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29" r:id="rId3"/>
    <p:sldId id="343" r:id="rId4"/>
    <p:sldId id="347" r:id="rId5"/>
    <p:sldId id="348" r:id="rId6"/>
    <p:sldId id="349" r:id="rId7"/>
    <p:sldId id="350" r:id="rId8"/>
    <p:sldId id="351" r:id="rId9"/>
    <p:sldId id="352" r:id="rId10"/>
    <p:sldId id="353" r:id="rId11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>
        <p:scale>
          <a:sx n="70" d="100"/>
          <a:sy n="70" d="100"/>
        </p:scale>
        <p:origin x="-1938" y="-10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88.png"/><Relationship Id="rId3" Type="http://schemas.openxmlformats.org/officeDocument/2006/relationships/image" Target="../media/image65.png"/><Relationship Id="rId7" Type="http://schemas.openxmlformats.org/officeDocument/2006/relationships/image" Target="../media/image83.png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86.png"/><Relationship Id="rId5" Type="http://schemas.openxmlformats.org/officeDocument/2006/relationships/image" Target="../media/image82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image" Target="../media/image81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1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47.png"/><Relationship Id="rId3" Type="http://schemas.openxmlformats.org/officeDocument/2006/relationships/image" Target="../media/image48.png"/><Relationship Id="rId7" Type="http://schemas.openxmlformats.org/officeDocument/2006/relationships/image" Target="../media/image41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50.png"/><Relationship Id="rId10" Type="http://schemas.openxmlformats.org/officeDocument/2006/relationships/image" Target="../media/image53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20800" y="836712"/>
            <a:ext cx="10363200" cy="1728192"/>
          </a:xfrm>
        </p:spPr>
        <p:txBody>
          <a:bodyPr/>
          <a:lstStyle/>
          <a:p>
            <a:pPr algn="ctr"/>
            <a:r>
              <a:rPr lang="cs-CZ" dirty="0" smtClean="0"/>
              <a:t>Rovnice s neznámou ve </a:t>
            </a:r>
            <a:r>
              <a:rPr lang="cs-CZ" dirty="0" smtClean="0"/>
              <a:t>jmenovateli</a:t>
            </a:r>
            <a:br>
              <a:rPr lang="cs-CZ" dirty="0" smtClean="0"/>
            </a:br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711209"/>
            <a:ext cx="12192000" cy="15696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Vzdálenost z Prahy do Bratislavy je 320 km. Nákladní auto vyjelo </a:t>
            </a:r>
            <a:b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 Prahy v 10 hodin a do Bratislavy dorazilo současně s osobním autem, které vyjíždělo z Prahy ve 12:40 hodin. Jaká je průměrná rychlost nákladního auta, pokud víte, že je poloviční než průměrná rychlost osobního auta?</a:t>
            </a:r>
            <a:endParaRPr 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0" y="3573016"/>
                <a:ext cx="1847528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573016"/>
                <a:ext cx="1847528" cy="437037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5958154" y="3541677"/>
                <a:ext cx="1980171" cy="468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8154" y="3541677"/>
                <a:ext cx="1980171" cy="468376"/>
              </a:xfrm>
              <a:prstGeom prst="rect">
                <a:avLst/>
              </a:prstGeom>
              <a:blipFill rotWithShape="1">
                <a:blip r:embed="rId4"/>
                <a:stretch>
                  <a:fillRect t="-15584" b="-233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3775575" y="6453336"/>
            <a:ext cx="820597" cy="123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29282" y="5677348"/>
                <a:ext cx="1830118" cy="4682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282" y="5677348"/>
                <a:ext cx="1830118" cy="46827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604284" y="5714324"/>
            <a:ext cx="6456039" cy="8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Průměrná rychlost nákladního auta </a:t>
            </a:r>
            <a:br>
              <a:rPr lang="cs-CZ" sz="2800" b="1" dirty="0" smtClean="0">
                <a:latin typeface="Arial" pitchFamily="34" charset="0"/>
                <a:cs typeface="Arial" pitchFamily="34" charset="0"/>
              </a:rPr>
            </a:b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je 60 kilometrů za hodinu.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>
                <a:spLocks noChangeArrowheads="1"/>
              </p:cNvSpPr>
              <p:nvPr/>
            </p:nvSpPr>
            <p:spPr bwMode="auto">
              <a:xfrm>
                <a:off x="0" y="4149080"/>
                <a:ext cx="2207568" cy="4319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𝟑𝟐𝟎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149080"/>
                <a:ext cx="2207568" cy="431984"/>
              </a:xfrm>
              <a:prstGeom prst="rect">
                <a:avLst/>
              </a:prstGeom>
              <a:blipFill rotWithShape="1">
                <a:blip r:embed="rId6"/>
                <a:stretch>
                  <a:fillRect b="-10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5958154" y="4077048"/>
                <a:ext cx="2298086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𝟑𝟐𝟎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8154" y="4077048"/>
                <a:ext cx="2298086" cy="57604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4679958"/>
                <a:ext cx="2027597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79958"/>
                <a:ext cx="2027597" cy="557683"/>
              </a:xfrm>
              <a:prstGeom prst="rect">
                <a:avLst/>
              </a:prstGeom>
              <a:blipFill rotWithShape="1">
                <a:blip r:embed="rId8"/>
                <a:stretch>
                  <a:fillRect t="-4396" b="-120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5958154" y="4653136"/>
                <a:ext cx="1980171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8154" y="4653136"/>
                <a:ext cx="1980171" cy="558549"/>
              </a:xfrm>
              <a:prstGeom prst="rect">
                <a:avLst/>
              </a:prstGeom>
              <a:blipFill rotWithShape="1">
                <a:blip r:embed="rId9"/>
                <a:stretch>
                  <a:fillRect t="-3261" b="-119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1639312" y="5580603"/>
                <a:ext cx="2296447" cy="73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39312" y="5580603"/>
                <a:ext cx="2296447" cy="733814"/>
              </a:xfrm>
              <a:prstGeom prst="rect">
                <a:avLst/>
              </a:prstGeom>
              <a:blipFill rotWithShape="1">
                <a:blip r:embed="rId10"/>
                <a:stretch>
                  <a:fillRect b="-49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1847528" y="3586241"/>
                <a:ext cx="1847528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7528" y="3586241"/>
                <a:ext cx="1847528" cy="437037"/>
              </a:xfrm>
              <a:prstGeom prst="rect">
                <a:avLst/>
              </a:prstGeom>
              <a:blipFill rotWithShape="1">
                <a:blip r:embed="rId11"/>
                <a:stretch>
                  <a:fillRect t="-19444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>
                <a:spLocks noChangeArrowheads="1"/>
              </p:cNvSpPr>
              <p:nvPr/>
            </p:nvSpPr>
            <p:spPr bwMode="auto">
              <a:xfrm>
                <a:off x="1728192" y="4774648"/>
                <a:ext cx="1043100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192" y="4774648"/>
                <a:ext cx="1043100" cy="437037"/>
              </a:xfrm>
              <a:prstGeom prst="rect">
                <a:avLst/>
              </a:prstGeom>
              <a:blipFill rotWithShape="1">
                <a:blip r:embed="rId12"/>
                <a:stretch>
                  <a:fillRect t="-18056" r="-13953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>
                <a:spLocks noChangeArrowheads="1"/>
              </p:cNvSpPr>
              <p:nvPr/>
            </p:nvSpPr>
            <p:spPr bwMode="auto">
              <a:xfrm>
                <a:off x="2968795" y="4774648"/>
                <a:ext cx="1182989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0" smtClean="0">
                          <a:latin typeface="Cambria Math"/>
                          <a:cs typeface="Arial" pitchFamily="34" charset="0"/>
                        </a:rPr>
                        <m:t>𝐡</m:t>
                      </m:r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68795" y="4774648"/>
                <a:ext cx="1182989" cy="437037"/>
              </a:xfrm>
              <a:prstGeom prst="rect">
                <a:avLst/>
              </a:prstGeom>
              <a:blipFill rotWithShape="1">
                <a:blip r:embed="rId1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7752184" y="3606922"/>
                <a:ext cx="1847528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𝟏𝟐𝟎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52184" y="3606922"/>
                <a:ext cx="1847528" cy="437037"/>
              </a:xfrm>
              <a:prstGeom prst="rect">
                <a:avLst/>
              </a:prstGeom>
              <a:blipFill rotWithShape="1">
                <a:blip r:embed="rId14"/>
                <a:stretch>
                  <a:fillRect t="-21127" b="-295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7632848" y="4774648"/>
                <a:ext cx="1043100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𝟏𝟐𝟎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32848" y="4774648"/>
                <a:ext cx="1043100" cy="437037"/>
              </a:xfrm>
              <a:prstGeom prst="rect">
                <a:avLst/>
              </a:prstGeom>
              <a:blipFill rotWithShape="1">
                <a:blip r:embed="rId15"/>
                <a:stretch>
                  <a:fillRect t="-18056" r="-14620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8832304" y="4797255"/>
                <a:ext cx="1182989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0" smtClean="0">
                          <a:latin typeface="Cambria Math"/>
                          <a:cs typeface="Arial" pitchFamily="34" charset="0"/>
                        </a:rPr>
                        <m:t>𝐡</m:t>
                      </m:r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32304" y="4797255"/>
                <a:ext cx="1182989" cy="437037"/>
              </a:xfrm>
              <a:prstGeom prst="rect">
                <a:avLst/>
              </a:prstGeom>
              <a:blipFill rotWithShape="1">
                <a:blip r:embed="rId16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3799552" y="5589240"/>
                <a:ext cx="1936408" cy="73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99552" y="5589240"/>
                <a:ext cx="1936408" cy="733814"/>
              </a:xfrm>
              <a:prstGeom prst="rect">
                <a:avLst/>
              </a:prstGeom>
              <a:blipFill rotWithShape="1">
                <a:blip r:embed="rId17"/>
                <a:stretch>
                  <a:fillRect b="-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79636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26" grpId="0"/>
      <p:bldP spid="28" grpId="0"/>
      <p:bldP spid="29" grpId="0"/>
      <p:bldP spid="30" grpId="0"/>
      <p:bldP spid="31" grpId="0"/>
      <p:bldP spid="24" grpId="0"/>
      <p:bldP spid="33" grpId="0"/>
      <p:bldP spid="38" grpId="0"/>
      <p:bldP spid="39" grpId="0"/>
      <p:bldP spid="40" grpId="0"/>
      <p:bldP spid="41" grpId="0"/>
      <p:bldP spid="42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6659"/>
            <a:ext cx="12192000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767408" y="2636912"/>
                <a:ext cx="1428148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2636912"/>
                <a:ext cx="1428148" cy="11330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608168" y="2483599"/>
                <a:ext cx="3551678" cy="1142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+4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5+2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2483599"/>
                <a:ext cx="3551678" cy="11423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503712" y="3203445"/>
                <a:ext cx="3041923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+5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3203445"/>
                <a:ext cx="3041923" cy="11443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023992" y="4970815"/>
                <a:ext cx="3679982" cy="121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5</m:t>
                          </m:r>
                          <m:d>
                            <m:dPr>
                              <m:ctrlPr>
                                <a:rPr lang="cs-CZ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cs-CZ" sz="3600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2" y="4970815"/>
                <a:ext cx="3679982" cy="12114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07368" y="5373216"/>
                <a:ext cx="3292440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−7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+4=</m:t>
                      </m:r>
                      <m:r>
                        <a:rPr lang="cs-CZ" sz="3600" b="0" i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5373216"/>
                <a:ext cx="3292440" cy="11330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02296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-24680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628000" y="1800000"/>
                <a:ext cx="1976503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000" y="1800000"/>
                <a:ext cx="1976503" cy="9089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840760" y="2421312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40760" y="2818109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40760" y="3213312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840760" y="3609312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840760" y="4005312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604503" y="2905992"/>
                <a:ext cx="19529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∙2(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503" y="2905992"/>
                <a:ext cx="195290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2639616" y="3600000"/>
                <a:ext cx="25830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−3=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3600000"/>
                <a:ext cx="258301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664000" y="4032000"/>
                <a:ext cx="25830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4032000"/>
                <a:ext cx="258301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3504114" y="4464000"/>
                <a:ext cx="11517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114" y="4464000"/>
                <a:ext cx="1151726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Přímá spojnice 20"/>
          <p:cNvCxnSpPr/>
          <p:nvPr/>
        </p:nvCxnSpPr>
        <p:spPr bwMode="auto">
          <a:xfrm>
            <a:off x="3503840" y="4941168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3503840" y="4995168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700523" y="4653136"/>
                <a:ext cx="14979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523" y="4653136"/>
                <a:ext cx="1497974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5808096" y="508634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661648" y="5395224"/>
                <a:ext cx="3751475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14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48" y="5395224"/>
                <a:ext cx="3751475" cy="9177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438321" y="5373216"/>
                <a:ext cx="118167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321" y="5373216"/>
                <a:ext cx="1181670" cy="89896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6840000" y="2026800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Rozložíme vše na součin.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2340000" y="2700000"/>
                <a:ext cx="2274662" cy="978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700000"/>
                <a:ext cx="2274662" cy="97821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21810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23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815926"/>
            <a:ext cx="12192000" cy="67697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sz="28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Malíř </a:t>
            </a: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pokojů a jeho učeň vymalují společně byt za 15 hodin. Malíř by jej sám vymaloval za 20 hodin. Jak dlouho by tato práce trvala samotnému učni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cs-CZ" alt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2628000"/>
            <a:ext cx="5397430" cy="4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Společně …………………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15 hodin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3096000"/>
            <a:ext cx="4968000" cy="35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Celá práce ………...…..… 1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564000"/>
            <a:ext cx="5976000" cy="46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Mistr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………………..…..…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20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6741368"/>
            <a:ext cx="652547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7020000" y="2767263"/>
                <a:ext cx="2352200" cy="801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2767263"/>
                <a:ext cx="2352200" cy="801320"/>
              </a:xfrm>
              <a:prstGeom prst="rect">
                <a:avLst/>
              </a:prstGeom>
              <a:blipFill rotWithShape="1">
                <a:blip r:embed="rId3"/>
                <a:stretch>
                  <a:fillRect b="-7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672065" y="3559351"/>
                <a:ext cx="3240359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𝟑𝟎𝟎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72065" y="3559351"/>
                <a:ext cx="3240359" cy="7378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8208072" y="4207423"/>
                <a:ext cx="2136400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72" y="4207423"/>
                <a:ext cx="2136400" cy="369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8189002" y="4581128"/>
            <a:ext cx="14353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6228278" y="5508598"/>
                <a:ext cx="3122991" cy="70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8278" y="5508598"/>
                <a:ext cx="3122991" cy="701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>
                <a:spLocks noChangeArrowheads="1"/>
              </p:cNvSpPr>
              <p:nvPr/>
            </p:nvSpPr>
            <p:spPr bwMode="auto">
              <a:xfrm>
                <a:off x="6240016" y="6111324"/>
                <a:ext cx="2808272" cy="630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0016" y="6111324"/>
                <a:ext cx="2808272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7644152" y="5418348"/>
            <a:ext cx="4547847" cy="9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Učeň by sám vymaloval pokoj za 60 hodin.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7020000" y="5506258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56704" y="4032000"/>
            <a:ext cx="5751264" cy="43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Učeň ……………………… x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0" y="4500000"/>
                <a:ext cx="6312024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Mistr za 1 hodinu …...…...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500000"/>
                <a:ext cx="6312024" cy="576048"/>
              </a:xfrm>
              <a:prstGeom prst="rect">
                <a:avLst/>
              </a:prstGeom>
              <a:blipFill rotWithShape="1">
                <a:blip r:embed="rId8"/>
                <a:stretch>
                  <a:fillRect l="-1449" r="-386" b="-136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6384032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Učeň za 1 hodinu ……......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6384032" cy="557683"/>
              </a:xfrm>
              <a:prstGeom prst="rect">
                <a:avLst/>
              </a:prstGeom>
              <a:blipFill rotWithShape="1">
                <a:blip r:embed="rId9"/>
                <a:stretch>
                  <a:fillRect l="-1433" b="-164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5580000"/>
                <a:ext cx="6525478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Mistr za 15 hodin 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𝟏𝟓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580000"/>
                <a:ext cx="6525478" cy="558549"/>
              </a:xfrm>
              <a:prstGeom prst="rect">
                <a:avLst/>
              </a:prstGeom>
              <a:blipFill rotWithShape="1">
                <a:blip r:embed="rId10"/>
                <a:stretch>
                  <a:fillRect l="-1402" b="-163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0" y="6165304"/>
                <a:ext cx="6384033" cy="5400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Učeň za 15 hodin 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𝟏𝟓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165304"/>
                <a:ext cx="6384033" cy="540008"/>
              </a:xfrm>
              <a:prstGeom prst="rect">
                <a:avLst/>
              </a:prstGeom>
              <a:blipFill rotWithShape="1">
                <a:blip r:embed="rId11"/>
                <a:stretch>
                  <a:fillRect l="-1433" t="-1124" r="-860" b="-179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6808378" y="5007700"/>
                <a:ext cx="931855" cy="498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8378" y="5007700"/>
                <a:ext cx="931855" cy="49855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9192344" y="2918659"/>
                <a:ext cx="1247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/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𝟐𝟎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𝐱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2918659"/>
                <a:ext cx="1247073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10056440" y="3622011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56440" y="3622011"/>
                <a:ext cx="1607808" cy="36932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41385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0" grpId="0"/>
      <p:bldP spid="11" grpId="0"/>
      <p:bldP spid="13" grpId="0"/>
      <p:bldP spid="15" grpId="0"/>
      <p:bldP spid="17" grpId="0"/>
      <p:bldP spid="20" grpId="0"/>
      <p:bldP spid="21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815926"/>
            <a:ext cx="12192000" cy="67697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sz="28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Malíř </a:t>
            </a: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pokojů a jeho učeň vymalují společně byt za 15 hodin. Malíř by jej sám vymaloval za 20 hodin. Jak dlouho by tato práce trvala samotnému učni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cs-CZ" alt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3365715"/>
            <a:ext cx="5397430" cy="4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Společně …………………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15 hodin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806675"/>
            <a:ext cx="5976000" cy="46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Mistr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………………..…..…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20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6381328"/>
            <a:ext cx="59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7020000" y="2767263"/>
                <a:ext cx="2352200" cy="801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2767263"/>
                <a:ext cx="2352200" cy="801320"/>
              </a:xfrm>
              <a:prstGeom prst="rect">
                <a:avLst/>
              </a:prstGeom>
              <a:blipFill rotWithShape="1">
                <a:blip r:embed="rId3"/>
                <a:stretch>
                  <a:fillRect b="-7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852249" y="3573016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2249" y="3573016"/>
                <a:ext cx="2700135" cy="7378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7915270" y="4207423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15270" y="4207423"/>
                <a:ext cx="1607808" cy="369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7896200" y="4581128"/>
            <a:ext cx="14353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6228278" y="5229200"/>
                <a:ext cx="1523906" cy="70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            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8278" y="5229200"/>
                <a:ext cx="1523906" cy="701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>
                <a:spLocks noChangeArrowheads="1"/>
              </p:cNvSpPr>
              <p:nvPr/>
            </p:nvSpPr>
            <p:spPr bwMode="auto">
              <a:xfrm>
                <a:off x="6240016" y="4671164"/>
                <a:ext cx="1404137" cy="630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0016" y="4671164"/>
                <a:ext cx="1404137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6309320"/>
            <a:ext cx="9192344" cy="61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Učeň by sám vymaloval pokoj za 60 hodin.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6312024" y="5930552"/>
            <a:ext cx="1584176" cy="147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56704" y="4310795"/>
            <a:ext cx="5751264" cy="43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Učeň ……………………… x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0" y="4742779"/>
                <a:ext cx="6312024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Mistr za 1 hodinu …...…...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742779"/>
                <a:ext cx="6312024" cy="576048"/>
              </a:xfrm>
              <a:prstGeom prst="rect">
                <a:avLst/>
              </a:prstGeom>
              <a:blipFill rotWithShape="1">
                <a:blip r:embed="rId8"/>
                <a:stretch>
                  <a:fillRect l="-1449" r="-386" b="-126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5282779"/>
                <a:ext cx="6312024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Učeň za 1 hodinu ……......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282779"/>
                <a:ext cx="6312024" cy="557683"/>
              </a:xfrm>
              <a:prstGeom prst="rect">
                <a:avLst/>
              </a:prstGeom>
              <a:blipFill rotWithShape="1">
                <a:blip r:embed="rId9"/>
                <a:stretch>
                  <a:fillRect l="-1449" b="-164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5805264"/>
                <a:ext cx="6228278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Spolu za hodinu 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805264"/>
                <a:ext cx="6228278" cy="558549"/>
              </a:xfrm>
              <a:prstGeom prst="rect">
                <a:avLst/>
              </a:prstGeom>
              <a:blipFill rotWithShape="1">
                <a:blip r:embed="rId10"/>
                <a:stretch>
                  <a:fillRect l="-1468" r="-1076" b="-152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6744072" y="6026786"/>
                <a:ext cx="1686602" cy="498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44072" y="6026786"/>
                <a:ext cx="1686602" cy="498558"/>
              </a:xfrm>
              <a:prstGeom prst="rect">
                <a:avLst/>
              </a:prstGeom>
              <a:blipFill rotWithShape="1">
                <a:blip r:embed="rId11"/>
                <a:stretch>
                  <a:fillRect t="-1235" b="-86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9192344" y="2918659"/>
                <a:ext cx="1247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/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𝟔𝟎𝐱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2918659"/>
                <a:ext cx="1247073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0056440" y="3622011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56440" y="3622011"/>
                <a:ext cx="1607808" cy="3693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90204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15" grpId="0"/>
      <p:bldP spid="17" grpId="0"/>
      <p:bldP spid="20" grpId="0"/>
      <p:bldP spid="21" grpId="0"/>
      <p:bldP spid="26" grpId="0"/>
      <p:bldP spid="28" grpId="0"/>
      <p:bldP spid="29" grpId="0"/>
      <p:bldP spid="30" grpId="0"/>
      <p:bldP spid="31" grpId="0"/>
      <p:bldP spid="33" grpId="0"/>
      <p:bldP spid="3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772816"/>
            <a:ext cx="12192000" cy="12898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buNone/>
            </a:pP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Rybník se </a:t>
            </a: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vypustí za 20 dní, jsou-li otevřena obě stavidla. </a:t>
            </a: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Pouze </a:t>
            </a: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jedním stavidlem by se vypustil za 30 dní. Za jak dlouho se vypustí, když bude otevřeno pouze druhé stavidlo?</a:t>
            </a:r>
            <a:endParaRPr 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3096000"/>
            <a:ext cx="5397430" cy="4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Společně …………………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20 dní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492000"/>
            <a:ext cx="5976000" cy="46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1. stavidlo…………..…..… 30 dní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6381328"/>
            <a:ext cx="59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7020000" y="3631359"/>
                <a:ext cx="2352200" cy="801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3631359"/>
                <a:ext cx="2352200" cy="801320"/>
              </a:xfrm>
              <a:prstGeom prst="rect">
                <a:avLst/>
              </a:prstGeom>
              <a:blipFill rotWithShape="1">
                <a:blip r:embed="rId3"/>
                <a:stretch>
                  <a:fillRect b="-7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852249" y="4437112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2249" y="4437112"/>
                <a:ext cx="2700135" cy="7378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7915270" y="5071519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15270" y="5071519"/>
                <a:ext cx="1607808" cy="369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7896200" y="5445224"/>
            <a:ext cx="14353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4253644" y="4941168"/>
                <a:ext cx="1523906" cy="70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            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53644" y="4941168"/>
                <a:ext cx="1523906" cy="701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>
                <a:spLocks noChangeArrowheads="1"/>
              </p:cNvSpPr>
              <p:nvPr/>
            </p:nvSpPr>
            <p:spPr bwMode="auto">
              <a:xfrm>
                <a:off x="4223792" y="4293096"/>
                <a:ext cx="1404137" cy="630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𝟑𝟎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23792" y="4293096"/>
                <a:ext cx="1404137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6309320"/>
            <a:ext cx="9192344" cy="61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Rybník se vypustí druhým stavidlem za 60 dní.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4337390" y="5589240"/>
            <a:ext cx="1584176" cy="147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3888000"/>
            <a:ext cx="5751264" cy="43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2. stavidlo ………………… x dní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596172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1. stavidlo za 1 den ….….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596172" cy="576048"/>
              </a:xfrm>
              <a:prstGeom prst="rect">
                <a:avLst/>
              </a:prstGeom>
              <a:blipFill rotWithShape="1">
                <a:blip r:embed="rId8"/>
                <a:stretch>
                  <a:fillRect l="-1989" b="-138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596172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2. stavidlo za 1 den …..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  <a:cs typeface="Arial" pitchFamily="34" charset="0"/>
                      </a:rPr>
                      <m:t>…</m:t>
                    </m:r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. 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den>
                    </m:f>
                  </m:oMath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596172" cy="557683"/>
              </a:xfrm>
              <a:prstGeom prst="rect">
                <a:avLst/>
              </a:prstGeom>
              <a:blipFill rotWithShape="1">
                <a:blip r:embed="rId9"/>
                <a:stretch>
                  <a:fillRect l="-1989" b="-164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596172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Společně za den 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𝟐𝟎</m:t>
                        </m:r>
                      </m:den>
                    </m:f>
                  </m:oMath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596172" cy="558549"/>
              </a:xfrm>
              <a:prstGeom prst="rect">
                <a:avLst/>
              </a:prstGeom>
              <a:blipFill rotWithShape="1">
                <a:blip r:embed="rId10"/>
                <a:stretch>
                  <a:fillRect l="-1989" b="-152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4841446" y="5810762"/>
                <a:ext cx="1686602" cy="498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446" y="5810762"/>
                <a:ext cx="1686602" cy="498558"/>
              </a:xfrm>
              <a:prstGeom prst="rect">
                <a:avLst/>
              </a:prstGeom>
              <a:blipFill rotWithShape="1">
                <a:blip r:embed="rId11"/>
                <a:stretch>
                  <a:fillRect t="-1220" b="-85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9192344" y="3782755"/>
                <a:ext cx="1247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/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𝟔𝟎𝐱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3782755"/>
                <a:ext cx="1247073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0056440" y="4486107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56440" y="4486107"/>
                <a:ext cx="1607808" cy="3693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0247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15" grpId="0"/>
      <p:bldP spid="17" grpId="0"/>
      <p:bldP spid="20" grpId="0"/>
      <p:bldP spid="21" grpId="0"/>
      <p:bldP spid="26" grpId="0"/>
      <p:bldP spid="28" grpId="0"/>
      <p:bldP spid="29" grpId="0"/>
      <p:bldP spid="30" grpId="0"/>
      <p:bldP spid="31" grpId="0"/>
      <p:bldP spid="33" grpId="0"/>
      <p:bldP spid="3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851110"/>
            <a:ext cx="12192000" cy="12898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just">
              <a:buNone/>
            </a:pP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První </a:t>
            </a:r>
            <a:r>
              <a:rPr lang="cs-CZ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traktorista zorá pole za 15 hodin, druhý zorá stejně velké pole za 10 hodin. Za kolik hodin zorají toto pole společně?</a:t>
            </a:r>
            <a:endParaRPr 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3096000"/>
            <a:ext cx="5397430" cy="4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Společně …………………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 hodin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492000"/>
            <a:ext cx="5976000" cy="46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1. traktorista ……..…...… 15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6381328"/>
            <a:ext cx="59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7020000" y="3631359"/>
                <a:ext cx="2352200" cy="801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3631359"/>
                <a:ext cx="2352200" cy="801320"/>
              </a:xfrm>
              <a:prstGeom prst="rect">
                <a:avLst/>
              </a:prstGeom>
              <a:blipFill rotWithShape="1">
                <a:blip r:embed="rId3"/>
                <a:stretch>
                  <a:fillRect b="-7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852249" y="4437112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𝟑𝟎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2249" y="4437112"/>
                <a:ext cx="2700135" cy="7378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7915270" y="5071519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15270" y="5071519"/>
                <a:ext cx="1607808" cy="369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7896200" y="5445224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4253644" y="4941168"/>
                <a:ext cx="1523906" cy="70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            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53644" y="4941168"/>
                <a:ext cx="1523906" cy="701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>
                <a:spLocks noChangeArrowheads="1"/>
              </p:cNvSpPr>
              <p:nvPr/>
            </p:nvSpPr>
            <p:spPr bwMode="auto">
              <a:xfrm>
                <a:off x="4223792" y="4293096"/>
                <a:ext cx="1404137" cy="630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𝟑𝟎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23792" y="4293096"/>
                <a:ext cx="1404137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6309320"/>
            <a:ext cx="9192344" cy="61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Traktoristé zorají společně pole za 6 dní.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4337390" y="5589240"/>
            <a:ext cx="1584176" cy="147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3888000"/>
            <a:ext cx="5751264" cy="43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2. traktorista …..………… 10 hodin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596172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1</a:t>
                </a:r>
                <a:r>
                  <a:rPr lang="cs-CZ" sz="2400" b="1" dirty="0">
                    <a:latin typeface="Arial" panose="020B0604020202020204" pitchFamily="34" charset="0"/>
                    <a:cs typeface="Arial" pitchFamily="34" charset="0"/>
                  </a:rPr>
                  <a:t>. traktorista </a:t>
                </a:r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za 1 h ….….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596172" cy="576048"/>
              </a:xfrm>
              <a:prstGeom prst="rect">
                <a:avLst/>
              </a:prstGeom>
              <a:blipFill rotWithShape="1">
                <a:blip r:embed="rId8"/>
                <a:stretch>
                  <a:fillRect l="-1989" b="-138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596172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2. </a:t>
                </a:r>
                <a:r>
                  <a:rPr lang="cs-CZ" sz="2400" b="1" dirty="0">
                    <a:latin typeface="Arial" pitchFamily="34" charset="0"/>
                    <a:cs typeface="Arial" pitchFamily="34" charset="0"/>
                  </a:rPr>
                  <a:t>traktorista</a:t>
                </a:r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 za 1 h …..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  <a:cs typeface="Arial" pitchFamily="34" charset="0"/>
                      </a:rPr>
                      <m:t>…</m:t>
                    </m:r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. 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𝟏𝟎</m:t>
                        </m:r>
                      </m:den>
                    </m:f>
                  </m:oMath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596172" cy="557683"/>
              </a:xfrm>
              <a:prstGeom prst="rect">
                <a:avLst/>
              </a:prstGeom>
              <a:blipFill rotWithShape="1">
                <a:blip r:embed="rId9"/>
                <a:stretch>
                  <a:fillRect l="-1989" b="-164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596172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latin typeface="Arial" panose="020B0604020202020204" pitchFamily="34" charset="0"/>
                    <a:cs typeface="Arial" pitchFamily="34" charset="0"/>
                  </a:rPr>
                  <a:t>Společně za den 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den>
                    </m:f>
                  </m:oMath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596172" cy="558549"/>
              </a:xfrm>
              <a:prstGeom prst="rect">
                <a:avLst/>
              </a:prstGeom>
              <a:blipFill rotWithShape="1">
                <a:blip r:embed="rId10"/>
                <a:stretch>
                  <a:fillRect l="-1989" b="-152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4841446" y="5810762"/>
                <a:ext cx="1686602" cy="498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𝟔𝟎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446" y="5810762"/>
                <a:ext cx="1686602" cy="498558"/>
              </a:xfrm>
              <a:prstGeom prst="rect">
                <a:avLst/>
              </a:prstGeom>
              <a:blipFill rotWithShape="1">
                <a:blip r:embed="rId11"/>
                <a:stretch>
                  <a:fillRect t="-1220" b="-85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9192344" y="3782755"/>
                <a:ext cx="1247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/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𝟑𝟎𝐱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3782755"/>
                <a:ext cx="1247073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0056440" y="4486107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56440" y="4486107"/>
                <a:ext cx="1607808" cy="3693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7673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15" grpId="0"/>
      <p:bldP spid="17" grpId="0"/>
      <p:bldP spid="20" grpId="0"/>
      <p:bldP spid="21" grpId="0"/>
      <p:bldP spid="26" grpId="0"/>
      <p:bldP spid="28" grpId="0"/>
      <p:bldP spid="29" grpId="0"/>
      <p:bldP spid="30" grpId="0"/>
      <p:bldP spid="31" grpId="0"/>
      <p:bldP spid="33" grpId="0"/>
      <p:bldP spid="3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851110"/>
            <a:ext cx="12192000" cy="12898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just">
              <a:buNone/>
            </a:pP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Urči dvě čísla, jejichž podíl je 5 a součet 84.</a:t>
            </a:r>
            <a:endParaRPr 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3546776"/>
            <a:ext cx="5397430" cy="4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1. číslo …………………… x 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942776"/>
            <a:ext cx="5976000" cy="46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2. číslo ……..……..…...… 84 – 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-24016" y="4376937"/>
            <a:ext cx="4620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7020000" y="3356992"/>
                <a:ext cx="2352200" cy="801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𝟖𝟒</m:t>
                          </m:r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3356992"/>
                <a:ext cx="2352200" cy="8013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7896200" y="4059316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𝟖𝟒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96200" y="4059316"/>
                <a:ext cx="2700135" cy="7378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7944576" y="5733256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𝟕𝟎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44576" y="5733256"/>
                <a:ext cx="1607808" cy="369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7925506" y="6106961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4428078" y="3807768"/>
                <a:ext cx="1523906" cy="70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           =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𝟏𝟒</m:t>
                      </m:r>
                    </m:oMath>
                  </m:oMathPara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8078" y="3807768"/>
                <a:ext cx="1523906" cy="701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>
                <a:spLocks noChangeArrowheads="1"/>
              </p:cNvSpPr>
              <p:nvPr/>
            </p:nvSpPr>
            <p:spPr bwMode="auto">
              <a:xfrm>
                <a:off x="4979895" y="3447728"/>
                <a:ext cx="1404137" cy="630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𝟕𝟎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79895" y="3447728"/>
                <a:ext cx="1404137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9246" y="5352784"/>
            <a:ext cx="5912738" cy="61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Hledaná čísla jsou 14 a 70. 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4721851" y="4396409"/>
            <a:ext cx="1584176" cy="147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4295800" y="4444195"/>
                <a:ext cx="1686602" cy="498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 xmlns:m="http://schemas.openxmlformats.org/officeDocument/2006/math">
                    <m:r>
                      <a:rPr lang="cs-CZ" sz="2000" b="1" i="1" dirty="0" smtClean="0">
                        <a:latin typeface="Cambria Math"/>
                        <a:cs typeface="Arial" pitchFamily="34" charset="0"/>
                      </a:rPr>
                      <m:t>𝟕𝟎</m:t>
                    </m:r>
                    <m:r>
                      <a:rPr lang="cs-CZ" sz="2000" b="1" i="1" dirty="0" smtClean="0">
                        <a:latin typeface="Cambria Math"/>
                        <a:cs typeface="Arial" pitchFamily="34" charset="0"/>
                      </a:rPr>
                      <m:t>:</m:t>
                    </m:r>
                    <m:r>
                      <a:rPr lang="cs-CZ" sz="2000" b="1" i="1" dirty="0" smtClean="0">
                        <a:latin typeface="Cambria Math"/>
                        <a:cs typeface="Arial" pitchFamily="34" charset="0"/>
                      </a:rPr>
                      <m:t>𝟏𝟒</m:t>
                    </m:r>
                    <m:r>
                      <a:rPr lang="cs-CZ" sz="2000" b="1" i="1" dirty="0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cs-CZ" sz="2000" b="1" i="1" dirty="0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95800" y="4444195"/>
                <a:ext cx="1686602" cy="49855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9048328" y="3437156"/>
                <a:ext cx="19442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𝟖𝟒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3437156"/>
                <a:ext cx="1944216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0188640" y="5291844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8640" y="5291844"/>
                <a:ext cx="1607808" cy="36932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7896200" y="4563372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𝟒𝟐𝟎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96200" y="4563372"/>
                <a:ext cx="2700135" cy="73783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>
                <a:spLocks noChangeArrowheads="1"/>
              </p:cNvSpPr>
              <p:nvPr/>
            </p:nvSpPr>
            <p:spPr bwMode="auto">
              <a:xfrm>
                <a:off x="7716345" y="5084690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𝟒𝟐𝟎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16345" y="5084690"/>
                <a:ext cx="2700135" cy="73783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2379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15" grpId="0"/>
      <p:bldP spid="17" grpId="0"/>
      <p:bldP spid="20" grpId="0"/>
      <p:bldP spid="21" grpId="0"/>
      <p:bldP spid="26" grpId="0"/>
      <p:bldP spid="33" grpId="0"/>
      <p:bldP spid="34" grpId="0"/>
      <p:bldP spid="25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1584176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</a:t>
            </a:r>
            <a:r>
              <a:rPr lang="cs-CZ" sz="4800" dirty="0" smtClean="0"/>
              <a:t>jmenovateli</a:t>
            </a:r>
            <a:br>
              <a:rPr lang="cs-CZ" sz="4800" dirty="0" smtClean="0"/>
            </a:br>
            <a:r>
              <a:rPr lang="cs-CZ" sz="4800" dirty="0" smtClean="0"/>
              <a:t>Slovní úlohy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1711209"/>
            <a:ext cx="12192000" cy="15696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Vzdálenost z Prahy do Bratislavy je 320 km. Nákladní auto vyjelo </a:t>
            </a:r>
            <a:b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 Prahy v 10 hodin a do Bratislavy dorazilo současně s osobním autem, které vyjíždělo z Prahy ve 12:40 hodin. Jaká je průměrná rychlost nákladního auta, pokud víte, že je poloviční než průměrná rychlost osobního auta?</a:t>
            </a:r>
            <a:endParaRPr lang="cs-CZ" sz="2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0" y="3573016"/>
                <a:ext cx="1847528" cy="43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573016"/>
                <a:ext cx="1847528" cy="437037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2027597" y="3541677"/>
                <a:ext cx="1980171" cy="468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7597" y="3541677"/>
                <a:ext cx="1980171" cy="468376"/>
              </a:xfrm>
              <a:prstGeom prst="rect">
                <a:avLst/>
              </a:prstGeom>
              <a:blipFill rotWithShape="1">
                <a:blip r:embed="rId4"/>
                <a:stretch>
                  <a:fillRect t="-15584" b="-233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0" y="5359460"/>
            <a:ext cx="4007768" cy="123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>
                <a:off x="-24680" y="5589240"/>
                <a:ext cx="1830118" cy="4682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4680" y="5589240"/>
                <a:ext cx="1830118" cy="46827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096000" y="4842767"/>
                <a:ext cx="2700135" cy="737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𝟏𝟔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𝟗𝟔𝟎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4842767"/>
                <a:ext cx="2700135" cy="7378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6528048" y="5465449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28048" y="5465449"/>
                <a:ext cx="1607808" cy="36932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5908045" y="5838152"/>
            <a:ext cx="28880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6516000" y="6624000"/>
            <a:ext cx="194421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>
                <a:spLocks noChangeArrowheads="1"/>
              </p:cNvSpPr>
              <p:nvPr/>
            </p:nvSpPr>
            <p:spPr bwMode="auto">
              <a:xfrm>
                <a:off x="0" y="4149080"/>
                <a:ext cx="2207568" cy="4319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𝟑𝟐𝟎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149080"/>
                <a:ext cx="2207568" cy="431984"/>
              </a:xfrm>
              <a:prstGeom prst="rect">
                <a:avLst/>
              </a:prstGeom>
              <a:blipFill rotWithShape="1">
                <a:blip r:embed="rId8"/>
                <a:stretch>
                  <a:fillRect b="-10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>
                <a:spLocks noChangeArrowheads="1"/>
              </p:cNvSpPr>
              <p:nvPr/>
            </p:nvSpPr>
            <p:spPr bwMode="auto">
              <a:xfrm>
                <a:off x="2027597" y="4077048"/>
                <a:ext cx="2298086" cy="576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𝟑𝟐𝟎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7597" y="4077048"/>
                <a:ext cx="2298086" cy="57604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0" y="4679958"/>
                <a:ext cx="2027597" cy="557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79958"/>
                <a:ext cx="2027597" cy="557683"/>
              </a:xfrm>
              <a:prstGeom prst="rect">
                <a:avLst/>
              </a:prstGeom>
              <a:blipFill rotWithShape="1">
                <a:blip r:embed="rId10"/>
                <a:stretch>
                  <a:fillRect t="-4396" b="-120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2027597" y="4653136"/>
                <a:ext cx="1980171" cy="5585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7597" y="4653136"/>
                <a:ext cx="1980171" cy="558549"/>
              </a:xfrm>
              <a:prstGeom prst="rect">
                <a:avLst/>
              </a:prstGeom>
              <a:blipFill rotWithShape="1">
                <a:blip r:embed="rId11"/>
                <a:stretch>
                  <a:fillRect t="-3261" b="-119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968208" y="3471262"/>
                <a:ext cx="10322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/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𝟔𝐱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208" y="3471262"/>
                <a:ext cx="1032270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9717055" y="4337527"/>
                <a:ext cx="1607808" cy="369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≠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7055" y="4337527"/>
                <a:ext cx="1607808" cy="3693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>
                <a:spLocks noChangeArrowheads="1"/>
              </p:cNvSpPr>
              <p:nvPr/>
            </p:nvSpPr>
            <p:spPr bwMode="auto">
              <a:xfrm>
                <a:off x="1445398" y="5589240"/>
                <a:ext cx="2130322" cy="4682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𝟒𝟎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𝒎𝒊𝒏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5398" y="5589240"/>
                <a:ext cx="2130322" cy="46827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3481086" y="5431490"/>
                <a:ext cx="1115086" cy="73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1086" y="5431490"/>
                <a:ext cx="1115086" cy="733814"/>
              </a:xfrm>
              <a:prstGeom prst="rect">
                <a:avLst/>
              </a:prstGeom>
              <a:blipFill rotWithShape="1">
                <a:blip r:embed="rId15"/>
                <a:stretch>
                  <a:fillRect b="-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4962394" y="3365965"/>
                <a:ext cx="3149830" cy="73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𝟑𝟐𝟎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62394" y="3365965"/>
                <a:ext cx="3149830" cy="733814"/>
              </a:xfrm>
              <a:prstGeom prst="rect">
                <a:avLst/>
              </a:prstGeom>
              <a:blipFill rotWithShape="1">
                <a:blip r:embed="rId16"/>
                <a:stretch>
                  <a:fillRect b="-49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4799856" y="4176031"/>
                <a:ext cx="4157942" cy="73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cs typeface="Arial" pitchFamily="34" charset="0"/>
                        </a:rPr>
                        <m:t>𝟏𝟗𝟐𝟎</m:t>
                      </m:r>
                      <m:r>
                        <a:rPr lang="cs-CZ" sz="2800" b="1" i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𝟗𝟔𝟎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𝟏𝟔</m:t>
                      </m:r>
                      <m:r>
                        <a:rPr lang="cs-CZ" sz="28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9856" y="4176031"/>
                <a:ext cx="4157942" cy="73381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"/>
              <p:cNvSpPr>
                <a:spLocks noChangeArrowheads="1"/>
              </p:cNvSpPr>
              <p:nvPr/>
            </p:nvSpPr>
            <p:spPr bwMode="auto">
              <a:xfrm>
                <a:off x="6528047" y="5805264"/>
                <a:ext cx="2160241" cy="8046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f>
                        <m:fPr>
                          <m:ctrlPr>
                            <a:rPr lang="cs-CZ" sz="2800" b="1" i="1" dirty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2800" b="1" i="1" dirty="0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28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28047" y="5805264"/>
                <a:ext cx="2160241" cy="804648"/>
              </a:xfrm>
              <a:prstGeom prst="rect">
                <a:avLst/>
              </a:prstGeom>
              <a:blipFill rotWithShape="1">
                <a:blip r:embed="rId18"/>
                <a:stretch>
                  <a:fillRect b="-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 flipV="1">
            <a:off x="6516000" y="6660000"/>
            <a:ext cx="194421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58283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3" grpId="0"/>
      <p:bldP spid="15" grpId="0"/>
      <p:bldP spid="17" grpId="0"/>
      <p:bldP spid="28" grpId="0"/>
      <p:bldP spid="29" grpId="0"/>
      <p:bldP spid="30" grpId="0"/>
      <p:bldP spid="31" grpId="0"/>
      <p:bldP spid="34" grpId="0"/>
      <p:bldP spid="25" grpId="0"/>
      <p:bldP spid="23" grpId="0"/>
      <p:bldP spid="24" grpId="0"/>
      <p:bldP spid="32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3136</TotalTime>
  <Words>1241</Words>
  <Application>Microsoft Office PowerPoint</Application>
  <PresentationFormat>Vlastní</PresentationFormat>
  <Paragraphs>186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Rovnice s neznámou ve jmenovateli Slovní úlohy</vt:lpstr>
      <vt:lpstr>Rovnice s neznámou ve jmenovateli</vt:lpstr>
      <vt:lpstr>Rovnice s neznámou ve jmenovateli</vt:lpstr>
      <vt:lpstr>Rovnice s neznámou ve jmenovateli Slovní úlohy</vt:lpstr>
      <vt:lpstr>Rovnice s neznámou ve jmenovateli Slovní úlohy</vt:lpstr>
      <vt:lpstr>Rovnice s neznámou ve jmenovateli Slovní úlohy</vt:lpstr>
      <vt:lpstr>Rovnice s neznámou ve jmenovateli Slovní úlohy</vt:lpstr>
      <vt:lpstr>Rovnice s neznámou ve jmenovateli Slovní úlohy</vt:lpstr>
      <vt:lpstr>Rovnice s neznámou ve jmenovateli Slovní úlohy</vt:lpstr>
      <vt:lpstr>Rovnice s neznámou ve jmenovateli Slovní úlohy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359</cp:revision>
  <dcterms:created xsi:type="dcterms:W3CDTF">2012-01-02T08:14:14Z</dcterms:created>
  <dcterms:modified xsi:type="dcterms:W3CDTF">2021-11-28T16:43:09Z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