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9"/>
  </p:notesMasterIdLst>
  <p:handoutMasterIdLst>
    <p:handoutMasterId r:id="rId30"/>
  </p:handoutMasterIdLst>
  <p:sldIdLst>
    <p:sldId id="256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</p:sldIdLst>
  <p:sldSz cx="12192000" cy="6858000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1414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33" autoAdjust="0"/>
  </p:normalViewPr>
  <p:slideViewPr>
    <p:cSldViewPr>
      <p:cViewPr varScale="1">
        <p:scale>
          <a:sx n="110" d="100"/>
          <a:sy n="110" d="100"/>
        </p:scale>
        <p:origin x="-21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82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2852564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3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16. 7. 1996</a:t>
            </a:r>
            <a:endParaRPr lang="cs-CZ" sz="120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*</a:t>
            </a:r>
            <a:endParaRPr lang="cs-CZ" sz="120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cs-CZ" smtClean="0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0693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5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888504"/>
          </a:xfrm>
        </p:spPr>
        <p:txBody>
          <a:bodyPr/>
          <a:lstStyle/>
          <a:p>
            <a:pPr algn="ctr"/>
            <a:r>
              <a:rPr lang="cs-CZ" dirty="0" smtClean="0"/>
              <a:t>Rovnice s neznámou ve jmenovateli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9.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47667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rovnice: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Přímá spojovací čára 12"/>
          <p:cNvCxnSpPr>
            <a:cxnSpLocks noChangeShapeType="1"/>
          </p:cNvCxnSpPr>
          <p:nvPr/>
        </p:nvCxnSpPr>
        <p:spPr bwMode="auto">
          <a:xfrm>
            <a:off x="1962150" y="2939402"/>
            <a:ext cx="8145463" cy="0"/>
          </a:xfrm>
          <a:prstGeom prst="line">
            <a:avLst/>
          </a:prstGeom>
          <a:noFill/>
          <a:ln w="9525" algn="ctr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446088" y="2924944"/>
            <a:ext cx="110505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Srovnáme </a:t>
            </a: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řešení zadané rovnice s </a:t>
            </a:r>
            <a:r>
              <a:rPr lang="cs-CZ" altLang="cs-CZ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dosud </a:t>
            </a: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řešenými rovnicemi.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500186" y="4077320"/>
            <a:ext cx="9204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Odstraníme zlomky − vynásobíme rovnici společným jmenovatelem.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359696" y="2031950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2031950"/>
                <a:ext cx="2045432" cy="9017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ovéPole 39"/>
              <p:cNvSpPr txBox="1"/>
              <p:nvPr/>
            </p:nvSpPr>
            <p:spPr>
              <a:xfrm>
                <a:off x="6737352" y="2012889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352" y="2012889"/>
                <a:ext cx="2045432" cy="9017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ovéPole 40"/>
              <p:cNvSpPr txBox="1"/>
              <p:nvPr/>
            </p:nvSpPr>
            <p:spPr>
              <a:xfrm>
                <a:off x="3132000" y="3240000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000" y="3240000"/>
                <a:ext cx="2045432" cy="90172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vál 41"/>
          <p:cNvSpPr/>
          <p:nvPr/>
        </p:nvSpPr>
        <p:spPr bwMode="auto">
          <a:xfrm>
            <a:off x="3510000" y="3790800"/>
            <a:ext cx="360000" cy="3600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ovéPole 42"/>
              <p:cNvSpPr txBox="1"/>
              <p:nvPr/>
            </p:nvSpPr>
            <p:spPr>
              <a:xfrm>
                <a:off x="6840000" y="3240000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240000"/>
                <a:ext cx="2045432" cy="9017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ál 43"/>
          <p:cNvSpPr/>
          <p:nvPr/>
        </p:nvSpPr>
        <p:spPr bwMode="auto">
          <a:xfrm>
            <a:off x="7218000" y="3790800"/>
            <a:ext cx="360000" cy="3600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ovéPole 44"/>
              <p:cNvSpPr txBox="1"/>
              <p:nvPr/>
            </p:nvSpPr>
            <p:spPr>
              <a:xfrm>
                <a:off x="6840000" y="3240000"/>
                <a:ext cx="2824106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3240000"/>
                <a:ext cx="2824106" cy="89896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ovéPole 45"/>
              <p:cNvSpPr txBox="1"/>
              <p:nvPr/>
            </p:nvSpPr>
            <p:spPr>
              <a:xfrm>
                <a:off x="3132000" y="3240000"/>
                <a:ext cx="282699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000" y="3240000"/>
                <a:ext cx="2826992" cy="90172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ovéPole 46"/>
              <p:cNvSpPr txBox="1"/>
              <p:nvPr/>
            </p:nvSpPr>
            <p:spPr>
              <a:xfrm>
                <a:off x="3132000" y="4392000"/>
                <a:ext cx="224709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+3=−2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000" y="4392000"/>
                <a:ext cx="2247090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ovéPole 47"/>
              <p:cNvSpPr txBox="1"/>
              <p:nvPr/>
            </p:nvSpPr>
            <p:spPr>
              <a:xfrm>
                <a:off x="6840000" y="4392000"/>
                <a:ext cx="20454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+3=−4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4392000"/>
                <a:ext cx="2045432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1631503" y="4752000"/>
            <a:ext cx="907300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postup je </a:t>
            </a:r>
            <a:r>
              <a:rPr lang="cs-CZ" altLang="cs-CZ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stejný </a:t>
            </a: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altLang="cs-CZ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dosud </a:t>
            </a:r>
            <a:r>
              <a:rPr lang="cs-CZ" altLang="cs-CZ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řešenými lineárními rovnicemi.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ovéPole 49"/>
              <p:cNvSpPr txBox="1"/>
              <p:nvPr/>
            </p:nvSpPr>
            <p:spPr>
              <a:xfrm>
                <a:off x="2916000" y="5040000"/>
                <a:ext cx="224709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+2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0" y="5040000"/>
                <a:ext cx="2247090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ovéPole 50"/>
              <p:cNvSpPr txBox="1"/>
              <p:nvPr/>
            </p:nvSpPr>
            <p:spPr>
              <a:xfrm>
                <a:off x="7488000" y="5040000"/>
                <a:ext cx="20454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=−4−3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0" y="5040000"/>
                <a:ext cx="2045432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ovéPole 51"/>
              <p:cNvSpPr txBox="1"/>
              <p:nvPr/>
            </p:nvSpPr>
            <p:spPr>
              <a:xfrm>
                <a:off x="7488000" y="5400000"/>
                <a:ext cx="14194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=−7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000" y="5400000"/>
                <a:ext cx="1419427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ovéPole 52"/>
              <p:cNvSpPr txBox="1"/>
              <p:nvPr/>
            </p:nvSpPr>
            <p:spPr>
              <a:xfrm>
                <a:off x="3528000" y="5436000"/>
                <a:ext cx="16182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3" name="TextovéPol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000" y="5436000"/>
                <a:ext cx="1618200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ovéPole 53"/>
              <p:cNvSpPr txBox="1"/>
              <p:nvPr/>
            </p:nvSpPr>
            <p:spPr>
              <a:xfrm>
                <a:off x="3744000" y="5760000"/>
                <a:ext cx="14194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4" name="TextovéPol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000" y="5760000"/>
                <a:ext cx="1419428" cy="52322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>
            <a:off x="3852000" y="622800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>
            <a:off x="3852000" y="628322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>
            <a:off x="7578000" y="5868000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>
            <a:off x="7578000" y="5923220"/>
            <a:ext cx="118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Rectangle 12"/>
          <p:cNvSpPr>
            <a:spLocks noChangeArrowheads="1"/>
          </p:cNvSpPr>
          <p:nvPr/>
        </p:nvSpPr>
        <p:spPr bwMode="auto">
          <a:xfrm>
            <a:off x="0" y="6426200"/>
            <a:ext cx="12192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Změnou je to, že ve společném jmenovateli nemusí být pouze číslo, ale i výraz s proměnnou.</a:t>
            </a:r>
            <a:endParaRPr lang="cs-CZ" altLang="cs-CZ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377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8" grpId="0"/>
      <p:bldP spid="39" grpId="0"/>
      <p:bldP spid="40" grpId="0"/>
      <p:bldP spid="41" grpId="0"/>
      <p:bldP spid="41" grpId="1"/>
      <p:bldP spid="42" grpId="0" animBg="1"/>
      <p:bldP spid="43" grpId="0"/>
      <p:bldP spid="43" grpId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47667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3359696" y="2031950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2031950"/>
                <a:ext cx="2045432" cy="9017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Přímá spojovací čára 12"/>
          <p:cNvCxnSpPr>
            <a:cxnSpLocks noChangeShapeType="1"/>
          </p:cNvCxnSpPr>
          <p:nvPr/>
        </p:nvCxnSpPr>
        <p:spPr bwMode="auto">
          <a:xfrm>
            <a:off x="542925" y="2898278"/>
            <a:ext cx="5868000" cy="0"/>
          </a:xfrm>
          <a:prstGeom prst="line">
            <a:avLst/>
          </a:prstGeom>
          <a:noFill/>
          <a:ln w="9525" algn="ctr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0" y="2945707"/>
            <a:ext cx="12192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novinkou při řešení rovnic s neznámou ve </a:t>
            </a: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jmenovateli, je </a:t>
            </a:r>
            <a:r>
              <a:rPr lang="cs-CZ" alt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určení podmínek řešitelnosti.</a:t>
            </a:r>
          </a:p>
        </p:txBody>
      </p:sp>
      <p:sp>
        <p:nvSpPr>
          <p:cNvPr id="32" name="Elipsa 23"/>
          <p:cNvSpPr>
            <a:spLocks noChangeArrowheads="1"/>
          </p:cNvSpPr>
          <p:nvPr/>
        </p:nvSpPr>
        <p:spPr bwMode="auto">
          <a:xfrm>
            <a:off x="3415680" y="3365539"/>
            <a:ext cx="1155700" cy="11557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33" name="Přímá spojovací šipka 25"/>
          <p:cNvCxnSpPr>
            <a:cxnSpLocks noChangeShapeType="1"/>
          </p:cNvCxnSpPr>
          <p:nvPr/>
        </p:nvCxnSpPr>
        <p:spPr bwMode="auto">
          <a:xfrm>
            <a:off x="4162975" y="4341058"/>
            <a:ext cx="630237" cy="360362"/>
          </a:xfrm>
          <a:prstGeom prst="straightConnector1">
            <a:avLst/>
          </a:prstGeom>
          <a:noFill/>
          <a:ln w="22225" algn="ctr">
            <a:solidFill>
              <a:srgbClr val="3333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943873" y="4523528"/>
            <a:ext cx="316835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Nelze dělit nulou </a:t>
            </a:r>
            <a:r>
              <a:rPr lang="cs-CZ" alt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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1" y="4951896"/>
            <a:ext cx="540512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altLang="cs-CZ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závěr musíme provést zkoušku:</a:t>
            </a:r>
            <a:endParaRPr lang="cs-CZ" altLang="cs-CZ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ovéPole 37"/>
              <p:cNvSpPr txBox="1"/>
              <p:nvPr/>
            </p:nvSpPr>
            <p:spPr>
              <a:xfrm>
                <a:off x="3455378" y="3501008"/>
                <a:ext cx="2045432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378" y="3501008"/>
                <a:ext cx="2045432" cy="9017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ovéPole 58"/>
              <p:cNvSpPr txBox="1"/>
              <p:nvPr/>
            </p:nvSpPr>
            <p:spPr>
              <a:xfrm>
                <a:off x="8024088" y="4477818"/>
                <a:ext cx="11517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𝑥</m:t>
                      </m:r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59" name="TextovéPole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4088" y="4477818"/>
                <a:ext cx="115172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ovéPole 59"/>
              <p:cNvSpPr txBox="1"/>
              <p:nvPr/>
            </p:nvSpPr>
            <p:spPr>
              <a:xfrm>
                <a:off x="720000" y="5400000"/>
                <a:ext cx="2975623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−1+3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60" name="TextovéPol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5400000"/>
                <a:ext cx="2975623" cy="9017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ovéPole 60"/>
              <p:cNvSpPr txBox="1"/>
              <p:nvPr/>
            </p:nvSpPr>
            <p:spPr>
              <a:xfrm>
                <a:off x="5040000" y="5589251"/>
                <a:ext cx="14493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61" name="TextovéPol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589251"/>
                <a:ext cx="1449371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3849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9" grpId="0"/>
      <p:bldP spid="30" grpId="0"/>
      <p:bldP spid="32" grpId="0" animBg="1"/>
      <p:bldP spid="34" grpId="0"/>
      <p:bldP spid="36" grpId="0"/>
      <p:bldP spid="38" grpId="0"/>
      <p:bldP spid="59" grpId="0"/>
      <p:bldP spid="60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47667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ovéPole 38"/>
              <p:cNvSpPr txBox="1"/>
              <p:nvPr/>
            </p:nvSpPr>
            <p:spPr>
              <a:xfrm>
                <a:off x="2520000" y="1800000"/>
                <a:ext cx="1795620" cy="910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−3=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1800000"/>
                <a:ext cx="1795620" cy="9105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520000" y="1800000"/>
                <a:ext cx="2644506" cy="910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−3=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𝑎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000" y="1800000"/>
                <a:ext cx="2644506" cy="91050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340000" y="2808000"/>
                <a:ext cx="19840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5</m:t>
                      </m:r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808000"/>
                <a:ext cx="198400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2700000" y="3348000"/>
                <a:ext cx="22517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=2−5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3348000"/>
                <a:ext cx="2251707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2700000" y="3888000"/>
                <a:ext cx="18934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3888000"/>
                <a:ext cx="18934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2700000" y="3888000"/>
                <a:ext cx="32244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=−3   /:(−3)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3888000"/>
                <a:ext cx="3224409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3168000" y="4428000"/>
                <a:ext cx="11592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000" y="4428000"/>
                <a:ext cx="1159227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Přímá spojnice 21"/>
          <p:cNvCxnSpPr/>
          <p:nvPr/>
        </p:nvCxnSpPr>
        <p:spPr bwMode="auto">
          <a:xfrm>
            <a:off x="3218264" y="487800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Přímá spojnice 22"/>
          <p:cNvCxnSpPr/>
          <p:nvPr/>
        </p:nvCxnSpPr>
        <p:spPr bwMode="auto">
          <a:xfrm>
            <a:off x="3218264" y="493200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1" y="5013176"/>
            <a:ext cx="184752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1775983" y="4967466"/>
                <a:ext cx="11592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983" y="4967466"/>
                <a:ext cx="1159228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0" y="5733256"/>
            <a:ext cx="184752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Zkouška: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ovéPole 27"/>
              <p:cNvSpPr txBox="1"/>
              <p:nvPr/>
            </p:nvSpPr>
            <p:spPr>
              <a:xfrm>
                <a:off x="1612958" y="5447806"/>
                <a:ext cx="2440219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−3=2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58" y="5447806"/>
                <a:ext cx="2440219" cy="90774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ovéPole 30"/>
              <p:cNvSpPr txBox="1"/>
              <p:nvPr/>
            </p:nvSpPr>
            <p:spPr>
              <a:xfrm>
                <a:off x="4593403" y="5445224"/>
                <a:ext cx="1814215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403" y="5445224"/>
                <a:ext cx="1814215" cy="89896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22739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9" grpId="0"/>
      <p:bldP spid="39" grpId="1"/>
      <p:bldP spid="16" grpId="0"/>
      <p:bldP spid="17" grpId="0"/>
      <p:bldP spid="18" grpId="0"/>
      <p:bldP spid="19" grpId="0"/>
      <p:bldP spid="19" grpId="1"/>
      <p:bldP spid="20" grpId="0"/>
      <p:bldP spid="21" grpId="0"/>
      <p:bldP spid="24" grpId="0"/>
      <p:bldP spid="26" grpId="0"/>
      <p:bldP spid="27" grpId="0"/>
      <p:bldP spid="28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1350498" cy="910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1</m:t>
                      </m:r>
                      <m:r>
                        <a:rPr lang="cs-CZ" sz="2800" b="0" i="1" smtClean="0">
                          <a:latin typeface="Cambria Math"/>
                        </a:rPr>
                        <m:t>0=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1350498" cy="9105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5644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𝟎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𝟓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56448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3853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2607380" cy="97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4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2−3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2607380" cy="9753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2161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𝟏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216119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7983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3010248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+2=4−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3010248" cy="9017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2161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𝒛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𝟓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𝒛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216119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7174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880000" y="1872000"/>
                <a:ext cx="2411237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72000"/>
                <a:ext cx="2411237" cy="9017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480000" y="1980000"/>
            <a:ext cx="566395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480000" y="2376797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2880000" y="1871999"/>
                <a:ext cx="3399072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=2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∙3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𝑎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71999"/>
                <a:ext cx="3399072" cy="9017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376000" y="2772000"/>
                <a:ext cx="320626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3(2+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)+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=6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000" y="2772000"/>
                <a:ext cx="3206262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480000" y="2772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683840" y="3168000"/>
                <a:ext cx="290810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6+3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=6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840" y="3168000"/>
                <a:ext cx="2908104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4140000" y="3564000"/>
                <a:ext cx="290810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6=6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000" y="3564000"/>
                <a:ext cx="2908104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4176000" y="3960000"/>
                <a:ext cx="14365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6=2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3960000"/>
                <a:ext cx="1436547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4176000" y="3960000"/>
                <a:ext cx="22016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6=2</m:t>
                      </m:r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   /:2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0" y="3960000"/>
                <a:ext cx="2201693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4181516" y="4356000"/>
                <a:ext cx="12377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</a:rPr>
                        <m:t>=3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516" y="4356000"/>
                <a:ext cx="1237775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Přímá spojnice 18"/>
          <p:cNvCxnSpPr/>
          <p:nvPr/>
        </p:nvCxnSpPr>
        <p:spPr bwMode="auto">
          <a:xfrm>
            <a:off x="4223920" y="481516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4223920" y="486916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6480000" y="3168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377693" y="4291940"/>
                <a:ext cx="1230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𝑎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0 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693" y="4291940"/>
                <a:ext cx="1230273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6374455" y="472514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6480000" y="4860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20000" y="5400000"/>
                <a:ext cx="4358244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2+3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5400000"/>
                <a:ext cx="4358244" cy="91057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096000" y="5642084"/>
                <a:ext cx="11816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642084"/>
                <a:ext cx="1181669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034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  <p:bldP spid="17" grpId="0"/>
      <p:bldP spid="18" grpId="0"/>
      <p:bldP spid="21" grpId="0"/>
      <p:bldP spid="22" grpId="0"/>
      <p:bldP spid="24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880000" y="1872000"/>
                <a:ext cx="2407006" cy="9103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−1=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72000"/>
                <a:ext cx="2407006" cy="9103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480000" y="1980000"/>
            <a:ext cx="566395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480000" y="2376797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2880000" y="1872000"/>
                <a:ext cx="3442674" cy="9103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−1=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∙3</m:t>
                      </m:r>
                      <m:r>
                        <m:rPr>
                          <m:sty m:val="p"/>
                        </m:rPr>
                        <a:rPr lang="cs-CZ" sz="2800" b="0" i="0" smtClean="0">
                          <a:latin typeface="Cambria Math"/>
                          <a:ea typeface="Cambria Math"/>
                        </a:rPr>
                        <m:t>b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72000"/>
                <a:ext cx="3442674" cy="9103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2492823" y="2772000"/>
                <a:ext cx="28830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12−3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=2−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23" y="2772000"/>
                <a:ext cx="2883097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480000" y="2772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423592" y="3168000"/>
                <a:ext cx="31507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=2−12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92" y="3168000"/>
                <a:ext cx="3150799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3060000" y="3564000"/>
                <a:ext cx="21634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−2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=−10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564000"/>
                <a:ext cx="21634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3060000" y="3564000"/>
                <a:ext cx="34944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−2</m:t>
                      </m:r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=−10   /:(−2)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564000"/>
                <a:ext cx="3494418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503712" y="4005064"/>
                <a:ext cx="12377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</a:rPr>
                        <m:t>=5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4005064"/>
                <a:ext cx="1237775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Přímá spojnice 18"/>
          <p:cNvCxnSpPr/>
          <p:nvPr/>
        </p:nvCxnSpPr>
        <p:spPr bwMode="auto">
          <a:xfrm>
            <a:off x="3546116" y="446422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3546116" y="451822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6480000" y="3168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6377693" y="4291940"/>
                <a:ext cx="1230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𝑏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0 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693" y="4291940"/>
                <a:ext cx="1230273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6374455" y="472514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6480000" y="4860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720000" y="5400000"/>
                <a:ext cx="4191212" cy="938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−1=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5400000"/>
                <a:ext cx="4191212" cy="9389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6120000" y="5400000"/>
                <a:ext cx="3866379" cy="938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2−5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∙5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0" y="5400000"/>
                <a:ext cx="3866379" cy="9389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79464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6" grpId="1"/>
      <p:bldP spid="7" grpId="0"/>
      <p:bldP spid="8" grpId="0"/>
      <p:bldP spid="9" grpId="0"/>
      <p:bldP spid="10" grpId="0"/>
      <p:bldP spid="11" grpId="0"/>
      <p:bldP spid="12" grpId="0"/>
      <p:bldP spid="15" grpId="0"/>
      <p:bldP spid="15" grpId="1"/>
      <p:bldP spid="17" grpId="0"/>
      <p:bldP spid="18" grpId="0"/>
      <p:bldP spid="21" grpId="0"/>
      <p:bldP spid="22" grpId="0"/>
      <p:bldP spid="24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234705" y="2636912"/>
                <a:ext cx="2809935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05" y="2636912"/>
                <a:ext cx="2809935" cy="9105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840760" y="1980000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40760" y="2376797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2234705" y="2636912"/>
                <a:ext cx="3850093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∙6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05" y="2636912"/>
                <a:ext cx="3850093" cy="9105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1847528" y="3536912"/>
                <a:ext cx="28798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6−15+10=</m:t>
                      </m: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528" y="3536912"/>
                <a:ext cx="287982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840760" y="2772000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3506489" y="3932912"/>
                <a:ext cx="123027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=1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489" y="3932912"/>
                <a:ext cx="1230272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Přímá spojnice 18"/>
          <p:cNvCxnSpPr/>
          <p:nvPr/>
        </p:nvCxnSpPr>
        <p:spPr bwMode="auto">
          <a:xfrm>
            <a:off x="3546116" y="436510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>
            <a:off x="3546116" y="441910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6840760" y="3168000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5235142" y="4129916"/>
                <a:ext cx="1230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0 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142" y="4129916"/>
                <a:ext cx="123027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Přímá spojnice 22"/>
          <p:cNvCxnSpPr/>
          <p:nvPr/>
        </p:nvCxnSpPr>
        <p:spPr bwMode="auto">
          <a:xfrm>
            <a:off x="5231904" y="456312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6840760" y="3564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046" y="5400000"/>
                <a:ext cx="8324202" cy="938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∙1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=1−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" y="5400000"/>
                <a:ext cx="8324202" cy="9389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0008000" y="5400000"/>
                <a:ext cx="1181670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8000" y="5400000"/>
                <a:ext cx="1181670" cy="90178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46639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6" grpId="1"/>
      <p:bldP spid="7" grpId="0"/>
      <p:bldP spid="8" grpId="0"/>
      <p:bldP spid="9" grpId="0"/>
      <p:bldP spid="10" grpId="0"/>
      <p:bldP spid="11" grpId="0"/>
      <p:bldP spid="12" grpId="0"/>
      <p:bldP spid="21" grpId="0"/>
      <p:bldP spid="22" grpId="0"/>
      <p:bldP spid="24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3007811" cy="97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10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3007811" cy="9753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4998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=−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𝟏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49985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57802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Ekvivalentní úpravy rovnic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2160000"/>
            <a:ext cx="74401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Řešení rovnice se nezmění pokud:</a:t>
            </a:r>
            <a:endParaRPr lang="cs-CZ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288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přičteme</a:t>
            </a:r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k oběma stranám rovnice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stejné číslo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384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odečteme</a:t>
            </a:r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od obou stran rovnice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stejné číslo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0" y="480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přičteme</a:t>
            </a:r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k oběma stranám rovnice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 mnohočlen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576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odečteme</a:t>
            </a:r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od obou stran rovnice </a:t>
            </a:r>
            <a:r>
              <a:rPr lang="cs-CZ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 mnohočlen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2625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2400850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−2=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2400850" cy="9077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174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𝒛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𝟔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𝒛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174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50490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4401398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23−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4401398" cy="9017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606396" y="1196752"/>
                <a:ext cx="22481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𝟓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96" y="1196752"/>
                <a:ext cx="224818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37326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880000" y="1800000"/>
                <a:ext cx="1782604" cy="97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00000"/>
                <a:ext cx="1782604" cy="9753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840760" y="1980000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40760" y="2376797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40760" y="2772000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840760" y="3168000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840760" y="3564000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880000" y="1800000"/>
                <a:ext cx="3493200" cy="975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=3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∙(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−3)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1800000"/>
                <a:ext cx="3493200" cy="9753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2894670" y="2700000"/>
                <a:ext cx="29132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+1=3(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670" y="2700000"/>
                <a:ext cx="2913298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894670" y="3096000"/>
                <a:ext cx="261513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+1=3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−9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670" y="3096000"/>
                <a:ext cx="261513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2700000" y="3492000"/>
                <a:ext cx="28828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−3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=−9−1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00" y="3492000"/>
                <a:ext cx="288284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ovéPole 17"/>
              <p:cNvSpPr txBox="1"/>
              <p:nvPr/>
            </p:nvSpPr>
            <p:spPr>
              <a:xfrm>
                <a:off x="3060000" y="3888000"/>
                <a:ext cx="208954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−2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=−10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888000"/>
                <a:ext cx="2089546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060000" y="3888502"/>
                <a:ext cx="362708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−2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=−10   /:(−2</m:t>
                      </m:r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000" y="3888502"/>
                <a:ext cx="3627083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528000" y="4284000"/>
                <a:ext cx="11565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000" y="4284000"/>
                <a:ext cx="1156599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Přímá spojnice 20"/>
          <p:cNvCxnSpPr/>
          <p:nvPr/>
        </p:nvCxnSpPr>
        <p:spPr bwMode="auto">
          <a:xfrm>
            <a:off x="3546116" y="472514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3546116" y="4779144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089863" y="4437112"/>
                <a:ext cx="1230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𝑦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3 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863" y="4437112"/>
                <a:ext cx="1230273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6086625" y="4870316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1693621" y="5400000"/>
                <a:ext cx="3106235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5+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5−3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621" y="5400000"/>
                <a:ext cx="3106235" cy="91057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7320136" y="5642084"/>
                <a:ext cx="11816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5642084"/>
                <a:ext cx="1181669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77924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9" grpId="0"/>
      <p:bldP spid="20" grpId="0"/>
      <p:bldP spid="23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-24680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628000" y="1800000"/>
                <a:ext cx="1954125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000" y="1800000"/>
                <a:ext cx="1954125" cy="9089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840760" y="2421312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Najdeme nejmenší společný jmenovatel.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40760" y="2818109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Celou rovnici jím vynásobíme.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40760" y="3213312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Řešíme rovnici.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840760" y="3609312"/>
            <a:ext cx="419537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Určíme podmínky řešitelnosti.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840760" y="4005312"/>
            <a:ext cx="444053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Provedeme zkoušku rovnice.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2340000" y="2700000"/>
                <a:ext cx="4194225" cy="978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+1)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   /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∙2(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+1)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700000"/>
                <a:ext cx="4194225" cy="9782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2639616" y="3600000"/>
                <a:ext cx="25606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4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−3=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3600000"/>
                <a:ext cx="2560637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2664000" y="4032000"/>
                <a:ext cx="25606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4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=1+3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00" y="4032000"/>
                <a:ext cx="2560636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3240000" y="4464000"/>
                <a:ext cx="13281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464000"/>
                <a:ext cx="1328119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ovéPole 18"/>
              <p:cNvSpPr txBox="1"/>
              <p:nvPr/>
            </p:nvSpPr>
            <p:spPr>
              <a:xfrm>
                <a:off x="3240000" y="4464000"/>
                <a:ext cx="209326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</m:t>
                      </m:r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=4   /:3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0" y="4464000"/>
                <a:ext cx="2093265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ovéPole 19"/>
              <p:cNvSpPr txBox="1"/>
              <p:nvPr/>
            </p:nvSpPr>
            <p:spPr>
              <a:xfrm>
                <a:off x="3431704" y="4896000"/>
                <a:ext cx="1129348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704" y="4896000"/>
                <a:ext cx="1129348" cy="90024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Přímá spojnice 20"/>
          <p:cNvCxnSpPr/>
          <p:nvPr/>
        </p:nvCxnSpPr>
        <p:spPr bwMode="auto">
          <a:xfrm>
            <a:off x="3449820" y="5823272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>
            <a:off x="3449820" y="5877272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5700523" y="4653136"/>
                <a:ext cx="14755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𝑧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cs-CZ" sz="2800" b="0" i="1" smtClean="0">
                          <a:latin typeface="Cambria Math"/>
                        </a:rPr>
                        <m:t>−1 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523" y="4653136"/>
                <a:ext cx="1475597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23"/>
          <p:cNvCxnSpPr/>
          <p:nvPr/>
        </p:nvCxnSpPr>
        <p:spPr bwMode="auto">
          <a:xfrm>
            <a:off x="5808096" y="5086340"/>
            <a:ext cx="115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ovéPole 25"/>
              <p:cNvSpPr txBox="1"/>
              <p:nvPr/>
            </p:nvSpPr>
            <p:spPr>
              <a:xfrm>
                <a:off x="4439816" y="5282188"/>
                <a:ext cx="6274410" cy="1531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𝐿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+2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16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cs-CZ" sz="28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cs-CZ" sz="28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cs-CZ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b="0" i="1" smtClean="0">
                                  <a:latin typeface="Cambria Math"/>
                                </a:rPr>
                                <m:t>14</m:t>
                              </m:r>
                            </m:num>
                            <m:den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5282188"/>
                <a:ext cx="6274410" cy="153118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ovéPole 26"/>
              <p:cNvSpPr txBox="1"/>
              <p:nvPr/>
            </p:nvSpPr>
            <p:spPr>
              <a:xfrm>
                <a:off x="10963002" y="5589240"/>
                <a:ext cx="1181670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𝑃</m:t>
                      </m:r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7" name="TextovéPol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3002" y="5589240"/>
                <a:ext cx="1181670" cy="89896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6840000" y="2026800"/>
            <a:ext cx="535124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Rozložíme vše na součin.</a:t>
            </a:r>
            <a:endParaRPr lang="cs-CZ" altLang="cs-CZ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/>
              <p:cNvSpPr txBox="1"/>
              <p:nvPr/>
            </p:nvSpPr>
            <p:spPr>
              <a:xfrm>
                <a:off x="2340000" y="2700000"/>
                <a:ext cx="2252283" cy="978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2(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+1)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000" y="2700000"/>
                <a:ext cx="2252283" cy="97821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21810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7" grpId="1"/>
      <p:bldP spid="19" grpId="0"/>
      <p:bldP spid="20" grpId="0"/>
      <p:bldP spid="23" grpId="0"/>
      <p:bldP spid="26" grpId="0"/>
      <p:bldP spid="27" grpId="0"/>
      <p:bldP spid="28" grpId="0"/>
      <p:bldP spid="29" grpId="0"/>
      <p:bldP spid="29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1976503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b="0" i="0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1976503" cy="9177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192344" y="1196752"/>
                <a:ext cx="296632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=−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𝟏𝟑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≠−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1196752"/>
                <a:ext cx="296632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3193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1782603" cy="9841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1782603" cy="9841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192344" y="1196752"/>
                <a:ext cx="27515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=−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𝟕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;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≠−</m:t>
                    </m:r>
                    <m:r>
                      <a:rPr lang="cs-CZ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cs-CZ" sz="2800" b="1" i="1" dirty="0" smtClean="0">
                    <a:solidFill>
                      <a:srgbClr val="C00000"/>
                    </a:solidFill>
                  </a:rPr>
                  <a:t> </a:t>
                </a:r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1196752"/>
                <a:ext cx="275152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384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1954125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−4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1954125" cy="9017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9916057" y="908720"/>
                <a:ext cx="2275943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f>
                        <m:fPr>
                          <m:ctrlP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cs-CZ" sz="28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6057" y="908720"/>
                <a:ext cx="2275943" cy="9017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03509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084" y="116632"/>
            <a:ext cx="10920536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36575" y="2031950"/>
            <a:ext cx="311115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 rovnici: </a:t>
            </a:r>
            <a:endParaRPr lang="cs-CZ" alt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2972479" y="2008497"/>
                <a:ext cx="4036682" cy="91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+5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cs-CZ" sz="28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79" y="2008497"/>
                <a:ext cx="4036682" cy="9177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ovéPole 24"/>
              <p:cNvSpPr txBox="1"/>
              <p:nvPr/>
            </p:nvSpPr>
            <p:spPr>
              <a:xfrm>
                <a:off x="8832304" y="1177588"/>
                <a:ext cx="331469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=−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𝟏𝟎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𝟓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;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𝒙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≠−</m:t>
                      </m:r>
                      <m:r>
                        <a:rPr lang="cs-CZ" sz="28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cs-CZ" sz="2800" b="1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1177588"/>
                <a:ext cx="331469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41385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Ekvivalentní úpravy rovnic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2160000"/>
            <a:ext cx="74401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Řešení rovnice se nezmění pokud:</a:t>
            </a:r>
            <a:endParaRPr lang="cs-CZ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288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9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vynásobíme</a:t>
            </a:r>
            <a:r>
              <a:rPr lang="cs-CZ" sz="29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obě strany rovnice </a:t>
            </a:r>
            <a:r>
              <a:rPr lang="cs-CZ" sz="2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stejným číslem různým od nuly</a:t>
            </a:r>
            <a:endParaRPr lang="cs-CZ" sz="2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384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9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vydělíme</a:t>
            </a:r>
            <a:r>
              <a:rPr lang="cs-CZ" sz="29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obě strany rovnice </a:t>
            </a:r>
            <a:r>
              <a:rPr lang="cs-CZ" sz="2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stejným číslem různým od nuly</a:t>
            </a:r>
            <a:endParaRPr lang="cs-CZ" sz="2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0" y="4800000"/>
            <a:ext cx="1219200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9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zaměníme levou a pravou stranu rovnice</a:t>
            </a:r>
            <a:endParaRPr lang="cs-CZ" sz="2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5760000"/>
            <a:ext cx="12192000" cy="9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Ekvivalentní úprava rovnice je taková úprava, při které rovnice před úpravou i rovnice po úpravě mají stejné kořeny.</a:t>
            </a:r>
            <a:endParaRPr lang="cs-CZ" sz="3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1865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Lineární rovnice</a:t>
            </a:r>
            <a:endParaRPr lang="cs-CZ" sz="48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988840"/>
            <a:ext cx="6240016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335360" y="2640000"/>
            <a:ext cx="3418880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8x – 3  = 6 + 5x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6192011" y="1988840"/>
            <a:ext cx="326436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Postup při řešení: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4800000" y="2468894"/>
            <a:ext cx="7584843" cy="86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Převedeme na jednu stranu rovnice výrazy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s proměnnou a na druhou absolutní členy (čísla).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4800000" y="3236979"/>
            <a:ext cx="7488832" cy="113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i="1" dirty="0" smtClean="0">
                <a:latin typeface="Arial" pitchFamily="34" charset="0"/>
                <a:cs typeface="Arial" pitchFamily="34" charset="0"/>
              </a:rPr>
              <a:t>To v praxi provádíme tak, že to čeho se chceme „zbavit“, převedeme na druhou stranu rovnice </a:t>
            </a:r>
            <a:br>
              <a:rPr lang="cs-CZ" b="1" i="1" dirty="0" smtClean="0">
                <a:latin typeface="Arial" pitchFamily="34" charset="0"/>
                <a:cs typeface="Arial" pitchFamily="34" charset="0"/>
              </a:rPr>
            </a:br>
            <a:r>
              <a:rPr lang="cs-CZ" b="1" i="1" dirty="0" smtClean="0">
                <a:latin typeface="Arial" pitchFamily="34" charset="0"/>
                <a:cs typeface="Arial" pitchFamily="34" charset="0"/>
              </a:rPr>
              <a:t>s opačným znaménkem.</a:t>
            </a:r>
            <a:endParaRPr lang="cs-CZ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35361" y="3360000"/>
            <a:ext cx="72064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8x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344000" y="3360000"/>
            <a:ext cx="54619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79510" y="3360000"/>
            <a:ext cx="51631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083296" y="3360000"/>
            <a:ext cx="536576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6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797483" y="3360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5x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864000" y="3360001"/>
            <a:ext cx="474917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–</a:t>
            </a:r>
            <a:endParaRPr lang="cs-CZ" sz="3200" dirty="0"/>
          </a:p>
        </p:txBody>
      </p:sp>
      <p:sp>
        <p:nvSpPr>
          <p:cNvPr id="14" name="Obdélník 13"/>
          <p:cNvSpPr/>
          <p:nvPr/>
        </p:nvSpPr>
        <p:spPr>
          <a:xfrm>
            <a:off x="864000" y="3360001"/>
            <a:ext cx="474917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–</a:t>
            </a:r>
            <a:endParaRPr lang="cs-CZ" sz="3200" dirty="0"/>
          </a:p>
        </p:txBody>
      </p:sp>
      <p:sp>
        <p:nvSpPr>
          <p:cNvPr id="15" name="Obdélník 14"/>
          <p:cNvSpPr/>
          <p:nvPr/>
        </p:nvSpPr>
        <p:spPr>
          <a:xfrm>
            <a:off x="3346431" y="3360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+</a:t>
            </a:r>
            <a:endParaRPr lang="cs-CZ" sz="3200" dirty="0"/>
          </a:p>
        </p:txBody>
      </p:sp>
      <p:sp>
        <p:nvSpPr>
          <p:cNvPr id="16" name="Obdélník 15"/>
          <p:cNvSpPr/>
          <p:nvPr/>
        </p:nvSpPr>
        <p:spPr>
          <a:xfrm>
            <a:off x="2466387" y="3360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+</a:t>
            </a:r>
            <a:endParaRPr lang="cs-CZ" sz="32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008000" y="4080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32000" y="4080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016000" y="4080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9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800000" y="4293097"/>
            <a:ext cx="7584843" cy="86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Sečteme všechny proměnné na jedné straně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latin typeface="Arial" pitchFamily="34" charset="0"/>
                <a:cs typeface="Arial" pitchFamily="34" charset="0"/>
              </a:rPr>
              <a:t>a čísla na druhé straně rovnice.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902131" y="4080000"/>
            <a:ext cx="18242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i="1" dirty="0">
                <a:latin typeface="Arial" pitchFamily="34" charset="0"/>
                <a:cs typeface="Arial" pitchFamily="34" charset="0"/>
              </a:rPr>
              <a:t>/ : 3  </a:t>
            </a:r>
            <a:endParaRPr lang="cs-CZ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4751995" y="5061182"/>
            <a:ext cx="7584843" cy="86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Pokud je to nutné, vydělíme obě strany rovnice číslem udávající počet proměnných.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053469" y="4800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632000" y="4800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110438" y="4800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800000" y="5828170"/>
            <a:ext cx="7584843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4.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008001" y="5384133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007435" y="5445224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4099" y="571007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L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95680" y="5710077"/>
            <a:ext cx="2012943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8 ∙ 3 – 3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412855" y="5703528"/>
            <a:ext cx="898836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21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447595" y="606581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7328" y="616475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P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78910" y="6164757"/>
            <a:ext cx="2012943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6 + 5 ∙ 3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2351584" y="6158208"/>
            <a:ext cx="762533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21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2430824" y="652049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779630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0.0493 0.04012 C 0.05972 0.04907 0.07552 0.05401 0.09184 0.05401 C 0.11059 0.05401 0.12517 0.04907 0.13542 0.04012 L 0.18628 2.59259E-6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26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7 2.09877E-6 L 0.07309 -0.06759 C 0.08073 -0.08272 0.09201 -0.09013 0.10382 -0.09013 C 0.11719 -0.09013 0.12778 -0.08272 0.13541 -0.06759 L 0.1717 2.09877E-6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45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03 -2.46914E-7 L -0.09861 -0.0392 C -0.09097 -0.04784 -0.07969 -0.05247 -0.06788 -0.05247 C -0.05469 -0.05247 -0.04392 -0.04784 -0.03629 -0.0392 L 8.33333E-7 -2.46914E-7 " pathEditMode="relative" rAng="0" ptsTypes="FffFF">
                                      <p:cBhvr>
                                        <p:cTn id="55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262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58 -0.00525 L -0.1026 0.05617 C -0.09479 0.06975 -0.08316 0.07747 -0.07083 0.07747 C -0.05694 0.07747 -0.04566 0.06975 -0.03784 0.05617 L -2.22222E-6 -0.00525 " pathEditMode="relative" rAng="0" ptsTypes="FffFF">
                                      <p:cBhvr>
                                        <p:cTn id="57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413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57" grpId="0"/>
      <p:bldP spid="58" grpId="0"/>
      <p:bldP spid="64" grpId="0"/>
      <p:bldP spid="8" grpId="0"/>
      <p:bldP spid="9" grpId="0"/>
      <p:bldP spid="9" grpId="1"/>
      <p:bldP spid="10" grpId="0"/>
      <p:bldP spid="11" grpId="0"/>
      <p:bldP spid="12" grpId="0"/>
      <p:bldP spid="12" grpId="1"/>
      <p:bldP spid="2" grpId="0"/>
      <p:bldP spid="2" grpId="1"/>
      <p:bldP spid="2" grpId="2"/>
      <p:bldP spid="14" grpId="0"/>
      <p:bldP spid="15" grpId="0"/>
      <p:bldP spid="16" grpId="0"/>
      <p:bldP spid="16" grpId="1"/>
      <p:bldP spid="16" grpId="2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Rovnice</a:t>
            </a:r>
            <a:endParaRPr lang="cs-CZ" sz="48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988840"/>
            <a:ext cx="6384032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2640000"/>
            <a:ext cx="5231904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4x – 3 + 2x  = 15 – 2x + 6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924928" y="3264000"/>
            <a:ext cx="72064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6x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885035" y="3264000"/>
            <a:ext cx="52477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256001" y="3264000"/>
            <a:ext cx="51631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639616" y="3264000"/>
            <a:ext cx="742792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21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480048" y="3264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501588" y="3264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–</a:t>
            </a:r>
            <a:endParaRPr lang="cs-CZ" sz="3200" dirty="0"/>
          </a:p>
        </p:txBody>
      </p:sp>
      <p:sp>
        <p:nvSpPr>
          <p:cNvPr id="16" name="Obdélník 15"/>
          <p:cNvSpPr/>
          <p:nvPr/>
        </p:nvSpPr>
        <p:spPr>
          <a:xfrm>
            <a:off x="3119669" y="3264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–</a:t>
            </a:r>
            <a:endParaRPr lang="cs-CZ" sz="32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924553" y="3888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6x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256001" y="38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544000" y="3888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21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054259" y="4512000"/>
            <a:ext cx="1177645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i="1" dirty="0">
                <a:latin typeface="Arial" pitchFamily="34" charset="0"/>
                <a:cs typeface="Arial" pitchFamily="34" charset="0"/>
              </a:rPr>
              <a:t>/ : 8  </a:t>
            </a:r>
            <a:endParaRPr lang="cs-CZ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920000" y="5088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256001" y="50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640001" y="50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610503" y="5576155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609938" y="5637245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4099" y="571007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L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95680" y="5710077"/>
            <a:ext cx="3041611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4 ∙ 3 – 3 + </a:t>
            </a:r>
            <a:r>
              <a:rPr lang="cs-CZ" sz="2700" b="1" dirty="0">
                <a:latin typeface="Arial" pitchFamily="34" charset="0"/>
                <a:cs typeface="Arial" pitchFamily="34" charset="0"/>
              </a:rPr>
              <a:t>2 ∙ 3 </a:t>
            </a:r>
            <a:r>
              <a:rPr lang="cs-CZ" sz="2700" b="1" dirty="0">
                <a:latin typeface="Arial" pitchFamily="34" charset="0"/>
                <a:cs typeface="Arial" pitchFamily="34" charset="0"/>
              </a:rPr>
              <a:t>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311690" y="5703528"/>
            <a:ext cx="672075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15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3407701" y="606581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7328" y="616475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P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78909" y="6164757"/>
            <a:ext cx="2728792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15 – 2 ∙ 3 + 6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3023659" y="6158208"/>
            <a:ext cx="854764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15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3119723" y="652049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039883" y="2468894"/>
            <a:ext cx="7392821" cy="86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Obě strany upravíme → sečteme či odečteme co sečíst či odečíst jde.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1453204" y="3888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+</a:t>
            </a:r>
            <a:endParaRPr lang="cs-CZ" sz="3200" dirty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728000" y="3888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3024000" y="3888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+</a:t>
            </a:r>
            <a:endParaRPr lang="cs-CZ" sz="32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3360001" y="3888000"/>
            <a:ext cx="75458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3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256001" y="4512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2530871" y="4512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24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714871" y="4512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8x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5039883" y="3278032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5039883" y="3779138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4170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12" grpId="0"/>
      <p:bldP spid="2" grpId="0"/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7" grpId="0"/>
      <p:bldP spid="38" grpId="0"/>
      <p:bldP spid="57" grpId="0"/>
      <p:bldP spid="58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Rovnice</a:t>
            </a:r>
            <a:endParaRPr lang="cs-CZ" sz="48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988840"/>
            <a:ext cx="6672064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35383" y="2640000"/>
            <a:ext cx="277231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 4(x – 3) = 12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15414" y="3264000"/>
            <a:ext cx="72064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4x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79510" y="3264000"/>
            <a:ext cx="76223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12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256001" y="3264000"/>
            <a:ext cx="51631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639616" y="3264000"/>
            <a:ext cx="742792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12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391477" y="3264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–</a:t>
            </a:r>
            <a:endParaRPr lang="cs-CZ" sz="3200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256001" y="38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544000" y="3888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12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054259" y="4512000"/>
            <a:ext cx="1177645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i="1" dirty="0">
                <a:latin typeface="Arial" pitchFamily="34" charset="0"/>
                <a:cs typeface="Arial" pitchFamily="34" charset="0"/>
              </a:rPr>
              <a:t>/ : 4  </a:t>
            </a:r>
            <a:endParaRPr lang="cs-CZ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920000" y="5088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256001" y="50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640001" y="5088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6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610503" y="5576155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609938" y="5637245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4099" y="571007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L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95679" y="5710077"/>
            <a:ext cx="2159071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4 ∙ (6 – 3)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543605" y="5703528"/>
            <a:ext cx="672075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12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Přímá spojnice 34"/>
          <p:cNvCxnSpPr/>
          <p:nvPr/>
        </p:nvCxnSpPr>
        <p:spPr bwMode="auto">
          <a:xfrm>
            <a:off x="2639616" y="606581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7328" y="6164757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P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623392" y="6158208"/>
            <a:ext cx="665632" cy="4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12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Přímá spojnice 38"/>
          <p:cNvCxnSpPr/>
          <p:nvPr/>
        </p:nvCxnSpPr>
        <p:spPr bwMode="auto">
          <a:xfrm>
            <a:off x="719455" y="6520493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039883" y="2756925"/>
            <a:ext cx="7392821" cy="6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Pokud je v rovnici závorka, odstraníme ji.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1728000" y="3888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4x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3023659" y="3888001"/>
            <a:ext cx="485603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+</a:t>
            </a:r>
            <a:endParaRPr lang="cs-CZ" sz="32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3312001" y="3888000"/>
            <a:ext cx="75458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12 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2256001" y="4512000"/>
            <a:ext cx="598751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=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2530871" y="4512000"/>
            <a:ext cx="727603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24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1714871" y="4512000"/>
            <a:ext cx="791749" cy="58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4x</a:t>
            </a:r>
            <a:endParaRPr lang="cs-CZ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5039883" y="3278032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5039883" y="3779138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182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2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68" grpId="0"/>
      <p:bldP spid="69" grpId="0"/>
      <p:bldP spid="71" grpId="0"/>
      <p:bldP spid="72" grpId="0"/>
      <p:bldP spid="74" grpId="0"/>
      <p:bldP spid="77" grpId="0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/>
              <a:t>Rovnice</a:t>
            </a:r>
            <a:endParaRPr lang="cs-CZ" sz="48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1988841"/>
            <a:ext cx="6600056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Řešte rovnice a proveďte zkoušku: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>
                <a:spLocks noChangeArrowheads="1"/>
              </p:cNvSpPr>
              <p:nvPr/>
            </p:nvSpPr>
            <p:spPr bwMode="auto">
              <a:xfrm>
                <a:off x="720001" y="2640000"/>
                <a:ext cx="2772319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32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cs-CZ" sz="3200" b="1" i="1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00" y="1980000"/>
                <a:ext cx="2079239" cy="438100"/>
              </a:xfrm>
              <a:prstGeom prst="rect">
                <a:avLst/>
              </a:prstGeom>
              <a:blipFill rotWithShape="1">
                <a:blip r:embed="rId3"/>
                <a:stretch>
                  <a:fillRect t="-19444" b="-27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443360" y="3487070"/>
                <a:ext cx="1169385" cy="806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𝒙</m:t>
                          </m:r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3200" b="1" i="1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2519" y="2615302"/>
                <a:ext cx="877039" cy="604519"/>
              </a:xfrm>
              <a:prstGeom prst="rect">
                <a:avLst/>
              </a:prstGeom>
              <a:blipFill rotWithShape="1">
                <a:blip r:embed="rId4"/>
                <a:stretch>
                  <a:fillRect b="-70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862605" y="3648000"/>
                <a:ext cx="58499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14:m>
                  <m:oMath xmlns:m="http://schemas.openxmlformats.org/officeDocument/2006/math">
                    <m:r>
                      <a:rPr lang="cs-CZ" sz="3200" b="1" i="1" dirty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3200" b="1" dirty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96953" y="2736000"/>
                <a:ext cx="438743" cy="438100"/>
              </a:xfrm>
              <a:prstGeom prst="rect">
                <a:avLst/>
              </a:prstGeom>
              <a:blipFill rotWithShape="1">
                <a:blip r:embed="rId5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2208001" y="3648000"/>
                <a:ext cx="516319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2736000"/>
                <a:ext cx="387239" cy="438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2663336" y="3648000"/>
                <a:ext cx="742792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97502" y="2736000"/>
                <a:ext cx="557094" cy="438100"/>
              </a:xfrm>
              <a:prstGeom prst="rect">
                <a:avLst/>
              </a:prstGeom>
              <a:blipFill rotWithShape="1">
                <a:blip r:embed="rId7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délník 1"/>
          <p:cNvSpPr/>
          <p:nvPr/>
        </p:nvSpPr>
        <p:spPr>
          <a:xfrm>
            <a:off x="1500000" y="3667392"/>
            <a:ext cx="359501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∙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2208001" y="4368000"/>
                <a:ext cx="59875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276000"/>
                <a:ext cx="449063" cy="4381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2640000" y="4368000"/>
                <a:ext cx="727603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276000"/>
                <a:ext cx="545702" cy="438100"/>
              </a:xfrm>
              <a:prstGeom prst="rect">
                <a:avLst/>
              </a:prstGeom>
              <a:blipFill rotWithShape="1">
                <a:blip r:embed="rId9"/>
                <a:stretch>
                  <a:fillRect l="-3371" r="-3371"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1776000" y="5232000"/>
                <a:ext cx="727603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2000" y="3924000"/>
                <a:ext cx="545702" cy="43810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>
                <a:spLocks noChangeArrowheads="1"/>
              </p:cNvSpPr>
              <p:nvPr/>
            </p:nvSpPr>
            <p:spPr bwMode="auto">
              <a:xfrm>
                <a:off x="2208001" y="5184000"/>
                <a:ext cx="59875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888000"/>
                <a:ext cx="449063" cy="4381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>
                <a:spLocks noChangeArrowheads="1"/>
              </p:cNvSpPr>
              <p:nvPr/>
            </p:nvSpPr>
            <p:spPr bwMode="auto">
              <a:xfrm>
                <a:off x="2640001" y="5232000"/>
                <a:ext cx="59875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>
                          <a:latin typeface="Cambria Math"/>
                          <a:cs typeface="Arial" pitchFamily="34" charset="0"/>
                        </a:rPr>
                        <m:t>𝟐𝟑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6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3924000"/>
                <a:ext cx="449063" cy="438100"/>
              </a:xfrm>
              <a:prstGeom prst="rect">
                <a:avLst/>
              </a:prstGeom>
              <a:blipFill rotWithShape="1">
                <a:blip r:embed="rId12"/>
                <a:stretch>
                  <a:fillRect l="-4110" r="-260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 bwMode="auto">
          <a:xfrm>
            <a:off x="1802525" y="5733256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1801959" y="5794347"/>
            <a:ext cx="17011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6000001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L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>
                <a:spLocks noChangeArrowheads="1"/>
              </p:cNvSpPr>
              <p:nvPr/>
            </p:nvSpPr>
            <p:spPr bwMode="auto">
              <a:xfrm>
                <a:off x="744293" y="5952001"/>
                <a:ext cx="1703303" cy="419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700" b="1" i="1" dirty="0"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cs-CZ" sz="2700" b="1" i="1" dirty="0">
                              <a:latin typeface="Cambria Math"/>
                              <a:cs typeface="Arial" pitchFamily="34" charset="0"/>
                            </a:rPr>
                            <m:t>𝟐𝟑</m:t>
                          </m:r>
                          <m:r>
                            <a:rPr lang="cs-CZ" sz="2700" b="1" i="1" dirty="0">
                              <a:latin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cs-CZ" sz="2700" b="1" i="1" dirty="0">
                              <a:latin typeface="Cambria Math"/>
                              <a:cs typeface="Arial" pitchFamily="34" charset="0"/>
                            </a:rPr>
                            <m:t>𝟑</m:t>
                          </m:r>
                        </m:num>
                        <m:den>
                          <m:r>
                            <a:rPr lang="cs-CZ" sz="2700" b="1" i="1" dirty="0">
                              <a:latin typeface="Cambria Math"/>
                              <a:cs typeface="Arial" pitchFamily="34" charset="0"/>
                            </a:rPr>
                            <m:t>𝟒</m:t>
                          </m:r>
                        </m:den>
                      </m:f>
                      <m:r>
                        <a:rPr lang="cs-CZ" sz="2700" b="1" i="1" dirty="0">
                          <a:latin typeface="Cambria Math"/>
                          <a:cs typeface="Arial" pitchFamily="34" charset="0"/>
                        </a:rPr>
                        <m:t> =</m:t>
                      </m:r>
                    </m:oMath>
                  </m:oMathPara>
                </a14:m>
                <a:endParaRPr lang="cs-CZ" sz="2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8219" y="4464000"/>
                <a:ext cx="1277477" cy="314623"/>
              </a:xfrm>
              <a:prstGeom prst="rect">
                <a:avLst/>
              </a:prstGeom>
              <a:blipFill rotWithShape="1">
                <a:blip r:embed="rId13"/>
                <a:stretch>
                  <a:fillRect t="-30769" b="-423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>
                <a:spLocks noChangeArrowheads="1"/>
              </p:cNvSpPr>
              <p:nvPr/>
            </p:nvSpPr>
            <p:spPr bwMode="auto">
              <a:xfrm>
                <a:off x="2351584" y="6000001"/>
                <a:ext cx="672075" cy="419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700" b="1" i="1" dirty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4500000"/>
                <a:ext cx="504056" cy="314623"/>
              </a:xfrm>
              <a:prstGeom prst="rect">
                <a:avLst/>
              </a:prstGeom>
              <a:blipFill rotWithShape="1">
                <a:blip r:embed="rId14"/>
                <a:stretch>
                  <a:fillRect b="-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Přímá spojnice 34"/>
          <p:cNvCxnSpPr/>
          <p:nvPr/>
        </p:nvCxnSpPr>
        <p:spPr bwMode="auto">
          <a:xfrm>
            <a:off x="2447595" y="6383575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7328" y="6432001"/>
            <a:ext cx="799901" cy="43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sz="2700" b="1" dirty="0">
                <a:latin typeface="Arial" pitchFamily="34" charset="0"/>
                <a:cs typeface="Arial" pitchFamily="34" charset="0"/>
              </a:rPr>
              <a:t>P =</a:t>
            </a:r>
            <a:endParaRPr lang="cs-CZ" sz="27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"/>
              <p:cNvSpPr>
                <a:spLocks noChangeArrowheads="1"/>
              </p:cNvSpPr>
              <p:nvPr/>
            </p:nvSpPr>
            <p:spPr bwMode="auto">
              <a:xfrm>
                <a:off x="624000" y="6432001"/>
                <a:ext cx="665632" cy="419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700" b="1" i="1" dirty="0">
                          <a:latin typeface="Cambria Math"/>
                          <a:cs typeface="Arial" pitchFamily="34" charset="0"/>
                        </a:rPr>
                        <m:t>𝟓</m:t>
                      </m:r>
                    </m:oMath>
                  </m:oMathPara>
                </a14:m>
                <a:endParaRPr lang="cs-CZ" sz="2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8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" y="4824000"/>
                <a:ext cx="499224" cy="314623"/>
              </a:xfrm>
              <a:prstGeom prst="rect">
                <a:avLst/>
              </a:prstGeom>
              <a:blipFill rotWithShape="1">
                <a:blip r:embed="rId15"/>
                <a:stretch>
                  <a:fillRect b="-96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Přímá spojnice 38"/>
          <p:cNvCxnSpPr/>
          <p:nvPr/>
        </p:nvCxnSpPr>
        <p:spPr bwMode="auto">
          <a:xfrm>
            <a:off x="743175" y="6816000"/>
            <a:ext cx="4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039883" y="2660915"/>
            <a:ext cx="7392821" cy="6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1. Pokud je v rovnici zlomek, vynásobíme celou rovnici (nejmenším) společným jmenovatelem.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3"/>
              <p:cNvSpPr>
                <a:spLocks noChangeArrowheads="1"/>
              </p:cNvSpPr>
              <p:nvPr/>
            </p:nvSpPr>
            <p:spPr bwMode="auto">
              <a:xfrm>
                <a:off x="1104000" y="4368000"/>
                <a:ext cx="1241979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𝒙</m:t>
                      </m:r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−</m:t>
                      </m:r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8000" y="3276000"/>
                <a:ext cx="931484" cy="438100"/>
              </a:xfrm>
              <a:prstGeom prst="rect">
                <a:avLst/>
              </a:prstGeom>
              <a:blipFill rotWithShape="1">
                <a:blip r:embed="rId16"/>
                <a:stretch>
                  <a:fillRect b="-13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3"/>
              <p:cNvSpPr>
                <a:spLocks noChangeArrowheads="1"/>
              </p:cNvSpPr>
              <p:nvPr/>
            </p:nvSpPr>
            <p:spPr bwMode="auto">
              <a:xfrm>
                <a:off x="2208001" y="4800000"/>
                <a:ext cx="59875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=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6000" y="3600000"/>
                <a:ext cx="449063" cy="43810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3"/>
              <p:cNvSpPr>
                <a:spLocks noChangeArrowheads="1"/>
              </p:cNvSpPr>
              <p:nvPr/>
            </p:nvSpPr>
            <p:spPr bwMode="auto">
              <a:xfrm>
                <a:off x="2692003" y="4800000"/>
                <a:ext cx="727603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𝟐𝟎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9002" y="3600000"/>
                <a:ext cx="545702" cy="438100"/>
              </a:xfrm>
              <a:prstGeom prst="rect">
                <a:avLst/>
              </a:prstGeom>
              <a:blipFill rotWithShape="1">
                <a:blip r:embed="rId18"/>
                <a:stretch>
                  <a:fillRect l="-2222" r="-3333"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3"/>
              <p:cNvSpPr>
                <a:spLocks noChangeArrowheads="1"/>
              </p:cNvSpPr>
              <p:nvPr/>
            </p:nvSpPr>
            <p:spPr bwMode="auto">
              <a:xfrm>
                <a:off x="1547846" y="4800000"/>
                <a:ext cx="791749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𝒙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60884" y="3600000"/>
                <a:ext cx="593812" cy="43810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5039883" y="3278032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2. Řešíme podle předchozího návodu.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5039883" y="3779138"/>
            <a:ext cx="7392821" cy="60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3. Provedeme zkoušku správnosti.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327915" y="4581128"/>
            <a:ext cx="6960096" cy="6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 anchor="ctr"/>
          <a:lstStyle/>
          <a:p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 vynásobit celou rovnici znamená vynásobit každý člen rovnice na obou jejích stranách</a:t>
            </a:r>
            <a:endParaRPr lang="cs-C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3115572" y="3648001"/>
            <a:ext cx="359501" cy="61555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cs-CZ" sz="3200" b="1" dirty="0">
                <a:latin typeface="Arial" pitchFamily="34" charset="0"/>
                <a:cs typeface="Arial" pitchFamily="34" charset="0"/>
              </a:rPr>
              <a:t>∙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3360001" y="3648000"/>
                <a:ext cx="58499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14:m>
                  <m:oMath xmlns:m="http://schemas.openxmlformats.org/officeDocument/2006/math">
                    <m:r>
                      <a:rPr lang="cs-CZ" sz="3200" b="1" i="1" dirty="0">
                        <a:latin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3200" b="1" dirty="0">
                    <a:latin typeface="Arial" pitchFamily="34" charset="0"/>
                    <a:cs typeface="Arial" pitchFamily="34" charset="0"/>
                  </a:rPr>
                  <a:t> </a:t>
                </a:r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2736000"/>
                <a:ext cx="438743" cy="438100"/>
              </a:xfrm>
              <a:prstGeom prst="rect">
                <a:avLst/>
              </a:prstGeom>
              <a:blipFill rotWithShape="1">
                <a:blip r:embed="rId20"/>
                <a:stretch>
                  <a:fillRect l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 bwMode="auto">
          <a:xfrm flipV="1">
            <a:off x="847230" y="4084121"/>
            <a:ext cx="375945" cy="20897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897188" y="3851290"/>
            <a:ext cx="375945" cy="20897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3"/>
              <p:cNvSpPr>
                <a:spLocks noChangeArrowheads="1"/>
              </p:cNvSpPr>
              <p:nvPr/>
            </p:nvSpPr>
            <p:spPr bwMode="auto">
              <a:xfrm>
                <a:off x="3120000" y="4800000"/>
                <a:ext cx="727603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+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0000" y="3600000"/>
                <a:ext cx="545702" cy="43810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3456000" y="4800000"/>
                <a:ext cx="727603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1" i="1" dirty="0">
                          <a:latin typeface="Cambria Math"/>
                          <a:cs typeface="Arial" pitchFamily="34" charset="0"/>
                        </a:rPr>
                        <m:t>𝟑</m:t>
                      </m:r>
                    </m:oMath>
                  </m:oMathPara>
                </a14:m>
                <a:endParaRPr lang="cs-CZ" sz="32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2000" y="3600000"/>
                <a:ext cx="545702" cy="438100"/>
              </a:xfrm>
              <a:prstGeom prst="rect">
                <a:avLst/>
              </a:prstGeom>
              <a:blipFill rotWithShape="1">
                <a:blip r:embed="rId22"/>
                <a:stretch>
                  <a:fillRect b="-1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3"/>
              <p:cNvSpPr>
                <a:spLocks noChangeArrowheads="1"/>
              </p:cNvSpPr>
              <p:nvPr/>
            </p:nvSpPr>
            <p:spPr bwMode="auto">
              <a:xfrm>
                <a:off x="3840000" y="2640000"/>
                <a:ext cx="1151861" cy="5841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21917" tIns="60958" rIns="121917" bIns="60958" anchor="ctr"/>
              <a:lstStyle/>
              <a:p>
                <a14:m>
                  <m:oMath xmlns:m="http://schemas.openxmlformats.org/officeDocument/2006/math">
                    <m:r>
                      <a:rPr lang="cs-CZ" sz="3200" b="1" i="1">
                        <a:latin typeface="Cambria Math"/>
                        <a:cs typeface="Arial" pitchFamily="34" charset="0"/>
                      </a:rPr>
                      <m:t>/</m:t>
                    </m:r>
                    <m:r>
                      <a:rPr lang="cs-CZ" sz="3200" b="1" i="1">
                        <a:latin typeface="Cambria Math"/>
                        <a:ea typeface="Cambria Math"/>
                        <a:cs typeface="Arial" pitchFamily="34" charset="0"/>
                      </a:rPr>
                      <m:t>∙</m:t>
                    </m:r>
                    <m:r>
                      <a:rPr lang="cs-CZ" sz="3200" b="1" i="1">
                        <a:latin typeface="Cambria Math"/>
                        <a:ea typeface="Cambria Math"/>
                        <a:cs typeface="Arial" pitchFamily="34" charset="0"/>
                      </a:rPr>
                      <m:t>𝟒</m:t>
                    </m:r>
                  </m:oMath>
                </a14:m>
                <a:r>
                  <a:rPr lang="cs-CZ" sz="3200" b="1" i="1" dirty="0">
                    <a:latin typeface="Arial" pitchFamily="34" charset="0"/>
                    <a:cs typeface="Arial" pitchFamily="34" charset="0"/>
                  </a:rPr>
                  <a:t>  </a:t>
                </a:r>
                <a:endParaRPr lang="cs-CZ" sz="32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0000" y="1980000"/>
                <a:ext cx="863896" cy="438100"/>
              </a:xfrm>
              <a:prstGeom prst="rect">
                <a:avLst/>
              </a:prstGeom>
              <a:blipFill rotWithShape="1">
                <a:blip r:embed="rId23"/>
                <a:stretch>
                  <a:fillRect l="-5634" b="-236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6097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8" grpId="0"/>
      <p:bldP spid="9" grpId="0"/>
      <p:bldP spid="10" grpId="0"/>
      <p:bldP spid="11" grpId="0"/>
      <p:bldP spid="2" grpId="0"/>
      <p:bldP spid="18" grpId="0"/>
      <p:bldP spid="20" grpId="0"/>
      <p:bldP spid="24" grpId="0"/>
      <p:bldP spid="25" grpId="0"/>
      <p:bldP spid="26" grpId="0"/>
      <p:bldP spid="32" grpId="0"/>
      <p:bldP spid="33" grpId="0"/>
      <p:bldP spid="34" grpId="0"/>
      <p:bldP spid="36" grpId="0"/>
      <p:bldP spid="38" grpId="0"/>
      <p:bldP spid="57" grpId="0"/>
      <p:bldP spid="64" grpId="0"/>
      <p:bldP spid="71" grpId="0"/>
      <p:bldP spid="72" grpId="0"/>
      <p:bldP spid="74" grpId="0"/>
      <p:bldP spid="77" grpId="0"/>
      <p:bldP spid="78" grpId="0"/>
      <p:bldP spid="37" grpId="0"/>
      <p:bldP spid="37" grpId="1"/>
      <p:bldP spid="40" grpId="0"/>
      <p:bldP spid="41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6002" y="356659"/>
            <a:ext cx="9648308" cy="1056117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Postup při řešení</a:t>
            </a:r>
            <a:endParaRPr lang="cs-CZ" sz="4800" dirty="0"/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0" y="4680000"/>
            <a:ext cx="12174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Členy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neznámou převeď na jednu stranu, ostatní členy na stranu druhou.</a:t>
            </a: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0" y="5400000"/>
            <a:ext cx="9903479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Vypočítej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neznámou.</a:t>
            </a: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0" y="2160000"/>
            <a:ext cx="1056049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Jsou-li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rovnici závorky, zbav se jich (výpočtem, roznásobením).</a:t>
            </a:r>
          </a:p>
        </p:txBody>
      </p:sp>
      <p:sp>
        <p:nvSpPr>
          <p:cNvPr id="49" name="Rectangle 11"/>
          <p:cNvSpPr>
            <a:spLocks noChangeArrowheads="1"/>
          </p:cNvSpPr>
          <p:nvPr/>
        </p:nvSpPr>
        <p:spPr bwMode="auto">
          <a:xfrm>
            <a:off x="0" y="3600000"/>
            <a:ext cx="12174288" cy="6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Když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můžeš jednotlivé strany rovnice zjednodušit, zjednoduš je (sečti, odečti, vynásob či vyděl, co se dá). </a:t>
            </a:r>
            <a:endParaRPr lang="cs-CZ" altLang="cs-CZ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0" y="2880000"/>
            <a:ext cx="1218314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Jsou-li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rovnici zlomky, odstraň je (vynásob rovnici společným jmenovatelem).</a:t>
            </a:r>
            <a:endParaRPr lang="cs-CZ" altLang="cs-CZ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0" y="6120000"/>
            <a:ext cx="9903479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Urči </a:t>
            </a:r>
            <a:r>
              <a:rPr lang="cs-CZ" alt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řešitelnosti a proveď zkoušku.</a:t>
            </a:r>
          </a:p>
        </p:txBody>
      </p:sp>
    </p:spTree>
    <p:extLst>
      <p:ext uri="{BB962C8B-B14F-4D97-AF65-F5344CB8AC3E}">
        <p14:creationId xmlns:p14="http://schemas.microsoft.com/office/powerpoint/2010/main" val="5485360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2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6659"/>
            <a:ext cx="12192000" cy="912101"/>
          </a:xfrm>
          <a:noFill/>
          <a:ln/>
        </p:spPr>
        <p:txBody>
          <a:bodyPr lIns="122764" tIns="61381" rIns="122764" bIns="61381" anchor="ctr"/>
          <a:lstStyle/>
          <a:p>
            <a:pPr algn="ctr"/>
            <a:r>
              <a:rPr lang="cs-CZ" sz="4800" dirty="0" smtClean="0"/>
              <a:t>Rovnice s neznámou ve jmenovateli</a:t>
            </a:r>
            <a:endParaRPr lang="cs-CZ" sz="4800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991545" y="1918791"/>
            <a:ext cx="715245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Čím se liší rovnice s neznámou ve jmenovateli?</a:t>
            </a:r>
            <a:endParaRPr lang="cs-CZ" altLang="cs-CZ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1467941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5000"/>
              </a:lnSpc>
              <a:spcBef>
                <a:spcPct val="20000"/>
              </a:spcBef>
              <a:buClr>
                <a:schemeClr val="bg2"/>
              </a:buClr>
              <a:buChar char="•"/>
              <a:defRPr sz="3200">
                <a:solidFill>
                  <a:srgbClr val="284C6A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Font typeface="Trebuchet MS" pitchFamily="34" charset="0"/>
              <a:buChar char="−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Font typeface="Trebuchet MS" pitchFamily="34" charset="0"/>
              <a:buChar char="−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767408" y="2636912"/>
                <a:ext cx="1428148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2636912"/>
                <a:ext cx="1428148" cy="11330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ovéPole 20"/>
              <p:cNvSpPr txBox="1"/>
              <p:nvPr/>
            </p:nvSpPr>
            <p:spPr>
              <a:xfrm>
                <a:off x="7608168" y="2483599"/>
                <a:ext cx="3551678" cy="1142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+4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5+2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2483599"/>
                <a:ext cx="3551678" cy="11423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ovéPole 21"/>
              <p:cNvSpPr txBox="1"/>
              <p:nvPr/>
            </p:nvSpPr>
            <p:spPr>
              <a:xfrm>
                <a:off x="3503712" y="3203445"/>
                <a:ext cx="3041923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+5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4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3203445"/>
                <a:ext cx="3041923" cy="11443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ovéPole 22"/>
              <p:cNvSpPr txBox="1"/>
              <p:nvPr/>
            </p:nvSpPr>
            <p:spPr>
              <a:xfrm>
                <a:off x="6023992" y="4970815"/>
                <a:ext cx="3679982" cy="121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5</m:t>
                          </m:r>
                          <m:d>
                            <m:dPr>
                              <m:ctrlPr>
                                <a:rPr lang="cs-CZ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cs-CZ" sz="3600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cs-CZ" sz="3600" dirty="0"/>
              </a:p>
            </p:txBody>
          </p:sp>
        </mc:Choice>
        <mc:Fallback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2" y="4970815"/>
                <a:ext cx="3679982" cy="12114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ovéPole 23"/>
              <p:cNvSpPr txBox="1"/>
              <p:nvPr/>
            </p:nvSpPr>
            <p:spPr>
              <a:xfrm>
                <a:off x="407368" y="5373216"/>
                <a:ext cx="3292440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cs-CZ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600" b="0" i="1" smtClean="0">
                              <a:latin typeface="Cambria Math"/>
                            </a:rPr>
                            <m:t>−7</m:t>
                          </m:r>
                        </m:den>
                      </m:f>
                      <m:r>
                        <a:rPr lang="cs-CZ" sz="3600" b="0" i="1" smtClean="0">
                          <a:latin typeface="Cambria Math"/>
                        </a:rPr>
                        <m:t>+4=</m:t>
                      </m:r>
                      <m:r>
                        <a:rPr lang="cs-CZ" sz="3600" b="0" i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cs-CZ" sz="3600" dirty="0"/>
              </a:p>
            </p:txBody>
          </p:sp>
        </mc:Choice>
        <mc:Fallback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5373216"/>
                <a:ext cx="3292440" cy="11330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02296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3015</TotalTime>
  <Words>2250</Words>
  <Application>Microsoft Office PowerPoint</Application>
  <PresentationFormat>Vlastní</PresentationFormat>
  <Paragraphs>428</Paragraphs>
  <Slides>27</Slides>
  <Notes>27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Prezentace školení zaměstnanců</vt:lpstr>
      <vt:lpstr>Rovnice s neznámou ve jmenovateli</vt:lpstr>
      <vt:lpstr>Ekvivalentní úpravy rovnic</vt:lpstr>
      <vt:lpstr>Ekvivalentní úpravy rovnic</vt:lpstr>
      <vt:lpstr>Lineární rovnice</vt:lpstr>
      <vt:lpstr>Rovnice</vt:lpstr>
      <vt:lpstr>Rovnice</vt:lpstr>
      <vt:lpstr>Rovnice</vt:lpstr>
      <vt:lpstr>Postup při řešení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  <vt:lpstr>Rovnice s neznámou ve jmenovateli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Pedro</cp:lastModifiedBy>
  <cp:revision>336</cp:revision>
  <dcterms:created xsi:type="dcterms:W3CDTF">2012-01-02T08:14:14Z</dcterms:created>
  <dcterms:modified xsi:type="dcterms:W3CDTF">2017-11-28T20:47:19Z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