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308" r:id="rId4"/>
    <p:sldId id="316" r:id="rId5"/>
    <p:sldId id="292" r:id="rId6"/>
    <p:sldId id="317" r:id="rId7"/>
    <p:sldId id="319" r:id="rId8"/>
    <p:sldId id="320" r:id="rId9"/>
    <p:sldId id="321" r:id="rId10"/>
    <p:sldId id="318" r:id="rId11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4633" autoAdjust="0"/>
  </p:normalViewPr>
  <p:slideViewPr>
    <p:cSldViewPr>
      <p:cViewPr varScale="1">
        <p:scale>
          <a:sx n="110" d="100"/>
          <a:sy n="110" d="100"/>
        </p:scale>
        <p:origin x="-21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(9) </a:t>
            </a:r>
            <a:br>
              <a:rPr lang="cs-CZ" dirty="0" smtClean="0"/>
            </a:br>
            <a:r>
              <a:rPr lang="cs-CZ" sz="3200" dirty="0" smtClean="0"/>
              <a:t>Složené lomené výrazy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2347374" cy="1785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cs-CZ" sz="2800" b="1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cs-CZ" sz="2800" b="1" i="1" smtClean="0">
                                          <a:latin typeface="Cambria Math"/>
                                        </a:rPr>
                                        <m:t>𝒂</m:t>
                                      </m:r>
                                      <m:r>
                                        <a:rPr lang="cs-CZ" sz="2800" b="1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cs-CZ" sz="2800" b="1" i="1" smtClean="0">
                                          <a:latin typeface="Cambria Math"/>
                                        </a:rPr>
                                        <m:t>𝒃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𝒄𝒂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𝒄𝒃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2347374" cy="178536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1576714" cy="1180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cs-CZ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cs-CZ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𝒂</m:t>
                                      </m:r>
                                      <m:r>
                                        <a:rPr lang="cs-CZ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cs-CZ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𝒃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𝒄𝒃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1576714" cy="11807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425653" y="5907807"/>
                <a:ext cx="2991525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5653" y="5907807"/>
                <a:ext cx="2991525" cy="6690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208154" y="5912612"/>
                <a:ext cx="503664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154" y="5912612"/>
                <a:ext cx="503664" cy="6127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5769445" y="632930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445" y="6329301"/>
                <a:ext cx="83067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6578176" y="6341191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176" y="6341191"/>
                <a:ext cx="100540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2032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Složené lomené výrazy</a:t>
            </a: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487488" y="1916832"/>
            <a:ext cx="10704512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Složené lomené výrazy řešíme obdobně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složené zlomky.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3564000" y="2520000"/>
            <a:ext cx="2315891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dělence opíšeme,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77" name="Rectangle 78"/>
          <p:cNvSpPr>
            <a:spLocks noChangeArrowheads="1"/>
          </p:cNvSpPr>
          <p:nvPr/>
        </p:nvSpPr>
        <p:spPr bwMode="auto">
          <a:xfrm>
            <a:off x="0" y="5016540"/>
            <a:ext cx="105544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ebo: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791744" y="3600080"/>
                <a:ext cx="1072345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3600080"/>
                <a:ext cx="1072345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48128" y="3600080"/>
                <a:ext cx="1209177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128" y="3600080"/>
                <a:ext cx="1209177" cy="101489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se šipkou 3"/>
          <p:cNvCxnSpPr/>
          <p:nvPr/>
        </p:nvCxnSpPr>
        <p:spPr bwMode="auto">
          <a:xfrm flipH="1">
            <a:off x="4079776" y="2852936"/>
            <a:ext cx="600224" cy="7314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9400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600000"/>
                <a:ext cx="149252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4680000" y="3600000"/>
                <a:ext cx="145501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45501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80000" y="360008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80"/>
                <a:ext cx="1492524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680000" y="3601273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1273"/>
                <a:ext cx="1492524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se šipkou 39"/>
          <p:cNvCxnSpPr/>
          <p:nvPr/>
        </p:nvCxnSpPr>
        <p:spPr bwMode="auto">
          <a:xfrm>
            <a:off x="4680000" y="2852936"/>
            <a:ext cx="623912" cy="7920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tangle 76"/>
          <p:cNvSpPr>
            <a:spLocks noChangeArrowheads="1"/>
          </p:cNvSpPr>
          <p:nvPr/>
        </p:nvSpPr>
        <p:spPr bwMode="auto">
          <a:xfrm>
            <a:off x="5724000" y="2520000"/>
            <a:ext cx="3816424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dělení zaměníme za násobení,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49" name="Rectangle 76"/>
          <p:cNvSpPr>
            <a:spLocks noChangeArrowheads="1"/>
          </p:cNvSpPr>
          <p:nvPr/>
        </p:nvSpPr>
        <p:spPr bwMode="auto">
          <a:xfrm>
            <a:off x="9468000" y="2520000"/>
            <a:ext cx="2316296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ělitel převrátíme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 flipH="1">
            <a:off x="4680000" y="2852936"/>
            <a:ext cx="5664472" cy="7314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Přímá spojnice se šipkou 51"/>
          <p:cNvCxnSpPr/>
          <p:nvPr/>
        </p:nvCxnSpPr>
        <p:spPr bwMode="auto">
          <a:xfrm flipH="1">
            <a:off x="5951984" y="2852936"/>
            <a:ext cx="4392488" cy="7920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Rectangle 76"/>
          <p:cNvSpPr>
            <a:spLocks noChangeArrowheads="1"/>
          </p:cNvSpPr>
          <p:nvPr/>
        </p:nvSpPr>
        <p:spPr bwMode="auto">
          <a:xfrm>
            <a:off x="9875704" y="2911251"/>
            <a:ext cx="2316296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poté násobíme.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930805" y="3279398"/>
                <a:ext cx="1004955" cy="1737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𝟖</m:t>
                              </m:r>
                            </m:den>
                          </m:f>
                        </m:den>
                      </m:f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805" y="3279398"/>
                <a:ext cx="1004955" cy="173714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76"/>
          <p:cNvSpPr>
            <a:spLocks noChangeArrowheads="1"/>
          </p:cNvSpPr>
          <p:nvPr/>
        </p:nvSpPr>
        <p:spPr bwMode="auto">
          <a:xfrm>
            <a:off x="0" y="2520000"/>
            <a:ext cx="3636404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Zlomek převedeme na dělení,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cxnSp>
        <p:nvCxnSpPr>
          <p:cNvPr id="25" name="Přímá spojnice se šipkou 24"/>
          <p:cNvCxnSpPr/>
          <p:nvPr/>
        </p:nvCxnSpPr>
        <p:spPr bwMode="auto">
          <a:xfrm flipH="1">
            <a:off x="5663952" y="2852936"/>
            <a:ext cx="1584176" cy="122723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235061" y="4941168"/>
                <a:ext cx="1004955" cy="1737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𝟖</m:t>
                              </m:r>
                            </m:den>
                          </m:f>
                        </m:den>
                      </m:f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061" y="4941168"/>
                <a:ext cx="1004955" cy="173714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76"/>
          <p:cNvSpPr>
            <a:spLocks noChangeArrowheads="1"/>
          </p:cNvSpPr>
          <p:nvPr/>
        </p:nvSpPr>
        <p:spPr bwMode="auto">
          <a:xfrm>
            <a:off x="0" y="5400000"/>
            <a:ext cx="349238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Vynásobíme vnější členy </a:t>
            </a:r>
          </a:p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zapíšeme je do čitatele,</a:t>
            </a:r>
            <a:endParaRPr lang="cs-CZ" altLang="cs-CZ" sz="2000" b="1" dirty="0">
              <a:latin typeface="Trebuchet MS" pitchFamily="34" charset="0"/>
            </a:endParaRPr>
          </a:p>
        </p:txBody>
      </p:sp>
      <p:sp>
        <p:nvSpPr>
          <p:cNvPr id="33" name="Rectangle 76"/>
          <p:cNvSpPr>
            <a:spLocks noChangeArrowheads="1"/>
          </p:cNvSpPr>
          <p:nvPr/>
        </p:nvSpPr>
        <p:spPr bwMode="auto">
          <a:xfrm>
            <a:off x="0" y="6021288"/>
            <a:ext cx="379174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poté vnitřní členy </a:t>
            </a:r>
          </a:p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zapíšeme je do jmenovatele.</a:t>
            </a:r>
            <a:endParaRPr lang="cs-CZ" altLang="cs-CZ" sz="2000" b="1" dirty="0">
              <a:latin typeface="Trebuchet MS" pitchFamily="34" charset="0"/>
            </a:endParaRPr>
          </a:p>
        </p:txBody>
      </p:sp>
      <p:sp>
        <p:nvSpPr>
          <p:cNvPr id="12" name="Oblouk 11"/>
          <p:cNvSpPr/>
          <p:nvPr/>
        </p:nvSpPr>
        <p:spPr bwMode="auto">
          <a:xfrm>
            <a:off x="4683206" y="5232564"/>
            <a:ext cx="1256794" cy="1244112"/>
          </a:xfrm>
          <a:prstGeom prst="arc">
            <a:avLst>
              <a:gd name="adj1" fmla="val 5477259"/>
              <a:gd name="adj2" fmla="val 1610273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6120000" y="5256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256000"/>
                <a:ext cx="788999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blouk 41"/>
          <p:cNvSpPr/>
          <p:nvPr/>
        </p:nvSpPr>
        <p:spPr bwMode="auto">
          <a:xfrm>
            <a:off x="4868856" y="5616000"/>
            <a:ext cx="855144" cy="432048"/>
          </a:xfrm>
          <a:prstGeom prst="arc">
            <a:avLst>
              <a:gd name="adj1" fmla="val 5477259"/>
              <a:gd name="adj2" fmla="val 1610273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6119999" y="5256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9" y="5256000"/>
                <a:ext cx="788999" cy="101752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77" grpId="0"/>
      <p:bldP spid="2" grpId="0"/>
      <p:bldP spid="80" grpId="0"/>
      <p:bldP spid="34" grpId="0"/>
      <p:bldP spid="36" grpId="0"/>
      <p:bldP spid="36" grpId="1"/>
      <p:bldP spid="38" grpId="0"/>
      <p:bldP spid="38" grpId="1"/>
      <p:bldP spid="39" grpId="0"/>
      <p:bldP spid="46" grpId="0"/>
      <p:bldP spid="49" grpId="0"/>
      <p:bldP spid="55" grpId="0"/>
      <p:bldP spid="3" grpId="0"/>
      <p:bldP spid="22" grpId="0"/>
      <p:bldP spid="31" grpId="0"/>
      <p:bldP spid="32" grpId="0"/>
      <p:bldP spid="33" grpId="0"/>
      <p:bldP spid="12" grpId="0" animBg="1"/>
      <p:bldP spid="41" grpId="0"/>
      <p:bldP spid="41" grpId="1"/>
      <p:bldP spid="42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Složené lomené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279576" y="2520000"/>
                <a:ext cx="346742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6" y="2520000"/>
                <a:ext cx="3467424" cy="11019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-168696" y="4138517"/>
                <a:ext cx="4606325" cy="1132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8696" y="4138517"/>
                <a:ext cx="4606325" cy="11324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6480000" y="478800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4223792" y="4149080"/>
                <a:ext cx="963918" cy="939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92" y="4149080"/>
                <a:ext cx="963918" cy="9395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703512" y="5445224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512" y="5445224"/>
                <a:ext cx="1332801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6480000" y="5112000"/>
            <a:ext cx="4699289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Přímá spojnice 36"/>
          <p:cNvCxnSpPr/>
          <p:nvPr/>
        </p:nvCxnSpPr>
        <p:spPr bwMode="auto">
          <a:xfrm flipV="1">
            <a:off x="2414691" y="421200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062499" y="480581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803412" y="4827067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2853425" y="4224529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994710" y="4266312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3303475" y="486098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6480000" y="5508000"/>
            <a:ext cx="4799856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6480000" y="5904000"/>
            <a:ext cx="630000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6480000" y="6300000"/>
            <a:ext cx="4192874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3143672" y="5445224"/>
                <a:ext cx="23118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672" y="5445224"/>
                <a:ext cx="231185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4079472" y="5985224"/>
                <a:ext cx="188423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472" y="5985224"/>
                <a:ext cx="1884234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4517494" y="5088633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517494" y="5165813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1769642" y="5976050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4142845" y="6520316"/>
            <a:ext cx="17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6480000" y="4212000"/>
            <a:ext cx="5645668" cy="53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Dělence opíšeme, změníme znaménko </a:t>
            </a:r>
          </a:p>
          <a:p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dělení na násobení a dělitel převrátíme.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5591944" y="2543119"/>
                <a:ext cx="4345292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44" y="2543119"/>
                <a:ext cx="4345292" cy="11019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7680176" y="1844179"/>
            <a:ext cx="45118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Některé body lze dělat současně.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59753" y="2276872"/>
                <a:ext cx="2221249" cy="1835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𝒙𝒚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𝟔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den>
                          </m:f>
                        </m:den>
                      </m:f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53" y="2276872"/>
                <a:ext cx="2221249" cy="183537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6480000" y="3744000"/>
            <a:ext cx="595198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Složený lomený výraz převedeme na dělení.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335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13" grpId="0"/>
      <p:bldP spid="64" grpId="0"/>
      <p:bldP spid="73" grpId="0"/>
      <p:bldP spid="81" grpId="0"/>
      <p:bldP spid="36" grpId="0"/>
      <p:bldP spid="49" grpId="0"/>
      <p:bldP spid="50" grpId="0"/>
      <p:bldP spid="51" grpId="0"/>
      <p:bldP spid="52" grpId="0"/>
      <p:bldP spid="53" grpId="0"/>
      <p:bldP spid="62" grpId="0"/>
      <p:bldP spid="63" grpId="0"/>
      <p:bldP spid="66" grpId="0"/>
      <p:bldP spid="42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Složené lomené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279576" y="2520000"/>
                <a:ext cx="2195024" cy="1035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6" y="2520000"/>
                <a:ext cx="2195024" cy="103573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022422" y="2512598"/>
                <a:ext cx="2629245" cy="1048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𝒔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2422" y="2512598"/>
                <a:ext cx="2629245" cy="10480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6480000" y="478800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9480376" y="2538000"/>
                <a:ext cx="1878848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376" y="2538000"/>
                <a:ext cx="1878848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415480" y="4541753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4541753"/>
                <a:ext cx="1332801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6480000" y="5112000"/>
            <a:ext cx="4699289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Přímá spojnice 36"/>
          <p:cNvCxnSpPr/>
          <p:nvPr/>
        </p:nvCxnSpPr>
        <p:spPr bwMode="auto">
          <a:xfrm flipV="1">
            <a:off x="7680176" y="259861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8337044" y="3160332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7176120" y="258608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6480000" y="5508000"/>
            <a:ext cx="4799856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6480000" y="5904000"/>
            <a:ext cx="630000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6480000" y="6300000"/>
            <a:ext cx="4192874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852884" y="4509120"/>
                <a:ext cx="24833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r>
                        <a:rPr lang="cs-CZ" sz="3200" b="1" i="1" smtClean="0">
                          <a:latin typeface="Cambria Math"/>
                        </a:rPr>
                        <m:t>𝒔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884" y="4509120"/>
                <a:ext cx="248337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94716" y="5049120"/>
                <a:ext cx="18104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𝒔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716" y="5049120"/>
                <a:ext cx="1810496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10080000" y="3564000"/>
            <a:ext cx="122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10080000" y="3600000"/>
            <a:ext cx="122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1478854" y="5039946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4007960" y="5584212"/>
            <a:ext cx="17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6480000" y="4212000"/>
            <a:ext cx="5645668" cy="53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Dělence opíšeme, změníme znaménko </a:t>
            </a:r>
          </a:p>
          <a:p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dělení na násobení a dělitel převrátíme.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4223792" y="2543119"/>
                <a:ext cx="3072892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92" y="2543119"/>
                <a:ext cx="3072892" cy="102752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7680176" y="1844179"/>
            <a:ext cx="45118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Některé body lze dělat současně.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59753" y="2499971"/>
                <a:ext cx="2165145" cy="14330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𝟏𝟎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𝒔</m:t>
                              </m:r>
                            </m:den>
                          </m:f>
                        </m:den>
                      </m:f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53" y="2499971"/>
                <a:ext cx="2165145" cy="143308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6480000" y="3744000"/>
            <a:ext cx="595198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Složený lomený výraz převedeme na dělení.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776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13" grpId="0"/>
      <p:bldP spid="64" grpId="0"/>
      <p:bldP spid="73" grpId="0"/>
      <p:bldP spid="81" grpId="0"/>
      <p:bldP spid="36" grpId="0"/>
      <p:bldP spid="49" grpId="0"/>
      <p:bldP spid="50" grpId="0"/>
      <p:bldP spid="51" grpId="0"/>
      <p:bldP spid="52" grpId="0"/>
      <p:bldP spid="53" grpId="0"/>
      <p:bldP spid="62" grpId="0"/>
      <p:bldP spid="63" grpId="0"/>
      <p:bldP spid="66" grpId="0"/>
      <p:bldP spid="42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1128258" cy="1474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𝒂𝒃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𝒄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𝟔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𝒄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1128258" cy="14747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791242" cy="981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𝒂𝒃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den>
                          </m:f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791242" cy="9810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91242" y="5803868"/>
                <a:ext cx="1183337" cy="616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242" y="5803868"/>
                <a:ext cx="1183337" cy="6166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847528" y="5959969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528" y="5959969"/>
                <a:ext cx="5261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387364" y="632930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364" y="6329301"/>
                <a:ext cx="83067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5196095" y="634119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095" y="6341191"/>
                <a:ext cx="83067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1751057" cy="126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𝒚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𝒚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1751057" cy="12607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1193596" cy="83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1193596" cy="83112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836692"/>
                <a:ext cx="1794081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836692"/>
                <a:ext cx="1794081" cy="6690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639616" y="5818547"/>
                <a:ext cx="519694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5818547"/>
                <a:ext cx="519694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387364" y="632930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364" y="6329301"/>
                <a:ext cx="83067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196095" y="634119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095" y="6341191"/>
                <a:ext cx="830677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6096000" y="6309320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6309320"/>
                <a:ext cx="9941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50051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1680332" cy="1552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𝒚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1680332" cy="15524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1148007" cy="1030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1148007" cy="10308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624715"/>
                <a:ext cx="1276823" cy="1055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624715"/>
                <a:ext cx="1276823" cy="10556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135560" y="5733256"/>
                <a:ext cx="1859805" cy="70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5733256"/>
                <a:ext cx="1859805" cy="7043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5769445" y="6329301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445" y="6329301"/>
                <a:ext cx="83067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6578176" y="6341191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176" y="6341191"/>
                <a:ext cx="100540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791744" y="5819498"/>
                <a:ext cx="1032654" cy="6181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5819498"/>
                <a:ext cx="1032654" cy="61811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78092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279808" cy="1190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𝒎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𝒎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𝒏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𝒎𝒏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279808" cy="11902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2124171" cy="781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2124171" cy="7812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919536" y="5819498"/>
                <a:ext cx="2022477" cy="644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𝒎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5819498"/>
                <a:ext cx="2022477" cy="6446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682531" y="6248574"/>
                <a:ext cx="10871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2531" y="6248574"/>
                <a:ext cx="10871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719736" y="5835218"/>
                <a:ext cx="134671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736" y="5835218"/>
                <a:ext cx="134671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9747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4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Složené lomené výrazy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1691553" cy="15140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1691553" cy="15140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1154419" cy="10063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1154419" cy="10063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081862" y="5806007"/>
                <a:ext cx="1939955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862" y="5806007"/>
                <a:ext cx="1939955" cy="6690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682531" y="6248574"/>
                <a:ext cx="10150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2531" y="6248574"/>
                <a:ext cx="101502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813181" y="5805264"/>
                <a:ext cx="104387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181" y="5805264"/>
                <a:ext cx="1043876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983432" y="5615289"/>
                <a:ext cx="1288045" cy="1054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5615289"/>
                <a:ext cx="1288045" cy="105407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697552" y="6237312"/>
                <a:ext cx="8274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552" y="6237312"/>
                <a:ext cx="82747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4471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4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2753</TotalTime>
  <Words>898</Words>
  <Application>Microsoft Office PowerPoint</Application>
  <PresentationFormat>Vlastní</PresentationFormat>
  <Paragraphs>116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Lomené výrazy (9)  Složené lomené výrazy</vt:lpstr>
      <vt:lpstr>Složené lomené výrazy</vt:lpstr>
      <vt:lpstr>Složené lomené výrazy</vt:lpstr>
      <vt:lpstr>Složené lomené výrazy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302</cp:revision>
  <dcterms:created xsi:type="dcterms:W3CDTF">2012-01-02T08:14:14Z</dcterms:created>
  <dcterms:modified xsi:type="dcterms:W3CDTF">2017-11-19T16:29:02Z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