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306" r:id="rId4"/>
    <p:sldId id="307" r:id="rId5"/>
    <p:sldId id="308" r:id="rId6"/>
    <p:sldId id="309" r:id="rId7"/>
    <p:sldId id="310" r:id="rId8"/>
    <p:sldId id="292" r:id="rId9"/>
    <p:sldId id="311" r:id="rId10"/>
    <p:sldId id="312" r:id="rId11"/>
    <p:sldId id="313" r:id="rId12"/>
    <p:sldId id="314" r:id="rId13"/>
    <p:sldId id="315" r:id="rId14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1414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4633" autoAdjust="0"/>
  </p:normalViewPr>
  <p:slideViewPr>
    <p:cSldViewPr>
      <p:cViewPr varScale="1">
        <p:scale>
          <a:sx n="108" d="100"/>
          <a:sy n="108" d="100"/>
        </p:scale>
        <p:origin x="-288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10" Type="http://schemas.openxmlformats.org/officeDocument/2006/relationships/image" Target="../media/image105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4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Lomené výrazy (8) </a:t>
            </a:r>
            <a:br>
              <a:rPr lang="cs-CZ" dirty="0" smtClean="0"/>
            </a:br>
            <a:r>
              <a:rPr lang="cs-CZ" sz="3200" dirty="0" smtClean="0"/>
              <a:t>Dělení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Dělení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4028667" cy="994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𝒂𝒃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4028667" cy="9941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2656368" cy="659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𝒂𝒃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2656368" cy="6597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495600" y="5661248"/>
                <a:ext cx="2703048" cy="66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00" y="5661248"/>
                <a:ext cx="2703048" cy="66909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061284" y="5814000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1284" y="5814000"/>
                <a:ext cx="38664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4943872" y="6336000"/>
                <a:ext cx="10054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872" y="6336000"/>
                <a:ext cx="1005403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33526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Dělení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0" y="2099208"/>
                <a:ext cx="3546932" cy="1057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99208"/>
                <a:ext cx="3546932" cy="105779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2323072" cy="70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𝒙𝒚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2323072" cy="70436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135560" y="5661248"/>
                <a:ext cx="2399247" cy="685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d>
                            <m:d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560" y="5661248"/>
                <a:ext cx="2399247" cy="68582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4341485" y="5697796"/>
                <a:ext cx="386644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1485" y="5697796"/>
                <a:ext cx="386644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4943872" y="6336000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872" y="6336000"/>
                <a:ext cx="82105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764931" y="6336000"/>
                <a:ext cx="994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𝒚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4931" y="6336000"/>
                <a:ext cx="994183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925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Dělení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0" y="2099208"/>
                <a:ext cx="4361642" cy="994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𝟐𝟓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𝟐𝟓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𝟑𝟓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99208"/>
                <a:ext cx="4361642" cy="9941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2872838" cy="659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𝟐𝟓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𝟐𝟓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𝟑𝟓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2872838" cy="6597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711624" y="5661248"/>
                <a:ext cx="2965107" cy="7032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𝒔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  <m:d>
                            <m:d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𝒔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624" y="5661248"/>
                <a:ext cx="2965107" cy="70326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519936" y="5697796"/>
                <a:ext cx="386644" cy="5692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936" y="5697796"/>
                <a:ext cx="386644" cy="56925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4943872" y="6336000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𝒔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872" y="6336000"/>
                <a:ext cx="82105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764931" y="6336000"/>
                <a:ext cx="994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𝒔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4931" y="6336000"/>
                <a:ext cx="99418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80633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Dělení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0" y="2099208"/>
                <a:ext cx="4670317" cy="1060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𝟏</m:t>
                              </m:r>
                            </m:den>
                          </m:f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𝟒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𝟏</m:t>
                              </m:r>
                            </m:den>
                          </m:f>
                        </m:e>
                      </m:d>
                      <m:r>
                        <a:rPr lang="cs-CZ" sz="2800" b="1" i="1" smtClean="0"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99208"/>
                <a:ext cx="4670317" cy="10604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517232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5445224"/>
                <a:ext cx="3071931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den>
                          </m:f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den>
                          </m:f>
                        </m:e>
                      </m:d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45224"/>
                <a:ext cx="3071931" cy="7146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855640" y="5454472"/>
                <a:ext cx="3905556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den>
                          </m:f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(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)(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e>
                      </m:d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454472"/>
                <a:ext cx="3905556" cy="7146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6384032" y="6093296"/>
                <a:ext cx="1120820" cy="70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032" y="6093296"/>
                <a:ext cx="1120820" cy="7043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10329430" y="6336000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9430" y="6336000"/>
                <a:ext cx="82105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1150489" y="6336000"/>
                <a:ext cx="994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0489" y="6336000"/>
                <a:ext cx="99418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528048" y="5454472"/>
                <a:ext cx="3745000" cy="679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)(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048" y="5454472"/>
                <a:ext cx="3745000" cy="6790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-22312" y="6093296"/>
                <a:ext cx="4140814" cy="70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)(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312" y="6093296"/>
                <a:ext cx="4140814" cy="70436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3863752" y="6093296"/>
                <a:ext cx="2670924" cy="70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)(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752" y="6093296"/>
                <a:ext cx="2670924" cy="70436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52297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Dělení 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1487488" y="1916832"/>
            <a:ext cx="10704512" cy="39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Dělení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lomených výrazů provádíme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obdobně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jako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dělení zlomků.</a:t>
            </a: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49" y="2520000"/>
            <a:ext cx="2315891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Dělence opíšeme,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p:sp>
        <p:nvSpPr>
          <p:cNvPr id="77" name="Rectangle 78"/>
          <p:cNvSpPr>
            <a:spLocks noChangeArrowheads="1"/>
          </p:cNvSpPr>
          <p:nvPr/>
        </p:nvSpPr>
        <p:spPr bwMode="auto">
          <a:xfrm>
            <a:off x="0" y="5589240"/>
            <a:ext cx="1219200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Dělení zlomků </a:t>
            </a:r>
            <a:r>
              <a:rPr lang="cs-CZ" altLang="cs-CZ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provedu tak, že dělenec násobím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zlomkem převráceným k danému </a:t>
            </a:r>
            <a:r>
              <a:rPr lang="cs-CZ" altLang="cs-CZ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děliteli.</a:t>
            </a:r>
            <a:endParaRPr lang="cs-CZ" alt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3791744" y="3600080"/>
                <a:ext cx="1072345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3600080"/>
                <a:ext cx="1072345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7248128" y="3600080"/>
                <a:ext cx="1209177" cy="10148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128" y="3600080"/>
                <a:ext cx="1209177" cy="101489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se šipkou 3"/>
          <p:cNvCxnSpPr/>
          <p:nvPr/>
        </p:nvCxnSpPr>
        <p:spPr bwMode="auto">
          <a:xfrm>
            <a:off x="1150361" y="2921024"/>
            <a:ext cx="2929415" cy="66340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Přímá spojnice se šipkou 24"/>
          <p:cNvCxnSpPr/>
          <p:nvPr/>
        </p:nvCxnSpPr>
        <p:spPr bwMode="auto">
          <a:xfrm>
            <a:off x="3503712" y="2891773"/>
            <a:ext cx="2016224" cy="121575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5940000" y="3600000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3600000"/>
                <a:ext cx="1492524" cy="1017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4680000" y="3600000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1492524" cy="10175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680000" y="3600000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1492524" cy="10175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4680000" y="3600000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1492524" cy="101752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se šipkou 39"/>
          <p:cNvCxnSpPr/>
          <p:nvPr/>
        </p:nvCxnSpPr>
        <p:spPr bwMode="auto">
          <a:xfrm>
            <a:off x="1127448" y="2921025"/>
            <a:ext cx="4176464" cy="7239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Rectangle 76"/>
          <p:cNvSpPr>
            <a:spLocks noChangeArrowheads="1"/>
          </p:cNvSpPr>
          <p:nvPr/>
        </p:nvSpPr>
        <p:spPr bwMode="auto">
          <a:xfrm>
            <a:off x="2783632" y="2520000"/>
            <a:ext cx="3816424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dělení zaměníme za násobení,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p:sp>
        <p:nvSpPr>
          <p:cNvPr id="49" name="Rectangle 76"/>
          <p:cNvSpPr>
            <a:spLocks noChangeArrowheads="1"/>
          </p:cNvSpPr>
          <p:nvPr/>
        </p:nvSpPr>
        <p:spPr bwMode="auto">
          <a:xfrm>
            <a:off x="6444000" y="2520000"/>
            <a:ext cx="2316296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ělitel převrátíme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p:cxnSp>
        <p:nvCxnSpPr>
          <p:cNvPr id="50" name="Přímá spojnice se šipkou 49"/>
          <p:cNvCxnSpPr/>
          <p:nvPr/>
        </p:nvCxnSpPr>
        <p:spPr bwMode="auto">
          <a:xfrm flipH="1">
            <a:off x="4680000" y="2886281"/>
            <a:ext cx="2208088" cy="69814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Přímá spojnice se šipkou 51"/>
          <p:cNvCxnSpPr/>
          <p:nvPr/>
        </p:nvCxnSpPr>
        <p:spPr bwMode="auto">
          <a:xfrm flipH="1">
            <a:off x="5951984" y="2891773"/>
            <a:ext cx="936104" cy="75325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Rectangle 76"/>
          <p:cNvSpPr>
            <a:spLocks noChangeArrowheads="1"/>
          </p:cNvSpPr>
          <p:nvPr/>
        </p:nvSpPr>
        <p:spPr bwMode="auto">
          <a:xfrm>
            <a:off x="8604000" y="2520000"/>
            <a:ext cx="2316296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poté násobíme.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8256240" y="3573016"/>
                <a:ext cx="963918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6240" y="3573016"/>
                <a:ext cx="963918" cy="101431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77" grpId="0"/>
      <p:bldP spid="2" grpId="0"/>
      <p:bldP spid="80" grpId="0"/>
      <p:bldP spid="34" grpId="0"/>
      <p:bldP spid="36" grpId="0"/>
      <p:bldP spid="36" grpId="1"/>
      <p:bldP spid="38" grpId="0"/>
      <p:bldP spid="38" grpId="1"/>
      <p:bldP spid="39" grpId="0"/>
      <p:bldP spid="46" grpId="0"/>
      <p:bldP spid="49" grpId="0"/>
      <p:bldP spid="55" grpId="0"/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Dělení lomených výrazů</a:t>
            </a:r>
            <a:endParaRPr lang="cs-CZ" dirty="0"/>
          </a:p>
        </p:txBody>
      </p:sp>
      <p:sp>
        <p:nvSpPr>
          <p:cNvPr id="76" name="Rectangle 77"/>
          <p:cNvSpPr>
            <a:spLocks noChangeArrowheads="1"/>
          </p:cNvSpPr>
          <p:nvPr/>
        </p:nvSpPr>
        <p:spPr bwMode="auto">
          <a:xfrm>
            <a:off x="539748" y="4725144"/>
            <a:ext cx="3324003" cy="35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Stejný příklad bez krácení:</a:t>
            </a:r>
            <a:endParaRPr lang="cs-CZ" altLang="cs-CZ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2063552" y="3293262"/>
                <a:ext cx="156286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552" y="3293262"/>
                <a:ext cx="1562864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4670799" y="3293262"/>
                <a:ext cx="120917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0799" y="3293262"/>
                <a:ext cx="1209177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3451348" y="3293182"/>
                <a:ext cx="149252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1348" y="3293182"/>
                <a:ext cx="1492524" cy="1017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976840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Během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dělení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můžeme často s výhodou využít krácení zlomků,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ať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už nad sebou či do kříže.</a:t>
            </a:r>
          </a:p>
        </p:txBody>
      </p:sp>
      <p:cxnSp>
        <p:nvCxnSpPr>
          <p:cNvPr id="5" name="Přímá spojnice 4"/>
          <p:cNvCxnSpPr/>
          <p:nvPr/>
        </p:nvCxnSpPr>
        <p:spPr bwMode="auto">
          <a:xfrm flipV="1">
            <a:off x="2279576" y="3342050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2278859" y="393305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V="1">
            <a:off x="3019607" y="3335911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V="1">
            <a:off x="3044769" y="3932653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ovéPole 5"/>
          <p:cNvSpPr txBox="1"/>
          <p:nvPr/>
        </p:nvSpPr>
        <p:spPr>
          <a:xfrm>
            <a:off x="2567608" y="321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2567608" y="380202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3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3359696" y="321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359696" y="37797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5</a:t>
            </a:r>
            <a:endParaRPr lang="cs-CZ" b="1" dirty="0">
              <a:solidFill>
                <a:srgbClr val="00B050"/>
              </a:solidFill>
            </a:endParaRPr>
          </a:p>
        </p:txBody>
      </p:sp>
      <p:cxnSp>
        <p:nvCxnSpPr>
          <p:cNvPr id="8" name="Přímá spojnice se šipkou 7"/>
          <p:cNvCxnSpPr/>
          <p:nvPr/>
        </p:nvCxnSpPr>
        <p:spPr bwMode="auto">
          <a:xfrm flipH="1">
            <a:off x="1435431" y="2564904"/>
            <a:ext cx="4300529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063552" y="5507821"/>
                <a:ext cx="156286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552" y="5507821"/>
                <a:ext cx="1562864" cy="10175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4814815" y="5507821"/>
                <a:ext cx="120917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4815" y="5507821"/>
                <a:ext cx="1209177" cy="10175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3451348" y="5507741"/>
                <a:ext cx="145443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𝟖𝟎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𝟑𝟎𝟎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1348" y="5507741"/>
                <a:ext cx="1454437" cy="101752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Přímá spojnice 40"/>
          <p:cNvCxnSpPr/>
          <p:nvPr/>
        </p:nvCxnSpPr>
        <p:spPr bwMode="auto">
          <a:xfrm flipV="1">
            <a:off x="4223792" y="5589280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>
            <a:endCxn id="46" idx="1"/>
          </p:cNvCxnSpPr>
          <p:nvPr/>
        </p:nvCxnSpPr>
        <p:spPr bwMode="auto">
          <a:xfrm flipV="1">
            <a:off x="4079776" y="6201248"/>
            <a:ext cx="576063" cy="30636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4619689" y="5427535"/>
            <a:ext cx="468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20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4655839" y="6016582"/>
            <a:ext cx="514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20</a:t>
            </a:r>
            <a:endParaRPr lang="cs-CZ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8681786" y="3284984"/>
                <a:ext cx="1317605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1786" y="3284984"/>
                <a:ext cx="1317605" cy="102752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Přímá spojnice se šipkou 50"/>
          <p:cNvCxnSpPr/>
          <p:nvPr/>
        </p:nvCxnSpPr>
        <p:spPr bwMode="auto">
          <a:xfrm flipH="1">
            <a:off x="7740548" y="2581566"/>
            <a:ext cx="159375" cy="70341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 flipV="1">
            <a:off x="8804490" y="3342538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9092522" y="321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1</a:t>
            </a:r>
            <a:endParaRPr lang="cs-CZ" b="1" dirty="0">
              <a:solidFill>
                <a:srgbClr val="00B050"/>
              </a:solidFill>
            </a:endParaRPr>
          </a:p>
        </p:txBody>
      </p:sp>
      <p:cxnSp>
        <p:nvCxnSpPr>
          <p:cNvPr id="56" name="Přímá spojnice 55"/>
          <p:cNvCxnSpPr/>
          <p:nvPr/>
        </p:nvCxnSpPr>
        <p:spPr bwMode="auto">
          <a:xfrm flipV="1">
            <a:off x="9437356" y="391282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9740594" y="37797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</a:t>
            </a:r>
            <a:endParaRPr lang="cs-CZ" b="1" dirty="0">
              <a:solidFill>
                <a:srgbClr val="00B050"/>
              </a:solidFill>
            </a:endParaRPr>
          </a:p>
        </p:txBody>
      </p:sp>
      <p:cxnSp>
        <p:nvCxnSpPr>
          <p:cNvPr id="58" name="Přímá spojnice 57"/>
          <p:cNvCxnSpPr/>
          <p:nvPr/>
        </p:nvCxnSpPr>
        <p:spPr bwMode="auto">
          <a:xfrm flipV="1">
            <a:off x="8768248" y="3932653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9034643" y="37797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3</a:t>
            </a:r>
            <a:endParaRPr lang="cs-CZ" b="1" dirty="0">
              <a:solidFill>
                <a:srgbClr val="00B050"/>
              </a:solidFill>
            </a:endParaRPr>
          </a:p>
        </p:txBody>
      </p:sp>
      <p:cxnSp>
        <p:nvCxnSpPr>
          <p:cNvPr id="60" name="Přímá spojnice 59"/>
          <p:cNvCxnSpPr/>
          <p:nvPr/>
        </p:nvCxnSpPr>
        <p:spPr bwMode="auto">
          <a:xfrm flipV="1">
            <a:off x="9437356" y="333753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9756616" y="32036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5</a:t>
            </a:r>
            <a:endParaRPr lang="cs-CZ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9812602" y="3284984"/>
                <a:ext cx="149252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2602" y="3284984"/>
                <a:ext cx="1492523" cy="102752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11108746" y="3301646"/>
                <a:ext cx="963918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8746" y="3301646"/>
                <a:ext cx="963918" cy="102752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ectangle 77"/>
          <p:cNvSpPr>
            <a:spLocks noChangeArrowheads="1"/>
          </p:cNvSpPr>
          <p:nvPr/>
        </p:nvSpPr>
        <p:spPr bwMode="auto">
          <a:xfrm>
            <a:off x="7740548" y="4715222"/>
            <a:ext cx="3324003" cy="35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Stejný příklad bez krácení:</a:t>
            </a:r>
            <a:endParaRPr lang="cs-CZ" altLang="cs-CZ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8696062" y="5497899"/>
                <a:ext cx="1317605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062" y="5497899"/>
                <a:ext cx="1317605" cy="102752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11108746" y="5497899"/>
                <a:ext cx="963918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8746" y="5497899"/>
                <a:ext cx="963918" cy="102752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9745279" y="5497819"/>
                <a:ext cx="1454437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𝟏𝟐𝟎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𝟏𝟒𝟒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5279" y="5497819"/>
                <a:ext cx="1454437" cy="102752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Přímá spojnice 68"/>
          <p:cNvCxnSpPr>
            <a:endCxn id="71" idx="1"/>
          </p:cNvCxnSpPr>
          <p:nvPr/>
        </p:nvCxnSpPr>
        <p:spPr bwMode="auto">
          <a:xfrm flipV="1">
            <a:off x="10373707" y="5602279"/>
            <a:ext cx="539913" cy="34700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flipV="1">
            <a:off x="10373707" y="6169051"/>
            <a:ext cx="591023" cy="32864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10913620" y="5417613"/>
            <a:ext cx="468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24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10949770" y="6006660"/>
            <a:ext cx="514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50"/>
                </a:solidFill>
              </a:rPr>
              <a:t>24</a:t>
            </a:r>
            <a:endParaRPr lang="cs-CZ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335360" y="3284984"/>
                <a:ext cx="194553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3284984"/>
                <a:ext cx="1945533" cy="102752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334043" y="5497819"/>
                <a:ext cx="194553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043" y="5497819"/>
                <a:ext cx="1945533" cy="102752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7176120" y="3284984"/>
                <a:ext cx="173778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120" y="3284984"/>
                <a:ext cx="1737783" cy="102752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ovéPole 82"/>
              <p:cNvSpPr txBox="1"/>
              <p:nvPr/>
            </p:nvSpPr>
            <p:spPr>
              <a:xfrm>
                <a:off x="7238537" y="5517232"/>
                <a:ext cx="173778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8537" y="5517232"/>
                <a:ext cx="1737783" cy="1027525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50386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"/>
                            </p:stCondLst>
                            <p:childTnLst>
                              <p:par>
                                <p:cTn id="2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2" grpId="0"/>
      <p:bldP spid="80" grpId="0"/>
      <p:bldP spid="34" grpId="0"/>
      <p:bldP spid="13" grpId="0"/>
      <p:bldP spid="6" grpId="0"/>
      <p:bldP spid="32" grpId="0"/>
      <p:bldP spid="33" grpId="0"/>
      <p:bldP spid="35" grpId="0"/>
      <p:bldP spid="38" grpId="0"/>
      <p:bldP spid="39" grpId="0"/>
      <p:bldP spid="40" grpId="0"/>
      <p:bldP spid="45" grpId="0"/>
      <p:bldP spid="46" grpId="0"/>
      <p:bldP spid="50" grpId="0"/>
      <p:bldP spid="55" grpId="0"/>
      <p:bldP spid="57" grpId="0"/>
      <p:bldP spid="59" grpId="0"/>
      <p:bldP spid="61" grpId="0"/>
      <p:bldP spid="62" grpId="0"/>
      <p:bldP spid="63" grpId="0"/>
      <p:bldP spid="65" grpId="0"/>
      <p:bldP spid="66" grpId="0"/>
      <p:bldP spid="67" grpId="0"/>
      <p:bldP spid="68" grpId="0"/>
      <p:bldP spid="71" grpId="0"/>
      <p:bldP spid="72" grpId="0"/>
      <p:bldP spid="78" grpId="0"/>
      <p:bldP spid="81" grpId="0"/>
      <p:bldP spid="82" grpId="0"/>
      <p:bldP spid="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Dělení lomených výrazů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2855640" y="2749141"/>
                <a:ext cx="1562864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2749141"/>
                <a:ext cx="1562864" cy="110190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6038951" y="2749141"/>
                <a:ext cx="1691681" cy="1111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951" y="2749141"/>
                <a:ext cx="1691681" cy="11119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4243436" y="2749061"/>
                <a:ext cx="1975028" cy="1111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436" y="2749061"/>
                <a:ext cx="1975028" cy="111190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487488" y="1700808"/>
            <a:ext cx="6535033" cy="50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lomených výrazů postupujeme obdobně: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983732" y="3964994"/>
            <a:ext cx="10469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Lomeným výrazem dělíme, jestliže násobíme výrazem převráceným k tomuto výrazu.</a:t>
            </a: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6333576" y="2276872"/>
            <a:ext cx="552306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Nezapomeneme určit podmínky řešitelnosti: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7479111" y="2749061"/>
                <a:ext cx="1209177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9111" y="2749061"/>
                <a:ext cx="1209177" cy="102752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Přímá spojnice 73"/>
          <p:cNvCxnSpPr/>
          <p:nvPr/>
        </p:nvCxnSpPr>
        <p:spPr bwMode="auto">
          <a:xfrm flipV="1">
            <a:off x="7027308" y="2828339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 flipV="1">
            <a:off x="6939051" y="3406309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V="1">
            <a:off x="7299091" y="2828339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V="1">
            <a:off x="7154568" y="3406309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0585176" y="3204265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176" y="3204265"/>
                <a:ext cx="1315168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10560496" y="2687649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0496" y="2687649"/>
                <a:ext cx="1315168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Rectangle 3"/>
          <p:cNvSpPr>
            <a:spLocks noChangeArrowheads="1"/>
          </p:cNvSpPr>
          <p:nvPr/>
        </p:nvSpPr>
        <p:spPr bwMode="auto">
          <a:xfrm>
            <a:off x="133915" y="4319300"/>
            <a:ext cx="921525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Nebo: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1631504" y="4869240"/>
                <a:ext cx="1562864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504" y="4869240"/>
                <a:ext cx="1562864" cy="110190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ovéPole 84"/>
              <p:cNvSpPr txBox="1"/>
              <p:nvPr/>
            </p:nvSpPr>
            <p:spPr>
              <a:xfrm>
                <a:off x="4814815" y="4869240"/>
                <a:ext cx="1209177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4815" y="4869240"/>
                <a:ext cx="1209177" cy="102752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3019300" y="4869160"/>
                <a:ext cx="1975028" cy="1111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9300" y="4869160"/>
                <a:ext cx="1975028" cy="111190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Přímá spojnice 87"/>
          <p:cNvCxnSpPr/>
          <p:nvPr/>
        </p:nvCxnSpPr>
        <p:spPr bwMode="auto">
          <a:xfrm flipV="1">
            <a:off x="3739915" y="4978694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Přímá spojnice 88"/>
          <p:cNvCxnSpPr/>
          <p:nvPr/>
        </p:nvCxnSpPr>
        <p:spPr bwMode="auto">
          <a:xfrm flipV="1">
            <a:off x="4454775" y="5523467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 flipV="1">
            <a:off x="4564230" y="4947318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V="1">
            <a:off x="3938762" y="5509452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623594" y="5945052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3594" y="5945052"/>
                <a:ext cx="1315168" cy="58477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4243436" y="5945052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436" y="5945052"/>
                <a:ext cx="1315168" cy="5847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Rectangle 3"/>
          <p:cNvSpPr>
            <a:spLocks noChangeArrowheads="1"/>
          </p:cNvSpPr>
          <p:nvPr/>
        </p:nvSpPr>
        <p:spPr bwMode="auto">
          <a:xfrm>
            <a:off x="7320136" y="4471700"/>
            <a:ext cx="921525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Nebo: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9537805" y="4917765"/>
                <a:ext cx="1562864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7805" y="4917765"/>
                <a:ext cx="1562864" cy="110190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10863487" y="4917765"/>
                <a:ext cx="1209177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3487" y="4917765"/>
                <a:ext cx="1209177" cy="102752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8" name="Přímá spojnice 97"/>
          <p:cNvCxnSpPr/>
          <p:nvPr/>
        </p:nvCxnSpPr>
        <p:spPr bwMode="auto">
          <a:xfrm flipV="1">
            <a:off x="9884713" y="4995843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 flipV="1">
            <a:off x="10537569" y="5585577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 flipV="1">
            <a:off x="10607413" y="4995843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 flipV="1">
            <a:off x="9897845" y="5565504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8597256" y="5985043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7256" y="5985043"/>
                <a:ext cx="1315168" cy="58477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ovéPole 102"/>
              <p:cNvSpPr txBox="1"/>
              <p:nvPr/>
            </p:nvSpPr>
            <p:spPr>
              <a:xfrm>
                <a:off x="10272464" y="5985042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03" name="TextovéPole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2464" y="5985042"/>
                <a:ext cx="1315168" cy="58477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ovéPole 103"/>
              <p:cNvSpPr txBox="1"/>
              <p:nvPr/>
            </p:nvSpPr>
            <p:spPr>
              <a:xfrm>
                <a:off x="1055440" y="2755672"/>
                <a:ext cx="1945533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04" name="TextovéPole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40" y="2755672"/>
                <a:ext cx="1945533" cy="1101905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-98005" y="4884572"/>
                <a:ext cx="1945533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8005" y="4884572"/>
                <a:ext cx="1945533" cy="110190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ovéPole 105"/>
              <p:cNvSpPr txBox="1"/>
              <p:nvPr/>
            </p:nvSpPr>
            <p:spPr>
              <a:xfrm>
                <a:off x="7687810" y="4919383"/>
                <a:ext cx="1945533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06" name="TextovéPole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7810" y="4919383"/>
                <a:ext cx="1945533" cy="110190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99924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0" grpId="0"/>
      <p:bldP spid="34" grpId="0"/>
      <p:bldP spid="13" grpId="0"/>
      <p:bldP spid="4" grpId="0"/>
      <p:bldP spid="64" grpId="0"/>
      <p:bldP spid="73" grpId="0"/>
      <p:bldP spid="81" grpId="0"/>
      <p:bldP spid="82" grpId="0"/>
      <p:bldP spid="83" grpId="0"/>
      <p:bldP spid="84" grpId="0"/>
      <p:bldP spid="85" grpId="0"/>
      <p:bldP spid="86" grpId="0"/>
      <p:bldP spid="92" grpId="0"/>
      <p:bldP spid="93" grpId="0"/>
      <p:bldP spid="94" grpId="0"/>
      <p:bldP spid="95" grpId="0"/>
      <p:bldP spid="96" grpId="0"/>
      <p:bldP spid="102" grpId="0"/>
      <p:bldP spid="103" grpId="0"/>
      <p:bldP spid="104" grpId="0"/>
      <p:bldP spid="105" grpId="0"/>
      <p:bldP spid="10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Dělení lomených výrazů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-96688" y="2520000"/>
                <a:ext cx="2973122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𝒂𝒃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688" y="2520000"/>
                <a:ext cx="2973122" cy="1093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9047284" y="2556000"/>
                <a:ext cx="1740989" cy="1027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7284" y="2556000"/>
                <a:ext cx="1740989" cy="10277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5679725" y="2518863"/>
                <a:ext cx="3574825" cy="1162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𝒃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9725" y="2518863"/>
                <a:ext cx="3574825" cy="116269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2035040" cy="50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0" y="4500000"/>
            <a:ext cx="422379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Co jde, rozložíme na součin.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10500241" y="2826658"/>
                <a:ext cx="121238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r>
                        <a:rPr lang="cs-CZ" sz="3200" b="1" i="0" smtClean="0">
                          <a:latin typeface="Cambria Math"/>
                        </a:rPr>
                        <m:t>𝟐𝐛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0241" y="2826658"/>
                <a:ext cx="1212383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8075871" y="4653136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𝒂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5871" y="4653136"/>
                <a:ext cx="1332801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8075871" y="5193136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𝒃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5871" y="5193136"/>
                <a:ext cx="1315168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0" y="4860000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Vykrátíme (pod sebou či křížem).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Přímá spojnice 36"/>
          <p:cNvCxnSpPr/>
          <p:nvPr/>
        </p:nvCxnSpPr>
        <p:spPr bwMode="auto">
          <a:xfrm flipV="1">
            <a:off x="6528048" y="2636912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8249139" y="3248169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6579825" y="3259483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7979109" y="2675508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6771123" y="2646658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V="1">
            <a:off x="8562251" y="325305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V="1">
            <a:off x="6219785" y="3228596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7335909" y="2607208"/>
            <a:ext cx="180020" cy="1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0" y="5220000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Vynásobíme čitatele a jmenovatele.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0" y="5580000"/>
            <a:ext cx="6465750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Podle potřeby provedeme další úpravy (zde ne).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5940000"/>
            <a:ext cx="6465750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Určíme podmínky řešitelnosti.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10055871" y="4653136"/>
                <a:ext cx="20697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𝒂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𝒃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5871" y="4653136"/>
                <a:ext cx="2069797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10811871" y="5193136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𝒂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1871" y="5193136"/>
                <a:ext cx="1332801" cy="58477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10932289" y="3364789"/>
            <a:ext cx="7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10932289" y="3429000"/>
            <a:ext cx="7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8142001" y="5183962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8144062" y="5734640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10875244" y="5728228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Rectangle 3"/>
          <p:cNvSpPr>
            <a:spLocks noChangeArrowheads="1"/>
          </p:cNvSpPr>
          <p:nvPr/>
        </p:nvSpPr>
        <p:spPr bwMode="auto">
          <a:xfrm>
            <a:off x="0" y="4140000"/>
            <a:ext cx="991242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Dělence opíšeme, změníme znaménko dělení na násobení a dělitel převrátíme.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2567608" y="2515113"/>
                <a:ext cx="3430811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𝒂𝒃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608" y="2515113"/>
                <a:ext cx="3430811" cy="1093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7680176" y="1844179"/>
            <a:ext cx="451182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Některé body lze dělat současně.</a:t>
            </a:r>
            <a:endParaRPr lang="cs-CZ" alt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8335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0" grpId="0"/>
      <p:bldP spid="34" grpId="0"/>
      <p:bldP spid="13" grpId="0"/>
      <p:bldP spid="64" grpId="0"/>
      <p:bldP spid="73" grpId="0"/>
      <p:bldP spid="81" grpId="0"/>
      <p:bldP spid="82" grpId="0"/>
      <p:bldP spid="36" grpId="0"/>
      <p:bldP spid="49" grpId="0"/>
      <p:bldP spid="50" grpId="0"/>
      <p:bldP spid="51" grpId="0"/>
      <p:bldP spid="52" grpId="0"/>
      <p:bldP spid="53" grpId="0"/>
      <p:bldP spid="62" grpId="0"/>
      <p:bldP spid="63" grpId="0"/>
      <p:bldP spid="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Dělení lomených výrazů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-103620" y="2204864"/>
                <a:ext cx="3514104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:</m:t>
                      </m:r>
                      <m:d>
                        <m:d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</m:d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3620" y="2204864"/>
                <a:ext cx="3514104" cy="1093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3883397" y="3491597"/>
                <a:ext cx="1492523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3397" y="3491597"/>
                <a:ext cx="1492523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21734" y="3480038"/>
                <a:ext cx="4107791" cy="1117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4" y="3480038"/>
                <a:ext cx="4107791" cy="111767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2035040" cy="50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0" y="5197563"/>
            <a:ext cx="422379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Co jde, rozložíme na součin.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5159896" y="3482112"/>
                <a:ext cx="963917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896" y="3482112"/>
                <a:ext cx="963917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6902131" y="3707970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2131" y="3707970"/>
                <a:ext cx="1332801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0" y="5485563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Vykrátíme (pod sebou či křížem).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Přímá spojnice 40"/>
          <p:cNvCxnSpPr/>
          <p:nvPr/>
        </p:nvCxnSpPr>
        <p:spPr bwMode="auto">
          <a:xfrm flipV="1">
            <a:off x="2672359" y="4144949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815489" y="3566863"/>
            <a:ext cx="1260140" cy="36466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1293392" y="4184775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V="1">
            <a:off x="551384" y="3600000"/>
            <a:ext cx="36004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0" y="5773563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Vynásobíme čitatele a jmenovatele.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0" y="6061563"/>
            <a:ext cx="5303912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Podle potřeby provedeme další úpravy.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6349563"/>
            <a:ext cx="6465750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7) Určíme podmínky řešitelnosti.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8688288" y="3744385"/>
                <a:ext cx="20697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288" y="3744385"/>
                <a:ext cx="206979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9408368" y="4284385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8368" y="4284385"/>
                <a:ext cx="1332801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5591944" y="4509120"/>
            <a:ext cx="54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5591944" y="4541661"/>
            <a:ext cx="54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6965504" y="4199985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9471741" y="4797152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0" y="4621563"/>
            <a:ext cx="630000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Algebraický výraz převedeme na výraz lomený.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150396" y="2204864"/>
                <a:ext cx="3593676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0396" y="2204864"/>
                <a:ext cx="3593676" cy="1093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0" y="4909563"/>
            <a:ext cx="991242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Dělence opíšeme, změníme znaménko dělení na násobení a dělitel převrátíme.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7824192" y="1916187"/>
            <a:ext cx="43678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Některé body lze dělat současně.</a:t>
            </a:r>
            <a:endParaRPr lang="cs-CZ" alt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6528048" y="2242800"/>
                <a:ext cx="4043351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048" y="2242800"/>
                <a:ext cx="4043351" cy="1093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28392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0" grpId="0"/>
      <p:bldP spid="34" grpId="0"/>
      <p:bldP spid="13" grpId="0"/>
      <p:bldP spid="64" grpId="0"/>
      <p:bldP spid="73" grpId="0"/>
      <p:bldP spid="81" grpId="0"/>
      <p:bldP spid="36" grpId="0"/>
      <p:bldP spid="49" grpId="0"/>
      <p:bldP spid="50" grpId="0"/>
      <p:bldP spid="51" grpId="0"/>
      <p:bldP spid="52" grpId="0"/>
      <p:bldP spid="53" grpId="0"/>
      <p:bldP spid="33" grpId="0"/>
      <p:bldP spid="42" grpId="0"/>
      <p:bldP spid="48" grpId="0"/>
      <p:bldP spid="54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Dělení lomených výrazů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-168696" y="2279648"/>
                <a:ext cx="4322530" cy="11035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200" b="1" i="1" smtClean="0">
                                  <a:latin typeface="Cambria Math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𝒂</m:t>
                              </m:r>
                            </m:den>
                          </m:f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e>
                      </m:d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8696" y="2279648"/>
                <a:ext cx="4322530" cy="11035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10272464" y="3501008"/>
                <a:ext cx="2064283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2464" y="3501008"/>
                <a:ext cx="2064283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8040216" y="3491597"/>
                <a:ext cx="252447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216" y="3491597"/>
                <a:ext cx="2524474" cy="1017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191" y="1844179"/>
            <a:ext cx="2035040" cy="50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8310899" y="5301208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𝒂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899" y="5301208"/>
                <a:ext cx="1332801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Přímá spojnice 40"/>
          <p:cNvCxnSpPr/>
          <p:nvPr/>
        </p:nvCxnSpPr>
        <p:spPr bwMode="auto">
          <a:xfrm flipV="1">
            <a:off x="5171410" y="4185186"/>
            <a:ext cx="28800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7016783" y="3661197"/>
            <a:ext cx="28800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7958671" y="4104000"/>
            <a:ext cx="180000" cy="1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V="1">
            <a:off x="5036563" y="3566361"/>
            <a:ext cx="1388765" cy="40567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9840416" y="5301208"/>
                <a:ext cx="20697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𝒂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0416" y="5301208"/>
                <a:ext cx="2069797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10560496" y="5841208"/>
                <a:ext cx="13328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𝒂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0496" y="5841208"/>
                <a:ext cx="1332801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Přímá spojnice 56"/>
          <p:cNvCxnSpPr/>
          <p:nvPr/>
        </p:nvCxnSpPr>
        <p:spPr bwMode="auto">
          <a:xfrm>
            <a:off x="8377029" y="5832034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10623869" y="6376300"/>
            <a:ext cx="12060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-168696" y="3421402"/>
                <a:ext cx="4372351" cy="1101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latin typeface="Cambria Math"/>
                            </a:rPr>
                            <m:t>𝟒</m:t>
                          </m:r>
                          <m:r>
                            <a:rPr lang="cs-CZ" sz="3200" b="1" i="1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3200" b="1" i="1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3200" b="1" i="1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8696" y="3421402"/>
                <a:ext cx="4372351" cy="110126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920439" y="3420000"/>
                <a:ext cx="4407809" cy="1162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(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32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3200" b="1" i="1" smtClean="0">
                                      <a:latin typeface="Cambria Math"/>
                                      <a:ea typeface="Cambria Math"/>
                                    </a:rPr>
                                    <m:t>𝒂</m:t>
                                  </m:r>
                                  <m:r>
                                    <a:rPr lang="cs-CZ" sz="3200" b="1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cs-CZ" sz="3200" b="1" i="1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439" y="3420000"/>
                <a:ext cx="4407809" cy="116269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0" y="5197563"/>
            <a:ext cx="422379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Co jde, rozložíme na součin.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0" y="5485563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Vykrátíme (pod sebou či křížem).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0" y="5773563"/>
            <a:ext cx="5601653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Vynásobíme čitatele a jmenovatele.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6061563"/>
            <a:ext cx="5303912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Podle potřeby provedeme další úpravy.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0" y="6349563"/>
            <a:ext cx="6465750" cy="3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7) Určíme podmínky řešitelnosti.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0" y="4621563"/>
            <a:ext cx="630000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Výrazy v závorce odečteme.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0" y="4909563"/>
            <a:ext cx="991242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Dělence opíšeme, změníme znaménko dělení na násobení a dělitel převrátíme.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7825870" y="1844179"/>
            <a:ext cx="43678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rgbClr val="284C6A"/>
                </a:solidFill>
                <a:latin typeface="Trebuchet MS" pitchFamily="34" charset="0"/>
              </a:defRPr>
            </a:lvl1pPr>
            <a:lvl2pPr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r>
              <a:rPr lang="cs-CZ" altLang="cs-CZ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Některé body lze dělat současně.</a:t>
            </a:r>
            <a:endParaRPr lang="cs-CZ" alt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3935760" y="2276872"/>
                <a:ext cx="4792530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sz="32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5760" y="2276872"/>
                <a:ext cx="4792530" cy="1093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Přímá spojnice 53"/>
          <p:cNvCxnSpPr/>
          <p:nvPr/>
        </p:nvCxnSpPr>
        <p:spPr bwMode="auto">
          <a:xfrm flipV="1">
            <a:off x="5459410" y="4215047"/>
            <a:ext cx="25200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V="1">
            <a:off x="7580671" y="3492000"/>
            <a:ext cx="180000" cy="1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976963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0" grpId="0"/>
      <p:bldP spid="34" grpId="0"/>
      <p:bldP spid="13" grpId="0"/>
      <p:bldP spid="81" grpId="0"/>
      <p:bldP spid="52" grpId="0"/>
      <p:bldP spid="53" grpId="0"/>
      <p:bldP spid="42" grpId="0"/>
      <p:bldP spid="27" grpId="0"/>
      <p:bldP spid="31" grpId="0"/>
      <p:bldP spid="32" grpId="0"/>
      <p:bldP spid="35" grpId="0"/>
      <p:bldP spid="37" grpId="0"/>
      <p:bldP spid="38" grpId="0"/>
      <p:bldP spid="40" grpId="0"/>
      <p:bldP spid="45" grpId="0"/>
      <p:bldP spid="47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Dělení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2794226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2794226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1864613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1864613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698424" y="5652000"/>
                <a:ext cx="2669384" cy="6773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8424" y="5652000"/>
                <a:ext cx="2669384" cy="67730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4212000" y="5814000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000" y="5814000"/>
                <a:ext cx="38664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387364" y="6329301"/>
                <a:ext cx="994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364" y="6329301"/>
                <a:ext cx="994183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4627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Dělení </a:t>
            </a:r>
            <a:r>
              <a:rPr lang="cs-CZ" dirty="0"/>
              <a:t>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2" y="1772816"/>
            <a:ext cx="183854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Vypočtěte: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-24680" y="2099208"/>
                <a:ext cx="2992999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2099208"/>
                <a:ext cx="2992999" cy="98437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5652000"/>
                <a:ext cx="2002471" cy="6657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2000"/>
                <a:ext cx="2002471" cy="66576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775520" y="5652000"/>
                <a:ext cx="2073837" cy="6773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20" y="5652000"/>
                <a:ext cx="2073837" cy="67730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3647728" y="5814000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728" y="5814000"/>
                <a:ext cx="38664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387364" y="6300000"/>
                <a:ext cx="994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≠−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𝒚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364" y="6300000"/>
                <a:ext cx="994183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3215680" y="6336000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680" y="6336000"/>
                <a:ext cx="825867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99665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7" grpId="0"/>
      <p:bldP spid="11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2641</TotalTime>
  <Words>1560</Words>
  <Application>Microsoft Office PowerPoint</Application>
  <PresentationFormat>Vlastní</PresentationFormat>
  <Paragraphs>181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Lomené výrazy (8)  Dělení</vt:lpstr>
      <vt:lpstr>Dělení lomených výrazů</vt:lpstr>
      <vt:lpstr>Dělení lomených výrazů</vt:lpstr>
      <vt:lpstr>Dělení lomených výrazů</vt:lpstr>
      <vt:lpstr>Dělení lomených výrazů</vt:lpstr>
      <vt:lpstr>Dělení lomených výrazů</vt:lpstr>
      <vt:lpstr>Dělení lomených výrazů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285</cp:revision>
  <dcterms:created xsi:type="dcterms:W3CDTF">2012-01-02T08:14:14Z</dcterms:created>
  <dcterms:modified xsi:type="dcterms:W3CDTF">2017-11-21T17:52:05Z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