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306" r:id="rId4"/>
    <p:sldId id="307" r:id="rId5"/>
    <p:sldId id="308" r:id="rId6"/>
    <p:sldId id="309" r:id="rId7"/>
    <p:sldId id="310" r:id="rId8"/>
    <p:sldId id="292" r:id="rId9"/>
    <p:sldId id="313" r:id="rId10"/>
    <p:sldId id="312" r:id="rId11"/>
    <p:sldId id="311" r:id="rId12"/>
    <p:sldId id="314" r:id="rId13"/>
    <p:sldId id="317" r:id="rId14"/>
    <p:sldId id="315" r:id="rId15"/>
    <p:sldId id="316" r:id="rId16"/>
    <p:sldId id="318" r:id="rId17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1414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4633" autoAdjust="0"/>
  </p:normalViewPr>
  <p:slideViewPr>
    <p:cSldViewPr>
      <p:cViewPr varScale="1">
        <p:scale>
          <a:sx n="110" d="100"/>
          <a:sy n="110" d="100"/>
        </p:scale>
        <p:origin x="-21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Lomené výrazy </a:t>
            </a:r>
            <a:r>
              <a:rPr lang="cs-CZ" dirty="0" smtClean="0"/>
              <a:t>(7)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Násobení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Násobení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2966453" cy="9679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𝒌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𝒌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𝒌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𝒌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2966453" cy="96795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-71065" y="5653421"/>
                <a:ext cx="1976695" cy="659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𝒌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𝒌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𝒌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𝒌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1065" y="5653421"/>
                <a:ext cx="1976695" cy="6597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660205" y="5674851"/>
                <a:ext cx="3631250" cy="6344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𝒌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𝒌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𝒌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𝒌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𝒌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𝒌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205" y="5674851"/>
                <a:ext cx="3631250" cy="63446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015880" y="5832000"/>
                <a:ext cx="17412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𝒌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</m:d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𝒌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880" y="5832000"/>
                <a:ext cx="174124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744072" y="6444044"/>
                <a:ext cx="10021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𝒌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6444044"/>
                <a:ext cx="1002197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7867229" y="6444044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7229" y="6444044"/>
                <a:ext cx="82105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6528048" y="5829668"/>
                <a:ext cx="2122632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048" y="5829668"/>
                <a:ext cx="2122632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8437864" y="5832000"/>
                <a:ext cx="1567993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7864" y="5832000"/>
                <a:ext cx="1567993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33895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3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Násobení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3889334" cy="9679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𝒂𝒃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𝒂𝒃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3889334" cy="96795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-71065" y="5653421"/>
                <a:ext cx="2566665" cy="655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𝒂𝒃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𝒂𝒃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1065" y="5653421"/>
                <a:ext cx="2566665" cy="65517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2279576" y="5698369"/>
                <a:ext cx="2563587" cy="694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𝒂𝒃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𝒃</m:t>
                              </m:r>
                            </m:e>
                          </m:d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9576" y="5698369"/>
                <a:ext cx="2563587" cy="6944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655840" y="5733256"/>
                <a:ext cx="388247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840" y="5733256"/>
                <a:ext cx="388247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744072" y="6045195"/>
                <a:ext cx="8306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6045195"/>
                <a:ext cx="83067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7565131" y="6045195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5131" y="6045195"/>
                <a:ext cx="82105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8386190" y="6045195"/>
                <a:ext cx="8322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𝐛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6190" y="6045195"/>
                <a:ext cx="83227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52874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Násobení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3451714" cy="9679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𝒕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𝒕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3451714" cy="96795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-71065" y="5653421"/>
                <a:ext cx="2286139" cy="655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1065" y="5653421"/>
                <a:ext cx="2286139" cy="65517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991544" y="5674851"/>
                <a:ext cx="2985176" cy="679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𝒕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𝒕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𝒕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d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5674851"/>
                <a:ext cx="2985176" cy="6790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727848" y="5700290"/>
                <a:ext cx="598241" cy="6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848" y="5700290"/>
                <a:ext cx="598241" cy="6090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744072" y="6237312"/>
                <a:ext cx="9941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𝒕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6237312"/>
                <a:ext cx="994183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5743859" y="6237312"/>
                <a:ext cx="7841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𝒕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3859" y="6237312"/>
                <a:ext cx="78418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98219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Násobení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5591274" cy="10417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𝟗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𝒙𝒚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𝟏𝟔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e>
                      </m: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5591274" cy="10417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-71065" y="5653421"/>
                <a:ext cx="3663887" cy="702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𝟗</m:t>
                          </m:r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𝒙𝒚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𝟏𝟔</m:t>
                          </m:r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e>
                      </m:d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1065" y="5653421"/>
                <a:ext cx="3663887" cy="7026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5940000" y="5850000"/>
                <a:ext cx="25138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</m:d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</m:d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5850000"/>
                <a:ext cx="2513893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8256240" y="5850000"/>
                <a:ext cx="1430071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𝟏𝟔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6240" y="5850000"/>
                <a:ext cx="1430071" cy="375552"/>
              </a:xfrm>
              <a:prstGeom prst="rect">
                <a:avLst/>
              </a:prstGeom>
              <a:blipFill rotWithShape="1">
                <a:blip r:embed="rId5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10041289" y="6165304"/>
                <a:ext cx="1208985" cy="6117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𝒚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1289" y="6165304"/>
                <a:ext cx="1208985" cy="61170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3372269" y="5661248"/>
                <a:ext cx="2784737" cy="702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𝟑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𝒙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𝟒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𝒚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e>
                      </m:d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2269" y="5661248"/>
                <a:ext cx="2784737" cy="70262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88857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Násobení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3430939" cy="1080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  <m:t>𝒎</m:t>
                              </m:r>
                            </m:den>
                          </m:f>
                        </m:e>
                      </m: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3430939" cy="10801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-71065" y="5653421"/>
                <a:ext cx="2278444" cy="7273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𝒎</m:t>
                              </m:r>
                            </m:den>
                          </m:f>
                        </m:e>
                      </m:d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1065" y="5653421"/>
                <a:ext cx="2278444" cy="72737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991544" y="5674851"/>
                <a:ext cx="2914644" cy="694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</m:d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𝒎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𝒎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5674851"/>
                <a:ext cx="2914644" cy="6944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655840" y="5760000"/>
                <a:ext cx="1088760" cy="5752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𝒎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𝒎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840" y="5760000"/>
                <a:ext cx="1088760" cy="57528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744072" y="6237312"/>
                <a:ext cx="9941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𝒕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6237312"/>
                <a:ext cx="994183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5743859" y="6237312"/>
                <a:ext cx="9028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𝒎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3859" y="6237312"/>
                <a:ext cx="902811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12680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Násobení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5629041" cy="1060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𝒃</m:t>
                              </m:r>
                            </m:den>
                          </m:f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𝒃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/>
                                </a:rPr>
                                <m:t>𝟗</m:t>
                              </m:r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sz="2800" b="1" i="1" smtClean="0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𝒃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</m: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5629041" cy="10604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-71065" y="5653421"/>
                <a:ext cx="3686650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den>
                          </m:f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𝟗</m:t>
                              </m:r>
                              <m:sSup>
                                <m:sSupPr>
                                  <m:ctrlP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</m:d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1065" y="5653421"/>
                <a:ext cx="3686650" cy="7146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814454" y="5653420"/>
                <a:ext cx="2403222" cy="6199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4454" y="5653420"/>
                <a:ext cx="2403222" cy="61991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10047800" y="5805264"/>
                <a:ext cx="5597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7800" y="5805264"/>
                <a:ext cx="55976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10704512" y="6273333"/>
                <a:ext cx="11432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4512" y="6273333"/>
                <a:ext cx="114326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3345454" y="5653420"/>
                <a:ext cx="4617674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den>
                          </m:f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</m:d>
                            </m:den>
                          </m:f>
                        </m:e>
                      </m:d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𝒃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den>
                          </m:f>
                        </m:e>
                      </m:d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454" y="5653420"/>
                <a:ext cx="4617674" cy="71468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41816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Násobení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4294958" cy="10417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𝒙𝒚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4294958" cy="10417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-71065" y="5653421"/>
                <a:ext cx="2832762" cy="702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𝒙𝒚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1065" y="5653421"/>
                <a:ext cx="2832762" cy="7026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6744072" y="5694778"/>
                <a:ext cx="1628972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5694778"/>
                <a:ext cx="1628972" cy="610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8187067" y="5832000"/>
                <a:ext cx="9332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067" y="5832000"/>
                <a:ext cx="93326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986927" y="6367230"/>
                <a:ext cx="9941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6927" y="6367230"/>
                <a:ext cx="99418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2567608" y="5688000"/>
                <a:ext cx="4306115" cy="6773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d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608" y="5688000"/>
                <a:ext cx="4306115" cy="67730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5893831" y="6382543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831" y="6382543"/>
                <a:ext cx="82105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8227269" y="6346800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𝒚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7269" y="6346800"/>
                <a:ext cx="821059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77065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Násobení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1487488" y="1916832"/>
            <a:ext cx="10704512" cy="396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Násobení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lomených výrazů provádíme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obdobně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jako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násobení zlomků.</a:t>
            </a: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49" y="2564904"/>
            <a:ext cx="3382963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Násobíme zvlášť čitatele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p:sp>
        <p:nvSpPr>
          <p:cNvPr id="76" name="Rectangle 77"/>
          <p:cNvSpPr>
            <a:spLocks noChangeArrowheads="1"/>
          </p:cNvSpPr>
          <p:nvPr/>
        </p:nvSpPr>
        <p:spPr bwMode="auto">
          <a:xfrm>
            <a:off x="539749" y="5157663"/>
            <a:ext cx="3107978" cy="35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zvlášť jmenovatele.</a:t>
            </a:r>
            <a:endParaRPr lang="cs-CZ" altLang="cs-CZ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8"/>
          <p:cNvSpPr>
            <a:spLocks noChangeArrowheads="1"/>
          </p:cNvSpPr>
          <p:nvPr/>
        </p:nvSpPr>
        <p:spPr bwMode="auto">
          <a:xfrm>
            <a:off x="0" y="5589240"/>
            <a:ext cx="1219200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cs-CZ" altLang="cs-CZ" sz="2000" b="1" dirty="0">
                <a:solidFill>
                  <a:srgbClr val="FF0000"/>
                </a:solidFill>
              </a:rPr>
              <a:t>Součinem dvou zlomků je zlomek,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jehož </a:t>
            </a:r>
            <a:r>
              <a:rPr lang="cs-CZ" altLang="cs-CZ" sz="2000" b="1" dirty="0">
                <a:solidFill>
                  <a:srgbClr val="FF0000"/>
                </a:solidFill>
              </a:rPr>
              <a:t>čitatel je roven součinu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čitatelů obou </a:t>
            </a:r>
            <a:r>
              <a:rPr lang="cs-CZ" altLang="cs-CZ" sz="2000" b="1" dirty="0">
                <a:solidFill>
                  <a:srgbClr val="FF0000"/>
                </a:solidFill>
              </a:rPr>
              <a:t>zlomků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/>
            </a:r>
            <a:br>
              <a:rPr lang="cs-CZ" altLang="cs-CZ" sz="2000" b="1" dirty="0" smtClean="0">
                <a:solidFill>
                  <a:srgbClr val="FF0000"/>
                </a:solidFill>
              </a:rPr>
            </a:br>
            <a:r>
              <a:rPr lang="cs-CZ" altLang="cs-CZ" sz="2000" b="1" dirty="0" smtClean="0">
                <a:solidFill>
                  <a:srgbClr val="FF0000"/>
                </a:solidFill>
              </a:rPr>
              <a:t>a </a:t>
            </a:r>
            <a:r>
              <a:rPr lang="cs-CZ" altLang="cs-CZ" sz="2000" b="1" dirty="0">
                <a:solidFill>
                  <a:srgbClr val="FF0000"/>
                </a:solidFill>
              </a:rPr>
              <a:t>jmenovatel je roven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součinu </a:t>
            </a:r>
            <a:r>
              <a:rPr lang="cs-CZ" altLang="cs-CZ" sz="2000" b="1" dirty="0">
                <a:solidFill>
                  <a:srgbClr val="FF0000"/>
                </a:solidFill>
              </a:rPr>
              <a:t>jmenovatelů obou zlomků.</a:t>
            </a:r>
            <a:endParaRPr lang="cs-CZ" altLang="cs-CZ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5220000" y="3600080"/>
                <a:ext cx="1072345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3600080"/>
                <a:ext cx="1072345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6096000" y="3600080"/>
                <a:ext cx="149252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600080"/>
                <a:ext cx="1492524" cy="1017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7392144" y="3600080"/>
                <a:ext cx="1209177" cy="10148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𝟏𝟒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144" y="3600080"/>
                <a:ext cx="1209177" cy="101489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se šipkou 3"/>
          <p:cNvCxnSpPr>
            <a:endCxn id="79" idx="0"/>
          </p:cNvCxnSpPr>
          <p:nvPr/>
        </p:nvCxnSpPr>
        <p:spPr bwMode="auto">
          <a:xfrm>
            <a:off x="3431704" y="2936677"/>
            <a:ext cx="3410558" cy="66340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Přímá spojnice se šipkou 24"/>
          <p:cNvCxnSpPr>
            <a:endCxn id="34" idx="2"/>
          </p:cNvCxnSpPr>
          <p:nvPr/>
        </p:nvCxnSpPr>
        <p:spPr bwMode="auto">
          <a:xfrm flipV="1">
            <a:off x="2495600" y="4617523"/>
            <a:ext cx="4345462" cy="6116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6094800" y="3600000"/>
                <a:ext cx="149252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4800" y="3600000"/>
                <a:ext cx="1492524" cy="10175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76" grpId="0"/>
      <p:bldP spid="77" grpId="0"/>
      <p:bldP spid="2" grpId="0"/>
      <p:bldP spid="79" grpId="0"/>
      <p:bldP spid="80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Násobení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76" name="Rectangle 77"/>
          <p:cNvSpPr>
            <a:spLocks noChangeArrowheads="1"/>
          </p:cNvSpPr>
          <p:nvPr/>
        </p:nvSpPr>
        <p:spPr bwMode="auto">
          <a:xfrm>
            <a:off x="539748" y="4725144"/>
            <a:ext cx="3324003" cy="35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Stejný příklad bez krácení:</a:t>
            </a:r>
            <a:endParaRPr lang="cs-CZ" altLang="cs-CZ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479376" y="3293262"/>
                <a:ext cx="156286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3293262"/>
                <a:ext cx="1562864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3086623" y="3293262"/>
                <a:ext cx="120917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6623" y="3293262"/>
                <a:ext cx="1209177" cy="1017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1867172" y="3293182"/>
                <a:ext cx="149252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172" y="3293182"/>
                <a:ext cx="1492524" cy="10175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191" y="1844179"/>
            <a:ext cx="976840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Během násobení můžeme často s výhodou využít krácení zlomků,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ať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už nad sebou či do kříže.</a:t>
            </a:r>
          </a:p>
        </p:txBody>
      </p:sp>
      <p:cxnSp>
        <p:nvCxnSpPr>
          <p:cNvPr id="5" name="Přímá spojnice 4"/>
          <p:cNvCxnSpPr/>
          <p:nvPr/>
        </p:nvCxnSpPr>
        <p:spPr bwMode="auto">
          <a:xfrm flipV="1">
            <a:off x="695400" y="3342050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694683" y="393305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V="1">
            <a:off x="1435431" y="3335911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V="1">
            <a:off x="1460593" y="3932653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ovéPole 5"/>
          <p:cNvSpPr txBox="1"/>
          <p:nvPr/>
        </p:nvSpPr>
        <p:spPr>
          <a:xfrm>
            <a:off x="983432" y="32129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983432" y="380202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3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1695530" y="32129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1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1775520" y="37797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5</a:t>
            </a:r>
            <a:endParaRPr lang="cs-CZ" b="1" dirty="0">
              <a:solidFill>
                <a:srgbClr val="00B050"/>
              </a:solidFill>
            </a:endParaRPr>
          </a:p>
        </p:txBody>
      </p:sp>
      <p:cxnSp>
        <p:nvCxnSpPr>
          <p:cNvPr id="8" name="Přímá spojnice se šipkou 7"/>
          <p:cNvCxnSpPr/>
          <p:nvPr/>
        </p:nvCxnSpPr>
        <p:spPr bwMode="auto">
          <a:xfrm flipH="1">
            <a:off x="1435431" y="2564904"/>
            <a:ext cx="4300529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479376" y="5507821"/>
                <a:ext cx="156286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5507821"/>
                <a:ext cx="1562864" cy="10175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230639" y="5507821"/>
                <a:ext cx="120917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0639" y="5507821"/>
                <a:ext cx="1209177" cy="10175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867172" y="5507741"/>
                <a:ext cx="1454437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𝟓𝟔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𝟒𝟐𝟎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172" y="5507741"/>
                <a:ext cx="1454437" cy="102752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Přímá spojnice 40"/>
          <p:cNvCxnSpPr/>
          <p:nvPr/>
        </p:nvCxnSpPr>
        <p:spPr bwMode="auto">
          <a:xfrm flipV="1">
            <a:off x="2639616" y="5589280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>
            <a:endCxn id="46" idx="1"/>
          </p:cNvCxnSpPr>
          <p:nvPr/>
        </p:nvCxnSpPr>
        <p:spPr bwMode="auto">
          <a:xfrm flipV="1">
            <a:off x="2495600" y="6201248"/>
            <a:ext cx="576063" cy="30636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3035513" y="5427535"/>
            <a:ext cx="468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28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3071663" y="6016582"/>
            <a:ext cx="514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28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7817690" y="3284984"/>
                <a:ext cx="1317605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690" y="3284984"/>
                <a:ext cx="1317605" cy="102752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Přímá spojnice se šipkou 50"/>
          <p:cNvCxnSpPr>
            <a:endCxn id="50" idx="0"/>
          </p:cNvCxnSpPr>
          <p:nvPr/>
        </p:nvCxnSpPr>
        <p:spPr bwMode="auto">
          <a:xfrm>
            <a:off x="7608168" y="2564904"/>
            <a:ext cx="868325" cy="7200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 flipV="1">
            <a:off x="7940394" y="3342538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8228426" y="32129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1</a:t>
            </a:r>
            <a:endParaRPr lang="cs-CZ" b="1" dirty="0">
              <a:solidFill>
                <a:srgbClr val="00B050"/>
              </a:solidFill>
            </a:endParaRPr>
          </a:p>
        </p:txBody>
      </p:sp>
      <p:cxnSp>
        <p:nvCxnSpPr>
          <p:cNvPr id="56" name="Přímá spojnice 55"/>
          <p:cNvCxnSpPr/>
          <p:nvPr/>
        </p:nvCxnSpPr>
        <p:spPr bwMode="auto">
          <a:xfrm flipV="1">
            <a:off x="8573260" y="391282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8876498" y="37797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</a:t>
            </a:r>
            <a:endParaRPr lang="cs-CZ" b="1" dirty="0">
              <a:solidFill>
                <a:srgbClr val="00B050"/>
              </a:solidFill>
            </a:endParaRPr>
          </a:p>
        </p:txBody>
      </p:sp>
      <p:cxnSp>
        <p:nvCxnSpPr>
          <p:cNvPr id="58" name="Přímá spojnice 57"/>
          <p:cNvCxnSpPr/>
          <p:nvPr/>
        </p:nvCxnSpPr>
        <p:spPr bwMode="auto">
          <a:xfrm flipV="1">
            <a:off x="7904152" y="3932653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8170547" y="37797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3</a:t>
            </a:r>
            <a:endParaRPr lang="cs-CZ" b="1" dirty="0">
              <a:solidFill>
                <a:srgbClr val="00B050"/>
              </a:solidFill>
            </a:endParaRPr>
          </a:p>
        </p:txBody>
      </p:sp>
      <p:cxnSp>
        <p:nvCxnSpPr>
          <p:cNvPr id="60" name="Přímá spojnice 59"/>
          <p:cNvCxnSpPr/>
          <p:nvPr/>
        </p:nvCxnSpPr>
        <p:spPr bwMode="auto">
          <a:xfrm flipV="1">
            <a:off x="8573260" y="333753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8892520" y="320368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5</a:t>
            </a:r>
            <a:endParaRPr lang="cs-CZ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8948506" y="3284984"/>
                <a:ext cx="149252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8506" y="3284984"/>
                <a:ext cx="1492523" cy="102752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10244650" y="3301646"/>
                <a:ext cx="963918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4650" y="3301646"/>
                <a:ext cx="963918" cy="102752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ectangle 77"/>
          <p:cNvSpPr>
            <a:spLocks noChangeArrowheads="1"/>
          </p:cNvSpPr>
          <p:nvPr/>
        </p:nvSpPr>
        <p:spPr bwMode="auto">
          <a:xfrm>
            <a:off x="7740548" y="4715222"/>
            <a:ext cx="3324003" cy="35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Stejný příklad bez krácení:</a:t>
            </a:r>
            <a:endParaRPr lang="cs-CZ" altLang="cs-CZ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7680176" y="5497899"/>
                <a:ext cx="1317605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176" y="5497899"/>
                <a:ext cx="1317605" cy="102752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10431439" y="5497899"/>
                <a:ext cx="963918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1439" y="5497899"/>
                <a:ext cx="963918" cy="102752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9067972" y="5497819"/>
                <a:ext cx="1454437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𝟏𝟐𝟎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𝟏𝟒𝟒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7972" y="5497819"/>
                <a:ext cx="1454437" cy="102752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Přímá spojnice 68"/>
          <p:cNvCxnSpPr>
            <a:endCxn id="71" idx="1"/>
          </p:cNvCxnSpPr>
          <p:nvPr/>
        </p:nvCxnSpPr>
        <p:spPr bwMode="auto">
          <a:xfrm flipV="1">
            <a:off x="9696400" y="5602279"/>
            <a:ext cx="539913" cy="34700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 flipV="1">
            <a:off x="9696400" y="6169051"/>
            <a:ext cx="591023" cy="32864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10236313" y="5417613"/>
            <a:ext cx="468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24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10272463" y="6006660"/>
            <a:ext cx="514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24</a:t>
            </a:r>
            <a:endParaRPr lang="cs-CZ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0386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2" grpId="0"/>
      <p:bldP spid="80" grpId="0"/>
      <p:bldP spid="34" grpId="0"/>
      <p:bldP spid="13" grpId="0"/>
      <p:bldP spid="6" grpId="0"/>
      <p:bldP spid="32" grpId="0"/>
      <p:bldP spid="33" grpId="0"/>
      <p:bldP spid="35" grpId="0"/>
      <p:bldP spid="38" grpId="0"/>
      <p:bldP spid="39" grpId="0"/>
      <p:bldP spid="40" grpId="0"/>
      <p:bldP spid="45" grpId="0"/>
      <p:bldP spid="46" grpId="0"/>
      <p:bldP spid="50" grpId="0"/>
      <p:bldP spid="55" grpId="0"/>
      <p:bldP spid="57" grpId="0"/>
      <p:bldP spid="59" grpId="0"/>
      <p:bldP spid="61" grpId="0"/>
      <p:bldP spid="62" grpId="0"/>
      <p:bldP spid="63" grpId="0"/>
      <p:bldP spid="65" grpId="0"/>
      <p:bldP spid="66" grpId="0"/>
      <p:bldP spid="67" grpId="0"/>
      <p:bldP spid="68" grpId="0"/>
      <p:bldP spid="71" grpId="0"/>
      <p:bldP spid="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Násobení </a:t>
            </a:r>
            <a:r>
              <a:rPr lang="cs-CZ" dirty="0" smtClean="0"/>
              <a:t>lomených výrazů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428920" y="2492976"/>
                <a:ext cx="1562864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20" y="2492976"/>
                <a:ext cx="1562864" cy="110190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3612231" y="2492976"/>
                <a:ext cx="1691681" cy="1111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2231" y="2492976"/>
                <a:ext cx="1691681" cy="11119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1816716" y="2492896"/>
                <a:ext cx="1975028" cy="1111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6716" y="2492896"/>
                <a:ext cx="1975028" cy="111190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191" y="1844179"/>
            <a:ext cx="9768408" cy="50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lomených výrazů postupujeme obdobně: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565050" y="3611414"/>
            <a:ext cx="93554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000" b="1" dirty="0">
                <a:solidFill>
                  <a:srgbClr val="FF0000"/>
                </a:solidFill>
              </a:rPr>
              <a:t>Součinem lomených výrazů je lomený výraz, jehož čitatel je součin čitatelů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/>
            </a:r>
            <a:br>
              <a:rPr lang="cs-CZ" altLang="cs-CZ" sz="2000" b="1" dirty="0" smtClean="0">
                <a:solidFill>
                  <a:srgbClr val="FF0000"/>
                </a:solidFill>
              </a:rPr>
            </a:br>
            <a:r>
              <a:rPr lang="cs-CZ" altLang="cs-CZ" sz="2000" b="1" dirty="0" smtClean="0">
                <a:solidFill>
                  <a:srgbClr val="FF0000"/>
                </a:solidFill>
              </a:rPr>
              <a:t>a </a:t>
            </a:r>
            <a:r>
              <a:rPr lang="cs-CZ" altLang="cs-CZ" sz="2000" b="1" dirty="0">
                <a:solidFill>
                  <a:srgbClr val="FF0000"/>
                </a:solidFill>
              </a:rPr>
              <a:t>jmenovatel součin jmenovatelů násobených lomených výrazů.</a:t>
            </a:r>
            <a:endParaRPr lang="cs-CZ" altLang="cs-CZ" sz="2000" b="1" dirty="0">
              <a:solidFill>
                <a:srgbClr val="FF0000"/>
              </a:solidFill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6261568" y="2379455"/>
            <a:ext cx="552306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Nezapomeneme určit podmínky řešitelnosti: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5052391" y="2492896"/>
                <a:ext cx="1209177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2391" y="2492896"/>
                <a:ext cx="1209177" cy="102752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Přímá spojnice 73"/>
          <p:cNvCxnSpPr/>
          <p:nvPr/>
        </p:nvCxnSpPr>
        <p:spPr bwMode="auto">
          <a:xfrm flipV="1">
            <a:off x="4600588" y="2572174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 flipV="1">
            <a:off x="4512331" y="3150144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V="1">
            <a:off x="4872371" y="2572174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V="1">
            <a:off x="4727848" y="3150144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6414089" y="2772217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089" y="2772217"/>
                <a:ext cx="1315168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ovéPole 81"/>
              <p:cNvSpPr txBox="1"/>
              <p:nvPr/>
            </p:nvSpPr>
            <p:spPr>
              <a:xfrm>
                <a:off x="8112224" y="2782430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224" y="2782430"/>
                <a:ext cx="1315168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Rectangle 3"/>
          <p:cNvSpPr>
            <a:spLocks noChangeArrowheads="1"/>
          </p:cNvSpPr>
          <p:nvPr/>
        </p:nvSpPr>
        <p:spPr bwMode="auto">
          <a:xfrm>
            <a:off x="133915" y="4319300"/>
            <a:ext cx="921525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Nebo: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ovéPole 83"/>
              <p:cNvSpPr txBox="1"/>
              <p:nvPr/>
            </p:nvSpPr>
            <p:spPr>
              <a:xfrm>
                <a:off x="335360" y="5197413"/>
                <a:ext cx="1562864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5197413"/>
                <a:ext cx="1562864" cy="110190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ovéPole 84"/>
              <p:cNvSpPr txBox="1"/>
              <p:nvPr/>
            </p:nvSpPr>
            <p:spPr>
              <a:xfrm>
                <a:off x="3518671" y="5197413"/>
                <a:ext cx="1209177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5" name="TextovéPol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671" y="5197413"/>
                <a:ext cx="1209177" cy="102752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ovéPole 85"/>
              <p:cNvSpPr txBox="1"/>
              <p:nvPr/>
            </p:nvSpPr>
            <p:spPr>
              <a:xfrm>
                <a:off x="1723156" y="5197333"/>
                <a:ext cx="1975028" cy="1111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3156" y="5197333"/>
                <a:ext cx="1975028" cy="111190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Přímá spojnice 87"/>
          <p:cNvCxnSpPr/>
          <p:nvPr/>
        </p:nvCxnSpPr>
        <p:spPr bwMode="auto">
          <a:xfrm flipV="1">
            <a:off x="2443771" y="5306867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Přímá spojnice 88"/>
          <p:cNvCxnSpPr/>
          <p:nvPr/>
        </p:nvCxnSpPr>
        <p:spPr bwMode="auto">
          <a:xfrm flipV="1">
            <a:off x="3158631" y="5851640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 flipV="1">
            <a:off x="3268086" y="5275491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V="1">
            <a:off x="2642618" y="5837625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ovéPole 91"/>
              <p:cNvSpPr txBox="1"/>
              <p:nvPr/>
            </p:nvSpPr>
            <p:spPr>
              <a:xfrm>
                <a:off x="4996856" y="5318129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856" y="5318129"/>
                <a:ext cx="1315168" cy="58477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ovéPole 92"/>
              <p:cNvSpPr txBox="1"/>
              <p:nvPr/>
            </p:nvSpPr>
            <p:spPr>
              <a:xfrm>
                <a:off x="4996856" y="6012577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856" y="6012577"/>
                <a:ext cx="1315168" cy="5847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Rectangle 3"/>
          <p:cNvSpPr>
            <a:spLocks noChangeArrowheads="1"/>
          </p:cNvSpPr>
          <p:nvPr/>
        </p:nvSpPr>
        <p:spPr bwMode="auto">
          <a:xfrm>
            <a:off x="7320136" y="4471700"/>
            <a:ext cx="921525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Nebo: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ovéPole 94"/>
              <p:cNvSpPr txBox="1"/>
              <p:nvPr/>
            </p:nvSpPr>
            <p:spPr>
              <a:xfrm>
                <a:off x="7521581" y="5349813"/>
                <a:ext cx="1562864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1581" y="5349813"/>
                <a:ext cx="1562864" cy="110190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6" name="TextovéPole 95"/>
              <p:cNvSpPr txBox="1"/>
              <p:nvPr/>
            </p:nvSpPr>
            <p:spPr>
              <a:xfrm>
                <a:off x="8847263" y="5349813"/>
                <a:ext cx="1209177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7263" y="5349813"/>
                <a:ext cx="1209177" cy="102752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8" name="Přímá spojnice 97"/>
          <p:cNvCxnSpPr/>
          <p:nvPr/>
        </p:nvCxnSpPr>
        <p:spPr bwMode="auto">
          <a:xfrm flipV="1">
            <a:off x="7868489" y="5427891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 flipV="1">
            <a:off x="8521345" y="6017625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 flipV="1">
            <a:off x="8591189" y="5427891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flipV="1">
            <a:off x="7881621" y="5997552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2" name="TextovéPole 101"/>
              <p:cNvSpPr txBox="1"/>
              <p:nvPr/>
            </p:nvSpPr>
            <p:spPr>
              <a:xfrm>
                <a:off x="10488488" y="5309592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8488" y="5309592"/>
                <a:ext cx="1315168" cy="58477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" name="TextovéPole 102"/>
              <p:cNvSpPr txBox="1"/>
              <p:nvPr/>
            </p:nvSpPr>
            <p:spPr>
              <a:xfrm>
                <a:off x="10469464" y="6004040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03" name="TextovéPole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9464" y="6004040"/>
                <a:ext cx="1315168" cy="58477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99924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0" grpId="0"/>
      <p:bldP spid="34" grpId="0"/>
      <p:bldP spid="13" grpId="0"/>
      <p:bldP spid="4" grpId="0"/>
      <p:bldP spid="64" grpId="0"/>
      <p:bldP spid="73" grpId="0"/>
      <p:bldP spid="81" grpId="0"/>
      <p:bldP spid="82" grpId="0"/>
      <p:bldP spid="83" grpId="0"/>
      <p:bldP spid="84" grpId="0"/>
      <p:bldP spid="85" grpId="0"/>
      <p:bldP spid="86" grpId="0"/>
      <p:bldP spid="92" grpId="0"/>
      <p:bldP spid="93" grpId="0"/>
      <p:bldP spid="94" grpId="0"/>
      <p:bldP spid="95" grpId="0"/>
      <p:bldP spid="96" grpId="0"/>
      <p:bldP spid="102" grpId="0"/>
      <p:bldP spid="1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Násobení </a:t>
            </a:r>
            <a:r>
              <a:rPr lang="cs-CZ" dirty="0" smtClean="0"/>
              <a:t>lomených výrazů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0" y="2520000"/>
                <a:ext cx="3501151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𝒂𝒃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20000"/>
                <a:ext cx="3501151" cy="1093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7320136" y="2556000"/>
                <a:ext cx="1740989" cy="1027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136" y="2556000"/>
                <a:ext cx="1740989" cy="10277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3287688" y="2518863"/>
                <a:ext cx="4160691" cy="1162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𝒃</m:t>
                              </m:r>
                            </m:e>
                          </m:d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𝟔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88" y="2518863"/>
                <a:ext cx="4160691" cy="116269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191" y="1844179"/>
            <a:ext cx="2035040" cy="50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0" y="4500000"/>
            <a:ext cx="422379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Co jde, rozložíme na součin.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8892000" y="2556000"/>
                <a:ext cx="1212383" cy="1024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2000" y="2556000"/>
                <a:ext cx="1212383" cy="102451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6480000" y="3960000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𝒂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3960000"/>
                <a:ext cx="1332801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ovéPole 81"/>
              <p:cNvSpPr txBox="1"/>
              <p:nvPr/>
            </p:nvSpPr>
            <p:spPr>
              <a:xfrm>
                <a:off x="6480000" y="4500000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𝒃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4500000"/>
                <a:ext cx="1315168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0" y="4860000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Vykrátíme (pod sebou či křížem).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Přímá spojnice 36"/>
          <p:cNvCxnSpPr/>
          <p:nvPr/>
        </p:nvCxnSpPr>
        <p:spPr bwMode="auto">
          <a:xfrm flipV="1">
            <a:off x="5627948" y="2625110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6168008" y="321297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5879976" y="24208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1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6456040" y="307481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3</a:t>
            </a:r>
            <a:endParaRPr lang="cs-CZ" b="1" dirty="0">
              <a:solidFill>
                <a:srgbClr val="00B050"/>
              </a:solidFill>
            </a:endParaRPr>
          </a:p>
        </p:txBody>
      </p:sp>
      <p:cxnSp>
        <p:nvCxnSpPr>
          <p:cNvPr id="41" name="Přímá spojnice 40"/>
          <p:cNvCxnSpPr/>
          <p:nvPr/>
        </p:nvCxnSpPr>
        <p:spPr bwMode="auto">
          <a:xfrm flipV="1">
            <a:off x="4187788" y="3259483"/>
            <a:ext cx="1260140" cy="3646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6005990" y="2675508"/>
            <a:ext cx="1260140" cy="3646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4379086" y="2646658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V="1">
            <a:off x="6456040" y="322859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V="1">
            <a:off x="3827748" y="322859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4943872" y="2607208"/>
            <a:ext cx="180020" cy="1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0" y="5220000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Vynásobíme čitatele a jmenovatele.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-36000" y="5580000"/>
            <a:ext cx="6465750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Podle potřeby provedeme další úpravy (zde ne).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5940000"/>
            <a:ext cx="6465750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Určíme podmínky řešitelnosti.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8460000" y="3960000"/>
                <a:ext cx="20697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𝒂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𝒃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3960000"/>
                <a:ext cx="2069797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9216000" y="4500000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𝒂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6000" y="4500000"/>
                <a:ext cx="1332801" cy="58477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9336360" y="3608169"/>
            <a:ext cx="7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9336360" y="3672380"/>
            <a:ext cx="7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6546130" y="4490826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6548191" y="5041504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9279373" y="5035092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768335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0" grpId="0"/>
      <p:bldP spid="34" grpId="0"/>
      <p:bldP spid="13" grpId="0"/>
      <p:bldP spid="64" grpId="0"/>
      <p:bldP spid="73" grpId="0"/>
      <p:bldP spid="81" grpId="0"/>
      <p:bldP spid="82" grpId="0"/>
      <p:bldP spid="36" grpId="0"/>
      <p:bldP spid="39" grpId="0"/>
      <p:bldP spid="40" grpId="0"/>
      <p:bldP spid="49" grpId="0"/>
      <p:bldP spid="50" grpId="0"/>
      <p:bldP spid="51" grpId="0"/>
      <p:bldP spid="52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Násobení </a:t>
            </a:r>
            <a:r>
              <a:rPr lang="cs-CZ" dirty="0" smtClean="0"/>
              <a:t>lomených výrazů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47328" y="2636912"/>
                <a:ext cx="3245440" cy="939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</m:num>
                        <m:den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𝒓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8" y="2636912"/>
                <a:ext cx="3245440" cy="93955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10004077" y="2556000"/>
                <a:ext cx="1492523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4077" y="2556000"/>
                <a:ext cx="1492523" cy="1017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6168008" y="2527346"/>
                <a:ext cx="4054893" cy="1117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008" y="2527346"/>
                <a:ext cx="4054893" cy="111767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191" y="1844179"/>
            <a:ext cx="2035040" cy="50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0" y="4500000"/>
            <a:ext cx="422379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Co jde, rozložíme na součin.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11252763" y="2810534"/>
                <a:ext cx="96391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r>
                        <a:rPr lang="cs-CZ" sz="32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2763" y="2810534"/>
                <a:ext cx="963917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8310899" y="3960000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𝒓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899" y="3960000"/>
                <a:ext cx="1332801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0" y="4860000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Vykrátíme (pod sebou či křížem).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Přímá spojnice 40"/>
          <p:cNvCxnSpPr/>
          <p:nvPr/>
        </p:nvCxnSpPr>
        <p:spPr bwMode="auto">
          <a:xfrm flipV="1">
            <a:off x="6965401" y="3221459"/>
            <a:ext cx="1260140" cy="3646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8765601" y="2645395"/>
            <a:ext cx="1260140" cy="3646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7259406" y="2655141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V="1">
            <a:off x="6641365" y="3237079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0" y="5220000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Vynásobíme čitatele a jmenovatele.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0" y="5580000"/>
            <a:ext cx="5303912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Podle potřeby provedeme další úpravy.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5940000"/>
            <a:ext cx="6465750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 Určíme podmínky řešitelnosti.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9840416" y="3960000"/>
                <a:ext cx="20697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𝒓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𝟏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0416" y="3960000"/>
                <a:ext cx="206979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10560496" y="4500000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𝒓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0496" y="4500000"/>
                <a:ext cx="1332801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11640696" y="3395309"/>
            <a:ext cx="54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11640696" y="3427850"/>
            <a:ext cx="54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8377029" y="4490826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10623869" y="5035092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0" y="4140000"/>
            <a:ext cx="630000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Algebraický výraz převedeme na výraz lomený.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3023015" y="2564904"/>
                <a:ext cx="3325013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</m:num>
                        <m:den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𝒓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015" y="2564904"/>
                <a:ext cx="3325013" cy="101431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28392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0" grpId="0"/>
      <p:bldP spid="34" grpId="0"/>
      <p:bldP spid="13" grpId="0"/>
      <p:bldP spid="64" grpId="0"/>
      <p:bldP spid="73" grpId="0"/>
      <p:bldP spid="81" grpId="0"/>
      <p:bldP spid="36" grpId="0"/>
      <p:bldP spid="49" grpId="0"/>
      <p:bldP spid="50" grpId="0"/>
      <p:bldP spid="51" grpId="0"/>
      <p:bldP spid="52" grpId="0"/>
      <p:bldP spid="53" grpId="0"/>
      <p:bldP spid="33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Násobení </a:t>
            </a:r>
            <a:r>
              <a:rPr lang="cs-CZ" dirty="0" smtClean="0"/>
              <a:t>lomených výrazů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-90661" y="2279648"/>
                <a:ext cx="4170437" cy="1221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200" b="1" i="1" smtClean="0"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den>
                          </m:f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e>
                      </m:d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0661" y="2279648"/>
                <a:ext cx="4170437" cy="12213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2207568" y="3566361"/>
                <a:ext cx="1689693" cy="9427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568" y="3566361"/>
                <a:ext cx="1689693" cy="94275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-96688" y="3501008"/>
                <a:ext cx="252447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688" y="3501008"/>
                <a:ext cx="2524474" cy="10175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191" y="1844179"/>
            <a:ext cx="2035040" cy="50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0" y="4938360"/>
            <a:ext cx="422379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Co jde, rozložíme na součin.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3671677" y="3566361"/>
                <a:ext cx="2064283" cy="9427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1677" y="3566361"/>
                <a:ext cx="2064283" cy="9427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8310899" y="3960000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899" y="3960000"/>
                <a:ext cx="1332801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0" y="5298360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Vykrátíme (pod sebou či křížem).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Přímá spojnice 40"/>
          <p:cNvCxnSpPr/>
          <p:nvPr/>
        </p:nvCxnSpPr>
        <p:spPr bwMode="auto">
          <a:xfrm flipV="1">
            <a:off x="8584767" y="2402896"/>
            <a:ext cx="1260140" cy="3646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11424592" y="2960968"/>
            <a:ext cx="180000" cy="1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10920536" y="2312896"/>
            <a:ext cx="180020" cy="1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V="1">
            <a:off x="8904312" y="3006763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0" y="5658360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Vynásobíme čitatele a jmenovatele.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0" y="6018360"/>
            <a:ext cx="5303912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Podle potřeby provedeme další úpravy.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6378360"/>
            <a:ext cx="4655840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 Určíme podmínky řešitelnosti.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9840416" y="3960000"/>
                <a:ext cx="20697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𝟏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0416" y="3960000"/>
                <a:ext cx="206979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10560496" y="4500000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0496" y="4500000"/>
                <a:ext cx="1332801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4163818" y="4547629"/>
            <a:ext cx="151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163818" y="4578360"/>
            <a:ext cx="151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8377029" y="4490826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10623869" y="5035092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0" y="4578360"/>
            <a:ext cx="4079776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Odečteme výrazy v závorce.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3856505" y="2276872"/>
                <a:ext cx="4111703" cy="1101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3200" b="1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6505" y="2276872"/>
                <a:ext cx="4111703" cy="110126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7680176" y="2266309"/>
                <a:ext cx="4547463" cy="1162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−(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32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3200" b="1" i="1" smtClean="0">
                                      <a:latin typeface="Cambria Math"/>
                                      <a:ea typeface="Cambria Math"/>
                                    </a:rPr>
                                    <m:t>𝒙</m:t>
                                  </m:r>
                                  <m:r>
                                    <a:rPr lang="cs-CZ" sz="3200" b="1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cs-CZ" sz="3200" b="1" i="1" smtClean="0"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176" y="2266309"/>
                <a:ext cx="4547463" cy="116269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76963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0" grpId="0"/>
      <p:bldP spid="34" grpId="0"/>
      <p:bldP spid="13" grpId="0"/>
      <p:bldP spid="64" grpId="0"/>
      <p:bldP spid="73" grpId="0"/>
      <p:bldP spid="81" grpId="0"/>
      <p:bldP spid="36" grpId="0"/>
      <p:bldP spid="49" grpId="0"/>
      <p:bldP spid="50" grpId="0"/>
      <p:bldP spid="51" grpId="0"/>
      <p:bldP spid="52" grpId="0"/>
      <p:bldP spid="53" grpId="0"/>
      <p:bldP spid="33" grpId="0"/>
      <p:bldP spid="42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Násobení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3749168" cy="10417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3749168" cy="10417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3421"/>
                <a:ext cx="2479974" cy="702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3421"/>
                <a:ext cx="2479974" cy="7026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2279576" y="5698369"/>
                <a:ext cx="3407600" cy="6773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𝒚</m:t>
                              </m:r>
                            </m:e>
                          </m:d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9576" y="5698369"/>
                <a:ext cx="3407600" cy="67730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447928" y="5733256"/>
                <a:ext cx="933268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928" y="5733256"/>
                <a:ext cx="933268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744072" y="6045195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6045195"/>
                <a:ext cx="82105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7565131" y="6045195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𝒚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5131" y="6045195"/>
                <a:ext cx="821059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8386190" y="6045195"/>
                <a:ext cx="11192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𝟐𝐲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6190" y="6045195"/>
                <a:ext cx="1119217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4627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Násobení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3917739" cy="984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𝟐𝟎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3917739" cy="9845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-71065" y="5653421"/>
                <a:ext cx="2587568" cy="665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𝟐𝟎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𝟐𝟎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1065" y="5653421"/>
                <a:ext cx="2587568" cy="66588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2351584" y="5674851"/>
                <a:ext cx="2589170" cy="679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𝟖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𝟐𝟎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 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584" y="5674851"/>
                <a:ext cx="2589170" cy="6790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696136" y="5700290"/>
                <a:ext cx="386644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6136" y="5700290"/>
                <a:ext cx="386644" cy="61093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744072" y="6237312"/>
                <a:ext cx="9941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𝒚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6237312"/>
                <a:ext cx="994183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48873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2400</TotalTime>
  <Words>1679</Words>
  <Application>Microsoft Office PowerPoint</Application>
  <PresentationFormat>Vlastní</PresentationFormat>
  <Paragraphs>191</Paragraphs>
  <Slides>16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Prezentace školení zaměstnanců</vt:lpstr>
      <vt:lpstr>Lomené výrazy (7)  Násobení</vt:lpstr>
      <vt:lpstr>Násobení lomených výrazů</vt:lpstr>
      <vt:lpstr>Násobení lomených výrazů</vt:lpstr>
      <vt:lpstr>Násobení lomených výrazů</vt:lpstr>
      <vt:lpstr>Násobení lomených výrazů</vt:lpstr>
      <vt:lpstr>Násobení lomených výrazů</vt:lpstr>
      <vt:lpstr>Násobení lomených výrazů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261</cp:revision>
  <dcterms:created xsi:type="dcterms:W3CDTF">2012-01-02T08:14:14Z</dcterms:created>
  <dcterms:modified xsi:type="dcterms:W3CDTF">2017-11-18T15:02:28Z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