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95" r:id="rId4"/>
    <p:sldId id="296" r:id="rId5"/>
    <p:sldId id="297" r:id="rId6"/>
    <p:sldId id="298" r:id="rId7"/>
    <p:sldId id="299" r:id="rId8"/>
    <p:sldId id="292" r:id="rId9"/>
    <p:sldId id="300" r:id="rId10"/>
    <p:sldId id="301" r:id="rId11"/>
    <p:sldId id="302" r:id="rId12"/>
    <p:sldId id="303" r:id="rId13"/>
    <p:sldId id="304" r:id="rId14"/>
    <p:sldId id="305" r:id="rId15"/>
  </p:sldIdLst>
  <p:sldSz cx="12192000" cy="6858000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C1414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4633" autoAdjust="0"/>
  </p:normalViewPr>
  <p:slideViewPr>
    <p:cSldViewPr>
      <p:cViewPr varScale="1">
        <p:scale>
          <a:sx n="66" d="100"/>
          <a:sy n="66" d="100"/>
        </p:scale>
        <p:origin x="-132" y="-19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3828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85256470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6237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2438401"/>
            <a:ext cx="12012084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320800" y="1676400"/>
            <a:ext cx="103632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9144000" y="6248400"/>
            <a:ext cx="2540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9338733" y="214313"/>
            <a:ext cx="2601384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534584" y="214313"/>
            <a:ext cx="7600949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576917" y="2017713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860117" y="2017713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556684" y="1098551"/>
            <a:ext cx="58420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1066801" y="1098551"/>
            <a:ext cx="438151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721785" y="1520826"/>
            <a:ext cx="563033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1214967" y="1520826"/>
            <a:ext cx="491067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69333" y="1447801"/>
            <a:ext cx="747184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1016000" y="990601"/>
            <a:ext cx="42333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590551" y="1781175"/>
            <a:ext cx="10968567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534585" y="214314"/>
            <a:ext cx="10390716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76917" y="2017713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49400" y="6243638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876800" y="6243638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89533" y="6243638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7" Type="http://schemas.openxmlformats.org/officeDocument/2006/relationships/image" Target="../media/image84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image" Target="../media/image86.png"/><Relationship Id="rId7" Type="http://schemas.openxmlformats.org/officeDocument/2006/relationships/image" Target="../media/image90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11" Type="http://schemas.openxmlformats.org/officeDocument/2006/relationships/image" Target="../media/image94.png"/><Relationship Id="rId5" Type="http://schemas.openxmlformats.org/officeDocument/2006/relationships/image" Target="../media/image88.png"/><Relationship Id="rId10" Type="http://schemas.openxmlformats.org/officeDocument/2006/relationships/image" Target="../media/image93.png"/><Relationship Id="rId4" Type="http://schemas.openxmlformats.org/officeDocument/2006/relationships/image" Target="../media/image87.png"/><Relationship Id="rId9" Type="http://schemas.openxmlformats.org/officeDocument/2006/relationships/image" Target="../media/image9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3" Type="http://schemas.openxmlformats.org/officeDocument/2006/relationships/image" Target="../media/image96.png"/><Relationship Id="rId7" Type="http://schemas.openxmlformats.org/officeDocument/2006/relationships/image" Target="../media/image100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Relationship Id="rId9" Type="http://schemas.openxmlformats.org/officeDocument/2006/relationships/image" Target="../media/image10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png"/><Relationship Id="rId3" Type="http://schemas.openxmlformats.org/officeDocument/2006/relationships/image" Target="../media/image104.png"/><Relationship Id="rId7" Type="http://schemas.openxmlformats.org/officeDocument/2006/relationships/image" Target="../media/image108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png"/><Relationship Id="rId11" Type="http://schemas.openxmlformats.org/officeDocument/2006/relationships/image" Target="../media/image112.png"/><Relationship Id="rId5" Type="http://schemas.openxmlformats.org/officeDocument/2006/relationships/image" Target="../media/image106.png"/><Relationship Id="rId10" Type="http://schemas.openxmlformats.org/officeDocument/2006/relationships/image" Target="../media/image111.png"/><Relationship Id="rId4" Type="http://schemas.openxmlformats.org/officeDocument/2006/relationships/image" Target="../media/image105.png"/><Relationship Id="rId9" Type="http://schemas.openxmlformats.org/officeDocument/2006/relationships/image" Target="../media/image11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3.png"/><Relationship Id="rId7" Type="http://schemas.openxmlformats.org/officeDocument/2006/relationships/image" Target="../media/image35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10" Type="http://schemas.openxmlformats.org/officeDocument/2006/relationships/image" Target="../media/image38.png"/><Relationship Id="rId4" Type="http://schemas.openxmlformats.org/officeDocument/2006/relationships/image" Target="../media/image34.png"/><Relationship Id="rId9" Type="http://schemas.openxmlformats.org/officeDocument/2006/relationships/image" Target="../media/image3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image" Target="../media/image48.png"/><Relationship Id="rId5" Type="http://schemas.openxmlformats.org/officeDocument/2006/relationships/image" Target="../media/image42.png"/><Relationship Id="rId10" Type="http://schemas.openxmlformats.org/officeDocument/2006/relationships/image" Target="../media/image47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13" Type="http://schemas.openxmlformats.org/officeDocument/2006/relationships/image" Target="../media/image60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12" Type="http://schemas.openxmlformats.org/officeDocument/2006/relationships/image" Target="../media/image59.png"/><Relationship Id="rId17" Type="http://schemas.openxmlformats.org/officeDocument/2006/relationships/image" Target="../media/image64.png"/><Relationship Id="rId2" Type="http://schemas.openxmlformats.org/officeDocument/2006/relationships/image" Target="../media/image49.png"/><Relationship Id="rId16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11" Type="http://schemas.openxmlformats.org/officeDocument/2006/relationships/image" Target="../media/image58.png"/><Relationship Id="rId5" Type="http://schemas.openxmlformats.org/officeDocument/2006/relationships/image" Target="../media/image52.png"/><Relationship Id="rId15" Type="http://schemas.openxmlformats.org/officeDocument/2006/relationships/image" Target="../media/image62.png"/><Relationship Id="rId10" Type="http://schemas.openxmlformats.org/officeDocument/2006/relationships/image" Target="../media/image57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Relationship Id="rId14" Type="http://schemas.openxmlformats.org/officeDocument/2006/relationships/image" Target="../media/image6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70.png"/><Relationship Id="rId4" Type="http://schemas.openxmlformats.org/officeDocument/2006/relationships/image" Target="../media/image7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Lomené výrazy </a:t>
            </a:r>
            <a:r>
              <a:rPr lang="cs-CZ" dirty="0" smtClean="0"/>
              <a:t>(6)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200" dirty="0" smtClean="0"/>
              <a:t>Odčítání</a:t>
            </a:r>
            <a:endParaRPr lang="cs-CZ" sz="3200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9.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2539794" y="692696"/>
            <a:ext cx="7372630" cy="69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Odčítání </a:t>
            </a:r>
            <a:r>
              <a:rPr lang="cs-CZ" dirty="0"/>
              <a:t>lomených výrazů</a:t>
            </a:r>
            <a:endParaRPr lang="cs-CZ" kern="0" dirty="0"/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1703511" y="1772816"/>
            <a:ext cx="9022731" cy="43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Odečtěte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lomené výrazy a určete podmínky, kdy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mají smysl: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191344" y="2259939"/>
                <a:ext cx="1723164" cy="90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𝒂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𝒃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44" y="2259939"/>
                <a:ext cx="1723164" cy="90178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0" y="5653421"/>
            <a:ext cx="121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0" y="5653421"/>
                <a:ext cx="1175322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den>
                      </m:f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653421"/>
                <a:ext cx="1175322" cy="6127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1055440" y="5653421"/>
                <a:ext cx="1215397" cy="618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𝒂𝒙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𝒂𝒃</m:t>
                          </m:r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440" y="5653421"/>
                <a:ext cx="1215397" cy="61843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3542055" y="6175153"/>
                <a:ext cx="8306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𝒂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2055" y="6175153"/>
                <a:ext cx="830676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4515514" y="6165304"/>
                <a:ext cx="8210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𝒃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5514" y="6165304"/>
                <a:ext cx="821059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068604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3" grpId="0"/>
      <p:bldP spid="22" grpId="0"/>
      <p:bldP spid="23" grpId="0"/>
      <p:bldP spid="27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2539794" y="692696"/>
            <a:ext cx="7372630" cy="69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Odčítání </a:t>
            </a:r>
            <a:r>
              <a:rPr lang="cs-CZ" dirty="0"/>
              <a:t>lomených výrazů</a:t>
            </a:r>
            <a:endParaRPr lang="cs-CZ" kern="0" dirty="0"/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1703511" y="1772816"/>
            <a:ext cx="9022731" cy="43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Odečtěte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lomené výrazy a určete podmínky, kdy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mají smysl: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191344" y="2259939"/>
                <a:ext cx="2115900" cy="9755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𝒛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𝒙𝒚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𝒚𝒛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44" y="2259939"/>
                <a:ext cx="2115900" cy="97558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0" y="5653421"/>
            <a:ext cx="121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0" y="5653421"/>
                <a:ext cx="1426994" cy="6601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𝒛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𝒙𝒚</m:t>
                          </m:r>
                        </m:den>
                      </m:f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𝒚𝒛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653421"/>
                <a:ext cx="1426994" cy="66018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1199456" y="5653421"/>
                <a:ext cx="1272977" cy="702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  <m:sSup>
                            <m:sSup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𝒛</m:t>
                              </m:r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  <m:sSup>
                            <m:sSup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𝒙𝒚𝒛</m:t>
                          </m:r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9456" y="5653421"/>
                <a:ext cx="1272977" cy="70262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3542055" y="6175153"/>
                <a:ext cx="8306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2055" y="6175153"/>
                <a:ext cx="830676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4515514" y="6165304"/>
                <a:ext cx="8210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𝒚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5514" y="6165304"/>
                <a:ext cx="821059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ovéPole 12"/>
              <p:cNvSpPr txBox="1"/>
              <p:nvPr/>
            </p:nvSpPr>
            <p:spPr>
              <a:xfrm>
                <a:off x="5562973" y="6164370"/>
                <a:ext cx="8210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𝒛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973" y="6164370"/>
                <a:ext cx="821059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2411713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3" grpId="0"/>
      <p:bldP spid="22" grpId="0"/>
      <p:bldP spid="23" grpId="0"/>
      <p:bldP spid="27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2539794" y="692696"/>
            <a:ext cx="7372630" cy="69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Odčítání </a:t>
            </a:r>
            <a:r>
              <a:rPr lang="cs-CZ" dirty="0"/>
              <a:t>lomených výrazů</a:t>
            </a:r>
            <a:endParaRPr lang="cs-CZ" kern="0" dirty="0"/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1703511" y="1772816"/>
            <a:ext cx="9022731" cy="43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Odečtěte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lomené výrazy a určete podmínky, kdy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mají smysl: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191344" y="2259939"/>
                <a:ext cx="2980431" cy="9089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𝒂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𝒂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𝟔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𝒂</m:t>
                          </m:r>
                        </m:num>
                        <m:den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𝟗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44" y="2259939"/>
                <a:ext cx="2980431" cy="90896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0" y="5537159"/>
            <a:ext cx="121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0" y="5537159"/>
                <a:ext cx="1984774" cy="6173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den>
                      </m:f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𝟔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num>
                        <m:den>
                          <m:sSup>
                            <m:sSup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𝟗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537159"/>
                <a:ext cx="1984774" cy="61734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1798687" y="5544986"/>
                <a:ext cx="805029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8687" y="5544986"/>
                <a:ext cx="805029" cy="6127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9624392" y="6309320"/>
                <a:ext cx="100380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𝒂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≠±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𝟑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4392" y="6309320"/>
                <a:ext cx="1003801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2373948" y="5547306"/>
                <a:ext cx="1956048" cy="6519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𝟔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num>
                        <m:den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3948" y="5547306"/>
                <a:ext cx="1956048" cy="65197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4107319" y="5544986"/>
                <a:ext cx="1981696" cy="6758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</m:num>
                        <m:den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7319" y="5544986"/>
                <a:ext cx="1981696" cy="67582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ovéPole 16"/>
              <p:cNvSpPr txBox="1"/>
              <p:nvPr/>
            </p:nvSpPr>
            <p:spPr>
              <a:xfrm>
                <a:off x="5879976" y="5535379"/>
                <a:ext cx="1956048" cy="6519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𝟔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num>
                        <m:den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9976" y="5535379"/>
                <a:ext cx="1956048" cy="651973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7642696" y="5517232"/>
                <a:ext cx="1981696" cy="7118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𝒂</m:t>
                                  </m:r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𝟑</m:t>
                                  </m:r>
                                </m:e>
                              </m:d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𝟔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num>
                        <m:den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2696" y="5517232"/>
                <a:ext cx="1981696" cy="71186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9408368" y="5517738"/>
                <a:ext cx="2502545" cy="6944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𝟔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𝟗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𝟔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num>
                        <m:den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</m:den>
                      </m:f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08368" y="5517738"/>
                <a:ext cx="2502545" cy="694421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-96688" y="6093296"/>
                <a:ext cx="1846916" cy="6551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𝟏𝟐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𝟗</m:t>
                          </m:r>
                        </m:num>
                        <m:den>
                          <m:sSup>
                            <m:sSup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6688" y="6093296"/>
                <a:ext cx="1846916" cy="655179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2204977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3" grpId="0"/>
      <p:bldP spid="22" grpId="0"/>
      <p:bldP spid="23" grpId="0"/>
      <p:bldP spid="27" grpId="0"/>
      <p:bldP spid="14" grpId="0"/>
      <p:bldP spid="16" grpId="0"/>
      <p:bldP spid="17" grpId="0"/>
      <p:bldP spid="18" grpId="0"/>
      <p:bldP spid="19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2539794" y="692696"/>
            <a:ext cx="7372630" cy="69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Odčítání </a:t>
            </a:r>
            <a:r>
              <a:rPr lang="cs-CZ" dirty="0"/>
              <a:t>lomených výrazů</a:t>
            </a:r>
            <a:endParaRPr lang="cs-CZ" kern="0" dirty="0"/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1703511" y="1772816"/>
            <a:ext cx="9022731" cy="43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Odečtěte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lomené výrazy a určete podmínky, kdy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mají smysl: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191344" y="2259939"/>
                <a:ext cx="3410036" cy="90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𝟏𝟐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𝟗</m:t>
                          </m:r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44" y="2259939"/>
                <a:ext cx="3410036" cy="90178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-24680" y="5537159"/>
            <a:ext cx="121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0" y="5537159"/>
                <a:ext cx="2241255" cy="6173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𝟏𝟐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𝟗</m:t>
                          </m:r>
                          <m:sSup>
                            <m:sSup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537159"/>
                <a:ext cx="2241255" cy="61734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1991544" y="5544986"/>
                <a:ext cx="2000932" cy="6519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𝟏𝟐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num>
                        <m:den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</m:d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1544" y="5544986"/>
                <a:ext cx="2000932" cy="65197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11145887" y="6196959"/>
                <a:ext cx="1021433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𝐱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≠±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45887" y="6196959"/>
                <a:ext cx="1021433" cy="6127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3799007" y="5547306"/>
                <a:ext cx="1144865" cy="6173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9007" y="5547306"/>
                <a:ext cx="1144865" cy="61734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4762376" y="5517232"/>
                <a:ext cx="2238177" cy="7118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𝟏𝟐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𝟑</m:t>
                                  </m:r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𝒙</m:t>
                                  </m:r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e>
                              </m:d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</m:d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2376" y="5517232"/>
                <a:ext cx="2238177" cy="71186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6816080" y="5517738"/>
                <a:ext cx="2650021" cy="6944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𝟏𝟐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𝟗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𝟏𝟐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num>
                        <m:den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</m:d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080" y="5517738"/>
                <a:ext cx="2650021" cy="694421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9264352" y="5517232"/>
                <a:ext cx="2138662" cy="6551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𝟗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num>
                        <m:den>
                          <m:sSup>
                            <m:sSup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𝟗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64352" y="5517232"/>
                <a:ext cx="2138662" cy="655179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0668957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3" grpId="0"/>
      <p:bldP spid="22" grpId="0"/>
      <p:bldP spid="23" grpId="0"/>
      <p:bldP spid="27" grpId="0"/>
      <p:bldP spid="14" grpId="0"/>
      <p:bldP spid="16" grpId="0"/>
      <p:bldP spid="19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2539794" y="692696"/>
            <a:ext cx="7372630" cy="69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Odčítání </a:t>
            </a:r>
            <a:r>
              <a:rPr lang="cs-CZ" dirty="0"/>
              <a:t>lomených výrazů</a:t>
            </a:r>
            <a:endParaRPr lang="cs-CZ" kern="0" dirty="0"/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1703511" y="1772816"/>
            <a:ext cx="9022731" cy="43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Odečtěte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lomené výrazy a určete podmínky, kdy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mají smysl: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191344" y="2259939"/>
                <a:ext cx="3177152" cy="90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𝒓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𝒓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𝒓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𝟐𝟕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𝟗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𝒓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𝟗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44" y="2259939"/>
                <a:ext cx="3177152" cy="90178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-24680" y="5537159"/>
            <a:ext cx="121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0" y="5537159"/>
                <a:ext cx="2111475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𝒓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sSup>
                            <m:sSup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𝒓</m:t>
                              </m:r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𝒓</m:t>
                          </m:r>
                        </m:den>
                      </m:f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𝟐𝟕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𝟗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𝒓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𝟗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537159"/>
                <a:ext cx="2111475" cy="6127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1919536" y="5544986"/>
                <a:ext cx="1115241" cy="6790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𝒓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e>
                          </m:d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𝒓</m:t>
                          </m:r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𝒓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9536" y="5544986"/>
                <a:ext cx="1115241" cy="6790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8472264" y="6300028"/>
                <a:ext cx="7986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𝐫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72264" y="6300028"/>
                <a:ext cx="798617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2855640" y="5547306"/>
                <a:ext cx="1326838" cy="6519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𝟐𝟕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𝟗</m:t>
                          </m:r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𝒓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5640" y="5547306"/>
                <a:ext cx="1326838" cy="65197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4007768" y="5517232"/>
                <a:ext cx="2165208" cy="66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𝟐𝟕</m:t>
                          </m:r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𝒓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e>
                          </m:d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𝟐𝟕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𝒓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𝟗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𝒓</m:t>
                          </m:r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𝒓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7768" y="5517232"/>
                <a:ext cx="2165208" cy="66909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5951984" y="5517738"/>
                <a:ext cx="2111475" cy="6519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𝟐𝟕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𝒓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𝟐𝟕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𝟐𝟕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𝒓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𝟗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𝒓</m:t>
                          </m:r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𝒓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1984" y="5517738"/>
                <a:ext cx="2111475" cy="651973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7824192" y="5510125"/>
                <a:ext cx="1475917" cy="6519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𝒓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𝟐𝟕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𝟗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𝒓</m:t>
                          </m:r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𝒓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4192" y="5510125"/>
                <a:ext cx="1475917" cy="651973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9084579" y="5497918"/>
                <a:ext cx="1491114" cy="6591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𝒓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𝒓</m:t>
                          </m:r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𝒓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4579" y="5497918"/>
                <a:ext cx="1491114" cy="659155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9513115" y="6300028"/>
                <a:ext cx="7986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𝐫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𝟏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13115" y="6300028"/>
                <a:ext cx="798617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7256571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3" grpId="0"/>
      <p:bldP spid="22" grpId="0"/>
      <p:bldP spid="23" grpId="0"/>
      <p:bldP spid="27" grpId="0"/>
      <p:bldP spid="14" grpId="0"/>
      <p:bldP spid="16" grpId="0"/>
      <p:bldP spid="19" grpId="0"/>
      <p:bldP spid="20" grpId="0"/>
      <p:bldP spid="15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39794" y="692696"/>
            <a:ext cx="7372630" cy="694406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Odčítání </a:t>
            </a:r>
            <a:r>
              <a:rPr lang="cs-CZ" dirty="0" smtClean="0"/>
              <a:t>lomených výrazů</a:t>
            </a:r>
            <a:endParaRPr lang="cs-CZ" dirty="0"/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767408" y="1916832"/>
            <a:ext cx="11424592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Odčítání 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lomených výrazů provádíme </a:t>
            </a: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obdobně 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jako </a:t>
            </a: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odčítání 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zlomků, kde lze podle jmenovatelů rozlišit </a:t>
            </a: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čtyři 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základní typy </a:t>
            </a: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příkladů:</a:t>
            </a:r>
            <a:endParaRPr lang="cs-CZ" altLang="cs-CZ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Rectangle 76"/>
          <p:cNvSpPr>
            <a:spLocks noChangeArrowheads="1"/>
          </p:cNvSpPr>
          <p:nvPr/>
        </p:nvSpPr>
        <p:spPr bwMode="auto">
          <a:xfrm>
            <a:off x="539750" y="3060000"/>
            <a:ext cx="3382963" cy="371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a) </a:t>
            </a:r>
            <a:r>
              <a:rPr lang="cs-CZ" altLang="cs-CZ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Stejní</a:t>
            </a:r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jmenovatelé</a:t>
            </a:r>
            <a:endParaRPr lang="cs-CZ" altLang="cs-CZ" sz="2000" b="1" dirty="0">
              <a:solidFill>
                <a:srgbClr val="284C6A"/>
              </a:solidFill>
              <a:latin typeface="Trebuchet MS" pitchFamily="34" charset="0"/>
            </a:endParaRPr>
          </a:p>
        </p:txBody>
      </p:sp>
      <p:sp>
        <p:nvSpPr>
          <p:cNvPr id="76" name="Rectangle 77"/>
          <p:cNvSpPr>
            <a:spLocks noChangeArrowheads="1"/>
          </p:cNvSpPr>
          <p:nvPr/>
        </p:nvSpPr>
        <p:spPr bwMode="auto">
          <a:xfrm>
            <a:off x="539750" y="3960000"/>
            <a:ext cx="3468018" cy="71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000" b="1" dirty="0" smtClean="0">
                <a:latin typeface="Trebuchet MS" pitchFamily="34" charset="0"/>
              </a:rPr>
              <a:t>b) </a:t>
            </a:r>
            <a:r>
              <a:rPr lang="cs-CZ" altLang="cs-CZ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Různí</a:t>
            </a:r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 jmenovatelé, </a:t>
            </a:r>
          </a:p>
          <a:p>
            <a:pPr eaLnBrk="1" hangingPunct="1"/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cs-CZ" altLang="cs-CZ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jeden násobkem druhého</a:t>
            </a:r>
          </a:p>
        </p:txBody>
      </p:sp>
      <p:sp>
        <p:nvSpPr>
          <p:cNvPr id="77" name="Rectangle 78"/>
          <p:cNvSpPr>
            <a:spLocks noChangeArrowheads="1"/>
          </p:cNvSpPr>
          <p:nvPr/>
        </p:nvSpPr>
        <p:spPr bwMode="auto">
          <a:xfrm>
            <a:off x="539750" y="4860000"/>
            <a:ext cx="3382963" cy="71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c) </a:t>
            </a:r>
            <a:r>
              <a:rPr lang="cs-CZ" altLang="cs-CZ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Různí</a:t>
            </a:r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 jmenovatelé, </a:t>
            </a:r>
          </a:p>
          <a:p>
            <a:pPr eaLnBrk="1" hangingPunct="1"/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cs-CZ" altLang="cs-CZ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navzájem nesoudělní</a:t>
            </a:r>
          </a:p>
        </p:txBody>
      </p:sp>
      <p:sp>
        <p:nvSpPr>
          <p:cNvPr id="78" name="Rectangle 79"/>
          <p:cNvSpPr>
            <a:spLocks noChangeArrowheads="1"/>
          </p:cNvSpPr>
          <p:nvPr/>
        </p:nvSpPr>
        <p:spPr bwMode="auto">
          <a:xfrm>
            <a:off x="539750" y="5760000"/>
            <a:ext cx="33829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d)</a:t>
            </a:r>
            <a:r>
              <a:rPr lang="cs-CZ" altLang="cs-CZ" sz="2000" b="1" dirty="0" smtClean="0">
                <a:solidFill>
                  <a:srgbClr val="284C6A"/>
                </a:solidFill>
                <a:latin typeface="Trebuchet MS" pitchFamily="34" charset="0"/>
              </a:rPr>
              <a:t> </a:t>
            </a:r>
            <a:r>
              <a:rPr lang="cs-CZ" altLang="cs-CZ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Různí</a:t>
            </a:r>
            <a:r>
              <a:rPr lang="cs-CZ" altLang="cs-CZ" sz="2000" b="1" dirty="0">
                <a:solidFill>
                  <a:srgbClr val="284C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jmenovatelé, </a:t>
            </a:r>
          </a:p>
          <a:p>
            <a:pPr eaLnBrk="1" hangingPunct="1"/>
            <a:r>
              <a:rPr lang="cs-CZ" altLang="cs-CZ" sz="2000" b="1" dirty="0">
                <a:solidFill>
                  <a:srgbClr val="284C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cs-CZ" altLang="cs-CZ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navzájem soudělní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ovéPole 1"/>
              <p:cNvSpPr txBox="1"/>
              <p:nvPr/>
            </p:nvSpPr>
            <p:spPr>
              <a:xfrm>
                <a:off x="5220000" y="2880000"/>
                <a:ext cx="1373068" cy="7913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𝟏𝟏</m:t>
                          </m:r>
                        </m:den>
                      </m:f>
                      <m:r>
                        <a:rPr lang="cs-CZ" sz="2400" b="1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𝟏𝟏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00" y="2880000"/>
                <a:ext cx="1373068" cy="79130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9" name="TextovéPole 78"/>
              <p:cNvSpPr txBox="1"/>
              <p:nvPr/>
            </p:nvSpPr>
            <p:spPr>
              <a:xfrm>
                <a:off x="6372000" y="2880000"/>
                <a:ext cx="1319079" cy="7913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𝟕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𝟏𝟏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79" name="TextovéPole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2000" y="2880000"/>
                <a:ext cx="1319079" cy="79130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0" name="TextovéPole 79"/>
              <p:cNvSpPr txBox="1"/>
              <p:nvPr/>
            </p:nvSpPr>
            <p:spPr>
              <a:xfrm>
                <a:off x="7488000" y="2880000"/>
                <a:ext cx="953018" cy="7838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𝟏𝟏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80" name="TextovéPole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8000" y="2880000"/>
                <a:ext cx="953018" cy="78380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1" name="TextovéPole 80"/>
              <p:cNvSpPr txBox="1"/>
              <p:nvPr/>
            </p:nvSpPr>
            <p:spPr>
              <a:xfrm>
                <a:off x="5220000" y="3888000"/>
                <a:ext cx="1004378" cy="7863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cs-CZ" sz="2400" b="1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81" name="TextovéPole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00" y="3888000"/>
                <a:ext cx="1004378" cy="78636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2" name="TextovéPole 81"/>
              <p:cNvSpPr txBox="1"/>
              <p:nvPr/>
            </p:nvSpPr>
            <p:spPr>
              <a:xfrm>
                <a:off x="6012000" y="3888000"/>
                <a:ext cx="1715598" cy="7863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  <m:r>
                        <a:rPr lang="cs-CZ" sz="2400" b="1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82" name="TextovéPole 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000" y="3888000"/>
                <a:ext cx="1715598" cy="78636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3" name="TextovéPole 82"/>
              <p:cNvSpPr txBox="1"/>
              <p:nvPr/>
            </p:nvSpPr>
            <p:spPr>
              <a:xfrm>
                <a:off x="7524000" y="3888000"/>
                <a:ext cx="1319079" cy="7863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𝟔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83" name="TextovéPole 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4000" y="3888000"/>
                <a:ext cx="1319079" cy="78636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4" name="TextovéPole 83"/>
              <p:cNvSpPr txBox="1"/>
              <p:nvPr/>
            </p:nvSpPr>
            <p:spPr>
              <a:xfrm>
                <a:off x="8640000" y="3888000"/>
                <a:ext cx="768672" cy="7938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84" name="TextovéPole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0000" y="3888000"/>
                <a:ext cx="768672" cy="79387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5" name="TextovéPole 84"/>
              <p:cNvSpPr txBox="1"/>
              <p:nvPr/>
            </p:nvSpPr>
            <p:spPr>
              <a:xfrm>
                <a:off x="5220000" y="4896000"/>
                <a:ext cx="1004378" cy="7861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cs-CZ" sz="2400" b="1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85" name="TextovéPole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00" y="4896000"/>
                <a:ext cx="1004378" cy="786177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6" name="TextovéPole 85"/>
              <p:cNvSpPr txBox="1"/>
              <p:nvPr/>
            </p:nvSpPr>
            <p:spPr>
              <a:xfrm>
                <a:off x="5976000" y="4896000"/>
                <a:ext cx="2112117" cy="7936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𝟓</m:t>
                          </m:r>
                        </m:den>
                      </m:f>
                      <m:r>
                        <a:rPr lang="cs-CZ" sz="2400" b="1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𝟒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86" name="TextovéPole 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6000" y="4896000"/>
                <a:ext cx="2112117" cy="793679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7" name="TextovéPole 86"/>
              <p:cNvSpPr txBox="1"/>
              <p:nvPr/>
            </p:nvSpPr>
            <p:spPr>
              <a:xfrm>
                <a:off x="7812000" y="4896000"/>
                <a:ext cx="1503425" cy="7936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𝟏𝟓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𝟖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87" name="TextovéPole 8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2000" y="4896000"/>
                <a:ext cx="1503425" cy="793679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8" name="TextovéPole 87"/>
              <p:cNvSpPr txBox="1"/>
              <p:nvPr/>
            </p:nvSpPr>
            <p:spPr>
              <a:xfrm>
                <a:off x="9108000" y="4896000"/>
                <a:ext cx="953017" cy="7861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88" name="TextovéPole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08000" y="4896000"/>
                <a:ext cx="953017" cy="786177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9" name="TextovéPole 88"/>
              <p:cNvSpPr txBox="1"/>
              <p:nvPr/>
            </p:nvSpPr>
            <p:spPr>
              <a:xfrm>
                <a:off x="5220000" y="5796000"/>
                <a:ext cx="1004378" cy="7936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cs-CZ" sz="2400" b="1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89" name="TextovéPole 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00" y="5796000"/>
                <a:ext cx="1004378" cy="793679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0" name="TextovéPole 89"/>
              <p:cNvSpPr txBox="1"/>
              <p:nvPr/>
            </p:nvSpPr>
            <p:spPr>
              <a:xfrm>
                <a:off x="6012000" y="5796000"/>
                <a:ext cx="2112117" cy="7936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</m:den>
                      </m:f>
                      <m:r>
                        <a:rPr lang="cs-CZ" sz="2400" b="1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𝟔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90" name="TextovéPole 8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000" y="5796000"/>
                <a:ext cx="2112117" cy="793679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1" name="TextovéPole 90"/>
              <p:cNvSpPr txBox="1"/>
              <p:nvPr/>
            </p:nvSpPr>
            <p:spPr>
              <a:xfrm>
                <a:off x="7920000" y="5796000"/>
                <a:ext cx="1319079" cy="7838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𝟗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0" y="5796000"/>
                <a:ext cx="1319079" cy="783804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2" name="TextovéPole 91"/>
              <p:cNvSpPr txBox="1"/>
              <p:nvPr/>
            </p:nvSpPr>
            <p:spPr>
              <a:xfrm>
                <a:off x="9216000" y="5796000"/>
                <a:ext cx="953017" cy="7838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16000" y="5796000"/>
                <a:ext cx="953017" cy="783804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75" grpId="0"/>
      <p:bldP spid="76" grpId="0"/>
      <p:bldP spid="77" grpId="0"/>
      <p:bldP spid="78" grpId="0"/>
      <p:bldP spid="2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39794" y="692696"/>
            <a:ext cx="7372630" cy="694406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Odčítání </a:t>
            </a:r>
            <a:r>
              <a:rPr lang="cs-CZ" dirty="0" smtClean="0"/>
              <a:t>lomených výrazů</a:t>
            </a:r>
            <a:endParaRPr lang="cs-CZ" dirty="0"/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1724447" y="1916832"/>
            <a:ext cx="8548017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a) Lomené 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výrazy se stejnými jmenovateli </a:t>
            </a: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odčítáme 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tak, </a:t>
            </a: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že </a:t>
            </a: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odečteme </a:t>
            </a: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jejich čitatele 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a jmenovatele opíšeme.</a:t>
            </a:r>
          </a:p>
        </p:txBody>
      </p:sp>
      <p:sp>
        <p:nvSpPr>
          <p:cNvPr id="75" name="Rectangle 76"/>
          <p:cNvSpPr>
            <a:spLocks noChangeArrowheads="1"/>
          </p:cNvSpPr>
          <p:nvPr/>
        </p:nvSpPr>
        <p:spPr bwMode="auto">
          <a:xfrm>
            <a:off x="539750" y="3060000"/>
            <a:ext cx="3382963" cy="371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a) </a:t>
            </a:r>
            <a:r>
              <a:rPr lang="cs-CZ" altLang="cs-CZ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Stejní</a:t>
            </a:r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jmenovatelé</a:t>
            </a:r>
            <a:endParaRPr lang="cs-CZ" altLang="cs-CZ" sz="2000" b="1" dirty="0">
              <a:solidFill>
                <a:srgbClr val="284C6A"/>
              </a:solidFill>
              <a:latin typeface="Trebuchet MS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ovéPole 1"/>
              <p:cNvSpPr txBox="1"/>
              <p:nvPr/>
            </p:nvSpPr>
            <p:spPr>
              <a:xfrm>
                <a:off x="3960000" y="2880000"/>
                <a:ext cx="1570495" cy="9077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𝟏𝟏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𝟏𝟏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2880000"/>
                <a:ext cx="1570495" cy="90774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9" name="TextovéPole 78"/>
              <p:cNvSpPr txBox="1"/>
              <p:nvPr/>
            </p:nvSpPr>
            <p:spPr>
              <a:xfrm>
                <a:off x="5328000" y="2880000"/>
                <a:ext cx="1508362" cy="9077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𝟕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𝟏𝟏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79" name="TextovéPole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8000" y="2880000"/>
                <a:ext cx="1508362" cy="90774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0" name="TextovéPole 79"/>
              <p:cNvSpPr txBox="1"/>
              <p:nvPr/>
            </p:nvSpPr>
            <p:spPr>
              <a:xfrm>
                <a:off x="6624000" y="2880000"/>
                <a:ext cx="1081130" cy="8989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𝟏𝟏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80" name="TextovéPole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4000" y="2880000"/>
                <a:ext cx="1081130" cy="89896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3960000" y="4500000"/>
                <a:ext cx="1570495" cy="9843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𝒚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𝒚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4500000"/>
                <a:ext cx="1570495" cy="98437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5328000" y="4500000"/>
                <a:ext cx="1921936" cy="9843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𝒚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8000" y="4500000"/>
                <a:ext cx="1921936" cy="98437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7056000" y="4500000"/>
                <a:ext cx="1081130" cy="9727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𝒚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6000" y="4500000"/>
                <a:ext cx="1081130" cy="97276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8328248" y="5877272"/>
                <a:ext cx="118090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𝒚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8248" y="5877272"/>
                <a:ext cx="1180901" cy="52322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7309923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75" grpId="0"/>
      <p:bldP spid="2" grpId="0"/>
      <p:bldP spid="79" grpId="0"/>
      <p:bldP spid="80" grpId="0"/>
      <p:bldP spid="27" grpId="0"/>
      <p:bldP spid="28" grpId="0"/>
      <p:bldP spid="29" grpId="0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39794" y="692696"/>
            <a:ext cx="7372630" cy="694406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Odčítání </a:t>
            </a:r>
            <a:r>
              <a:rPr lang="cs-CZ" dirty="0" smtClean="0"/>
              <a:t>lomených výrazů</a:t>
            </a:r>
            <a:endParaRPr lang="cs-CZ" dirty="0"/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1916832"/>
            <a:ext cx="12191999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b) 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Lomené výrazy s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různými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 jmenovateli </a:t>
            </a: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odčítáme 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tak, </a:t>
            </a: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že jmenovatele 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převedeme </a:t>
            </a: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na 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společného jmenovatele </a:t>
            </a: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takto upravené lomené výrazy </a:t>
            </a: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odečteme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75" name="Rectangle 76"/>
          <p:cNvSpPr>
            <a:spLocks noChangeArrowheads="1"/>
          </p:cNvSpPr>
          <p:nvPr/>
        </p:nvSpPr>
        <p:spPr bwMode="auto">
          <a:xfrm>
            <a:off x="539750" y="3060000"/>
            <a:ext cx="3382963" cy="727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b) </a:t>
            </a:r>
            <a:r>
              <a:rPr lang="cs-CZ" altLang="cs-CZ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Různí</a:t>
            </a:r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 jmenovatelé, </a:t>
            </a:r>
          </a:p>
          <a:p>
            <a:pPr eaLnBrk="1" hangingPunct="1"/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cs-CZ" altLang="cs-CZ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jeden násobkem </a:t>
            </a:r>
            <a:r>
              <a:rPr lang="cs-CZ" altLang="cs-CZ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druhého</a:t>
            </a:r>
            <a:endParaRPr lang="cs-CZ" altLang="cs-CZ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ovéPole 11"/>
              <p:cNvSpPr txBox="1"/>
              <p:nvPr/>
            </p:nvSpPr>
            <p:spPr>
              <a:xfrm>
                <a:off x="4799856" y="2924944"/>
                <a:ext cx="1140889" cy="9019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9856" y="2924944"/>
                <a:ext cx="1140889" cy="90197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ovéPole 12"/>
              <p:cNvSpPr txBox="1"/>
              <p:nvPr/>
            </p:nvSpPr>
            <p:spPr>
              <a:xfrm>
                <a:off x="5735960" y="2924944"/>
                <a:ext cx="1970861" cy="9019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5960" y="2924944"/>
                <a:ext cx="1970861" cy="90197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7464152" y="2924944"/>
                <a:ext cx="1508362" cy="9019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𝟔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4152" y="2924944"/>
                <a:ext cx="1508362" cy="90197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8758065" y="2924944"/>
                <a:ext cx="866327" cy="9107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8065" y="2924944"/>
                <a:ext cx="866327" cy="91076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ovéPole 20"/>
              <p:cNvSpPr txBox="1"/>
              <p:nvPr/>
            </p:nvSpPr>
            <p:spPr>
              <a:xfrm>
                <a:off x="4799856" y="4500000"/>
                <a:ext cx="1355692" cy="9755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𝒙𝒚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9856" y="4500000"/>
                <a:ext cx="1355692" cy="97558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5904000" y="4500000"/>
                <a:ext cx="2177647" cy="9755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𝒚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𝒙𝒚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4000" y="4500000"/>
                <a:ext cx="2177647" cy="975588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7884000" y="4500000"/>
                <a:ext cx="1723164" cy="9843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𝒚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𝒚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4000" y="4500000"/>
                <a:ext cx="1723164" cy="98437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8714667" y="5760000"/>
                <a:ext cx="117288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𝒙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14667" y="5760000"/>
                <a:ext cx="1172885" cy="52322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10272464" y="5760000"/>
                <a:ext cx="117288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𝒚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72464" y="5760000"/>
                <a:ext cx="1172885" cy="52322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9732509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75" grpId="0"/>
      <p:bldP spid="12" grpId="0"/>
      <p:bldP spid="13" grpId="0"/>
      <p:bldP spid="14" grpId="0"/>
      <p:bldP spid="15" grpId="0"/>
      <p:bldP spid="21" grpId="0"/>
      <p:bldP spid="22" grpId="0"/>
      <p:bldP spid="23" grpId="0"/>
      <p:bldP spid="24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39794" y="692696"/>
            <a:ext cx="7372630" cy="694406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Odčítání </a:t>
            </a:r>
            <a:r>
              <a:rPr lang="cs-CZ" dirty="0" smtClean="0"/>
              <a:t>lomených výrazů</a:t>
            </a:r>
            <a:endParaRPr lang="cs-CZ" dirty="0"/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1916832"/>
            <a:ext cx="12191999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c) 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Lomené výrazy s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různými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 jmenovateli </a:t>
            </a: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odčítáme 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tak, </a:t>
            </a: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že jmenovatele 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převedeme </a:t>
            </a: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na 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společného jmenovatele </a:t>
            </a: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takto upravené lomené výrazy </a:t>
            </a: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odečteme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75" name="Rectangle 76"/>
          <p:cNvSpPr>
            <a:spLocks noChangeArrowheads="1"/>
          </p:cNvSpPr>
          <p:nvPr/>
        </p:nvSpPr>
        <p:spPr bwMode="auto">
          <a:xfrm>
            <a:off x="539750" y="3060000"/>
            <a:ext cx="3382963" cy="727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c) </a:t>
            </a:r>
            <a:r>
              <a:rPr lang="cs-CZ" altLang="cs-CZ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Různí</a:t>
            </a:r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 jmenovatelé, </a:t>
            </a:r>
          </a:p>
          <a:p>
            <a:pPr eaLnBrk="1" hangingPunct="1"/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cs-CZ" altLang="cs-CZ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navzájem nesoudělní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ovéPole 20"/>
              <p:cNvSpPr txBox="1"/>
              <p:nvPr/>
            </p:nvSpPr>
            <p:spPr>
              <a:xfrm>
                <a:off x="4150800" y="4500000"/>
                <a:ext cx="1140890" cy="9843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𝒚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0800" y="4500000"/>
                <a:ext cx="1140890" cy="98437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5102802" y="4500000"/>
                <a:ext cx="2425344" cy="9843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𝒚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𝒚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2802" y="4500000"/>
                <a:ext cx="2425344" cy="98437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7320136" y="4500000"/>
                <a:ext cx="1929952" cy="9843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𝒚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𝟓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𝒚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0136" y="4500000"/>
                <a:ext cx="1929952" cy="98437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8714667" y="5760000"/>
                <a:ext cx="117288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𝒙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14667" y="5760000"/>
                <a:ext cx="1172885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10272464" y="5760000"/>
                <a:ext cx="117288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𝒚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72464" y="5760000"/>
                <a:ext cx="1172885" cy="5232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4151784" y="2926800"/>
                <a:ext cx="1140890" cy="90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1784" y="2926800"/>
                <a:ext cx="1140890" cy="90178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5102802" y="2924944"/>
                <a:ext cx="2433358" cy="9105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𝟓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𝟒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2802" y="2924944"/>
                <a:ext cx="2433358" cy="91057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7325164" y="2924944"/>
                <a:ext cx="1723164" cy="9105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𝟏𝟓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𝟖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5164" y="2924944"/>
                <a:ext cx="1723164" cy="91057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8832304" y="2924944"/>
                <a:ext cx="1081129" cy="8989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2304" y="2924944"/>
                <a:ext cx="1081129" cy="898964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8877983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75" grpId="0"/>
      <p:bldP spid="21" grpId="0"/>
      <p:bldP spid="22" grpId="0"/>
      <p:bldP spid="23" grpId="0"/>
      <p:bldP spid="24" grpId="0"/>
      <p:bldP spid="25" grpId="0"/>
      <p:bldP spid="19" grpId="0"/>
      <p:bldP spid="20" grpId="0"/>
      <p:bldP spid="26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39794" y="692696"/>
            <a:ext cx="7372630" cy="694406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Odčítání </a:t>
            </a:r>
            <a:r>
              <a:rPr lang="cs-CZ" dirty="0" smtClean="0"/>
              <a:t>lomených výrazů</a:t>
            </a:r>
            <a:endParaRPr lang="cs-CZ" dirty="0"/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1916832"/>
            <a:ext cx="12191999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d) 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Lomené výrazy s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různými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 jmenovateli </a:t>
            </a: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odčítáme 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tak, </a:t>
            </a: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že jmenovatele 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převedeme </a:t>
            </a: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na 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společného jmenovatele </a:t>
            </a: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takto upravené lomené výrazy </a:t>
            </a: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odečteme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75" name="Rectangle 76"/>
          <p:cNvSpPr>
            <a:spLocks noChangeArrowheads="1"/>
          </p:cNvSpPr>
          <p:nvPr/>
        </p:nvSpPr>
        <p:spPr bwMode="auto">
          <a:xfrm>
            <a:off x="539750" y="3060000"/>
            <a:ext cx="3382963" cy="727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d)</a:t>
            </a:r>
            <a:r>
              <a:rPr lang="cs-CZ" altLang="cs-CZ" sz="2000" b="1" dirty="0">
                <a:solidFill>
                  <a:srgbClr val="284C6A"/>
                </a:solidFill>
                <a:latin typeface="Trebuchet MS" pitchFamily="34" charset="0"/>
              </a:rPr>
              <a:t> </a:t>
            </a:r>
            <a:r>
              <a:rPr lang="cs-CZ" altLang="cs-CZ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Různí</a:t>
            </a:r>
            <a:r>
              <a:rPr lang="cs-CZ" altLang="cs-CZ" sz="2000" b="1" dirty="0">
                <a:solidFill>
                  <a:srgbClr val="284C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jmenovatelé, </a:t>
            </a:r>
          </a:p>
          <a:p>
            <a:pPr eaLnBrk="1" hangingPunct="1"/>
            <a:r>
              <a:rPr lang="cs-CZ" altLang="cs-CZ" sz="2000" b="1" dirty="0">
                <a:solidFill>
                  <a:srgbClr val="284C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cs-CZ" altLang="cs-CZ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navzájem soudělní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ovéPole 20"/>
              <p:cNvSpPr txBox="1"/>
              <p:nvPr/>
            </p:nvSpPr>
            <p:spPr>
              <a:xfrm>
                <a:off x="3790800" y="4500000"/>
                <a:ext cx="1533625" cy="9843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𝒙𝒚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𝒚𝒛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0800" y="4500000"/>
                <a:ext cx="1533625" cy="98437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5102802" y="4500000"/>
                <a:ext cx="2789225" cy="9843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𝒛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𝒚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𝒛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𝒚𝒛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2802" y="4500000"/>
                <a:ext cx="2789225" cy="98437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7686426" y="4500000"/>
                <a:ext cx="1901097" cy="9843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𝒛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𝟓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𝒚𝒛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6426" y="4500000"/>
                <a:ext cx="1901097" cy="98437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7464152" y="5760000"/>
                <a:ext cx="117288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𝒙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4152" y="5760000"/>
                <a:ext cx="1172885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9021949" y="5760000"/>
                <a:ext cx="117288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𝒚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21949" y="5760000"/>
                <a:ext cx="1172885" cy="5232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3791744" y="2995361"/>
                <a:ext cx="1140890" cy="9105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1744" y="2995361"/>
                <a:ext cx="1140890" cy="91057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4742762" y="2995361"/>
                <a:ext cx="2433358" cy="9105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𝟔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2762" y="2995361"/>
                <a:ext cx="2433358" cy="91057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6965124" y="2995361"/>
                <a:ext cx="1508362" cy="8989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𝟗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5124" y="2995361"/>
                <a:ext cx="1508362" cy="898964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ovéPole 16"/>
              <p:cNvSpPr txBox="1"/>
              <p:nvPr/>
            </p:nvSpPr>
            <p:spPr>
              <a:xfrm>
                <a:off x="8471254" y="2995361"/>
                <a:ext cx="1081130" cy="8989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71254" y="2995361"/>
                <a:ext cx="1081130" cy="898964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10632504" y="5760000"/>
                <a:ext cx="117288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𝒛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32504" y="5760000"/>
                <a:ext cx="1172885" cy="523220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7664012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75" grpId="0"/>
      <p:bldP spid="21" grpId="0"/>
      <p:bldP spid="22" grpId="0"/>
      <p:bldP spid="23" grpId="0"/>
      <p:bldP spid="24" grpId="0"/>
      <p:bldP spid="25" grpId="0"/>
      <p:bldP spid="14" grpId="0"/>
      <p:bldP spid="15" grpId="0"/>
      <p:bldP spid="16" grpId="0"/>
      <p:bldP spid="17" grpId="0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39794" y="692696"/>
            <a:ext cx="7372630" cy="694406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Odčítání </a:t>
            </a:r>
            <a:r>
              <a:rPr lang="cs-CZ" dirty="0" smtClean="0"/>
              <a:t>lomených výrazů</a:t>
            </a:r>
            <a:endParaRPr lang="cs-CZ" dirty="0"/>
          </a:p>
        </p:txBody>
      </p:sp>
      <p:sp>
        <p:nvSpPr>
          <p:cNvPr id="18" name="Obdélník 17"/>
          <p:cNvSpPr/>
          <p:nvPr/>
        </p:nvSpPr>
        <p:spPr>
          <a:xfrm>
            <a:off x="45189" y="1988840"/>
            <a:ext cx="43834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400" b="1" dirty="0" smtClean="0"/>
              <a:t>Od</a:t>
            </a:r>
            <a:r>
              <a:rPr lang="cs-CZ" altLang="cs-CZ" sz="2400" b="1" dirty="0" smtClean="0"/>
              <a:t>ečtěte </a:t>
            </a:r>
            <a:r>
              <a:rPr lang="cs-CZ" altLang="cs-CZ" sz="2400" b="1" dirty="0"/>
              <a:t>lomené </a:t>
            </a:r>
            <a:r>
              <a:rPr lang="cs-CZ" altLang="cs-CZ" sz="2400" b="1" dirty="0" smtClean="0"/>
              <a:t>výrazy:</a:t>
            </a:r>
            <a:endParaRPr lang="cs-CZ" altLang="cs-CZ" sz="24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0" y="5472000"/>
            <a:ext cx="10272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2) Určíme nejmenší společný jmenovatel.</a:t>
            </a:r>
            <a:endParaRPr lang="cs-CZ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0" y="2340000"/>
                <a:ext cx="1859099" cy="917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den>
                      </m:f>
                      <m:r>
                        <a:rPr lang="cs-CZ" sz="2800" b="1" i="0" smtClean="0">
                          <a:latin typeface="Cambria Math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340000"/>
                <a:ext cx="1859099" cy="91775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ovéPole 25"/>
          <p:cNvSpPr txBox="1"/>
          <p:nvPr/>
        </p:nvSpPr>
        <p:spPr>
          <a:xfrm>
            <a:off x="-2" y="5220000"/>
            <a:ext cx="51598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1) Oba jmenovatele rozložíme na součin.</a:t>
            </a:r>
            <a:endParaRPr lang="cs-CZ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7803435" y="6218148"/>
                <a:ext cx="117288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𝒙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3435" y="6218148"/>
                <a:ext cx="1172885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9408368" y="6179918"/>
                <a:ext cx="144058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𝒙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≠±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𝟑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08368" y="6179918"/>
                <a:ext cx="1440587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ovéPole 31"/>
          <p:cNvSpPr txBox="1"/>
          <p:nvPr/>
        </p:nvSpPr>
        <p:spPr>
          <a:xfrm>
            <a:off x="0" y="5724000"/>
            <a:ext cx="63003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3) Rozšíříme výrazy na společný jmenovatel.</a:t>
            </a:r>
            <a:endParaRPr lang="cs-CZ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33" name="Přímá spojnice 32"/>
          <p:cNvCxnSpPr/>
          <p:nvPr/>
        </p:nvCxnSpPr>
        <p:spPr bwMode="auto">
          <a:xfrm>
            <a:off x="7803435" y="6686983"/>
            <a:ext cx="10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9480955" y="6660861"/>
            <a:ext cx="136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1620000" y="2340000"/>
                <a:ext cx="1304844" cy="90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0000" y="2340000"/>
                <a:ext cx="1304844" cy="90178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ovéPole 46"/>
              <p:cNvSpPr txBox="1"/>
              <p:nvPr/>
            </p:nvSpPr>
            <p:spPr>
              <a:xfrm>
                <a:off x="2783632" y="3312000"/>
                <a:ext cx="3290003" cy="962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 −</m:t>
                      </m:r>
                      <m:f>
                        <m:fPr>
                          <m:ctrlPr>
                            <a:rPr lang="cs-CZ" sz="28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>
                              <a:latin typeface="Cambria Math"/>
                            </a:rPr>
                            <m:t>𝟐</m:t>
                          </m:r>
                          <m:r>
                            <a:rPr lang="cs-CZ" sz="2800" b="1" i="1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>
                              <a:latin typeface="Cambria Math"/>
                            </a:rPr>
                            <m:t>      </m:t>
                          </m:r>
                        </m:num>
                        <m:den>
                          <m:r>
                            <a:rPr lang="cs-CZ" sz="2800" b="1" i="1">
                              <a:latin typeface="Cambria Math"/>
                            </a:rPr>
                            <m:t>𝒙</m:t>
                          </m:r>
                          <m:d>
                            <m:dPr>
                              <m:ctrlPr>
                                <a:rPr lang="cs-CZ" sz="2800" b="1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2800" b="1" i="1"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d>
                            <m:dPr>
                              <m:ctrlPr>
                                <a:rPr lang="cs-CZ" sz="2800" b="1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800" b="1" i="1"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cs-CZ" sz="2800" b="1" dirty="0"/>
                            <m:t> 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3632" y="3312000"/>
                <a:ext cx="3290003" cy="96269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ovéPole 47"/>
              <p:cNvSpPr txBox="1"/>
              <p:nvPr/>
            </p:nvSpPr>
            <p:spPr>
              <a:xfrm>
                <a:off x="4583832" y="3212976"/>
                <a:ext cx="72789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𝒙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3832" y="3212976"/>
                <a:ext cx="727892" cy="58477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ovéPole 50"/>
              <p:cNvSpPr txBox="1"/>
              <p:nvPr/>
            </p:nvSpPr>
            <p:spPr>
              <a:xfrm>
                <a:off x="5807968" y="3240000"/>
                <a:ext cx="3251403" cy="10288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𝟏𝟓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𝒙</m:t>
                          </m:r>
                          <m:d>
                            <m:dPr>
                              <m:ctrlP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d>
                            <m:dPr>
                              <m:ctrlP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cs-CZ" sz="2800" b="1" dirty="0">
                              <a:solidFill>
                                <a:schemeClr val="tx1"/>
                              </a:solidFill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7968" y="3240000"/>
                <a:ext cx="3251403" cy="1028871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3" name="TextovéPole 52"/>
              <p:cNvSpPr txBox="1"/>
              <p:nvPr/>
            </p:nvSpPr>
            <p:spPr>
              <a:xfrm>
                <a:off x="8760296" y="3240000"/>
                <a:ext cx="3528392" cy="10288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sz="28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>
                              <a:latin typeface="Cambria Math"/>
                            </a:rPr>
                            <m:t>𝟐</m:t>
                          </m:r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cs-CZ" sz="2800" b="1" i="1">
                              <a:latin typeface="Cambria Math"/>
                            </a:rPr>
                            <m:t>𝒙</m:t>
                          </m:r>
                          <m:d>
                            <m:dPr>
                              <m:ctrlPr>
                                <a:rPr lang="cs-CZ" sz="2800" b="1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2800" b="1" i="1"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d>
                            <m:dPr>
                              <m:ctrlPr>
                                <a:rPr lang="cs-CZ" sz="2800" b="1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800" b="1" i="1"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cs-CZ" sz="2800" b="1" dirty="0"/>
                            <m:t> </m:t>
                          </m:r>
                        </m:den>
                      </m:f>
                      <m:r>
                        <a:rPr lang="cs-CZ" sz="2800" b="1" i="1" dirty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0296" y="3240000"/>
                <a:ext cx="3528392" cy="1028871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TextovéPole 53"/>
          <p:cNvSpPr txBox="1"/>
          <p:nvPr/>
        </p:nvSpPr>
        <p:spPr>
          <a:xfrm>
            <a:off x="0" y="6480000"/>
            <a:ext cx="27808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6) Určíme podmínky.</a:t>
            </a:r>
            <a:endParaRPr lang="cs-CZ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ovéPole 54"/>
              <p:cNvSpPr txBox="1"/>
              <p:nvPr/>
            </p:nvSpPr>
            <p:spPr>
              <a:xfrm>
                <a:off x="7608168" y="5824428"/>
                <a:ext cx="336178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𝒙</m:t>
                      </m:r>
                      <m:d>
                        <m:d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𝟑</m:t>
                          </m:r>
                        </m:e>
                      </m:d>
                      <m:d>
                        <m:d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𝟑</m:t>
                          </m:r>
                        </m:e>
                      </m:d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28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8168" y="5824428"/>
                <a:ext cx="3361781" cy="52322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3" name="TextovéPole 62"/>
              <p:cNvSpPr txBox="1"/>
              <p:nvPr/>
            </p:nvSpPr>
            <p:spPr>
              <a:xfrm>
                <a:off x="2700000" y="2340000"/>
                <a:ext cx="2352632" cy="9714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d>
                            <m:d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</m:den>
                      </m:f>
                      <m:r>
                        <a:rPr lang="cs-CZ" sz="2800" b="1" i="0" smtClean="0">
                          <a:latin typeface="Cambria Math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0000" y="2340000"/>
                <a:ext cx="2352632" cy="971484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ovéPole 63"/>
              <p:cNvSpPr txBox="1"/>
              <p:nvPr/>
            </p:nvSpPr>
            <p:spPr>
              <a:xfrm>
                <a:off x="4824000" y="2340000"/>
                <a:ext cx="2945230" cy="962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d>
                            <m:d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d>
                            <m:d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64" name="TextovéPole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4000" y="2340000"/>
                <a:ext cx="2945230" cy="962699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ovéPole 64"/>
              <p:cNvSpPr txBox="1"/>
              <p:nvPr/>
            </p:nvSpPr>
            <p:spPr>
              <a:xfrm>
                <a:off x="-96688" y="3312000"/>
                <a:ext cx="3251403" cy="9714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             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𝒙</m:t>
                          </m:r>
                          <m:d>
                            <m:dPr>
                              <m:ctrlP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d>
                            <m:dPr>
                              <m:ctrlP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cs-CZ" sz="2800" b="1" dirty="0">
                              <a:solidFill>
                                <a:schemeClr val="tx1"/>
                              </a:solidFill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65" name="TextovéPole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6688" y="3312000"/>
                <a:ext cx="3251403" cy="971484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ovéPole 65"/>
              <p:cNvSpPr txBox="1"/>
              <p:nvPr/>
            </p:nvSpPr>
            <p:spPr>
              <a:xfrm>
                <a:off x="1343472" y="3284984"/>
                <a:ext cx="143090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66" name="TextovéPole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3472" y="3284984"/>
                <a:ext cx="1430905" cy="523220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7" name="TextovéPole 66"/>
              <p:cNvSpPr txBox="1"/>
              <p:nvPr/>
            </p:nvSpPr>
            <p:spPr>
              <a:xfrm>
                <a:off x="-97200" y="4212000"/>
                <a:ext cx="3251403" cy="10288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𝟏𝟓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𝒙</m:t>
                          </m:r>
                          <m:d>
                            <m:dPr>
                              <m:ctrlP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d>
                            <m:dPr>
                              <m:ctrlP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cs-CZ" sz="2800" b="1" dirty="0">
                              <a:solidFill>
                                <a:schemeClr val="tx1"/>
                              </a:solidFill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7200" y="4212000"/>
                <a:ext cx="3251403" cy="1028871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8" name="TextovéPole 67"/>
              <p:cNvSpPr txBox="1"/>
              <p:nvPr/>
            </p:nvSpPr>
            <p:spPr>
              <a:xfrm>
                <a:off x="2927648" y="4221088"/>
                <a:ext cx="3251403" cy="9998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d>
                            <m:d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𝟓</m:t>
                              </m:r>
                            </m:e>
                          </m:d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𝒙</m:t>
                          </m:r>
                          <m:d>
                            <m:dPr>
                              <m:ctrlP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d>
                            <m:dPr>
                              <m:ctrlP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cs-CZ" sz="2800" b="1" dirty="0">
                              <a:solidFill>
                                <a:schemeClr val="tx1"/>
                              </a:solidFill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68" name="TextovéPole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7648" y="4221088"/>
                <a:ext cx="3251403" cy="999889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9" name="TextovéPole 68"/>
              <p:cNvSpPr txBox="1"/>
              <p:nvPr/>
            </p:nvSpPr>
            <p:spPr>
              <a:xfrm>
                <a:off x="5951984" y="4257716"/>
                <a:ext cx="3044615" cy="9714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(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)</m:t>
                          </m:r>
                        </m:num>
                        <m:den>
                          <m:d>
                            <m:dPr>
                              <m:ctrlP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d>
                            <m:dPr>
                              <m:ctrlP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cs-CZ" sz="2800" b="1" dirty="0">
                              <a:solidFill>
                                <a:schemeClr val="tx1"/>
                              </a:solidFill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69" name="TextovéPole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1984" y="4257716"/>
                <a:ext cx="3044615" cy="971484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TextovéPole 69"/>
          <p:cNvSpPr txBox="1"/>
          <p:nvPr/>
        </p:nvSpPr>
        <p:spPr>
          <a:xfrm>
            <a:off x="0" y="5976000"/>
            <a:ext cx="34317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4) Upravíme a </a:t>
            </a:r>
            <a:r>
              <a:rPr lang="cs-CZ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odečteme</a:t>
            </a:r>
            <a:r>
              <a:rPr lang="cs-CZ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  <a:endParaRPr lang="cs-CZ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1" name="TextovéPole 70"/>
          <p:cNvSpPr txBox="1"/>
          <p:nvPr/>
        </p:nvSpPr>
        <p:spPr>
          <a:xfrm>
            <a:off x="0" y="6228000"/>
            <a:ext cx="38171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5) Podle potřeby upravíme.</a:t>
            </a:r>
            <a:endParaRPr lang="cs-CZ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85263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00"/>
                            </p:stCondLst>
                            <p:childTnLst>
                              <p:par>
                                <p:cTn id="1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"/>
                            </p:stCondLst>
                            <p:childTnLst>
                              <p:par>
                                <p:cTn id="1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6" grpId="0"/>
      <p:bldP spid="30" grpId="0"/>
      <p:bldP spid="31" grpId="0"/>
      <p:bldP spid="32" grpId="0"/>
      <p:bldP spid="35" grpId="0"/>
      <p:bldP spid="47" grpId="0"/>
      <p:bldP spid="48" grpId="0"/>
      <p:bldP spid="51" grpId="0"/>
      <p:bldP spid="53" grpId="0"/>
      <p:bldP spid="54" grpId="0"/>
      <p:bldP spid="55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2539794" y="692696"/>
            <a:ext cx="7372630" cy="69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Odčítání </a:t>
            </a:r>
            <a:r>
              <a:rPr lang="cs-CZ" dirty="0"/>
              <a:t>lomených výrazů</a:t>
            </a:r>
            <a:endParaRPr lang="cs-CZ" kern="0" dirty="0"/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1703511" y="1772816"/>
            <a:ext cx="9022731" cy="43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ečtěte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lomené výrazy a určete podmínky, kdy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mají smysl: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191344" y="2259939"/>
                <a:ext cx="1921936" cy="90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44" y="2259939"/>
                <a:ext cx="1921936" cy="90178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0" y="5653421"/>
            <a:ext cx="121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0" y="5653421"/>
                <a:ext cx="1303562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den>
                      </m:f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653421"/>
                <a:ext cx="1303562" cy="6127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1152312" y="5653421"/>
                <a:ext cx="1037463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𝟕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2312" y="5653421"/>
                <a:ext cx="1037463" cy="6127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1991544" y="5653421"/>
                <a:ext cx="761747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num>
                        <m:den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1544" y="5653421"/>
                <a:ext cx="761747" cy="6127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2567608" y="5653421"/>
                <a:ext cx="386644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7608" y="5653421"/>
                <a:ext cx="386644" cy="6127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3542055" y="6175153"/>
                <a:ext cx="8210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2055" y="6175153"/>
                <a:ext cx="821059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146273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3" grpId="0"/>
      <p:bldP spid="22" grpId="0"/>
      <p:bldP spid="23" grpId="0"/>
      <p:bldP spid="24" grpId="0"/>
      <p:bldP spid="25" grpId="0"/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2539794" y="692696"/>
            <a:ext cx="7372630" cy="69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Od</a:t>
            </a:r>
            <a:r>
              <a:rPr lang="cs-CZ" dirty="0" smtClean="0"/>
              <a:t>čítání </a:t>
            </a:r>
            <a:r>
              <a:rPr lang="cs-CZ" dirty="0"/>
              <a:t>lomených výrazů</a:t>
            </a:r>
            <a:endParaRPr lang="cs-CZ" kern="0" dirty="0"/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1703511" y="1772816"/>
            <a:ext cx="9022731" cy="43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ečtěte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lomené výrazy a určete podmínky, kdy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mají smysl: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191344" y="2259939"/>
                <a:ext cx="1731180" cy="9755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𝒂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𝒙𝒚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𝒚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44" y="2259939"/>
                <a:ext cx="1731180" cy="97558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0" y="5653421"/>
            <a:ext cx="121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0" y="5653421"/>
                <a:ext cx="1180131" cy="6601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num>
                        <m:den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𝒚</m:t>
                          </m:r>
                        </m:den>
                      </m:f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𝒚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653421"/>
                <a:ext cx="1180131" cy="66018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1055440" y="5653421"/>
                <a:ext cx="1075936" cy="6601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𝒚</m:t>
                          </m:r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440" y="5653421"/>
                <a:ext cx="1075936" cy="66018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3542055" y="6175153"/>
                <a:ext cx="8210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2055" y="6175153"/>
                <a:ext cx="821059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4515514" y="6165304"/>
                <a:ext cx="8210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𝒚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5514" y="6165304"/>
                <a:ext cx="821059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4933840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3" grpId="0"/>
      <p:bldP spid="22" grpId="0"/>
      <p:bldP spid="23" grpId="0"/>
      <p:bldP spid="27" grpId="0"/>
      <p:bldP spid="12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2059</TotalTime>
  <Words>1496</Words>
  <Application>Microsoft Office PowerPoint</Application>
  <PresentationFormat>Vlastní</PresentationFormat>
  <Paragraphs>168</Paragraphs>
  <Slides>14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Prezentace školení zaměstnanců</vt:lpstr>
      <vt:lpstr>Lomené výrazy (6)  Odčítání</vt:lpstr>
      <vt:lpstr>Odčítání lomených výrazů</vt:lpstr>
      <vt:lpstr>Odčítání lomených výrazů</vt:lpstr>
      <vt:lpstr>Odčítání lomených výrazů</vt:lpstr>
      <vt:lpstr>Odčítání lomených výrazů</vt:lpstr>
      <vt:lpstr>Odčítání lomených výrazů</vt:lpstr>
      <vt:lpstr>Odčítání lomených výrazů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235</cp:revision>
  <dcterms:created xsi:type="dcterms:W3CDTF">2012-01-02T08:14:14Z</dcterms:created>
  <dcterms:modified xsi:type="dcterms:W3CDTF">2017-11-13T16:44:28Z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