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9" r:id="rId4"/>
    <p:sldId id="280" r:id="rId5"/>
    <p:sldId id="291" r:id="rId6"/>
    <p:sldId id="281" r:id="rId7"/>
    <p:sldId id="292" r:id="rId8"/>
    <p:sldId id="293" r:id="rId9"/>
    <p:sldId id="294" r:id="rId10"/>
    <p:sldId id="277" r:id="rId11"/>
    <p:sldId id="289" r:id="rId12"/>
    <p:sldId id="290" r:id="rId13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4633" autoAdjust="0"/>
  </p:normalViewPr>
  <p:slideViewPr>
    <p:cSldViewPr>
      <p:cViewPr varScale="1">
        <p:scale>
          <a:sx n="113" d="100"/>
          <a:sy n="113" d="100"/>
        </p:scale>
        <p:origin x="-126" y="-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</a:t>
            </a:r>
            <a:r>
              <a:rPr lang="cs-CZ" dirty="0" smtClean="0"/>
              <a:t>(4)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Rozšiřování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975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975139"/>
              </a:xfrm>
              <a:prstGeom prst="rect">
                <a:avLst/>
              </a:prstGeom>
              <a:blipFill rotWithShape="1">
                <a:blip r:embed="rId3"/>
                <a:stretch>
                  <a:fillRect r="-25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107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967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9678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044100" y="116632"/>
                <a:ext cx="2147900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4100" y="116632"/>
                <a:ext cx="2147900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1882824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1882824" cy="6705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8544272" y="1390280"/>
                <a:ext cx="3647729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4272" y="1390280"/>
                <a:ext cx="3647729" cy="670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9687595" y="1988840"/>
                <a:ext cx="2529085" cy="694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7595" y="1988840"/>
                <a:ext cx="2529085" cy="69480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72150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1002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10022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74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743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368136" y="116632"/>
                <a:ext cx="1823864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8136" y="116632"/>
                <a:ext cx="1823864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18828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1882824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0488488" y="1196752"/>
                <a:ext cx="1703513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𝒒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8488" y="1196752"/>
                <a:ext cx="1703513" cy="670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0222550" y="1844824"/>
                <a:ext cx="1954832" cy="676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2550" y="1844824"/>
                <a:ext cx="1954832" cy="67678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8485311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980255" cy="995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𝟏𝟔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𝟏𝟔𝟗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980255" cy="9950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995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995081"/>
              </a:xfrm>
              <a:prstGeom prst="rect">
                <a:avLst/>
              </a:prstGeom>
              <a:blipFill rotWithShape="1">
                <a:blip r:embed="rId3"/>
                <a:stretch>
                  <a:fillRect r="-250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94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941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9624392" y="116632"/>
                <a:ext cx="2567608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116632"/>
                <a:ext cx="2567608" cy="6685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20489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2048934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9912424" y="1196752"/>
                <a:ext cx="2279577" cy="6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2424" y="1196752"/>
                <a:ext cx="2279577" cy="6705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9624392" y="1867257"/>
                <a:ext cx="2552990" cy="694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d>
                            <m:d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1867257"/>
                <a:ext cx="2552990" cy="69480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4056908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Rozšiřování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04675" y="1916832"/>
            <a:ext cx="37992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Rozšiřování </a:t>
            </a:r>
            <a:r>
              <a:rPr lang="cs-CZ" altLang="cs-CZ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zlomků:</a:t>
            </a:r>
            <a:endParaRPr lang="cs-CZ" altLang="cs-CZ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6005" y="2421058"/>
            <a:ext cx="121859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100" b="1" dirty="0" smtClean="0"/>
              <a:t>Rozšiřovat </a:t>
            </a:r>
            <a:r>
              <a:rPr lang="cs-CZ" altLang="cs-CZ" sz="2100" b="1" dirty="0" smtClean="0"/>
              <a:t>zlomek </a:t>
            </a:r>
            <a:r>
              <a:rPr lang="cs-CZ" altLang="cs-CZ" sz="2100" b="1" dirty="0"/>
              <a:t>znamená </a:t>
            </a:r>
            <a:r>
              <a:rPr lang="cs-CZ" altLang="cs-CZ" sz="2100" b="1" dirty="0" smtClean="0"/>
              <a:t>násobit </a:t>
            </a:r>
            <a:r>
              <a:rPr lang="cs-CZ" altLang="cs-CZ" sz="2100" b="1" dirty="0"/>
              <a:t>čitatele i jmenovatele stejným číslem, různým od nuly.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2754397" y="2870660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397" y="2870660"/>
                <a:ext cx="543739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186445" y="2870660"/>
                <a:ext cx="96391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6445" y="2870660"/>
                <a:ext cx="963918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3038304" y="3578129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304" y="3578129"/>
                <a:ext cx="495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3026266" y="2852936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266" y="2852936"/>
                <a:ext cx="49564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254975" y="2911963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975" y="2911963"/>
                <a:ext cx="543739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615015" y="2924944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015" y="2924944"/>
                <a:ext cx="1209177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6498813" y="3624180"/>
                <a:ext cx="633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813" y="3624180"/>
                <a:ext cx="63350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6498813" y="2894239"/>
                <a:ext cx="633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𝟏𝟐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813" y="2894239"/>
                <a:ext cx="63350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75011" y="4029716"/>
            <a:ext cx="6525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Obdobně postupujeme u lomených výrazů.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02449" y="4581128"/>
                <a:ext cx="78098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49" y="4581128"/>
                <a:ext cx="780983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695400" y="4575639"/>
                <a:ext cx="628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4575639"/>
                <a:ext cx="62869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592940" y="5361980"/>
                <a:ext cx="628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40" y="5361980"/>
                <a:ext cx="628698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983432" y="4622431"/>
                <a:ext cx="1446422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4622431"/>
                <a:ext cx="1446422" cy="1093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ovéPole 48"/>
          <p:cNvSpPr txBox="1"/>
          <p:nvPr/>
        </p:nvSpPr>
        <p:spPr>
          <a:xfrm>
            <a:off x="2184594" y="4376790"/>
            <a:ext cx="9154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Navíc je třeba určit podmínky, za nichž má tato úprava smysl!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2764608" y="4874038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608" y="4874038"/>
                <a:ext cx="1315168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3679037" y="3857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3679037" y="3893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7106983" y="3923283"/>
            <a:ext cx="61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7106983" y="3959283"/>
            <a:ext cx="61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504674" y="5715487"/>
            <a:ext cx="79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1504674" y="5753885"/>
            <a:ext cx="79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816241" y="5438213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636816" y="4750935"/>
                <a:ext cx="78098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16" y="4750935"/>
                <a:ext cx="780983" cy="101752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5231904" y="4689278"/>
                <a:ext cx="1888274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𝟒𝟖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𝟏𝟐𝟎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1904" y="4689278"/>
                <a:ext cx="1888274" cy="1093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5015880" y="5429712"/>
                <a:ext cx="877100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𝟐𝟒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80" y="5429712"/>
                <a:ext cx="877100" cy="37555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5087888" y="4709632"/>
                <a:ext cx="877100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𝟐𝟒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8" y="4709632"/>
                <a:ext cx="877100" cy="37555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5784853" y="5782334"/>
            <a:ext cx="11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5784853" y="5805264"/>
            <a:ext cx="11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1970966" y="5879666"/>
            <a:ext cx="9453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400" b="1" dirty="0" smtClean="0">
                <a:solidFill>
                  <a:srgbClr val="FF0000"/>
                </a:solidFill>
              </a:rPr>
              <a:t>Rozšířit </a:t>
            </a:r>
            <a:r>
              <a:rPr lang="cs-CZ" altLang="cs-CZ" sz="2400" b="1" dirty="0">
                <a:solidFill>
                  <a:srgbClr val="FF0000"/>
                </a:solidFill>
              </a:rPr>
              <a:t>lomený výraz znamená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vynásobit </a:t>
            </a:r>
            <a:r>
              <a:rPr lang="cs-CZ" altLang="cs-CZ" sz="2400" b="1" dirty="0">
                <a:solidFill>
                  <a:srgbClr val="FF0000"/>
                </a:solidFill>
              </a:rPr>
              <a:t>čitatele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i </a:t>
            </a:r>
            <a:r>
              <a:rPr lang="cs-CZ" altLang="cs-CZ" sz="2400" b="1" dirty="0">
                <a:solidFill>
                  <a:srgbClr val="FF0000"/>
                </a:solidFill>
              </a:rPr>
              <a:t>jmenovatele stejným výrazem, různým od nuly.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7680176" y="5013176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5013176"/>
                <a:ext cx="1315168" cy="58477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7731809" y="5577351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4" grpId="0"/>
      <p:bldP spid="29" grpId="0"/>
      <p:bldP spid="5" grpId="0"/>
      <p:bldP spid="30" grpId="0"/>
      <p:bldP spid="31" grpId="0"/>
      <p:bldP spid="32" grpId="0"/>
      <p:bldP spid="33" grpId="0"/>
      <p:bldP spid="34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7" grpId="0"/>
      <p:bldP spid="58" grpId="0"/>
      <p:bldP spid="59" grpId="0"/>
      <p:bldP spid="60" grpId="0"/>
      <p:bldP spid="72" grpId="0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délník 43"/>
          <p:cNvSpPr/>
          <p:nvPr/>
        </p:nvSpPr>
        <p:spPr>
          <a:xfrm>
            <a:off x="645599" y="2052000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Rozšiřte </a:t>
            </a:r>
            <a:r>
              <a:rPr lang="cs-CZ" altLang="cs-CZ" sz="2400" b="1" dirty="0" smtClean="0"/>
              <a:t>lomený </a:t>
            </a:r>
            <a:r>
              <a:rPr lang="cs-CZ" altLang="cs-CZ" sz="2400" b="1" dirty="0" smtClean="0"/>
              <a:t>výraz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344337" y="4336727"/>
                <a:ext cx="1026242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337" y="4336727"/>
                <a:ext cx="1026242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3243393" y="4267786"/>
                <a:ext cx="2084865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393" y="4267786"/>
                <a:ext cx="2084865" cy="11774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2951994" y="4277584"/>
                <a:ext cx="877100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994" y="4277584"/>
                <a:ext cx="877100" cy="375552"/>
              </a:xfrm>
              <a:prstGeom prst="rect">
                <a:avLst/>
              </a:prstGeom>
              <a:blipFill rotWithShape="1"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3016" y="5733256"/>
            <a:ext cx="12178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>
                <a:solidFill>
                  <a:srgbClr val="FF0000"/>
                </a:solidFill>
              </a:rPr>
              <a:t>Při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rozšiřování </a:t>
            </a:r>
            <a:r>
              <a:rPr lang="cs-CZ" altLang="cs-CZ" sz="2000" b="1" dirty="0">
                <a:solidFill>
                  <a:srgbClr val="FF0000"/>
                </a:solidFill>
              </a:rPr>
              <a:t>dochází k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násobení</a:t>
            </a:r>
            <a:r>
              <a:rPr lang="cs-CZ" altLang="cs-CZ" sz="2000" b="1" dirty="0">
                <a:solidFill>
                  <a:srgbClr val="FF0000"/>
                </a:solidFill>
              </a:rPr>
              <a:t>.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Proto </a:t>
            </a:r>
            <a:r>
              <a:rPr lang="cs-CZ" altLang="cs-CZ" sz="2000" b="1" dirty="0">
                <a:solidFill>
                  <a:srgbClr val="FF0000"/>
                </a:solidFill>
              </a:rPr>
              <a:t>podobně jako výraz ve jmenovateli, který nesmí být roven nule, nesmí být roven nule ani výraz, kterým při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rozšiřování </a:t>
            </a:r>
            <a:r>
              <a:rPr lang="cs-CZ" altLang="cs-CZ" sz="2000" b="1" dirty="0">
                <a:solidFill>
                  <a:srgbClr val="FF0000"/>
                </a:solidFill>
              </a:rPr>
              <a:t>lomeného výrazu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násobíme</a:t>
            </a:r>
            <a:r>
              <a:rPr lang="cs-CZ" altLang="cs-CZ" sz="2000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64" name="TextovéPole 63"/>
          <p:cNvSpPr txBox="1"/>
          <p:nvPr/>
        </p:nvSpPr>
        <p:spPr>
          <a:xfrm>
            <a:off x="600410" y="2793122"/>
            <a:ext cx="4155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1) Určíme podmínky řešitelnosti: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5946000" y="2700789"/>
                <a:ext cx="180568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000" y="2700789"/>
                <a:ext cx="180568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6410706" y="3208895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706" y="3208895"/>
                <a:ext cx="1315168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Přímá spojnice 68"/>
          <p:cNvCxnSpPr/>
          <p:nvPr/>
        </p:nvCxnSpPr>
        <p:spPr bwMode="auto">
          <a:xfrm>
            <a:off x="6460060" y="3717032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613426" y="3793670"/>
            <a:ext cx="3634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2</a:t>
            </a:r>
            <a:r>
              <a:rPr lang="cs-CZ" sz="2000" b="1" dirty="0" smtClean="0">
                <a:solidFill>
                  <a:srgbClr val="FF0000"/>
                </a:solidFill>
              </a:rPr>
              <a:t>) </a:t>
            </a:r>
            <a:r>
              <a:rPr lang="cs-CZ" sz="2000" b="1" dirty="0" smtClean="0">
                <a:solidFill>
                  <a:srgbClr val="FF0000"/>
                </a:solidFill>
              </a:rPr>
              <a:t>Rozšíříme lomený výraz: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3024002" y="5157192"/>
                <a:ext cx="877100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002" y="5157192"/>
                <a:ext cx="877100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Přímá spojnice 76"/>
          <p:cNvCxnSpPr/>
          <p:nvPr/>
        </p:nvCxnSpPr>
        <p:spPr bwMode="auto">
          <a:xfrm>
            <a:off x="3840538" y="5350861"/>
            <a:ext cx="140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3840538" y="5393679"/>
            <a:ext cx="140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4104122" y="1790757"/>
                <a:ext cx="1026243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122" y="1790757"/>
                <a:ext cx="1026243" cy="102752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Rozšiřování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21" name="Obdélník 20"/>
          <p:cNvSpPr/>
          <p:nvPr/>
        </p:nvSpPr>
        <p:spPr>
          <a:xfrm>
            <a:off x="5946000" y="2052000"/>
            <a:ext cx="1542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v</a:t>
            </a:r>
            <a:r>
              <a:rPr lang="cs-CZ" altLang="cs-CZ" sz="2400" b="1" dirty="0" smtClean="0"/>
              <a:t>ýrazem: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7712083" y="1984866"/>
                <a:ext cx="1222834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2083" y="1984866"/>
                <a:ext cx="1222834" cy="5959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638162" y="4267786"/>
                <a:ext cx="2002279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8162" y="4267786"/>
                <a:ext cx="2002279" cy="5959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6408378" y="4959201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378" y="4959201"/>
                <a:ext cx="1315168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982858" y="4941168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858" y="4941168"/>
                <a:ext cx="1315168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6490295" y="5501158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8032211" y="5501158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ovéPole 27"/>
          <p:cNvSpPr txBox="1"/>
          <p:nvPr/>
        </p:nvSpPr>
        <p:spPr>
          <a:xfrm>
            <a:off x="5625720" y="3793670"/>
            <a:ext cx="4455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3) Doplníme </a:t>
            </a:r>
            <a:r>
              <a:rPr lang="cs-CZ" sz="2000" b="1" dirty="0" smtClean="0">
                <a:solidFill>
                  <a:srgbClr val="FF0000"/>
                </a:solidFill>
              </a:rPr>
              <a:t>podmínky řešitelnosti: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8784641" y="4273228"/>
                <a:ext cx="2783967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(</m:t>
                      </m:r>
                      <m:r>
                        <a:rPr lang="cs-CZ" sz="3200" b="1" i="1" smtClean="0">
                          <a:latin typeface="Cambria Math"/>
                        </a:rPr>
                        <m:t>𝟑𝟔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641" y="4273228"/>
                <a:ext cx="2783967" cy="5959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4724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57" grpId="0"/>
      <p:bldP spid="60" grpId="0"/>
      <p:bldP spid="72" grpId="0"/>
      <p:bldP spid="64" grpId="0"/>
      <p:bldP spid="66" grpId="0"/>
      <p:bldP spid="67" grpId="0"/>
      <p:bldP spid="75" grpId="0"/>
      <p:bldP spid="76" grpId="0"/>
      <p:bldP spid="79" grpId="0"/>
      <p:bldP spid="21" grpId="0"/>
      <p:bldP spid="22" grpId="0"/>
      <p:bldP spid="23" grpId="0"/>
      <p:bldP spid="24" grpId="0"/>
      <p:bldP spid="25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7416000" y="1944000"/>
                <a:ext cx="1664686" cy="11774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𝟏𝟎</m:t>
                          </m:r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𝟏𝟐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000" y="1944000"/>
                <a:ext cx="1664686" cy="1177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1260823" y="2282032"/>
            <a:ext cx="5073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Rozšiřte vhodně lomený </a:t>
            </a:r>
            <a:r>
              <a:rPr lang="cs-CZ" altLang="cs-CZ" sz="2400" b="1" dirty="0" smtClean="0"/>
              <a:t>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552843" y="3866208"/>
                <a:ext cx="2569870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:</m:t>
                      </m:r>
                      <m:r>
                        <a:rPr lang="cs-CZ" sz="3200" b="1" i="1" smtClean="0">
                          <a:latin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</a:rPr>
                        <m:t>𝒙𝒚</m:t>
                      </m:r>
                    </m:oMath>
                  </m:oMathPara>
                </a14:m>
                <a:endParaRPr lang="cs-CZ" sz="3200" b="1" i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843" y="3866208"/>
                <a:ext cx="2569870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027439" y="3877019"/>
                <a:ext cx="1643014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439" y="3877019"/>
                <a:ext cx="1643014" cy="5959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215634" y="4370264"/>
            <a:ext cx="78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 smtClean="0">
                <a:solidFill>
                  <a:srgbClr val="FF0000"/>
                </a:solidFill>
              </a:rPr>
              <a:t>2) Výsledným výrazem vynásobím čitatele původního výrazu.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1215634" y="3146128"/>
            <a:ext cx="5238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Jak </a:t>
            </a:r>
            <a:r>
              <a:rPr lang="cs-CZ" sz="2000" b="1" dirty="0" smtClean="0">
                <a:solidFill>
                  <a:srgbClr val="FF0000"/>
                </a:solidFill>
              </a:rPr>
              <a:t>určím výraz, kterým budu rozšiřovat?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>
            <a:off x="5524946" y="4370264"/>
            <a:ext cx="10666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6155540" y="2011941"/>
                <a:ext cx="1446422" cy="1111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540" y="2011941"/>
                <a:ext cx="1446422" cy="111190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507903" y="5310863"/>
                <a:ext cx="2444131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𝟏𝟐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903" y="5310863"/>
                <a:ext cx="2444131" cy="5959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Přímá spojnice 31"/>
          <p:cNvCxnSpPr/>
          <p:nvPr/>
        </p:nvCxnSpPr>
        <p:spPr bwMode="auto">
          <a:xfrm>
            <a:off x="7612670" y="3173184"/>
            <a:ext cx="136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612670" y="3146128"/>
            <a:ext cx="136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2434744" y="5868561"/>
                <a:ext cx="14241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744" y="5868561"/>
                <a:ext cx="142417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692210" y="5810424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210" y="5810424"/>
                <a:ext cx="1315168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Přímá spojnice 37"/>
          <p:cNvCxnSpPr/>
          <p:nvPr/>
        </p:nvCxnSpPr>
        <p:spPr bwMode="auto">
          <a:xfrm>
            <a:off x="2520228" y="6395199"/>
            <a:ext cx="11284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770231" y="6395199"/>
            <a:ext cx="11284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Rozšiřování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7416000" y="1944000"/>
                <a:ext cx="1664686" cy="11774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000" y="1944000"/>
                <a:ext cx="1664686" cy="117743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ovéPole 41"/>
          <p:cNvSpPr txBox="1"/>
          <p:nvPr/>
        </p:nvSpPr>
        <p:spPr>
          <a:xfrm>
            <a:off x="1260823" y="3546238"/>
            <a:ext cx="8408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1) Určím kolikrát je výraz ve druhém jmenovateli, větší než v prvním.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735570" y="1916832"/>
                <a:ext cx="877100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570" y="1916832"/>
                <a:ext cx="877100" cy="375552"/>
              </a:xfrm>
              <a:prstGeom prst="rect">
                <a:avLst/>
              </a:prstGeom>
              <a:blipFill rotWithShape="1">
                <a:blip r:embed="rId10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ovéPole 45"/>
          <p:cNvSpPr txBox="1"/>
          <p:nvPr/>
        </p:nvSpPr>
        <p:spPr>
          <a:xfrm>
            <a:off x="1215634" y="4922774"/>
            <a:ext cx="4249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 smtClean="0">
                <a:solidFill>
                  <a:srgbClr val="FF0000"/>
                </a:solidFill>
              </a:rPr>
              <a:t>3) Určíme podmínky řešitelnosti.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8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44" grpId="0"/>
      <p:bldP spid="45" grpId="0"/>
      <p:bldP spid="57" grpId="0"/>
      <p:bldP spid="72" grpId="0"/>
      <p:bldP spid="64" grpId="0"/>
      <p:bldP spid="18" grpId="0"/>
      <p:bldP spid="30" grpId="0"/>
      <p:bldP spid="35" grpId="0"/>
      <p:bldP spid="36" grpId="0"/>
      <p:bldP spid="4" grpId="0"/>
      <p:bldP spid="42" grpId="0"/>
      <p:bldP spid="43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délník 5"/>
              <p:cNvSpPr/>
              <p:nvPr/>
            </p:nvSpPr>
            <p:spPr>
              <a:xfrm>
                <a:off x="7740000" y="1944000"/>
                <a:ext cx="2274597" cy="1101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𝟏𝟎</m:t>
                          </m:r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𝒂𝒃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cs-CZ" sz="3200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944000"/>
                <a:ext cx="2274597" cy="11012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1260823" y="2282032"/>
            <a:ext cx="5073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Rozšiřte vhodně lomený </a:t>
            </a:r>
            <a:r>
              <a:rPr lang="cs-CZ" altLang="cs-CZ" sz="2400" b="1" dirty="0" smtClean="0"/>
              <a:t>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552843" y="4221088"/>
                <a:ext cx="269477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</a:rPr>
                        <m:t>𝒂𝒃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𝟏𝟐</m:t>
                      </m:r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i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843" y="4221088"/>
                <a:ext cx="269477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027439" y="4231899"/>
                <a:ext cx="21214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439" y="4231899"/>
                <a:ext cx="212147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ovéPole 71"/>
              <p:cNvSpPr txBox="1"/>
              <p:nvPr/>
            </p:nvSpPr>
            <p:spPr>
              <a:xfrm>
                <a:off x="1215634" y="4802312"/>
                <a:ext cx="7896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cs-CZ" altLang="cs-CZ" sz="2000" b="1" dirty="0" smtClean="0">
                    <a:solidFill>
                      <a:srgbClr val="FF0000"/>
                    </a:solidFill>
                  </a:rPr>
                  <a:t>2) Rozšíříme výrazem </a:t>
                </a:r>
                <a14:m>
                  <m:oMath xmlns:m="http://schemas.openxmlformats.org/officeDocument/2006/math">
                    <m:r>
                      <a:rPr lang="cs-CZ" alt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𝟔</m:t>
                    </m:r>
                    <m:r>
                      <a:rPr lang="cs-CZ" altLang="cs-CZ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cs-CZ" altLang="cs-CZ" sz="2000" b="1" dirty="0" smtClean="0">
                    <a:solidFill>
                      <a:srgbClr val="FF0000"/>
                    </a:solidFill>
                  </a:rPr>
                  <a:t>.</a:t>
                </a:r>
                <a:endParaRPr lang="cs-CZ" alt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2" name="TextovéPole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5634" y="4802312"/>
                <a:ext cx="7896200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772" t="-6154" b="-2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ovéPole 63"/>
          <p:cNvSpPr txBox="1"/>
          <p:nvPr/>
        </p:nvSpPr>
        <p:spPr>
          <a:xfrm>
            <a:off x="1215634" y="3146128"/>
            <a:ext cx="5238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Jak </a:t>
            </a:r>
            <a:r>
              <a:rPr lang="cs-CZ" sz="2000" b="1" dirty="0" smtClean="0">
                <a:solidFill>
                  <a:srgbClr val="FF0000"/>
                </a:solidFill>
              </a:rPr>
              <a:t>určím výraz, kterým budu rozšiřovat?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>
            <a:off x="5159896" y="4725144"/>
            <a:ext cx="183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6155540" y="2011941"/>
                <a:ext cx="1707327" cy="10359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540" y="2011941"/>
                <a:ext cx="1707327" cy="103592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2507903" y="5617289"/>
                <a:ext cx="29009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latin typeface="Cambria Math"/>
                        </a:rPr>
                        <m:t>𝟔</m:t>
                      </m:r>
                      <m:r>
                        <a:rPr lang="cs-CZ" sz="3200" b="1" i="1">
                          <a:latin typeface="Cambria Math"/>
                        </a:rPr>
                        <m:t>𝒃</m:t>
                      </m:r>
                      <m:d>
                        <m:d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903" y="5617289"/>
                <a:ext cx="290092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Přímá spojnice 31"/>
          <p:cNvCxnSpPr/>
          <p:nvPr/>
        </p:nvCxnSpPr>
        <p:spPr bwMode="auto">
          <a:xfrm>
            <a:off x="7862867" y="3060000"/>
            <a:ext cx="20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7862867" y="3024000"/>
            <a:ext cx="20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2434744" y="6174987"/>
                <a:ext cx="14241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𝒃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744" y="6174987"/>
                <a:ext cx="142417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3692210" y="6116850"/>
                <a:ext cx="16389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𝒂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210" y="6116850"/>
                <a:ext cx="1638975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Přímá spojnice 37"/>
          <p:cNvCxnSpPr/>
          <p:nvPr/>
        </p:nvCxnSpPr>
        <p:spPr bwMode="auto">
          <a:xfrm>
            <a:off x="2520228" y="6701625"/>
            <a:ext cx="11284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3770231" y="6701625"/>
            <a:ext cx="147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Rozšiřování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élník 3"/>
              <p:cNvSpPr/>
              <p:nvPr/>
            </p:nvSpPr>
            <p:spPr>
              <a:xfrm>
                <a:off x="7740000" y="1944000"/>
                <a:ext cx="2274597" cy="1101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32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𝒂𝒃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cs-CZ" sz="3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00" y="1944000"/>
                <a:ext cx="2274597" cy="110126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ovéPole 41"/>
          <p:cNvSpPr txBox="1"/>
          <p:nvPr/>
        </p:nvSpPr>
        <p:spPr>
          <a:xfrm>
            <a:off x="1260823" y="3546238"/>
            <a:ext cx="8408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1) Určím kolikrát je výraz ve druhém jmenovateli, větší než v prvním.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735570" y="1916832"/>
                <a:ext cx="6351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570" y="1916832"/>
                <a:ext cx="6351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ovéPole 45"/>
          <p:cNvSpPr txBox="1"/>
          <p:nvPr/>
        </p:nvSpPr>
        <p:spPr>
          <a:xfrm>
            <a:off x="1215634" y="5229200"/>
            <a:ext cx="4249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 smtClean="0">
                <a:solidFill>
                  <a:srgbClr val="FF0000"/>
                </a:solidFill>
              </a:rPr>
              <a:t>3) Určíme podmínky řešitelnosti.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559496" y="3898146"/>
            <a:ext cx="704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Tentokrát nám pomůže rozložení jmenovatele na součin.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3" name="Přímá spojnice se šipkou 2"/>
          <p:cNvCxnSpPr/>
          <p:nvPr/>
        </p:nvCxnSpPr>
        <p:spPr bwMode="auto">
          <a:xfrm flipV="1">
            <a:off x="6334206" y="3097010"/>
            <a:ext cx="401364" cy="120124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24690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44" grpId="0"/>
      <p:bldP spid="45" grpId="0"/>
      <p:bldP spid="57" grpId="0"/>
      <p:bldP spid="72" grpId="0"/>
      <p:bldP spid="64" grpId="0"/>
      <p:bldP spid="18" grpId="0"/>
      <p:bldP spid="30" grpId="0"/>
      <p:bldP spid="35" grpId="0"/>
      <p:bldP spid="36" grpId="0"/>
      <p:bldP spid="4" grpId="0"/>
      <p:bldP spid="42" grpId="0"/>
      <p:bldP spid="43" grpId="0"/>
      <p:bldP spid="46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délník 43"/>
          <p:cNvSpPr/>
          <p:nvPr/>
        </p:nvSpPr>
        <p:spPr>
          <a:xfrm>
            <a:off x="45189" y="1988840"/>
            <a:ext cx="12146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/>
              <a:t>Rozšiřte lomené výrazy tak, aby měly stejného jmenovatele a </a:t>
            </a:r>
            <a:r>
              <a:rPr lang="cs-CZ" altLang="cs-CZ" sz="2400" b="1" dirty="0" smtClean="0"/>
              <a:t>ten </a:t>
            </a:r>
            <a:r>
              <a:rPr lang="cs-CZ" altLang="cs-CZ" sz="2400" b="1" dirty="0"/>
              <a:t>byl co </a:t>
            </a:r>
            <a:r>
              <a:rPr lang="cs-CZ" altLang="cs-CZ" sz="2400" b="1" dirty="0" smtClean="0"/>
              <a:t>nejmenší:</a:t>
            </a:r>
            <a:endParaRPr lang="cs-CZ" alt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3573016"/>
            <a:ext cx="10272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Nejmenší společný jmenovatel je nejmenším společným násobkem jmenovatelů.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1795" y="2408087"/>
                <a:ext cx="1511632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" y="2408087"/>
                <a:ext cx="1511632" cy="9177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-2" y="3284984"/>
            <a:ext cx="515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Oba jmenovatele rozložíme na součin: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5061941" y="2929507"/>
                <a:ext cx="1304844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941" y="2929507"/>
                <a:ext cx="1304844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6323084" y="2408055"/>
                <a:ext cx="20051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84" y="2408055"/>
                <a:ext cx="2005164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120000" y="6011165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6011165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7560000" y="6011165"/>
                <a:ext cx="14405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000" y="6011165"/>
                <a:ext cx="1440587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5921930" y="4680000"/>
            <a:ext cx="2694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Rozšíříme výrazy.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3" name="Přímá spojnice 52"/>
          <p:cNvCxnSpPr/>
          <p:nvPr/>
        </p:nvCxnSpPr>
        <p:spPr bwMode="auto">
          <a:xfrm>
            <a:off x="6120000" y="6480000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579736" y="6480000"/>
            <a:ext cx="136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Rozšiřování lomených výrazů</a:t>
            </a:r>
            <a:endParaRPr lang="cs-CZ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956625" y="2450505"/>
                <a:ext cx="130484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625" y="2450505"/>
                <a:ext cx="1304844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282451" y="2916233"/>
                <a:ext cx="29452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51" y="2916233"/>
                <a:ext cx="294522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5036675" y="2408087"/>
                <a:ext cx="1511632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675" y="2408087"/>
                <a:ext cx="1511632" cy="53296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23663" y="3861048"/>
            <a:ext cx="10272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Postup: Opíši jeden rozklad a z každého dalšího doplním to, co tam ještě není.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47328" y="4212000"/>
                <a:ext cx="17518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4212000"/>
                <a:ext cx="1751856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1440000" y="4212000"/>
                <a:ext cx="25777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4212000"/>
                <a:ext cx="2577757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8832304" y="4263479"/>
                <a:ext cx="23306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4263479"/>
                <a:ext cx="2330648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-2108" y="4725144"/>
                <a:ext cx="2883930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           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08" y="4725144"/>
                <a:ext cx="2883930" cy="97148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se šipkou 4"/>
          <p:cNvCxnSpPr/>
          <p:nvPr/>
        </p:nvCxnSpPr>
        <p:spPr bwMode="auto">
          <a:xfrm flipV="1">
            <a:off x="407368" y="2866963"/>
            <a:ext cx="6408712" cy="243424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B050">
                <a:alpha val="50000"/>
              </a:srgb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45" name="Přímá spojnice se šipkou 44"/>
          <p:cNvCxnSpPr/>
          <p:nvPr/>
        </p:nvCxnSpPr>
        <p:spPr bwMode="auto">
          <a:xfrm flipV="1">
            <a:off x="1055440" y="2866963"/>
            <a:ext cx="6504560" cy="243424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B050">
                <a:alpha val="50000"/>
              </a:srgbClr>
            </a:solidFill>
            <a:prstDash val="sysDash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055440" y="4680000"/>
                <a:ext cx="14309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4680000"/>
                <a:ext cx="1430905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-19247" y="5778669"/>
                <a:ext cx="2883930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>
                              <a:latin typeface="Cambria Math"/>
                            </a:rPr>
                            <m:t>      </m:t>
                          </m:r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247" y="5778669"/>
                <a:ext cx="2883930" cy="96269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1343472" y="5688000"/>
                <a:ext cx="7278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5688000"/>
                <a:ext cx="727892" cy="58477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Přímá spojnice se šipkou 60"/>
          <p:cNvCxnSpPr/>
          <p:nvPr/>
        </p:nvCxnSpPr>
        <p:spPr bwMode="auto">
          <a:xfrm flipV="1">
            <a:off x="983432" y="3352290"/>
            <a:ext cx="7488832" cy="291496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C000">
                <a:alpha val="50000"/>
              </a:srgb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62" name="Přímá spojnice se šipkou 61"/>
          <p:cNvCxnSpPr/>
          <p:nvPr/>
        </p:nvCxnSpPr>
        <p:spPr bwMode="auto">
          <a:xfrm flipV="1">
            <a:off x="2063552" y="3284984"/>
            <a:ext cx="5328592" cy="309166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C000">
                <a:alpha val="50000"/>
              </a:srgbClr>
            </a:solidFill>
            <a:prstDash val="sysDash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2639616" y="4653136"/>
                <a:ext cx="3251403" cy="102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4653136"/>
                <a:ext cx="3251403" cy="1028871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440000" y="4212000"/>
                <a:ext cx="25777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0" y="4212000"/>
                <a:ext cx="2577757" cy="52322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2639616" y="5733256"/>
                <a:ext cx="3251403" cy="1055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5733256"/>
                <a:ext cx="3251403" cy="105599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ovéPole 65"/>
          <p:cNvSpPr txBox="1"/>
          <p:nvPr/>
        </p:nvSpPr>
        <p:spPr>
          <a:xfrm>
            <a:off x="5907452" y="5101153"/>
            <a:ext cx="2780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4) Určíme podmínky.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6118594" y="5451174"/>
                <a:ext cx="33617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594" y="5451174"/>
                <a:ext cx="3361781" cy="52322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ovéPole 55"/>
          <p:cNvSpPr txBox="1"/>
          <p:nvPr/>
        </p:nvSpPr>
        <p:spPr>
          <a:xfrm>
            <a:off x="3134875" y="4295417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Nejmenším společným jmenovatelem je výraz: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89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75" grpId="0"/>
      <p:bldP spid="18" grpId="0"/>
      <p:bldP spid="29" grpId="0"/>
      <p:bldP spid="38" grpId="0"/>
      <p:bldP spid="39" grpId="0"/>
      <p:bldP spid="40" grpId="0"/>
      <p:bldP spid="41" grpId="0"/>
      <p:bldP spid="48" grpId="0"/>
      <p:bldP spid="28" grpId="0"/>
      <p:bldP spid="30" grpId="0"/>
      <p:bldP spid="31" grpId="0"/>
      <p:bldP spid="32" grpId="0"/>
      <p:bldP spid="33" grpId="0"/>
      <p:bldP spid="34" grpId="0"/>
      <p:bldP spid="34" grpId="1"/>
      <p:bldP spid="36" grpId="0"/>
      <p:bldP spid="37" grpId="0"/>
      <p:bldP spid="57" grpId="0"/>
      <p:bldP spid="59" grpId="0"/>
      <p:bldP spid="60" grpId="0"/>
      <p:bldP spid="63" grpId="0"/>
      <p:bldP spid="35" grpId="0"/>
      <p:bldP spid="65" grpId="0"/>
      <p:bldP spid="66" grpId="0"/>
      <p:bldP spid="67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Rozšiřování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Rozšiřte 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705642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705642" cy="8989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896986" y="2493397"/>
                <a:ext cx="2016224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sz="2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výrazem </a:t>
                </a:r>
                <a14:m>
                  <m:oMath xmlns:m="http://schemas.openxmlformats.org/officeDocument/2006/math"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𝟐</m:t>
                    </m:r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𝒚</m:t>
                    </m:r>
                  </m:oMath>
                </a14:m>
                <a:endParaRPr lang="cs-CZ" altLang="cs-CZ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6986" y="2493397"/>
                <a:ext cx="2016224" cy="432047"/>
              </a:xfrm>
              <a:prstGeom prst="rect">
                <a:avLst/>
              </a:prstGeom>
              <a:blipFill rotWithShape="1">
                <a:blip r:embed="rId3"/>
                <a:stretch>
                  <a:fillRect l="-4532" t="-12676" b="-366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-24680" y="4246622"/>
                <a:ext cx="1363707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4246622"/>
                <a:ext cx="1363707" cy="9105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Rectangle 7"/>
              <p:cNvSpPr>
                <a:spLocks noChangeArrowheads="1"/>
              </p:cNvSpPr>
              <p:nvPr/>
            </p:nvSpPr>
            <p:spPr bwMode="auto">
              <a:xfrm>
                <a:off x="1271464" y="4485883"/>
                <a:ext cx="2016224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sz="2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výrazem </a:t>
                </a:r>
                <a14:m>
                  <m:oMath xmlns:m="http://schemas.openxmlformats.org/officeDocument/2006/math"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cs-CZ" altLang="cs-CZ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464" y="4485883"/>
                <a:ext cx="2016224" cy="432047"/>
              </a:xfrm>
              <a:prstGeom prst="rect">
                <a:avLst/>
              </a:prstGeom>
              <a:blipFill rotWithShape="1">
                <a:blip r:embed="rId5"/>
                <a:stretch>
                  <a:fillRect l="-4848" t="-12676" b="-366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9912424" y="2276872"/>
            <a:ext cx="0" cy="45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9900000" y="2232000"/>
                <a:ext cx="631903" cy="783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000" y="2232000"/>
                <a:ext cx="631903" cy="7837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10332000" y="2232000"/>
                <a:ext cx="788486" cy="84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2000" y="2232000"/>
                <a:ext cx="788486" cy="84837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10920536" y="2232000"/>
                <a:ext cx="1137363" cy="849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0536" y="2232000"/>
                <a:ext cx="1137363" cy="84946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7"/>
              <p:cNvSpPr>
                <a:spLocks noChangeArrowheads="1"/>
              </p:cNvSpPr>
              <p:nvPr/>
            </p:nvSpPr>
            <p:spPr bwMode="auto">
              <a:xfrm>
                <a:off x="9919923" y="3080373"/>
                <a:ext cx="1131435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19923" y="3080373"/>
                <a:ext cx="1131435" cy="432047"/>
              </a:xfrm>
              <a:prstGeom prst="rect">
                <a:avLst/>
              </a:prstGeom>
              <a:blipFill rotWithShape="1">
                <a:blip r:embed="rId9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Rectangle 7"/>
              <p:cNvSpPr>
                <a:spLocks noChangeArrowheads="1"/>
              </p:cNvSpPr>
              <p:nvPr/>
            </p:nvSpPr>
            <p:spPr bwMode="auto">
              <a:xfrm>
                <a:off x="9912424" y="3448796"/>
                <a:ext cx="1131435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12424" y="3448796"/>
                <a:ext cx="1131435" cy="432047"/>
              </a:xfrm>
              <a:prstGeom prst="rect">
                <a:avLst/>
              </a:prstGeom>
              <a:blipFill rotWithShape="1">
                <a:blip r:embed="rId10"/>
                <a:stretch>
                  <a:fillRect b="-1831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9912424" y="4437112"/>
                <a:ext cx="119513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2424" y="4437112"/>
                <a:ext cx="1195135" cy="79367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10858997" y="4437112"/>
                <a:ext cx="1141659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8997" y="4437112"/>
                <a:ext cx="1141659" cy="78380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9933117" y="5253472"/>
                <a:ext cx="1739066" cy="799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117" y="5253472"/>
                <a:ext cx="1739066" cy="79989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7"/>
              <p:cNvSpPr>
                <a:spLocks noChangeArrowheads="1"/>
              </p:cNvSpPr>
              <p:nvPr/>
            </p:nvSpPr>
            <p:spPr bwMode="auto">
              <a:xfrm>
                <a:off x="9933117" y="6093296"/>
                <a:ext cx="1131435" cy="7200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</m:t>
                      </m:r>
                      <m:f>
                        <m:fPr>
                          <m:ctrlP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𝟕</m:t>
                          </m:r>
                        </m:num>
                        <m:den>
                          <m: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9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33117" y="6093296"/>
                <a:ext cx="1131435" cy="72007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43" grpId="0"/>
      <p:bldP spid="46" grpId="0"/>
      <p:bldP spid="47" grpId="0"/>
      <p:bldP spid="49" grpId="0"/>
      <p:bldP spid="50" grpId="0"/>
      <p:bldP spid="51" grpId="0"/>
      <p:bldP spid="52" grpId="0"/>
      <p:bldP spid="55" grpId="0"/>
      <p:bldP spid="58" grpId="0"/>
      <p:bldP spid="64" grpId="0"/>
      <p:bldP spid="68" grpId="0"/>
      <p:bldP spid="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Rozšiřování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Rozšiřte 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333250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333250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1415480" y="2493397"/>
                <a:ext cx="2160240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sz="2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výrazem </a:t>
                </a:r>
                <a14:m>
                  <m:oMath xmlns:m="http://schemas.openxmlformats.org/officeDocument/2006/math">
                    <m:r>
                      <a:rPr lang="cs-CZ" altLang="cs-CZ" sz="2400" b="1" i="0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𝟓</m:t>
                    </m:r>
                    <m:r>
                      <a:rPr lang="cs-CZ" altLang="cs-CZ" sz="2400" b="1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𝒓</m:t>
                    </m:r>
                  </m:oMath>
                </a14:m>
                <a:endParaRPr lang="cs-CZ" altLang="cs-CZ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2493397"/>
                <a:ext cx="2160240" cy="432047"/>
              </a:xfrm>
              <a:prstGeom prst="rect">
                <a:avLst/>
              </a:prstGeom>
              <a:blipFill rotWithShape="1">
                <a:blip r:embed="rId3"/>
                <a:stretch>
                  <a:fillRect l="-4225" t="-12676" b="-366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9840416" y="2276872"/>
            <a:ext cx="0" cy="45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9973808" y="2347289"/>
                <a:ext cx="1169487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3808" y="2347289"/>
                <a:ext cx="1169487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10909912" y="2347289"/>
                <a:ext cx="1306768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9912" y="2347289"/>
                <a:ext cx="1306768" cy="79367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9797370" y="3212976"/>
                <a:ext cx="2394630" cy="849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𝟐𝟎</m:t>
                          </m:r>
                          <m:sSup>
                            <m:sSup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7370" y="3212976"/>
                <a:ext cx="2394630" cy="8490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7"/>
              <p:cNvSpPr>
                <a:spLocks noChangeArrowheads="1"/>
              </p:cNvSpPr>
              <p:nvPr/>
            </p:nvSpPr>
            <p:spPr bwMode="auto">
              <a:xfrm>
                <a:off x="10135947" y="4428730"/>
                <a:ext cx="1131435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𝒓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35947" y="4428730"/>
                <a:ext cx="1131435" cy="432047"/>
              </a:xfrm>
              <a:prstGeom prst="rect">
                <a:avLst/>
              </a:prstGeom>
              <a:blipFill rotWithShape="1">
                <a:blip r:embed="rId7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Rectangle 7"/>
              <p:cNvSpPr>
                <a:spLocks noChangeArrowheads="1"/>
              </p:cNvSpPr>
              <p:nvPr/>
            </p:nvSpPr>
            <p:spPr bwMode="auto">
              <a:xfrm>
                <a:off x="10128448" y="4860777"/>
                <a:ext cx="1131435" cy="6480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𝒓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</m:t>
                      </m:r>
                      <m:f>
                        <m:fPr>
                          <m:ctrlP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𝟓</m:t>
                          </m:r>
                        </m:num>
                        <m:den>
                          <m:r>
                            <a:rPr lang="cs-CZ" alt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28448" y="4860777"/>
                <a:ext cx="1131435" cy="648071"/>
              </a:xfrm>
              <a:prstGeom prst="rect">
                <a:avLst/>
              </a:prstGeom>
              <a:blipFill rotWithShape="1">
                <a:blip r:embed="rId8"/>
                <a:stretch>
                  <a:fillRect b="-28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9033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43" grpId="0"/>
      <p:bldP spid="49" grpId="0"/>
      <p:bldP spid="50" grpId="0"/>
      <p:bldP spid="51" grpId="0"/>
      <p:bldP spid="52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kern="0" smtClean="0"/>
              <a:t>Rozšiřování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Rozšiřte 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2957412" cy="994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sz="28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8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2957412" cy="9941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8544272" y="2347289"/>
            <a:ext cx="0" cy="45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ovéPole 48"/>
              <p:cNvSpPr txBox="1"/>
              <p:nvPr/>
            </p:nvSpPr>
            <p:spPr>
              <a:xfrm>
                <a:off x="8479763" y="2374711"/>
                <a:ext cx="3728521" cy="846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den>
                      </m:f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9763" y="2374711"/>
                <a:ext cx="3728521" cy="8460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8479763" y="3273078"/>
                <a:ext cx="3728521" cy="870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</m:den>
                      </m:f>
                      <m:r>
                        <a:rPr lang="cs-CZ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9763" y="3273078"/>
                <a:ext cx="3728521" cy="8703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8479763" y="4131719"/>
                <a:ext cx="1678344" cy="768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9763" y="4131719"/>
                <a:ext cx="1678344" cy="7680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7"/>
              <p:cNvSpPr>
                <a:spLocks noChangeArrowheads="1"/>
              </p:cNvSpPr>
              <p:nvPr/>
            </p:nvSpPr>
            <p:spPr bwMode="auto">
              <a:xfrm>
                <a:off x="10726242" y="4731757"/>
                <a:ext cx="1288645" cy="4320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≠±</m:t>
                      </m:r>
                      <m:r>
                        <a:rPr lang="cs-CZ" alt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𝒃</m:t>
                      </m:r>
                    </m:oMath>
                  </m:oMathPara>
                </a14:m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26242" y="4731757"/>
                <a:ext cx="1288645" cy="432047"/>
              </a:xfrm>
              <a:prstGeom prst="rect">
                <a:avLst/>
              </a:prstGeom>
              <a:blipFill rotWithShape="1">
                <a:blip r:embed="rId6"/>
                <a:stretch>
                  <a:fillRect b="-84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6705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49" grpId="0"/>
      <p:bldP spid="50" grpId="0"/>
      <p:bldP spid="51" grpId="0"/>
      <p:bldP spid="5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1877</TotalTime>
  <Words>1384</Words>
  <Application>Microsoft Office PowerPoint</Application>
  <PresentationFormat>Vlastní</PresentationFormat>
  <Paragraphs>168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Prezentace školení zaměstnanců</vt:lpstr>
      <vt:lpstr>Lomené výrazy (4)  Rozšiřování</vt:lpstr>
      <vt:lpstr>Rozšiřování lomených výrazů</vt:lpstr>
      <vt:lpstr>Rozšiřování lomených výrazů</vt:lpstr>
      <vt:lpstr>Rozšiřování lomených výrazů</vt:lpstr>
      <vt:lpstr>Rozšiřování lomených výrazů</vt:lpstr>
      <vt:lpstr>Prezentace aplikace PowerPoint</vt:lpstr>
      <vt:lpstr>Prezentace aplikace PowerPoint</vt:lpstr>
      <vt:lpstr>Prezentace aplikace PowerPoint</vt:lpstr>
      <vt:lpstr>Prezentace aplikace PowerPoint</vt:lpstr>
      <vt:lpstr>Krácení lomených výrazů</vt:lpstr>
      <vt:lpstr>Krácení lomených výrazů</vt:lpstr>
      <vt:lpstr>Krácení lomených výrazů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205</cp:revision>
  <dcterms:created xsi:type="dcterms:W3CDTF">2012-01-02T08:14:14Z</dcterms:created>
  <dcterms:modified xsi:type="dcterms:W3CDTF">2017-11-05T19:01:38Z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