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77" r:id="rId14"/>
    <p:sldId id="289" r:id="rId15"/>
    <p:sldId id="290" r:id="rId16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1414"/>
    <a:srgbClr val="FF0066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4600" autoAdjust="0"/>
  </p:normalViewPr>
  <p:slideViewPr>
    <p:cSldViewPr>
      <p:cViewPr varScale="1">
        <p:scale>
          <a:sx n="113" d="100"/>
          <a:sy n="113" d="100"/>
        </p:scale>
        <p:origin x="-126" y="-1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8.png"/><Relationship Id="rId9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Lomené výrazy </a:t>
            </a:r>
            <a:r>
              <a:rPr lang="cs-CZ" dirty="0" smtClean="0"/>
              <a:t>(3)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Krácení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359696" y="1844824"/>
                <a:ext cx="1806713" cy="1162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3200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3200" b="1" i="1" smtClean="0"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cs-CZ" sz="3200" b="1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sz="3200" b="1" i="1" smtClean="0"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1844824"/>
                <a:ext cx="1806713" cy="116269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-9128" y="5805264"/>
                <a:ext cx="1400833" cy="8951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400" b="1" i="1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400" b="1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400" b="1" i="1"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cs-CZ" sz="2400" b="1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sz="2400" b="1" i="1"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28" y="5805264"/>
                <a:ext cx="1400833" cy="8951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199456" y="5866770"/>
                <a:ext cx="2551916" cy="874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5866770"/>
                <a:ext cx="2551916" cy="8745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Přímá spojnice 35"/>
          <p:cNvCxnSpPr/>
          <p:nvPr/>
        </p:nvCxnSpPr>
        <p:spPr bwMode="auto">
          <a:xfrm flipV="1">
            <a:off x="1649301" y="5980488"/>
            <a:ext cx="990315" cy="23512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1649301" y="6407596"/>
            <a:ext cx="990315" cy="2327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3506043" y="5877272"/>
                <a:ext cx="1312667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6043" y="5877272"/>
                <a:ext cx="1312667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Přímá spojnice 46"/>
          <p:cNvCxnSpPr/>
          <p:nvPr/>
        </p:nvCxnSpPr>
        <p:spPr bwMode="auto">
          <a:xfrm>
            <a:off x="3866083" y="6705368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3866083" y="6741368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6456040" y="6072385"/>
                <a:ext cx="10449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𝒙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040" y="6072385"/>
                <a:ext cx="1044901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733256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6528490" y="6516000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460229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18" grpId="0"/>
      <p:bldP spid="27" grpId="0"/>
      <p:bldP spid="32" grpId="0"/>
      <p:bldP spid="4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359696" y="1772816"/>
                <a:ext cx="1728998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𝟑𝟔</m:t>
                          </m:r>
                        </m:num>
                        <m:den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1772816"/>
                <a:ext cx="1728998" cy="1093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-9128" y="5805264"/>
                <a:ext cx="1348959" cy="842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400" b="1" i="1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</a:rPr>
                            <m:t>𝟑𝟔</m:t>
                          </m:r>
                        </m:num>
                        <m:den>
                          <m:sSup>
                            <m:sSup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400" b="1" i="1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</a:rPr>
                            <m:t>𝟔</m:t>
                          </m:r>
                          <m:r>
                            <a:rPr lang="cs-CZ" sz="2400" b="1" i="1"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28" y="5805264"/>
                <a:ext cx="1348959" cy="84285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199456" y="5816458"/>
                <a:ext cx="2577565" cy="861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𝟔</m:t>
                              </m:r>
                            </m:e>
                          </m:d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𝟔</m:t>
                              </m:r>
                            </m:e>
                          </m:d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𝒂</m:t>
                          </m:r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5816458"/>
                <a:ext cx="2577565" cy="86132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Přímá spojnice 35"/>
          <p:cNvCxnSpPr/>
          <p:nvPr/>
        </p:nvCxnSpPr>
        <p:spPr bwMode="auto">
          <a:xfrm flipV="1">
            <a:off x="1739657" y="5883183"/>
            <a:ext cx="899959" cy="34351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351584" y="6335702"/>
            <a:ext cx="864096" cy="320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3506043" y="5930176"/>
                <a:ext cx="1325491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6043" y="5930176"/>
                <a:ext cx="1325491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Přímá spojnice 46"/>
          <p:cNvCxnSpPr/>
          <p:nvPr/>
        </p:nvCxnSpPr>
        <p:spPr bwMode="auto">
          <a:xfrm>
            <a:off x="3866083" y="6705368"/>
            <a:ext cx="93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3866083" y="6741368"/>
            <a:ext cx="93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6444000" y="6084000"/>
                <a:ext cx="10449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000" y="6084000"/>
                <a:ext cx="1044901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733256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6528490" y="6516000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7600941" y="6084000"/>
                <a:ext cx="10449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941" y="6084000"/>
                <a:ext cx="1044901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>
            <a:off x="7680618" y="6516000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88246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18" grpId="0"/>
      <p:bldP spid="27" grpId="0"/>
      <p:bldP spid="32" grpId="0"/>
      <p:bldP spid="46" grpId="0"/>
      <p:bldP spid="57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359696" y="1844824"/>
                <a:ext cx="3124252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𝒙𝒚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𝒙𝒛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𝒚𝒛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1844824"/>
                <a:ext cx="3124252" cy="11774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-9128" y="5805264"/>
                <a:ext cx="2389820" cy="906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>
                                  <a:latin typeface="Cambria Math"/>
                                </a:rPr>
                                <m:t>𝟒</m:t>
                              </m:r>
                              <m:r>
                                <a:rPr lang="cs-CZ" sz="2400" b="1" i="1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400" b="1" i="1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</a:rPr>
                            <m:t>𝟒</m:t>
                          </m:r>
                          <m:r>
                            <a:rPr lang="cs-CZ" sz="2400" b="1" i="1">
                              <a:latin typeface="Cambria Math"/>
                            </a:rPr>
                            <m:t>𝒙𝒚</m:t>
                          </m:r>
                          <m:r>
                            <a:rPr lang="cs-CZ" sz="2400" b="1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2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400" b="1" i="1"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>
                              <a:latin typeface="Cambria Math"/>
                            </a:rPr>
                            <m:t>𝒙𝒛</m:t>
                          </m:r>
                          <m:r>
                            <a:rPr lang="cs-CZ" sz="2400" b="1" i="1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>
                              <a:latin typeface="Cambria Math"/>
                            </a:rPr>
                            <m:t>𝒚𝒛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28" y="5805264"/>
                <a:ext cx="2389820" cy="90614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2155406" y="5805264"/>
                <a:ext cx="1911164" cy="906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400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sz="2400" b="1" i="1" smtClean="0">
                                      <a:latin typeface="Cambria Math"/>
                                    </a:rPr>
                                    <m:t>𝒚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𝒛</m:t>
                          </m:r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406" y="5805264"/>
                <a:ext cx="1911164" cy="90614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Přímá spojnice 35"/>
          <p:cNvCxnSpPr/>
          <p:nvPr/>
        </p:nvCxnSpPr>
        <p:spPr bwMode="auto">
          <a:xfrm flipV="1">
            <a:off x="3791744" y="5883183"/>
            <a:ext cx="88274" cy="17751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785963" y="6381328"/>
            <a:ext cx="1149797" cy="2327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3935760" y="5930176"/>
                <a:ext cx="1509837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𝒛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5760" y="5930176"/>
                <a:ext cx="1509837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Přímá spojnice 46"/>
          <p:cNvCxnSpPr/>
          <p:nvPr/>
        </p:nvCxnSpPr>
        <p:spPr bwMode="auto">
          <a:xfrm>
            <a:off x="4295800" y="6705368"/>
            <a:ext cx="10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4295800" y="6741368"/>
            <a:ext cx="10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6456040" y="6084000"/>
                <a:ext cx="10449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𝒛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040" y="6084000"/>
                <a:ext cx="1044901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733256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6528490" y="6480000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7522406" y="6084000"/>
                <a:ext cx="12164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𝒚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𝒙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406" y="6084000"/>
                <a:ext cx="1216423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>
            <a:off x="7668000" y="6480000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069662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18" grpId="0"/>
      <p:bldP spid="27" grpId="0"/>
      <p:bldP spid="32" grpId="0"/>
      <p:bldP spid="46" grpId="0"/>
      <p:bldP spid="57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" y="2340000"/>
                <a:ext cx="1343471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340000"/>
                <a:ext cx="1343471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0" y="3420000"/>
                <a:ext cx="1897106" cy="975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897106" cy="975139"/>
              </a:xfrm>
              <a:prstGeom prst="rect">
                <a:avLst/>
              </a:prstGeom>
              <a:blipFill rotWithShape="1">
                <a:blip r:embed="rId3"/>
                <a:stretch>
                  <a:fillRect r="-257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0" y="4500000"/>
                <a:ext cx="1897106" cy="91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897106" cy="9107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0" y="5580000"/>
                <a:ext cx="1980256" cy="967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1980256" cy="9678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2809495" y="548680"/>
            <a:ext cx="7078116" cy="626738"/>
          </a:xfrm>
        </p:spPr>
        <p:txBody>
          <a:bodyPr/>
          <a:lstStyle/>
          <a:p>
            <a:pPr algn="ctr"/>
            <a:r>
              <a:rPr lang="cs-CZ" dirty="0"/>
              <a:t>Krácení lomených výrazů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10044100" y="116632"/>
                <a:ext cx="2147900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≠±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4100" y="116632"/>
                <a:ext cx="2147900" cy="6705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0128448" y="836712"/>
                <a:ext cx="1882824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448" y="836712"/>
                <a:ext cx="1882824" cy="67056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8544272" y="1390280"/>
                <a:ext cx="3647729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4272" y="1390280"/>
                <a:ext cx="3647729" cy="6705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9687595" y="1988840"/>
                <a:ext cx="2529085" cy="694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d>
                            <m:dPr>
                              <m:ctrlP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7595" y="1988840"/>
                <a:ext cx="2529085" cy="69480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bdélník 19"/>
          <p:cNvSpPr/>
          <p:nvPr/>
        </p:nvSpPr>
        <p:spPr>
          <a:xfrm>
            <a:off x="1612539" y="1824996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lomené výrazy:</a:t>
            </a:r>
            <a:endParaRPr lang="cs-CZ" alt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721509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2" grpId="0"/>
      <p:bldP spid="33" grpId="0"/>
      <p:bldP spid="39" grpId="0"/>
      <p:bldP spid="40" grpId="0"/>
      <p:bldP spid="41" grpId="0"/>
      <p:bldP spid="42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" y="2340000"/>
                <a:ext cx="1343471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340000"/>
                <a:ext cx="1343471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0" y="3420000"/>
                <a:ext cx="1897106" cy="1002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𝟑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897106" cy="10022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0" y="4500000"/>
                <a:ext cx="1897106" cy="974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𝟐𝟏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𝒒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897106" cy="97436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0" y="5580000"/>
                <a:ext cx="1980256" cy="1028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𝟐𝟓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1980256" cy="10288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2809495" y="548680"/>
            <a:ext cx="7078116" cy="626738"/>
          </a:xfrm>
        </p:spPr>
        <p:txBody>
          <a:bodyPr/>
          <a:lstStyle/>
          <a:p>
            <a:pPr algn="ctr"/>
            <a:r>
              <a:rPr lang="cs-CZ" dirty="0"/>
              <a:t>Krácení lomených výrazů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10368136" y="116632"/>
                <a:ext cx="1823864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8136" y="116632"/>
                <a:ext cx="1823864" cy="6705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0128448" y="836712"/>
                <a:ext cx="18828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448" y="836712"/>
                <a:ext cx="1882824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10488488" y="1196752"/>
                <a:ext cx="1703513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𝒒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8488" y="1196752"/>
                <a:ext cx="1703513" cy="6705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10222550" y="1844824"/>
                <a:ext cx="1954832" cy="676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2550" y="1844824"/>
                <a:ext cx="1954832" cy="67678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bdélník 19"/>
          <p:cNvSpPr/>
          <p:nvPr/>
        </p:nvSpPr>
        <p:spPr>
          <a:xfrm>
            <a:off x="1612539" y="1824996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lomené výrazy:</a:t>
            </a:r>
            <a:endParaRPr lang="cs-CZ" alt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8485311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2" grpId="0"/>
      <p:bldP spid="33" grpId="0"/>
      <p:bldP spid="39" grpId="0"/>
      <p:bldP spid="40" grpId="0"/>
      <p:bldP spid="41" grpId="0"/>
      <p:bldP spid="42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" y="2340000"/>
                <a:ext cx="1980255" cy="995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𝟏𝟔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𝟏𝟔𝟗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340000"/>
                <a:ext cx="1980255" cy="99508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0" y="3420000"/>
                <a:ext cx="1897106" cy="995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𝟑𝟔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897106" cy="995081"/>
              </a:xfrm>
              <a:prstGeom prst="rect">
                <a:avLst/>
              </a:prstGeom>
              <a:blipFill rotWithShape="1">
                <a:blip r:embed="rId3"/>
                <a:stretch>
                  <a:fillRect r="-250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0" y="4500000"/>
                <a:ext cx="1897106" cy="994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897106" cy="9941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0" y="5580000"/>
                <a:ext cx="1980256" cy="1028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𝟒𝟓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cs-CZ" sz="2800" b="1" i="1" smtClean="0">
                                      <a:latin typeface="Cambria Math"/>
                                    </a:rPr>
                                    <m:t>𝟑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1980256" cy="10288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2809495" y="548680"/>
            <a:ext cx="7078116" cy="626738"/>
          </a:xfrm>
        </p:spPr>
        <p:txBody>
          <a:bodyPr/>
          <a:lstStyle/>
          <a:p>
            <a:pPr algn="ctr"/>
            <a:r>
              <a:rPr lang="cs-CZ" dirty="0"/>
              <a:t>Krácení lomených výrazů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9624392" y="116632"/>
                <a:ext cx="2567608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𝒔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𝒔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392" y="116632"/>
                <a:ext cx="2567608" cy="66851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10128448" y="836712"/>
                <a:ext cx="204893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448" y="836712"/>
                <a:ext cx="2048934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9912424" y="1196752"/>
                <a:ext cx="2279577" cy="67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2424" y="1196752"/>
                <a:ext cx="2279577" cy="67050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9624392" y="1867257"/>
                <a:ext cx="2552990" cy="694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f>
                        <m:fPr>
                          <m:ctrlP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d>
                            <m:dPr>
                              <m:ctrlP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num>
                        <m:den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cs-CZ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392" y="1867257"/>
                <a:ext cx="2552990" cy="69480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bdélník 19"/>
          <p:cNvSpPr/>
          <p:nvPr/>
        </p:nvSpPr>
        <p:spPr>
          <a:xfrm>
            <a:off x="1612539" y="1824996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lomené výrazy:</a:t>
            </a:r>
            <a:endParaRPr lang="cs-CZ" alt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4056908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2" grpId="0"/>
      <p:bldP spid="33" grpId="0"/>
      <p:bldP spid="39" grpId="0"/>
      <p:bldP spid="40" grpId="0"/>
      <p:bldP spid="41" grpId="0"/>
      <p:bldP spid="42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504675" y="1916832"/>
            <a:ext cx="307915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Krácení zlomků:</a:t>
            </a:r>
            <a:endParaRPr lang="cs-CZ" altLang="cs-CZ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-6005" y="2421058"/>
            <a:ext cx="121859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Krátit zlomek </a:t>
            </a:r>
            <a:r>
              <a:rPr lang="cs-CZ" altLang="cs-CZ" sz="2400" b="1" dirty="0"/>
              <a:t>znamená </a:t>
            </a:r>
            <a:r>
              <a:rPr lang="cs-CZ" altLang="cs-CZ" sz="2400" b="1" dirty="0" smtClean="0"/>
              <a:t>dělit </a:t>
            </a:r>
            <a:r>
              <a:rPr lang="cs-CZ" altLang="cs-CZ" sz="2400" b="1" dirty="0"/>
              <a:t>čitatele i jmenovatele stejným číslem, různým od nuly.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335360" y="2870660"/>
                <a:ext cx="54373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2870660"/>
                <a:ext cx="543739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67408" y="2870660"/>
                <a:ext cx="963918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8" y="2870660"/>
                <a:ext cx="963918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619267" y="3578129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67" y="3578129"/>
                <a:ext cx="48603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607229" y="2852936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29" y="2852936"/>
                <a:ext cx="48603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2539794" y="2911963"/>
                <a:ext cx="788999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𝟒𝟖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𝟕𝟐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9794" y="2911963"/>
                <a:ext cx="788999" cy="1017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6384032" y="2894940"/>
                <a:ext cx="963918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032" y="2894940"/>
                <a:ext cx="963918" cy="101752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3055414" y="3624180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5414" y="3624180"/>
                <a:ext cx="48603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3044253" y="2894239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4253" y="2894239"/>
                <a:ext cx="48603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3287688" y="2911962"/>
                <a:ext cx="120917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88" y="2911962"/>
                <a:ext cx="1209177" cy="101752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4253850" y="2928005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850" y="2928005"/>
                <a:ext cx="48603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4253850" y="3624180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850" y="3624180"/>
                <a:ext cx="48603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4439816" y="2911961"/>
                <a:ext cx="1209177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816" y="2911961"/>
                <a:ext cx="1209177" cy="101752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5405978" y="2911963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5978" y="2911963"/>
                <a:ext cx="48603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5447928" y="3624180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8" y="3624180"/>
                <a:ext cx="48603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5519936" y="2894239"/>
                <a:ext cx="963918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36" y="2894239"/>
                <a:ext cx="963918" cy="1017523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6168008" y="2852936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008" y="2852936"/>
                <a:ext cx="486030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6168008" y="3578381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008" y="3578381"/>
                <a:ext cx="486030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bdélník 43"/>
          <p:cNvSpPr/>
          <p:nvPr/>
        </p:nvSpPr>
        <p:spPr>
          <a:xfrm>
            <a:off x="75011" y="4029716"/>
            <a:ext cx="6525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Obdobně postupujeme u lomených výrazů.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75528" y="4550423"/>
                <a:ext cx="977575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𝟔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28" y="4550423"/>
                <a:ext cx="977575" cy="109305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839416" y="4622431"/>
                <a:ext cx="619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4622431"/>
                <a:ext cx="619080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795757" y="5458813"/>
                <a:ext cx="619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757" y="5458813"/>
                <a:ext cx="619080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983432" y="4622431"/>
                <a:ext cx="1201162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2" y="4622431"/>
                <a:ext cx="1201162" cy="1017523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ovéPole 48"/>
          <p:cNvSpPr txBox="1"/>
          <p:nvPr/>
        </p:nvSpPr>
        <p:spPr>
          <a:xfrm>
            <a:off x="2184594" y="4376790"/>
            <a:ext cx="9154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Navíc je třeba určit podmínky, za nichž má tato úprava smysl!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2227943" y="4874038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7943" y="4874038"/>
                <a:ext cx="1315168" cy="584775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Přímá spojnice 8"/>
          <p:cNvCxnSpPr/>
          <p:nvPr/>
        </p:nvCxnSpPr>
        <p:spPr bwMode="auto">
          <a:xfrm>
            <a:off x="1260000" y="3857279"/>
            <a:ext cx="3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>
            <a:off x="1260000" y="3893279"/>
            <a:ext cx="3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>
            <a:off x="6876000" y="3893279"/>
            <a:ext cx="3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876000" y="3929279"/>
            <a:ext cx="3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1476000" y="5621279"/>
            <a:ext cx="55887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1475999" y="5657279"/>
            <a:ext cx="55887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2279576" y="5438213"/>
            <a:ext cx="121646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4636816" y="4694439"/>
                <a:ext cx="1222834" cy="1090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𝟒𝟖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𝟕𝟐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816" y="4694439"/>
                <a:ext cx="1222834" cy="1090427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ovéPole 57"/>
              <p:cNvSpPr txBox="1"/>
              <p:nvPr/>
            </p:nvSpPr>
            <p:spPr>
              <a:xfrm>
                <a:off x="7013080" y="4747995"/>
                <a:ext cx="1201163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8" name="TextovéPol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080" y="4747995"/>
                <a:ext cx="1201163" cy="1017523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5528856" y="5558535"/>
                <a:ext cx="619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856" y="5558535"/>
                <a:ext cx="619080" cy="369332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5668818" y="4747294"/>
                <a:ext cx="619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818" y="4747294"/>
                <a:ext cx="619080" cy="369332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5761130" y="4765017"/>
                <a:ext cx="1446422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𝟏𝟔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1130" y="4765017"/>
                <a:ext cx="1446422" cy="1017523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6941072" y="4760305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1072" y="4760305"/>
                <a:ext cx="486030" cy="369332"/>
              </a:xfrm>
              <a:prstGeom prst="rect">
                <a:avLst/>
              </a:prstGeom>
              <a:blipFill rotWithShape="1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6869064" y="5486527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9064" y="5486527"/>
                <a:ext cx="486030" cy="369332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Přímá spojnice 69"/>
          <p:cNvCxnSpPr/>
          <p:nvPr/>
        </p:nvCxnSpPr>
        <p:spPr bwMode="auto">
          <a:xfrm>
            <a:off x="7517136" y="5746334"/>
            <a:ext cx="64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7517136" y="5782334"/>
            <a:ext cx="64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TextovéPole 71"/>
          <p:cNvSpPr txBox="1"/>
          <p:nvPr/>
        </p:nvSpPr>
        <p:spPr>
          <a:xfrm>
            <a:off x="1970966" y="5879666"/>
            <a:ext cx="9026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400" b="1" dirty="0">
                <a:solidFill>
                  <a:srgbClr val="FF0000"/>
                </a:solidFill>
              </a:rPr>
              <a:t>Krátit lomený výraz znamená vydělit čitatele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i </a:t>
            </a:r>
            <a:r>
              <a:rPr lang="cs-CZ" altLang="cs-CZ" sz="2400" b="1" dirty="0">
                <a:solidFill>
                  <a:srgbClr val="FF0000"/>
                </a:solidFill>
              </a:rPr>
              <a:t>jmenovatele stejným výrazem, různým od nuly.</a:t>
            </a:r>
            <a:endParaRPr lang="cs-CZ" alt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ovéPole 72"/>
              <p:cNvSpPr txBox="1"/>
              <p:nvPr/>
            </p:nvSpPr>
            <p:spPr>
              <a:xfrm>
                <a:off x="8453240" y="4982471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3" name="TextovéPole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3240" y="4982471"/>
                <a:ext cx="1315168" cy="584775"/>
              </a:xfrm>
              <a:prstGeom prst="rect">
                <a:avLst/>
              </a:prstGeom>
              <a:blipFill rotWithShape="1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Přímá spojnice 73"/>
          <p:cNvCxnSpPr/>
          <p:nvPr/>
        </p:nvCxnSpPr>
        <p:spPr bwMode="auto">
          <a:xfrm>
            <a:off x="8504873" y="5546646"/>
            <a:ext cx="121646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000"/>
                            </p:stCondLst>
                            <p:childTnLst>
                              <p:par>
                                <p:cTn id="1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00"/>
                            </p:stCondLst>
                            <p:childTnLst>
                              <p:par>
                                <p:cTn id="2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4" grpId="0"/>
      <p:bldP spid="29" grpId="0"/>
      <p:bldP spid="5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72" grpId="0"/>
      <p:bldP spid="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4583832" y="4467943"/>
                <a:ext cx="1468094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832" y="4467943"/>
                <a:ext cx="1468094" cy="11774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5908980" y="4488868"/>
                <a:ext cx="1209177" cy="1027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8980" y="4488868"/>
                <a:ext cx="1209177" cy="10271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5692956" y="4456998"/>
                <a:ext cx="7569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𝒙𝒚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956" y="4456998"/>
                <a:ext cx="756938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ovéPole 71"/>
          <p:cNvSpPr txBox="1"/>
          <p:nvPr/>
        </p:nvSpPr>
        <p:spPr>
          <a:xfrm>
            <a:off x="13016" y="5733256"/>
            <a:ext cx="12178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000" b="1" dirty="0">
                <a:solidFill>
                  <a:srgbClr val="FF0000"/>
                </a:solidFill>
              </a:rPr>
              <a:t>Při krácení dochází k dělení.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Nulou </a:t>
            </a:r>
            <a:r>
              <a:rPr lang="cs-CZ" altLang="cs-CZ" sz="2000" b="1" dirty="0">
                <a:solidFill>
                  <a:srgbClr val="FF0000"/>
                </a:solidFill>
              </a:rPr>
              <a:t>nelze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dělit. </a:t>
            </a:r>
            <a:r>
              <a:rPr lang="cs-CZ" altLang="cs-CZ" sz="2000" b="1" dirty="0">
                <a:solidFill>
                  <a:srgbClr val="FF0000"/>
                </a:solidFill>
              </a:rPr>
              <a:t>Proto podobně jako výraz ve jmenovateli, který nesmí být roven nule, nesmí být roven nule ani výraz, kterým při krácení lomeného výrazu dělíme!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0" y="2793122"/>
            <a:ext cx="4155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1) Určíme podmínky řešitelnosti: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4079776" y="2793122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776" y="2793122"/>
                <a:ext cx="1315168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5662479" y="2818977"/>
                <a:ext cx="1519775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2479" y="2818977"/>
                <a:ext cx="1519775" cy="5959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5860952" y="3284984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0952" y="3284984"/>
                <a:ext cx="1315168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Přímá spojnice 67"/>
          <p:cNvCxnSpPr/>
          <p:nvPr/>
        </p:nvCxnSpPr>
        <p:spPr bwMode="auto">
          <a:xfrm>
            <a:off x="4129129" y="3297178"/>
            <a:ext cx="121646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5859650" y="3861048"/>
            <a:ext cx="121646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13016" y="3793670"/>
            <a:ext cx="5515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2</a:t>
            </a:r>
            <a:r>
              <a:rPr lang="cs-CZ" sz="2000" b="1" dirty="0" smtClean="0">
                <a:solidFill>
                  <a:srgbClr val="FF0000"/>
                </a:solidFill>
              </a:rPr>
              <a:t>) Krátíme (pokud možno) největším společným dělitelem čitatele a jmenovatele: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ovéPole 75"/>
              <p:cNvSpPr txBox="1"/>
              <p:nvPr/>
            </p:nvSpPr>
            <p:spPr>
              <a:xfrm>
                <a:off x="5656098" y="5363924"/>
                <a:ext cx="7569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: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𝟒</m:t>
                      </m:r>
                      <m:r>
                        <a:rPr lang="cs-CZ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𝒙𝒚</m:t>
                      </m:r>
                    </m:oMath>
                  </m:oMathPara>
                </a14:m>
                <a:endParaRPr lang="cs-CZ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098" y="5363924"/>
                <a:ext cx="756938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Přímá spojnice 76"/>
          <p:cNvCxnSpPr/>
          <p:nvPr/>
        </p:nvCxnSpPr>
        <p:spPr bwMode="auto">
          <a:xfrm>
            <a:off x="6408000" y="5507976"/>
            <a:ext cx="64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6408000" y="5543976"/>
            <a:ext cx="64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4939906" y="1790757"/>
                <a:ext cx="1468094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9906" y="1790757"/>
                <a:ext cx="1468094" cy="117743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47242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57" grpId="0"/>
      <p:bldP spid="60" grpId="0"/>
      <p:bldP spid="72" grpId="0"/>
      <p:bldP spid="64" grpId="0"/>
      <p:bldP spid="65" grpId="0"/>
      <p:bldP spid="66" grpId="0"/>
      <p:bldP spid="67" grpId="0"/>
      <p:bldP spid="75" grpId="0"/>
      <p:bldP spid="76" grpId="0"/>
      <p:bldP spid="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63352" y="3680250"/>
                <a:ext cx="1468094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3680250"/>
                <a:ext cx="1468094" cy="11774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5015880" y="3770011"/>
                <a:ext cx="1209177" cy="1027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880" y="3770011"/>
                <a:ext cx="1209177" cy="10271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ovéPole 71"/>
          <p:cNvSpPr txBox="1"/>
          <p:nvPr/>
        </p:nvSpPr>
        <p:spPr>
          <a:xfrm>
            <a:off x="78761" y="5013176"/>
            <a:ext cx="1258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s-CZ" altLang="cs-CZ" sz="2000" b="1" dirty="0" smtClean="0">
                <a:solidFill>
                  <a:srgbClr val="FF0000"/>
                </a:solidFill>
              </a:rPr>
              <a:t>Tj. platí: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0" y="2924944"/>
            <a:ext cx="7273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Jak najdu největší společný dělitel čitatele a jmenovatele?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45189" y="3322921"/>
            <a:ext cx="622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Rozložíme je na součin a najdeme společné prvky</a:t>
            </a:r>
            <a:endParaRPr lang="cs-CZ" sz="2000" b="1" dirty="0">
              <a:solidFill>
                <a:srgbClr val="FF0000"/>
              </a:solidFill>
            </a:endParaRPr>
          </a:p>
        </p:txBody>
      </p:sp>
      <p:cxnSp>
        <p:nvCxnSpPr>
          <p:cNvPr id="77" name="Přímá spojnice 76"/>
          <p:cNvCxnSpPr/>
          <p:nvPr/>
        </p:nvCxnSpPr>
        <p:spPr bwMode="auto">
          <a:xfrm>
            <a:off x="5472000" y="4792908"/>
            <a:ext cx="64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5472000" y="4756908"/>
            <a:ext cx="64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4939906" y="1790757"/>
                <a:ext cx="1468094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9906" y="1790757"/>
                <a:ext cx="1468094" cy="117743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1559496" y="3691722"/>
                <a:ext cx="3598934" cy="1101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3691722"/>
                <a:ext cx="3598934" cy="110190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 bwMode="auto">
          <a:xfrm flipV="1">
            <a:off x="2351584" y="3757457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V="1">
            <a:off x="2063552" y="4361133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 flipV="1">
            <a:off x="2864024" y="3765841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2580274" y="4353660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V="1">
            <a:off x="3360338" y="3861048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3647728" y="4393938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V="1">
            <a:off x="4439816" y="3861048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4151784" y="4437112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7752184" y="3333548"/>
            <a:ext cx="2173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Poté je krátíme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707985" y="5423579"/>
                <a:ext cx="1468094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985" y="5423579"/>
                <a:ext cx="1468094" cy="117743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1991544" y="5570211"/>
                <a:ext cx="1209177" cy="1027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5570211"/>
                <a:ext cx="1209177" cy="102714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Přímá spojnice 31"/>
          <p:cNvCxnSpPr/>
          <p:nvPr/>
        </p:nvCxnSpPr>
        <p:spPr bwMode="auto">
          <a:xfrm>
            <a:off x="2447664" y="6593108"/>
            <a:ext cx="64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2447664" y="6557108"/>
            <a:ext cx="64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ovéPole 33"/>
          <p:cNvSpPr txBox="1"/>
          <p:nvPr/>
        </p:nvSpPr>
        <p:spPr>
          <a:xfrm>
            <a:off x="3249535" y="5883726"/>
            <a:ext cx="83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Je-li:</a:t>
            </a:r>
            <a:endParaRPr lang="cs-CZ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4406486" y="5791393"/>
                <a:ext cx="14241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;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486" y="5791393"/>
                <a:ext cx="1424172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ovéPole 35"/>
              <p:cNvSpPr txBox="1"/>
              <p:nvPr/>
            </p:nvSpPr>
            <p:spPr>
              <a:xfrm>
                <a:off x="5663952" y="5733256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952" y="5733256"/>
                <a:ext cx="1315168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/>
          <p:cNvSpPr txBox="1"/>
          <p:nvPr/>
        </p:nvSpPr>
        <p:spPr>
          <a:xfrm>
            <a:off x="5951639" y="4865119"/>
            <a:ext cx="6240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Před krácením vždy čitatele i jmenovatele lomeného výrazu rozložíme na součin!</a:t>
            </a:r>
            <a:endParaRPr lang="cs-CZ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4491970" y="6318031"/>
            <a:ext cx="112849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5741973" y="6318031"/>
            <a:ext cx="112849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9858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57" grpId="0"/>
      <p:bldP spid="72" grpId="0"/>
      <p:bldP spid="64" grpId="0"/>
      <p:bldP spid="75" grpId="0"/>
      <p:bldP spid="18" grpId="0"/>
      <p:bldP spid="19" grpId="0"/>
      <p:bldP spid="29" grpId="0"/>
      <p:bldP spid="30" grpId="0"/>
      <p:bldP spid="31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0" y="3976754"/>
            <a:ext cx="5744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2) Rozložíme na součin čitatele a jmenovatele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8" name="Přímá spojnice 77"/>
          <p:cNvCxnSpPr/>
          <p:nvPr/>
        </p:nvCxnSpPr>
        <p:spPr bwMode="auto">
          <a:xfrm>
            <a:off x="8208000" y="5524754"/>
            <a:ext cx="122040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359696" y="1790757"/>
                <a:ext cx="1956625" cy="1101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𝟑𝟐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1790757"/>
                <a:ext cx="1956625" cy="110126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0" y="2896754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1) Určíme podmínky řešitelnosti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6120000" y="2636912"/>
                <a:ext cx="2728055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r>
                        <a:rPr lang="cs-CZ" sz="3200" b="1" i="1" smtClean="0">
                          <a:latin typeface="Cambria Math"/>
                        </a:rPr>
                        <m:t>𝟖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2636912"/>
                <a:ext cx="2728055" cy="5959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5975987" y="3142966"/>
                <a:ext cx="2872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e>
                      </m:d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5987" y="3142966"/>
                <a:ext cx="287206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5951639" y="3689091"/>
                <a:ext cx="13151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639" y="3689091"/>
                <a:ext cx="131516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7680176" y="3674283"/>
                <a:ext cx="16213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76" y="3674283"/>
                <a:ext cx="1621341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0" y="4466871"/>
                <a:ext cx="1956625" cy="1101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𝟑𝟐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𝟖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466871"/>
                <a:ext cx="1956625" cy="110126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1775520" y="4458980"/>
                <a:ext cx="2745495" cy="1178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32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3200" b="1" i="1" smtClean="0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cs-CZ" sz="3200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𝟏𝟔</m:t>
                              </m:r>
                            </m:e>
                          </m:d>
                        </m:num>
                        <m:den>
                          <m:r>
                            <a:rPr lang="cs-CZ" sz="3200" b="1" i="1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200" b="1" i="1"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20" y="4458980"/>
                <a:ext cx="2745495" cy="117820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4367808" y="4458980"/>
                <a:ext cx="3587200" cy="1117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num>
                        <m:den>
                          <m:r>
                            <a:rPr lang="cs-CZ" sz="3200" b="1" i="1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200" b="1" i="1">
                                  <a:latin typeface="Cambria Math"/>
                                </a:rPr>
                                <m:t>𝟒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808" y="4458980"/>
                <a:ext cx="3587200" cy="111767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7752184" y="4482275"/>
                <a:ext cx="1689693" cy="1015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2184" y="4482275"/>
                <a:ext cx="1689693" cy="101572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ovéPole 47"/>
          <p:cNvSpPr txBox="1"/>
          <p:nvPr/>
        </p:nvSpPr>
        <p:spPr>
          <a:xfrm>
            <a:off x="0" y="577675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3) Krátíme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9" name="Přímá spojnice 48"/>
          <p:cNvCxnSpPr/>
          <p:nvPr/>
        </p:nvCxnSpPr>
        <p:spPr bwMode="auto">
          <a:xfrm flipV="1">
            <a:off x="4871864" y="4571194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5384304" y="5141865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6619080" y="4511959"/>
            <a:ext cx="1061096" cy="4704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6088532" y="5076330"/>
            <a:ext cx="1061096" cy="4704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023992" y="4159789"/>
            <a:ext cx="106109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7804556" y="4159789"/>
            <a:ext cx="138778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8208000" y="5560754"/>
            <a:ext cx="122040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ovéPole 55"/>
          <p:cNvSpPr txBox="1"/>
          <p:nvPr/>
        </p:nvSpPr>
        <p:spPr>
          <a:xfrm>
            <a:off x="0" y="6329264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Bod 1) lze udělat nakonec, neboť po úpravách lépe vidíme u jmenovatelů podmínky řešitelnosti.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897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75" grpId="0"/>
      <p:bldP spid="18" grpId="0"/>
      <p:bldP spid="29" grpId="0"/>
      <p:bldP spid="38" grpId="0"/>
      <p:bldP spid="39" grpId="0"/>
      <p:bldP spid="40" grpId="0"/>
      <p:bldP spid="41" grpId="0"/>
      <p:bldP spid="42" grpId="0"/>
      <p:bldP spid="43" grpId="0"/>
      <p:bldP spid="46" grpId="0"/>
      <p:bldP spid="47" grpId="0"/>
      <p:bldP spid="48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-8384" y="3064710"/>
            <a:ext cx="5744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 Rozložíme na součin čitatele a jmenovatele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8" name="Přímá spojnice 77"/>
          <p:cNvCxnSpPr/>
          <p:nvPr/>
        </p:nvCxnSpPr>
        <p:spPr bwMode="auto">
          <a:xfrm>
            <a:off x="9504048" y="4572024"/>
            <a:ext cx="93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359696" y="1790757"/>
                <a:ext cx="2390463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𝒙𝒚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1790757"/>
                <a:ext cx="2390463" cy="11774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-8384" y="5117122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3) Určíme podmínky řešitelnosti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6116734" y="4816382"/>
                <a:ext cx="3068661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𝒚</m:t>
                          </m:r>
                        </m:e>
                      </m:d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6734" y="4816382"/>
                <a:ext cx="3068661" cy="5959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5828662" y="5413326"/>
                <a:ext cx="1511759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662" y="5413326"/>
                <a:ext cx="1511759" cy="5959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6004969" y="5868561"/>
                <a:ext cx="13151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4969" y="5868561"/>
                <a:ext cx="131516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8472264" y="5853753"/>
                <a:ext cx="13151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2264" y="5853753"/>
                <a:ext cx="1315167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432048" y="3528024"/>
                <a:ext cx="2390463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>
                              <a:latin typeface="Cambria Math"/>
                            </a:rPr>
                            <m:t>𝒙𝒚</m:t>
                          </m:r>
                          <m:r>
                            <a:rPr lang="cs-CZ" sz="3200" b="1" i="1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cs-CZ" sz="3200" b="1" i="1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48" y="3528024"/>
                <a:ext cx="2390463" cy="117743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2592048" y="3564024"/>
                <a:ext cx="2709395" cy="11324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048" y="3564024"/>
                <a:ext cx="2709395" cy="113242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ovéPole 47"/>
          <p:cNvSpPr txBox="1"/>
          <p:nvPr/>
        </p:nvSpPr>
        <p:spPr>
          <a:xfrm>
            <a:off x="-8384" y="472514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 Krátíme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9" name="Přímá spojnice 48"/>
          <p:cNvCxnSpPr/>
          <p:nvPr/>
        </p:nvCxnSpPr>
        <p:spPr bwMode="auto">
          <a:xfrm flipV="1">
            <a:off x="6212498" y="3698866"/>
            <a:ext cx="36004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6249425" y="4249791"/>
            <a:ext cx="169041" cy="14401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6568867" y="3607670"/>
            <a:ext cx="1061096" cy="4704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6558719" y="4194870"/>
            <a:ext cx="1061096" cy="4704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>
            <a:off x="6077322" y="6339259"/>
            <a:ext cx="106109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>
            <a:off x="8596644" y="6339259"/>
            <a:ext cx="10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9504048" y="4608024"/>
            <a:ext cx="93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5149231" y="3554827"/>
                <a:ext cx="2818977" cy="11324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231" y="3554827"/>
                <a:ext cx="2818977" cy="113242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7778237" y="3573273"/>
                <a:ext cx="1270091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8237" y="3573273"/>
                <a:ext cx="1270091" cy="101752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8912736" y="3573016"/>
                <a:ext cx="1575752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736" y="3573016"/>
                <a:ext cx="1575752" cy="1017523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7747353" y="5413326"/>
                <a:ext cx="204895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𝒚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353" y="5413326"/>
                <a:ext cx="2048959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64989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75" grpId="0"/>
      <p:bldP spid="18" grpId="0"/>
      <p:bldP spid="29" grpId="0"/>
      <p:bldP spid="38" grpId="0"/>
      <p:bldP spid="39" grpId="0"/>
      <p:bldP spid="40" grpId="0"/>
      <p:bldP spid="41" grpId="0"/>
      <p:bldP spid="42" grpId="0"/>
      <p:bldP spid="43" grpId="0"/>
      <p:bldP spid="48" grpId="0"/>
      <p:bldP spid="26" grpId="0"/>
      <p:bldP spid="28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359696" y="1844824"/>
                <a:ext cx="2229135" cy="11760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1844824"/>
                <a:ext cx="2229135" cy="117602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-9128" y="5805264"/>
                <a:ext cx="1717650" cy="905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𝟏𝟎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𝟐𝟓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𝒑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28" y="5805264"/>
                <a:ext cx="1717650" cy="905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559496" y="5816458"/>
                <a:ext cx="1956048" cy="871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𝒑</m:t>
                          </m:r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𝒑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𝟐𝟓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𝒑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5816458"/>
                <a:ext cx="1956048" cy="8712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 flipV="1">
            <a:off x="2168093" y="5941045"/>
            <a:ext cx="255499" cy="24310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V="1">
            <a:off x="2757028" y="6364590"/>
            <a:ext cx="242628" cy="2327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V="1">
            <a:off x="1991544" y="5837076"/>
            <a:ext cx="185936" cy="32822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369000" y="6332211"/>
            <a:ext cx="414632" cy="24122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2639616" y="6156012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616" y="6156012"/>
                <a:ext cx="38664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2074227" y="5669082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4227" y="5669082"/>
                <a:ext cx="38664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3287688" y="5822160"/>
                <a:ext cx="1325491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𝒑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88" y="5822160"/>
                <a:ext cx="1325491" cy="7861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Přímá spojnice 46"/>
          <p:cNvCxnSpPr/>
          <p:nvPr/>
        </p:nvCxnSpPr>
        <p:spPr bwMode="auto">
          <a:xfrm>
            <a:off x="3647728" y="6597352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3647728" y="6633352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4871864" y="6038414"/>
                <a:ext cx="10449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𝒑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864" y="6038414"/>
                <a:ext cx="1044901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14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733256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4944314" y="6467990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2898248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18" grpId="0"/>
      <p:bldP spid="27" grpId="0"/>
      <p:bldP spid="32" grpId="0"/>
      <p:bldP spid="5" grpId="0"/>
      <p:bldP spid="45" grpId="0"/>
      <p:bldP spid="46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359696" y="1844824"/>
                <a:ext cx="2032992" cy="1089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200" b="1" i="1" smtClean="0">
                              <a:latin typeface="Cambria Math"/>
                            </a:rPr>
                            <m:t>𝒔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𝒓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𝒓𝒔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1844824"/>
                <a:ext cx="2032992" cy="108985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-9128" y="5805264"/>
                <a:ext cx="1568506" cy="8404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400" b="1" i="1" smtClean="0">
                              <a:latin typeface="Cambria Math"/>
                            </a:rPr>
                            <m:t>𝒔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𝒓</m:t>
                          </m:r>
                          <m:sSup>
                            <m:sSup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𝒓𝒔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28" y="5805264"/>
                <a:ext cx="1568506" cy="8404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559496" y="5816458"/>
                <a:ext cx="1843838" cy="8066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𝒓𝒔</m:t>
                          </m:r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</m:d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𝒓𝒔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5816458"/>
                <a:ext cx="1843838" cy="8066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 flipV="1">
            <a:off x="2168093" y="5941045"/>
            <a:ext cx="127749" cy="24310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V="1">
            <a:off x="2757028" y="6364590"/>
            <a:ext cx="121314" cy="2327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V="1">
            <a:off x="1991544" y="5941045"/>
            <a:ext cx="176549" cy="22425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576316" y="6364590"/>
            <a:ext cx="180712" cy="2327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3287688" y="5822160"/>
                <a:ext cx="1269386" cy="7301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𝒔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88" y="5822160"/>
                <a:ext cx="1269386" cy="7301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Přímá spojnice 46"/>
          <p:cNvCxnSpPr/>
          <p:nvPr/>
        </p:nvCxnSpPr>
        <p:spPr bwMode="auto">
          <a:xfrm>
            <a:off x="3647728" y="6597352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3647728" y="6633352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4860000" y="6012000"/>
                <a:ext cx="10449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𝒓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00" y="6012000"/>
                <a:ext cx="1044901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733256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4896000" y="6444000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6120000" y="6012000"/>
                <a:ext cx="10449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𝒔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6012000"/>
                <a:ext cx="1044901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>
            <a:off x="6192000" y="6444000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738034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18" grpId="0"/>
      <p:bldP spid="27" grpId="0"/>
      <p:bldP spid="32" grpId="0"/>
      <p:bldP spid="46" grpId="0"/>
      <p:bldP spid="57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200801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Krácení lomených výrazů</a:t>
            </a:r>
            <a:endParaRPr lang="cs-CZ" dirty="0"/>
          </a:p>
        </p:txBody>
      </p:sp>
      <p:sp>
        <p:nvSpPr>
          <p:cNvPr id="44" name="Obdélník 43"/>
          <p:cNvSpPr/>
          <p:nvPr/>
        </p:nvSpPr>
        <p:spPr>
          <a:xfrm>
            <a:off x="45189" y="2060848"/>
            <a:ext cx="3602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Zkraťte lomený výraz:</a:t>
            </a:r>
            <a:endParaRPr lang="cs-CZ" altLang="cs-CZ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359696" y="1844824"/>
                <a:ext cx="2229135" cy="1093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32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𝟏𝟓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1844824"/>
                <a:ext cx="2229135" cy="1093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-9128" y="5805264"/>
                <a:ext cx="1717650" cy="842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𝟏𝟓</m:t>
                          </m:r>
                          <m:sSup>
                            <m:sSup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28" y="5805264"/>
                <a:ext cx="1717650" cy="84285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1559496" y="5816458"/>
                <a:ext cx="2140394" cy="8951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1" i="1"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sz="2400" b="1" i="1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𝒂</m:t>
                          </m:r>
                          <m:d>
                            <m:d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𝟏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sz="24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5816458"/>
                <a:ext cx="2140394" cy="8951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Přímá spojnice 33"/>
          <p:cNvCxnSpPr/>
          <p:nvPr/>
        </p:nvCxnSpPr>
        <p:spPr bwMode="auto">
          <a:xfrm flipV="1">
            <a:off x="2880000" y="5922000"/>
            <a:ext cx="127749" cy="11310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V="1">
            <a:off x="2178000" y="6408000"/>
            <a:ext cx="216024" cy="21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V="1">
            <a:off x="2490123" y="5941045"/>
            <a:ext cx="176549" cy="22425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009341" y="6357284"/>
            <a:ext cx="180712" cy="2327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3506043" y="5930176"/>
                <a:ext cx="1509837" cy="7301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6043" y="5930176"/>
                <a:ext cx="1509837" cy="7301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Přímá spojnice 46"/>
          <p:cNvCxnSpPr/>
          <p:nvPr/>
        </p:nvCxnSpPr>
        <p:spPr bwMode="auto">
          <a:xfrm>
            <a:off x="3866083" y="6705368"/>
            <a:ext cx="10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3866083" y="6741368"/>
            <a:ext cx="10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6456040" y="6072385"/>
                <a:ext cx="10449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040" y="6072385"/>
                <a:ext cx="1044901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733256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6528490" y="6516000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7608168" y="5883183"/>
                <a:ext cx="1044901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𝒂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≠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5883183"/>
                <a:ext cx="1044901" cy="7861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25"/>
          <p:cNvCxnSpPr/>
          <p:nvPr/>
        </p:nvCxnSpPr>
        <p:spPr bwMode="auto">
          <a:xfrm>
            <a:off x="7680618" y="6656202"/>
            <a:ext cx="9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409406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18" grpId="0"/>
      <p:bldP spid="27" grpId="0"/>
      <p:bldP spid="32" grpId="0"/>
      <p:bldP spid="46" grpId="0"/>
      <p:bldP spid="57" grpId="0"/>
      <p:bldP spid="25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1600</TotalTime>
  <Words>1415</Words>
  <Application>Microsoft Office PowerPoint</Application>
  <PresentationFormat>Vlastní</PresentationFormat>
  <Paragraphs>180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Prezentace školení zaměstnanců</vt:lpstr>
      <vt:lpstr>Lomené výrazy (3)  Krácení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  <vt:lpstr>Krácení lomených výrazů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177</cp:revision>
  <dcterms:created xsi:type="dcterms:W3CDTF">2012-01-02T08:14:14Z</dcterms:created>
  <dcterms:modified xsi:type="dcterms:W3CDTF">2017-11-04T17:40:34Z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