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61" r:id="rId1"/>
  </p:sldMasterIdLst>
  <p:notesMasterIdLst>
    <p:notesMasterId r:id="rId25"/>
  </p:notesMasterIdLst>
  <p:handoutMasterIdLst>
    <p:handoutMasterId r:id="rId26"/>
  </p:handoutMasterIdLst>
  <p:sldIdLst>
    <p:sldId id="256" r:id="rId2"/>
    <p:sldId id="257" r:id="rId3"/>
    <p:sldId id="258" r:id="rId4"/>
    <p:sldId id="259" r:id="rId5"/>
    <p:sldId id="261" r:id="rId6"/>
    <p:sldId id="262" r:id="rId7"/>
    <p:sldId id="268" r:id="rId8"/>
    <p:sldId id="260" r:id="rId9"/>
    <p:sldId id="263" r:id="rId10"/>
    <p:sldId id="264" r:id="rId11"/>
    <p:sldId id="265" r:id="rId12"/>
    <p:sldId id="266" r:id="rId13"/>
    <p:sldId id="267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</p:sldIdLst>
  <p:sldSz cx="12192000" cy="6858000"/>
  <p:notesSz cx="6997700" cy="92837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C1414"/>
    <a:srgbClr val="FF0066"/>
    <a:srgbClr val="FFFF66"/>
    <a:srgbClr val="FFCC00"/>
    <a:srgbClr val="00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223" autoAdjust="0"/>
    <p:restoredTop sz="94600" autoAdjust="0"/>
  </p:normalViewPr>
  <p:slideViewPr>
    <p:cSldViewPr>
      <p:cViewPr varScale="1">
        <p:scale>
          <a:sx n="108" d="100"/>
          <a:sy n="108" d="100"/>
        </p:scale>
        <p:origin x="-102" y="-252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5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5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t" anchorCtr="0" compatLnSpc="1">
            <a:prstTxWarp prst="textNoShape">
              <a:avLst/>
            </a:prstTxWarp>
          </a:bodyPr>
          <a:lstStyle>
            <a:lvl1pPr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63988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t" anchorCtr="0" compatLnSpc="1">
            <a:prstTxWarp prst="textNoShape">
              <a:avLst/>
            </a:prstTxWarp>
          </a:bodyPr>
          <a:lstStyle>
            <a:lvl1pPr algn="r"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6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18563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b" anchorCtr="0" compatLnSpc="1">
            <a:prstTxWarp prst="textNoShape">
              <a:avLst/>
            </a:prstTxWarp>
          </a:bodyPr>
          <a:lstStyle>
            <a:lvl1pPr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63988" y="8818563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b" anchorCtr="0" compatLnSpc="1">
            <a:prstTxWarp prst="textNoShape">
              <a:avLst/>
            </a:prstTxWarp>
          </a:bodyPr>
          <a:lstStyle>
            <a:lvl1pPr algn="r" defTabSz="930275">
              <a:defRPr kumimoji="1" sz="1200">
                <a:latin typeface="Tahoma" charset="0"/>
              </a:defRPr>
            </a:lvl1pPr>
          </a:lstStyle>
          <a:p>
            <a:fld id="{5FB73026-34CA-4238-9DD5-797337421EAB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8382870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t" anchorCtr="0" compatLnSpc="1">
            <a:prstTxWarp prst="textNoShape">
              <a:avLst/>
            </a:prstTxWarp>
          </a:bodyPr>
          <a:lstStyle>
            <a:lvl1pPr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*</a:t>
            </a:r>
            <a:endParaRPr lang="cs-CZ" sz="120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65575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t" anchorCtr="0" compatLnSpc="1">
            <a:prstTxWarp prst="textNoShape">
              <a:avLst/>
            </a:prstTxWarp>
          </a:bodyPr>
          <a:lstStyle>
            <a:lvl1pPr algn="r"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16. 7. 1996</a:t>
            </a:r>
            <a:endParaRPr lang="cs-CZ" sz="1200"/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404813" y="696913"/>
            <a:ext cx="6188075" cy="3481387"/>
          </a:xfrm>
          <a:prstGeom prst="rect">
            <a:avLst/>
          </a:prstGeom>
          <a:noFill/>
          <a:ln w="12700" cap="sq">
            <a:solidFill>
              <a:schemeClr val="tx1"/>
            </a:solidFill>
            <a:miter lim="800000"/>
            <a:headEnd/>
            <a:tailEnd/>
          </a:ln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1863" y="4410075"/>
            <a:ext cx="5133975" cy="417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675" tIns="46840" rIns="93675" bIns="4684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015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b" anchorCtr="0" compatLnSpc="1">
            <a:prstTxWarp prst="textNoShape">
              <a:avLst/>
            </a:prstTxWarp>
          </a:bodyPr>
          <a:lstStyle>
            <a:lvl1pPr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*</a:t>
            </a:r>
            <a:endParaRPr lang="cs-CZ" sz="1200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65575" y="882015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b" anchorCtr="0" compatLnSpc="1">
            <a:prstTxWarp prst="textNoShape">
              <a:avLst/>
            </a:prstTxWarp>
          </a:bodyPr>
          <a:lstStyle>
            <a:lvl1pPr algn="r"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2852564708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cs-CZ"/>
              <a:t>*</a:t>
            </a:r>
            <a:endParaRPr lang="cs-CZ" sz="1200" i="0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cs-CZ"/>
              <a:t>16. 7. 1996</a:t>
            </a:r>
            <a:endParaRPr lang="cs-CZ" sz="1200" i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cs-CZ"/>
              <a:t>*</a:t>
            </a:r>
            <a:endParaRPr lang="cs-CZ" sz="1200" i="0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cs-CZ"/>
              <a:t>##</a:t>
            </a:r>
            <a:endParaRPr lang="cs-CZ" sz="1200" i="0"/>
          </a:p>
        </p:txBody>
      </p:sp>
      <p:sp>
        <p:nvSpPr>
          <p:cNvPr id="215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04813" y="696913"/>
            <a:ext cx="6188075" cy="3481387"/>
          </a:xfrm>
          <a:ln/>
        </p:spPr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762373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842" name="Group 2"/>
          <p:cNvGrpSpPr>
            <a:grpSpLocks/>
          </p:cNvGrpSpPr>
          <p:nvPr/>
        </p:nvGrpSpPr>
        <p:grpSpPr bwMode="auto">
          <a:xfrm>
            <a:off x="1" y="2438401"/>
            <a:ext cx="12012084" cy="1052513"/>
            <a:chOff x="0" y="1536"/>
            <a:chExt cx="5675" cy="663"/>
          </a:xfrm>
        </p:grpSpPr>
        <p:grpSp>
          <p:nvGrpSpPr>
            <p:cNvPr id="35843" name="Group 3"/>
            <p:cNvGrpSpPr>
              <a:grpSpLocks/>
            </p:cNvGrpSpPr>
            <p:nvPr/>
          </p:nvGrpSpPr>
          <p:grpSpPr bwMode="auto">
            <a:xfrm>
              <a:off x="183" y="1604"/>
              <a:ext cx="448" cy="299"/>
              <a:chOff x="720" y="336"/>
              <a:chExt cx="624" cy="432"/>
            </a:xfrm>
          </p:grpSpPr>
          <p:sp>
            <p:nvSpPr>
              <p:cNvPr id="35844" name="Rectangle 4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35845" name="Rectangle 5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</p:grpSp>
        <p:grpSp>
          <p:nvGrpSpPr>
            <p:cNvPr id="35846" name="Group 6"/>
            <p:cNvGrpSpPr>
              <a:grpSpLocks/>
            </p:cNvGrpSpPr>
            <p:nvPr/>
          </p:nvGrpSpPr>
          <p:grpSpPr bwMode="auto">
            <a:xfrm>
              <a:off x="261" y="1870"/>
              <a:ext cx="465" cy="299"/>
              <a:chOff x="912" y="2640"/>
              <a:chExt cx="672" cy="432"/>
            </a:xfrm>
          </p:grpSpPr>
          <p:sp>
            <p:nvSpPr>
              <p:cNvPr id="35847" name="Rectangle 7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35848" name="Rectangle 8"/>
              <p:cNvSpPr>
                <a:spLocks noChangeArrowheads="1"/>
              </p:cNvSpPr>
              <p:nvPr/>
            </p:nvSpPr>
            <p:spPr bwMode="auto"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</p:grpSp>
        <p:sp>
          <p:nvSpPr>
            <p:cNvPr id="35849" name="Rectangle 9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35850" name="Rectangle 10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35851" name="Rectangle 11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</p:grpSp>
      <p:sp>
        <p:nvSpPr>
          <p:cNvPr id="35852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1320800" y="1676400"/>
            <a:ext cx="10363200" cy="1462088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5853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35854" name="Rectangle 14"/>
          <p:cNvSpPr>
            <a:spLocks noGrp="1" noChangeArrowheads="1"/>
          </p:cNvSpPr>
          <p:nvPr>
            <p:ph type="dt" sz="half" idx="2"/>
          </p:nvPr>
        </p:nvSpPr>
        <p:spPr>
          <a:xfrm>
            <a:off x="1320800" y="6248400"/>
            <a:ext cx="2540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cs-CZ"/>
          </a:p>
        </p:txBody>
      </p:sp>
      <p:sp>
        <p:nvSpPr>
          <p:cNvPr id="35855" name="Rectangle 15"/>
          <p:cNvSpPr>
            <a:spLocks noGrp="1" noChangeArrowheads="1"/>
          </p:cNvSpPr>
          <p:nvPr>
            <p:ph type="ftr" sz="quarter" idx="3"/>
          </p:nvPr>
        </p:nvSpPr>
        <p:spPr>
          <a:xfrm>
            <a:off x="4572000" y="6248400"/>
            <a:ext cx="38608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cs-CZ"/>
          </a:p>
        </p:txBody>
      </p:sp>
      <p:sp>
        <p:nvSpPr>
          <p:cNvPr id="35856" name="Rectangle 1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9144000" y="6248400"/>
            <a:ext cx="2540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02D10FC6-B2FC-4C06-AF18-DF813A0FF84A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48B3A5-5604-40F4-B019-3E1DDDBD804A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9338733" y="214313"/>
            <a:ext cx="2601384" cy="5918200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1534584" y="214313"/>
            <a:ext cx="7600949" cy="5918200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E7965D-58FA-4F9B-9036-7EC00D504865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81697B-781B-4636-9FD1-01290AAA3445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1829CD-FEA8-4C71-BB56-CA580011B6D7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1576917" y="2017713"/>
            <a:ext cx="508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6860117" y="2017713"/>
            <a:ext cx="508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3C92D9-00AD-4312-8C8A-83136F98F797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1AA019-6048-4212-B016-0D1A9C53283C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63658E-E55A-4752-8418-0FF5271537E8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4C1ADB-E2B0-4FC6-BF99-7D7298D5954B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442101-2747-4B4E-9F18-41C1BED2457E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smtClean="0"/>
              <a:t>Klepnutím na ikonu přidáte obrázek.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A06C4B-1F55-4A3E-9895-3EDC1A44BFE4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ChangeArrowheads="1"/>
          </p:cNvSpPr>
          <p:nvPr/>
        </p:nvSpPr>
        <p:spPr bwMode="ltGray">
          <a:xfrm>
            <a:off x="556684" y="1098551"/>
            <a:ext cx="584200" cy="474663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19" name="Rectangle 3"/>
          <p:cNvSpPr>
            <a:spLocks noChangeArrowheads="1"/>
          </p:cNvSpPr>
          <p:nvPr/>
        </p:nvSpPr>
        <p:spPr bwMode="ltGray">
          <a:xfrm>
            <a:off x="1066801" y="1098551"/>
            <a:ext cx="438151" cy="474663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0" name="Rectangle 4"/>
          <p:cNvSpPr>
            <a:spLocks noChangeArrowheads="1"/>
          </p:cNvSpPr>
          <p:nvPr/>
        </p:nvSpPr>
        <p:spPr bwMode="ltGray">
          <a:xfrm>
            <a:off x="721785" y="1520826"/>
            <a:ext cx="563033" cy="474663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1" name="Rectangle 5"/>
          <p:cNvSpPr>
            <a:spLocks noChangeArrowheads="1"/>
          </p:cNvSpPr>
          <p:nvPr/>
        </p:nvSpPr>
        <p:spPr bwMode="ltGray">
          <a:xfrm>
            <a:off x="1214967" y="1520826"/>
            <a:ext cx="491067" cy="474663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2" name="Rectangle 6"/>
          <p:cNvSpPr>
            <a:spLocks noChangeArrowheads="1"/>
          </p:cNvSpPr>
          <p:nvPr/>
        </p:nvSpPr>
        <p:spPr bwMode="ltGray">
          <a:xfrm>
            <a:off x="169333" y="1447801"/>
            <a:ext cx="747184" cy="42227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3" name="Rectangle 7"/>
          <p:cNvSpPr>
            <a:spLocks noChangeArrowheads="1"/>
          </p:cNvSpPr>
          <p:nvPr/>
        </p:nvSpPr>
        <p:spPr bwMode="gray">
          <a:xfrm>
            <a:off x="1016000" y="990601"/>
            <a:ext cx="42333" cy="1052513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4" name="Rectangle 8"/>
          <p:cNvSpPr>
            <a:spLocks noChangeArrowheads="1"/>
          </p:cNvSpPr>
          <p:nvPr/>
        </p:nvSpPr>
        <p:spPr bwMode="gray">
          <a:xfrm>
            <a:off x="590551" y="1781175"/>
            <a:ext cx="10968567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5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534585" y="214314"/>
            <a:ext cx="10390716" cy="1462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 předlohy nadpisů.</a:t>
            </a:r>
          </a:p>
        </p:txBody>
      </p:sp>
      <p:sp>
        <p:nvSpPr>
          <p:cNvPr id="34826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576917" y="2017713"/>
            <a:ext cx="10363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34827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549400" y="6243638"/>
            <a:ext cx="254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+mn-lt"/>
              </a:defRPr>
            </a:lvl1pPr>
          </a:lstStyle>
          <a:p>
            <a:endParaRPr lang="cs-CZ"/>
          </a:p>
        </p:txBody>
      </p:sp>
      <p:sp>
        <p:nvSpPr>
          <p:cNvPr id="34828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876800" y="6243638"/>
            <a:ext cx="386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+mn-lt"/>
              </a:defRPr>
            </a:lvl1pPr>
          </a:lstStyle>
          <a:p>
            <a:endParaRPr lang="cs-CZ"/>
          </a:p>
        </p:txBody>
      </p:sp>
      <p:sp>
        <p:nvSpPr>
          <p:cNvPr id="34829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9389533" y="6243638"/>
            <a:ext cx="254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latin typeface="+mn-lt"/>
              </a:defRPr>
            </a:lvl1pPr>
          </a:lstStyle>
          <a:p>
            <a:fld id="{0CA93D01-1C90-4833-A918-A869E9F8D2B0}" type="slidenum">
              <a:rPr lang="cs-CZ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ransition spd="med">
    <p:wipe dir="d"/>
  </p:transition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8.png"/><Relationship Id="rId4" Type="http://schemas.openxmlformats.org/officeDocument/2006/relationships/image" Target="../media/image6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7" Type="http://schemas.openxmlformats.org/officeDocument/2006/relationships/image" Target="../media/image74.png"/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3.png"/><Relationship Id="rId5" Type="http://schemas.openxmlformats.org/officeDocument/2006/relationships/image" Target="../media/image72.png"/><Relationship Id="rId4" Type="http://schemas.openxmlformats.org/officeDocument/2006/relationships/image" Target="../media/image71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80.png"/><Relationship Id="rId13" Type="http://schemas.openxmlformats.org/officeDocument/2006/relationships/image" Target="../media/image630.png"/><Relationship Id="rId18" Type="http://schemas.openxmlformats.org/officeDocument/2006/relationships/image" Target="../media/image25.wmf"/><Relationship Id="rId3" Type="http://schemas.openxmlformats.org/officeDocument/2006/relationships/image" Target="../media/image76.png"/><Relationship Id="rId7" Type="http://schemas.openxmlformats.org/officeDocument/2006/relationships/image" Target="../media/image570.png"/><Relationship Id="rId12" Type="http://schemas.openxmlformats.org/officeDocument/2006/relationships/image" Target="../media/image620.png"/><Relationship Id="rId17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660.png"/><Relationship Id="rId1" Type="http://schemas.openxmlformats.org/officeDocument/2006/relationships/vmlDrawing" Target="../drawings/vmlDrawing1.vml"/><Relationship Id="rId6" Type="http://schemas.openxmlformats.org/officeDocument/2006/relationships/image" Target="../media/image560.png"/><Relationship Id="rId11" Type="http://schemas.openxmlformats.org/officeDocument/2006/relationships/image" Target="../media/image610.png"/><Relationship Id="rId15" Type="http://schemas.openxmlformats.org/officeDocument/2006/relationships/image" Target="../media/image650.png"/><Relationship Id="rId10" Type="http://schemas.openxmlformats.org/officeDocument/2006/relationships/image" Target="../media/image600.png"/><Relationship Id="rId19" Type="http://schemas.openxmlformats.org/officeDocument/2006/relationships/image" Target="../media/image77.png"/><Relationship Id="rId9" Type="http://schemas.openxmlformats.org/officeDocument/2006/relationships/image" Target="../media/image590.png"/><Relationship Id="rId14" Type="http://schemas.openxmlformats.org/officeDocument/2006/relationships/image" Target="../media/image640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wmf"/><Relationship Id="rId7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690.png"/><Relationship Id="rId5" Type="http://schemas.openxmlformats.org/officeDocument/2006/relationships/image" Target="../media/image680.png"/><Relationship Id="rId10" Type="http://schemas.openxmlformats.org/officeDocument/2006/relationships/image" Target="../media/image78.png"/><Relationship Id="rId9" Type="http://schemas.openxmlformats.org/officeDocument/2006/relationships/image" Target="../media/image70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png"/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3.png"/><Relationship Id="rId5" Type="http://schemas.openxmlformats.org/officeDocument/2006/relationships/image" Target="../media/image82.png"/><Relationship Id="rId4" Type="http://schemas.openxmlformats.org/officeDocument/2006/relationships/image" Target="../media/image8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png"/><Relationship Id="rId7" Type="http://schemas.openxmlformats.org/officeDocument/2006/relationships/image" Target="../media/image89.png"/><Relationship Id="rId2" Type="http://schemas.openxmlformats.org/officeDocument/2006/relationships/image" Target="../media/image8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8.png"/><Relationship Id="rId5" Type="http://schemas.openxmlformats.org/officeDocument/2006/relationships/image" Target="../media/image87.png"/><Relationship Id="rId4" Type="http://schemas.openxmlformats.org/officeDocument/2006/relationships/image" Target="../media/image86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96.png"/><Relationship Id="rId3" Type="http://schemas.openxmlformats.org/officeDocument/2006/relationships/image" Target="../media/image91.png"/><Relationship Id="rId7" Type="http://schemas.openxmlformats.org/officeDocument/2006/relationships/image" Target="../media/image95.png"/><Relationship Id="rId2" Type="http://schemas.openxmlformats.org/officeDocument/2006/relationships/image" Target="../media/image9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4.png"/><Relationship Id="rId5" Type="http://schemas.openxmlformats.org/officeDocument/2006/relationships/image" Target="../media/image93.png"/><Relationship Id="rId10" Type="http://schemas.openxmlformats.org/officeDocument/2006/relationships/image" Target="../media/image98.png"/><Relationship Id="rId4" Type="http://schemas.openxmlformats.org/officeDocument/2006/relationships/image" Target="../media/image92.png"/><Relationship Id="rId9" Type="http://schemas.openxmlformats.org/officeDocument/2006/relationships/image" Target="../media/image97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5.png"/><Relationship Id="rId3" Type="http://schemas.openxmlformats.org/officeDocument/2006/relationships/image" Target="../media/image100.png"/><Relationship Id="rId7" Type="http://schemas.openxmlformats.org/officeDocument/2006/relationships/image" Target="../media/image104.png"/><Relationship Id="rId2" Type="http://schemas.openxmlformats.org/officeDocument/2006/relationships/image" Target="../media/image9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3.png"/><Relationship Id="rId5" Type="http://schemas.openxmlformats.org/officeDocument/2006/relationships/image" Target="../media/image102.png"/><Relationship Id="rId4" Type="http://schemas.openxmlformats.org/officeDocument/2006/relationships/image" Target="../media/image101.png"/><Relationship Id="rId9" Type="http://schemas.openxmlformats.org/officeDocument/2006/relationships/image" Target="../media/image106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3.png"/><Relationship Id="rId3" Type="http://schemas.openxmlformats.org/officeDocument/2006/relationships/image" Target="../media/image108.png"/><Relationship Id="rId7" Type="http://schemas.openxmlformats.org/officeDocument/2006/relationships/image" Target="../media/image112.png"/><Relationship Id="rId12" Type="http://schemas.openxmlformats.org/officeDocument/2006/relationships/image" Target="../media/image117.png"/><Relationship Id="rId2" Type="http://schemas.openxmlformats.org/officeDocument/2006/relationships/image" Target="../media/image10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1.png"/><Relationship Id="rId11" Type="http://schemas.openxmlformats.org/officeDocument/2006/relationships/image" Target="../media/image116.png"/><Relationship Id="rId5" Type="http://schemas.openxmlformats.org/officeDocument/2006/relationships/image" Target="../media/image110.png"/><Relationship Id="rId10" Type="http://schemas.openxmlformats.org/officeDocument/2006/relationships/image" Target="../media/image115.png"/><Relationship Id="rId4" Type="http://schemas.openxmlformats.org/officeDocument/2006/relationships/image" Target="../media/image109.png"/><Relationship Id="rId9" Type="http://schemas.openxmlformats.org/officeDocument/2006/relationships/image" Target="../media/image114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4.png"/><Relationship Id="rId3" Type="http://schemas.openxmlformats.org/officeDocument/2006/relationships/image" Target="../media/image119.png"/><Relationship Id="rId7" Type="http://schemas.openxmlformats.org/officeDocument/2006/relationships/image" Target="../media/image123.png"/><Relationship Id="rId2" Type="http://schemas.openxmlformats.org/officeDocument/2006/relationships/image" Target="../media/image11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2.png"/><Relationship Id="rId5" Type="http://schemas.openxmlformats.org/officeDocument/2006/relationships/image" Target="../media/image121.png"/><Relationship Id="rId10" Type="http://schemas.openxmlformats.org/officeDocument/2006/relationships/image" Target="../media/image126.png"/><Relationship Id="rId4" Type="http://schemas.openxmlformats.org/officeDocument/2006/relationships/image" Target="../media/image120.png"/><Relationship Id="rId9" Type="http://schemas.openxmlformats.org/officeDocument/2006/relationships/image" Target="../media/image125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30.png"/><Relationship Id="rId7" Type="http://schemas.openxmlformats.org/officeDocument/2006/relationships/image" Target="../media/image1120.png"/><Relationship Id="rId2" Type="http://schemas.openxmlformats.org/officeDocument/2006/relationships/image" Target="../media/image12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50.png"/><Relationship Id="rId5" Type="http://schemas.openxmlformats.org/officeDocument/2006/relationships/image" Target="../media/image950.png"/><Relationship Id="rId9" Type="http://schemas.openxmlformats.org/officeDocument/2006/relationships/image" Target="../media/image128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1.png"/><Relationship Id="rId7" Type="http://schemas.openxmlformats.org/officeDocument/2006/relationships/image" Target="../media/image130.png"/><Relationship Id="rId12" Type="http://schemas.openxmlformats.org/officeDocument/2006/relationships/image" Target="../media/image135.png"/><Relationship Id="rId2" Type="http://schemas.openxmlformats.org/officeDocument/2006/relationships/image" Target="../media/image12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60.png"/><Relationship Id="rId11" Type="http://schemas.openxmlformats.org/officeDocument/2006/relationships/image" Target="../media/image134.png"/><Relationship Id="rId5" Type="http://schemas.openxmlformats.org/officeDocument/2006/relationships/image" Target="../media/image1150.png"/><Relationship Id="rId10" Type="http://schemas.openxmlformats.org/officeDocument/2006/relationships/image" Target="../media/image133.png"/><Relationship Id="rId9" Type="http://schemas.openxmlformats.org/officeDocument/2006/relationships/image" Target="../media/image132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80.png"/><Relationship Id="rId13" Type="http://schemas.openxmlformats.org/officeDocument/2006/relationships/image" Target="../media/image1330.png"/><Relationship Id="rId3" Type="http://schemas.openxmlformats.org/officeDocument/2006/relationships/image" Target="../media/image1230.png"/><Relationship Id="rId7" Type="http://schemas.openxmlformats.org/officeDocument/2006/relationships/image" Target="../media/image1270.png"/><Relationship Id="rId12" Type="http://schemas.openxmlformats.org/officeDocument/2006/relationships/image" Target="../media/image1320.png"/><Relationship Id="rId17" Type="http://schemas.openxmlformats.org/officeDocument/2006/relationships/image" Target="../media/image137.png"/><Relationship Id="rId2" Type="http://schemas.openxmlformats.org/officeDocument/2006/relationships/image" Target="../media/image1220.png"/><Relationship Id="rId16" Type="http://schemas.openxmlformats.org/officeDocument/2006/relationships/image" Target="../media/image13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60.png"/><Relationship Id="rId11" Type="http://schemas.openxmlformats.org/officeDocument/2006/relationships/image" Target="../media/image1310.png"/><Relationship Id="rId5" Type="http://schemas.openxmlformats.org/officeDocument/2006/relationships/image" Target="../media/image1250.png"/><Relationship Id="rId15" Type="http://schemas.openxmlformats.org/officeDocument/2006/relationships/image" Target="../media/image1350.png"/><Relationship Id="rId10" Type="http://schemas.openxmlformats.org/officeDocument/2006/relationships/image" Target="../media/image1300.png"/><Relationship Id="rId4" Type="http://schemas.openxmlformats.org/officeDocument/2006/relationships/image" Target="../media/image1240.png"/><Relationship Id="rId9" Type="http://schemas.openxmlformats.org/officeDocument/2006/relationships/image" Target="../media/image1290.png"/><Relationship Id="rId14" Type="http://schemas.openxmlformats.org/officeDocument/2006/relationships/image" Target="../media/image1340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80.png"/><Relationship Id="rId13" Type="http://schemas.openxmlformats.org/officeDocument/2006/relationships/image" Target="../media/image141.png"/><Relationship Id="rId3" Type="http://schemas.openxmlformats.org/officeDocument/2006/relationships/image" Target="../media/image1230.png"/><Relationship Id="rId7" Type="http://schemas.openxmlformats.org/officeDocument/2006/relationships/image" Target="../media/image1270.png"/><Relationship Id="rId12" Type="http://schemas.openxmlformats.org/officeDocument/2006/relationships/image" Target="../media/image140.png"/><Relationship Id="rId17" Type="http://schemas.openxmlformats.org/officeDocument/2006/relationships/image" Target="../media/image145.png"/><Relationship Id="rId2" Type="http://schemas.openxmlformats.org/officeDocument/2006/relationships/image" Target="../media/image1220.png"/><Relationship Id="rId16" Type="http://schemas.openxmlformats.org/officeDocument/2006/relationships/image" Target="../media/image14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60.png"/><Relationship Id="rId11" Type="http://schemas.openxmlformats.org/officeDocument/2006/relationships/image" Target="../media/image139.png"/><Relationship Id="rId5" Type="http://schemas.openxmlformats.org/officeDocument/2006/relationships/image" Target="../media/image1250.png"/><Relationship Id="rId15" Type="http://schemas.openxmlformats.org/officeDocument/2006/relationships/image" Target="../media/image143.png"/><Relationship Id="rId10" Type="http://schemas.openxmlformats.org/officeDocument/2006/relationships/image" Target="../media/image138.png"/><Relationship Id="rId4" Type="http://schemas.openxmlformats.org/officeDocument/2006/relationships/image" Target="../media/image1240.png"/><Relationship Id="rId9" Type="http://schemas.openxmlformats.org/officeDocument/2006/relationships/image" Target="../media/image1290.png"/><Relationship Id="rId14" Type="http://schemas.openxmlformats.org/officeDocument/2006/relationships/image" Target="../media/image14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26" Type="http://schemas.openxmlformats.org/officeDocument/2006/relationships/image" Target="../media/image28.png"/><Relationship Id="rId39" Type="http://schemas.openxmlformats.org/officeDocument/2006/relationships/image" Target="../media/image23.png"/><Relationship Id="rId34" Type="http://schemas.openxmlformats.org/officeDocument/2006/relationships/image" Target="../media/image18.png"/><Relationship Id="rId25" Type="http://schemas.openxmlformats.org/officeDocument/2006/relationships/image" Target="../media/image27.png"/><Relationship Id="rId33" Type="http://schemas.openxmlformats.org/officeDocument/2006/relationships/image" Target="../media/image17.png"/><Relationship Id="rId38" Type="http://schemas.openxmlformats.org/officeDocument/2006/relationships/image" Target="../media/image22.png"/><Relationship Id="rId29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24" Type="http://schemas.openxmlformats.org/officeDocument/2006/relationships/image" Target="../media/image26.png"/><Relationship Id="rId32" Type="http://schemas.openxmlformats.org/officeDocument/2006/relationships/image" Target="../media/image16.png"/><Relationship Id="rId37" Type="http://schemas.openxmlformats.org/officeDocument/2006/relationships/image" Target="../media/image21.png"/><Relationship Id="rId40" Type="http://schemas.openxmlformats.org/officeDocument/2006/relationships/image" Target="../media/image24.png"/><Relationship Id="rId23" Type="http://schemas.openxmlformats.org/officeDocument/2006/relationships/image" Target="../media/image25.png"/><Relationship Id="rId28" Type="http://schemas.openxmlformats.org/officeDocument/2006/relationships/image" Target="../media/image30.png"/><Relationship Id="rId36" Type="http://schemas.openxmlformats.org/officeDocument/2006/relationships/image" Target="../media/image20.png"/><Relationship Id="rId31" Type="http://schemas.openxmlformats.org/officeDocument/2006/relationships/image" Target="../media/image15.png"/><Relationship Id="rId27" Type="http://schemas.openxmlformats.org/officeDocument/2006/relationships/image" Target="../media/image29.png"/><Relationship Id="rId30" Type="http://schemas.openxmlformats.org/officeDocument/2006/relationships/image" Target="../media/image32.png"/><Relationship Id="rId35" Type="http://schemas.openxmlformats.org/officeDocument/2006/relationships/image" Target="../media/image1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7" Type="http://schemas.openxmlformats.org/officeDocument/2006/relationships/image" Target="../media/image38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7.png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7" Type="http://schemas.openxmlformats.org/officeDocument/2006/relationships/image" Target="../media/image44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3.png"/><Relationship Id="rId5" Type="http://schemas.openxmlformats.org/officeDocument/2006/relationships/image" Target="../media/image42.png"/><Relationship Id="rId4" Type="http://schemas.openxmlformats.org/officeDocument/2006/relationships/image" Target="../media/image4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9.png"/><Relationship Id="rId5" Type="http://schemas.openxmlformats.org/officeDocument/2006/relationships/image" Target="../media/image48.png"/><Relationship Id="rId4" Type="http://schemas.openxmlformats.org/officeDocument/2006/relationships/image" Target="../media/image47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6.png"/><Relationship Id="rId3" Type="http://schemas.openxmlformats.org/officeDocument/2006/relationships/image" Target="../media/image51.png"/><Relationship Id="rId7" Type="http://schemas.openxmlformats.org/officeDocument/2006/relationships/image" Target="../media/image55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4.png"/><Relationship Id="rId5" Type="http://schemas.openxmlformats.org/officeDocument/2006/relationships/image" Target="../media/image53.png"/><Relationship Id="rId4" Type="http://schemas.openxmlformats.org/officeDocument/2006/relationships/image" Target="../media/image52.png"/><Relationship Id="rId9" Type="http://schemas.openxmlformats.org/officeDocument/2006/relationships/image" Target="../media/image57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64.png"/><Relationship Id="rId3" Type="http://schemas.openxmlformats.org/officeDocument/2006/relationships/image" Target="../media/image59.png"/><Relationship Id="rId7" Type="http://schemas.openxmlformats.org/officeDocument/2006/relationships/image" Target="../media/image63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2.png"/><Relationship Id="rId5" Type="http://schemas.openxmlformats.org/officeDocument/2006/relationships/image" Target="../media/image61.png"/><Relationship Id="rId4" Type="http://schemas.openxmlformats.org/officeDocument/2006/relationships/image" Target="../media/image6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cs-CZ" dirty="0" smtClean="0"/>
              <a:t>Lomené výrazy (2) </a:t>
            </a:r>
            <a:br>
              <a:rPr lang="cs-CZ" dirty="0" smtClean="0"/>
            </a:br>
            <a:r>
              <a:rPr lang="cs-CZ" sz="3200" dirty="0" smtClean="0"/>
              <a:t>Podmínky řešitelnost</a:t>
            </a:r>
            <a:endParaRPr lang="cs-CZ" sz="3200" dirty="0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 smtClean="0"/>
              <a:t>Matematika – 9. ročník</a:t>
            </a:r>
            <a:endParaRPr lang="cs-CZ" dirty="0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0" grpId="0" autoUpdateAnimBg="0"/>
      <p:bldP spid="4101" grpId="0" autoUpdateAnimBg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vert="horz" wrap="square" lIns="92075" tIns="46037" rIns="92075" bIns="46037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cs-CZ" dirty="0" smtClean="0"/>
              <a:t>Lomené </a:t>
            </a:r>
            <a:r>
              <a:rPr lang="cs-CZ" dirty="0"/>
              <a:t>výrazy</a:t>
            </a:r>
          </a:p>
        </p:txBody>
      </p:sp>
      <p:sp>
        <p:nvSpPr>
          <p:cNvPr id="65" name="Rectangle 10"/>
          <p:cNvSpPr>
            <a:spLocks noChangeArrowheads="1"/>
          </p:cNvSpPr>
          <p:nvPr/>
        </p:nvSpPr>
        <p:spPr bwMode="auto">
          <a:xfrm>
            <a:off x="1888332" y="1941944"/>
            <a:ext cx="8424862" cy="484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cs-CZ" altLang="cs-CZ" sz="2800" dirty="0">
                <a:latin typeface="Times New Roman" panose="02020603050405020304" pitchFamily="18" charset="0"/>
              </a:rPr>
              <a:t>Pro které hodnoty x </a:t>
            </a:r>
            <a:r>
              <a:rPr lang="cs-CZ" altLang="cs-CZ" sz="2800" b="1" i="1" dirty="0" smtClean="0">
                <a:latin typeface="Times New Roman" panose="02020603050405020304" pitchFamily="18" charset="0"/>
              </a:rPr>
              <a:t>není</a:t>
            </a:r>
            <a:r>
              <a:rPr lang="cs-CZ" altLang="cs-CZ" sz="2800" dirty="0" smtClean="0">
                <a:latin typeface="Times New Roman" panose="02020603050405020304" pitchFamily="18" charset="0"/>
              </a:rPr>
              <a:t> </a:t>
            </a:r>
            <a:r>
              <a:rPr lang="cs-CZ" altLang="cs-CZ" sz="2800" dirty="0">
                <a:latin typeface="Times New Roman" panose="02020603050405020304" pitchFamily="18" charset="0"/>
              </a:rPr>
              <a:t>daný výraz roven nule?</a:t>
            </a:r>
          </a:p>
        </p:txBody>
      </p:sp>
      <p:sp>
        <p:nvSpPr>
          <p:cNvPr id="23" name="Rectangle 7"/>
          <p:cNvSpPr>
            <a:spLocks noChangeArrowheads="1"/>
          </p:cNvSpPr>
          <p:nvPr/>
        </p:nvSpPr>
        <p:spPr bwMode="auto">
          <a:xfrm>
            <a:off x="2208584" y="283368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cs-CZ" altLang="cs-CZ" sz="1800"/>
          </a:p>
        </p:txBody>
      </p:sp>
      <p:sp>
        <p:nvSpPr>
          <p:cNvPr id="30" name="Rectangle 8"/>
          <p:cNvSpPr>
            <a:spLocks noChangeArrowheads="1"/>
          </p:cNvSpPr>
          <p:nvPr/>
        </p:nvSpPr>
        <p:spPr bwMode="auto">
          <a:xfrm>
            <a:off x="2208584" y="283368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cs-CZ" altLang="cs-CZ" sz="1800"/>
          </a:p>
        </p:txBody>
      </p:sp>
      <p:sp>
        <p:nvSpPr>
          <p:cNvPr id="34" name="Rectangle 9"/>
          <p:cNvSpPr>
            <a:spLocks noChangeArrowheads="1"/>
          </p:cNvSpPr>
          <p:nvPr/>
        </p:nvSpPr>
        <p:spPr bwMode="auto">
          <a:xfrm>
            <a:off x="2208584" y="283368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cs-CZ" altLang="cs-CZ" sz="1800"/>
          </a:p>
        </p:txBody>
      </p:sp>
      <p:sp>
        <p:nvSpPr>
          <p:cNvPr id="45" name="Rectangle 13"/>
          <p:cNvSpPr>
            <a:spLocks noChangeArrowheads="1"/>
          </p:cNvSpPr>
          <p:nvPr/>
        </p:nvSpPr>
        <p:spPr bwMode="auto">
          <a:xfrm>
            <a:off x="6275759" y="2492375"/>
            <a:ext cx="4787900" cy="50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cs-CZ" altLang="cs-CZ" sz="2400" b="1" dirty="0">
                <a:solidFill>
                  <a:srgbClr val="FF0000"/>
                </a:solidFill>
                <a:cs typeface="Arial" panose="020B0604020202020204" pitchFamily="34" charset="0"/>
              </a:rPr>
              <a:t>Rozlož mnohočlen na součin.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ovéPole 11"/>
              <p:cNvSpPr txBox="1"/>
              <p:nvPr/>
            </p:nvSpPr>
            <p:spPr>
              <a:xfrm>
                <a:off x="1991544" y="2870250"/>
                <a:ext cx="3172920" cy="5959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3200" b="1" i="1" smtClean="0">
                          <a:latin typeface="Cambria Math"/>
                        </a:rPr>
                        <m:t>𝟐𝟓</m:t>
                      </m:r>
                      <m:r>
                        <a:rPr lang="cs-CZ" sz="3200" b="1" i="1" smtClean="0">
                          <a:latin typeface="Cambria Math"/>
                        </a:rPr>
                        <m:t>−</m:t>
                      </m:r>
                      <m:r>
                        <a:rPr lang="cs-CZ" sz="3200" b="1" i="1" smtClean="0">
                          <a:latin typeface="Cambria Math"/>
                        </a:rPr>
                        <m:t>𝟐𝟎</m:t>
                      </m:r>
                      <m:r>
                        <a:rPr lang="cs-CZ" sz="3200" b="1" i="1" smtClean="0">
                          <a:latin typeface="Cambria Math"/>
                        </a:rPr>
                        <m:t>𝒙</m:t>
                      </m:r>
                      <m:r>
                        <a:rPr lang="cs-CZ" sz="3200" b="1" i="1" smtClean="0">
                          <a:latin typeface="Cambria Math"/>
                        </a:rPr>
                        <m:t>+</m:t>
                      </m:r>
                      <m:r>
                        <a:rPr lang="cs-CZ" sz="3200" b="1" i="1" smtClean="0">
                          <a:latin typeface="Cambria Math"/>
                        </a:rPr>
                        <m:t>𝟒</m:t>
                      </m:r>
                      <m:sSup>
                        <m:sSupPr>
                          <m:ctrlPr>
                            <a:rPr lang="cs-CZ" sz="3200" b="1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3200" b="1" i="1" smtClean="0">
                              <a:latin typeface="Cambria Math"/>
                            </a:rPr>
                            <m:t>𝒙</m:t>
                          </m:r>
                        </m:e>
                        <m:sup>
                          <m:r>
                            <a:rPr lang="cs-CZ" sz="3200" b="1" i="1" smtClean="0">
                              <a:latin typeface="Cambria Math"/>
                            </a:rPr>
                            <m:t>𝟐</m:t>
                          </m:r>
                        </m:sup>
                      </m:sSup>
                    </m:oMath>
                  </m:oMathPara>
                </a14:m>
                <a:endParaRPr lang="cs-CZ" sz="3200" b="1" dirty="0"/>
              </a:p>
            </p:txBody>
          </p:sp>
        </mc:Choice>
        <mc:Fallback xmlns="">
          <p:sp>
            <p:nvSpPr>
              <p:cNvPr id="12" name="TextovéPole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91544" y="2870250"/>
                <a:ext cx="3172920" cy="595932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ovéPole 12"/>
              <p:cNvSpPr txBox="1"/>
              <p:nvPr/>
            </p:nvSpPr>
            <p:spPr>
              <a:xfrm>
                <a:off x="2063552" y="3590330"/>
                <a:ext cx="2831416" cy="5959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sz="3200" b="1" i="1" smtClean="0">
                              <a:latin typeface="Cambria Math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cs-CZ" sz="3200" b="1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cs-CZ" sz="3200" b="1" i="1">
                                  <a:latin typeface="Cambria Math"/>
                                </a:rPr>
                                <m:t>𝟓</m:t>
                              </m:r>
                              <m:r>
                                <a:rPr lang="cs-CZ" sz="3200" b="1" i="1">
                                  <a:latin typeface="Cambria Math"/>
                                </a:rPr>
                                <m:t>−</m:t>
                              </m:r>
                              <m:r>
                                <a:rPr lang="cs-CZ" sz="3200" b="1" i="1">
                                  <a:latin typeface="Cambria Math"/>
                                </a:rPr>
                                <m:t>𝟐</m:t>
                              </m:r>
                              <m:r>
                                <a:rPr lang="cs-CZ" sz="3200" b="1" i="1">
                                  <a:latin typeface="Cambria Math"/>
                                </a:rPr>
                                <m:t>𝒙</m:t>
                              </m:r>
                            </m:e>
                          </m:d>
                        </m:e>
                        <m:sup>
                          <m:r>
                            <a:rPr lang="cs-CZ" sz="3200" b="1" i="1" smtClean="0"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cs-CZ" sz="3200" b="1" i="1">
                          <a:latin typeface="Cambria Math"/>
                          <a:ea typeface="Cambria Math"/>
                        </a:rPr>
                        <m:t>≠</m:t>
                      </m:r>
                      <m:r>
                        <a:rPr lang="cs-CZ" sz="3200" b="1" i="1" smtClean="0">
                          <a:latin typeface="Cambria Math"/>
                          <a:ea typeface="Cambria Math"/>
                        </a:rPr>
                        <m:t>𝟎</m:t>
                      </m:r>
                    </m:oMath>
                  </m:oMathPara>
                </a14:m>
                <a:endParaRPr lang="cs-CZ" sz="3200" b="1" dirty="0"/>
              </a:p>
            </p:txBody>
          </p:sp>
        </mc:Choice>
        <mc:Fallback xmlns="">
          <p:sp>
            <p:nvSpPr>
              <p:cNvPr id="13" name="TextovéPole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63552" y="3590330"/>
                <a:ext cx="2831416" cy="595932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ovéPole 13"/>
              <p:cNvSpPr txBox="1"/>
              <p:nvPr/>
            </p:nvSpPr>
            <p:spPr>
              <a:xfrm>
                <a:off x="2600750" y="4186262"/>
                <a:ext cx="2294218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3200" b="1" i="1" smtClean="0">
                          <a:latin typeface="Cambria Math"/>
                          <a:ea typeface="Cambria Math"/>
                        </a:rPr>
                        <m:t>𝟓</m:t>
                      </m:r>
                      <m:r>
                        <a:rPr lang="cs-CZ" sz="3200" b="1" i="1" smtClean="0">
                          <a:latin typeface="Cambria Math"/>
                          <a:ea typeface="Cambria Math"/>
                        </a:rPr>
                        <m:t>−</m:t>
                      </m:r>
                      <m:r>
                        <a:rPr lang="cs-CZ" sz="3200" b="1" i="1" smtClean="0">
                          <a:latin typeface="Cambria Math"/>
                          <a:ea typeface="Cambria Math"/>
                        </a:rPr>
                        <m:t>𝟐</m:t>
                      </m:r>
                      <m:r>
                        <a:rPr lang="cs-CZ" sz="3200" b="1" i="1" smtClean="0">
                          <a:latin typeface="Cambria Math"/>
                          <a:ea typeface="Cambria Math"/>
                        </a:rPr>
                        <m:t>𝒙</m:t>
                      </m:r>
                      <m:r>
                        <a:rPr lang="cs-CZ" sz="3200" b="1" i="1">
                          <a:latin typeface="Cambria Math"/>
                          <a:ea typeface="Cambria Math"/>
                        </a:rPr>
                        <m:t>≠</m:t>
                      </m:r>
                      <m:r>
                        <a:rPr lang="cs-CZ" sz="3200" b="1" i="1" smtClean="0">
                          <a:latin typeface="Cambria Math"/>
                          <a:ea typeface="Cambria Math"/>
                        </a:rPr>
                        <m:t>𝟎</m:t>
                      </m:r>
                    </m:oMath>
                  </m:oMathPara>
                </a14:m>
                <a:endParaRPr lang="cs-CZ" sz="3200" b="1" dirty="0"/>
              </a:p>
            </p:txBody>
          </p:sp>
        </mc:Choice>
        <mc:Fallback xmlns="">
          <p:sp>
            <p:nvSpPr>
              <p:cNvPr id="14" name="TextovéPole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00750" y="4186262"/>
                <a:ext cx="2294218" cy="584775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ovéPole 14"/>
              <p:cNvSpPr txBox="1"/>
              <p:nvPr/>
            </p:nvSpPr>
            <p:spPr>
              <a:xfrm>
                <a:off x="3556696" y="4780945"/>
                <a:ext cx="1315168" cy="102431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3200" b="1" i="1" smtClean="0">
                          <a:latin typeface="Cambria Math"/>
                          <a:ea typeface="Cambria Math"/>
                        </a:rPr>
                        <m:t>𝒙</m:t>
                      </m:r>
                      <m:r>
                        <a:rPr lang="cs-CZ" sz="3200" b="1" i="1">
                          <a:latin typeface="Cambria Math"/>
                          <a:ea typeface="Cambria Math"/>
                        </a:rPr>
                        <m:t>≠</m:t>
                      </m:r>
                      <m:f>
                        <m:fPr>
                          <m:ctrlPr>
                            <a:rPr lang="cs-CZ" sz="3200" b="1" i="1" smtClean="0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cs-CZ" sz="3200" b="1" i="1" smtClean="0">
                              <a:latin typeface="Cambria Math"/>
                              <a:ea typeface="Cambria Math"/>
                            </a:rPr>
                            <m:t>𝟓</m:t>
                          </m:r>
                        </m:num>
                        <m:den>
                          <m:r>
                            <a:rPr lang="cs-CZ" sz="3200" b="1" i="1" smtClean="0">
                              <a:latin typeface="Cambria Math"/>
                              <a:ea typeface="Cambria Math"/>
                            </a:rPr>
                            <m:t>𝟐</m:t>
                          </m:r>
                        </m:den>
                      </m:f>
                    </m:oMath>
                  </m:oMathPara>
                </a14:m>
                <a:endParaRPr lang="cs-CZ" sz="3200" b="1" dirty="0"/>
              </a:p>
            </p:txBody>
          </p:sp>
        </mc:Choice>
        <mc:Fallback xmlns="">
          <p:sp>
            <p:nvSpPr>
              <p:cNvPr id="15" name="TextovéPole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56696" y="4780945"/>
                <a:ext cx="1315168" cy="1024319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847909510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vert="horz" wrap="square" lIns="92075" tIns="46037" rIns="92075" bIns="46037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cs-CZ" dirty="0" smtClean="0"/>
              <a:t>Lomené </a:t>
            </a:r>
            <a:r>
              <a:rPr lang="cs-CZ" dirty="0"/>
              <a:t>výrazy</a:t>
            </a:r>
          </a:p>
        </p:txBody>
      </p:sp>
      <p:sp>
        <p:nvSpPr>
          <p:cNvPr id="65" name="Rectangle 10"/>
          <p:cNvSpPr>
            <a:spLocks noChangeArrowheads="1"/>
          </p:cNvSpPr>
          <p:nvPr/>
        </p:nvSpPr>
        <p:spPr bwMode="auto">
          <a:xfrm>
            <a:off x="1888332" y="1941944"/>
            <a:ext cx="8424862" cy="484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cs-CZ" altLang="cs-CZ" sz="2800" dirty="0">
                <a:latin typeface="Times New Roman" panose="02020603050405020304" pitchFamily="18" charset="0"/>
              </a:rPr>
              <a:t>Pro které hodnoty x </a:t>
            </a:r>
            <a:r>
              <a:rPr lang="cs-CZ" altLang="cs-CZ" sz="2800" b="1" i="1" dirty="0" smtClean="0">
                <a:latin typeface="Times New Roman" panose="02020603050405020304" pitchFamily="18" charset="0"/>
              </a:rPr>
              <a:t>není</a:t>
            </a:r>
            <a:r>
              <a:rPr lang="cs-CZ" altLang="cs-CZ" sz="2800" dirty="0" smtClean="0">
                <a:latin typeface="Times New Roman" panose="02020603050405020304" pitchFamily="18" charset="0"/>
              </a:rPr>
              <a:t> </a:t>
            </a:r>
            <a:r>
              <a:rPr lang="cs-CZ" altLang="cs-CZ" sz="2800" dirty="0">
                <a:latin typeface="Times New Roman" panose="02020603050405020304" pitchFamily="18" charset="0"/>
              </a:rPr>
              <a:t>daný výraz roven nule?</a:t>
            </a:r>
          </a:p>
        </p:txBody>
      </p:sp>
      <p:sp>
        <p:nvSpPr>
          <p:cNvPr id="12" name="Rectangle 3"/>
          <p:cNvSpPr>
            <a:spLocks noChangeArrowheads="1"/>
          </p:cNvSpPr>
          <p:nvPr/>
        </p:nvSpPr>
        <p:spPr bwMode="auto">
          <a:xfrm>
            <a:off x="0" y="285273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cs-CZ" altLang="cs-CZ" sz="1800"/>
          </a:p>
        </p:txBody>
      </p:sp>
      <p:sp>
        <p:nvSpPr>
          <p:cNvPr id="13" name="Rectangle 4"/>
          <p:cNvSpPr>
            <a:spLocks noChangeArrowheads="1"/>
          </p:cNvSpPr>
          <p:nvPr/>
        </p:nvSpPr>
        <p:spPr bwMode="auto">
          <a:xfrm>
            <a:off x="0" y="268128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cs-CZ" altLang="cs-CZ" sz="1800"/>
          </a:p>
        </p:txBody>
      </p:sp>
      <p:sp>
        <p:nvSpPr>
          <p:cNvPr id="14" name="Rectangle 6"/>
          <p:cNvSpPr>
            <a:spLocks noChangeArrowheads="1"/>
          </p:cNvSpPr>
          <p:nvPr/>
        </p:nvSpPr>
        <p:spPr bwMode="auto">
          <a:xfrm>
            <a:off x="0" y="283368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cs-CZ" altLang="cs-CZ" sz="1800"/>
          </a:p>
        </p:txBody>
      </p:sp>
      <p:sp>
        <p:nvSpPr>
          <p:cNvPr id="15" name="Rectangle 7"/>
          <p:cNvSpPr>
            <a:spLocks noChangeArrowheads="1"/>
          </p:cNvSpPr>
          <p:nvPr/>
        </p:nvSpPr>
        <p:spPr bwMode="auto">
          <a:xfrm>
            <a:off x="0" y="283368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cs-CZ" altLang="cs-CZ" sz="1800"/>
          </a:p>
        </p:txBody>
      </p:sp>
      <p:sp>
        <p:nvSpPr>
          <p:cNvPr id="16" name="Rectangle 8"/>
          <p:cNvSpPr>
            <a:spLocks noChangeArrowheads="1"/>
          </p:cNvSpPr>
          <p:nvPr/>
        </p:nvSpPr>
        <p:spPr bwMode="auto">
          <a:xfrm>
            <a:off x="0" y="283368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cs-CZ" altLang="cs-CZ" sz="1800"/>
          </a:p>
        </p:txBody>
      </p:sp>
      <p:sp>
        <p:nvSpPr>
          <p:cNvPr id="17" name="Rectangle 9"/>
          <p:cNvSpPr>
            <a:spLocks noChangeArrowheads="1"/>
          </p:cNvSpPr>
          <p:nvPr/>
        </p:nvSpPr>
        <p:spPr bwMode="auto">
          <a:xfrm>
            <a:off x="0" y="283368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cs-CZ" altLang="cs-CZ" sz="1800"/>
          </a:p>
        </p:txBody>
      </p:sp>
      <p:sp>
        <p:nvSpPr>
          <p:cNvPr id="20" name="Rectangle 13"/>
          <p:cNvSpPr>
            <a:spLocks noChangeArrowheads="1"/>
          </p:cNvSpPr>
          <p:nvPr/>
        </p:nvSpPr>
        <p:spPr bwMode="auto">
          <a:xfrm>
            <a:off x="5806554" y="2724497"/>
            <a:ext cx="4787900" cy="50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cs-CZ" altLang="cs-CZ" sz="2400" b="1" dirty="0">
                <a:solidFill>
                  <a:srgbClr val="FF0000"/>
                </a:solidFill>
                <a:cs typeface="Arial" panose="020B0604020202020204" pitchFamily="34" charset="0"/>
              </a:rPr>
              <a:t>Rozlož mnohočlen na součin.</a:t>
            </a:r>
          </a:p>
        </p:txBody>
      </p:sp>
      <p:sp>
        <p:nvSpPr>
          <p:cNvPr id="22" name="Rectangle 17"/>
          <p:cNvSpPr>
            <a:spLocks noChangeArrowheads="1"/>
          </p:cNvSpPr>
          <p:nvPr/>
        </p:nvSpPr>
        <p:spPr bwMode="auto">
          <a:xfrm>
            <a:off x="4150791" y="4558015"/>
            <a:ext cx="1654175" cy="50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cs-CZ" altLang="cs-CZ" sz="2400" dirty="0">
                <a:solidFill>
                  <a:srgbClr val="0070C0"/>
                </a:solidFill>
                <a:cs typeface="Arial" panose="020B0604020202020204" pitchFamily="34" charset="0"/>
              </a:rPr>
              <a:t>a zároveň</a:t>
            </a:r>
          </a:p>
        </p:txBody>
      </p:sp>
      <p:sp>
        <p:nvSpPr>
          <p:cNvPr id="27" name="Rectangle 21"/>
          <p:cNvSpPr>
            <a:spLocks noChangeArrowheads="1"/>
          </p:cNvSpPr>
          <p:nvPr/>
        </p:nvSpPr>
        <p:spPr bwMode="auto">
          <a:xfrm>
            <a:off x="4150792" y="5316885"/>
            <a:ext cx="1654175" cy="50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cs-CZ" altLang="cs-CZ" sz="2400" dirty="0">
                <a:solidFill>
                  <a:srgbClr val="0070C0"/>
                </a:solidFill>
                <a:cs typeface="Arial" panose="020B0604020202020204" pitchFamily="34" charset="0"/>
              </a:rPr>
              <a:t>a zároveň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ovéPole 22"/>
              <p:cNvSpPr txBox="1"/>
              <p:nvPr/>
            </p:nvSpPr>
            <p:spPr>
              <a:xfrm>
                <a:off x="2378130" y="2650975"/>
                <a:ext cx="2193870" cy="5959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3200" b="1" i="1" smtClean="0">
                          <a:latin typeface="Cambria Math"/>
                          <a:ea typeface="Cambria Math"/>
                        </a:rPr>
                        <m:t>𝟑</m:t>
                      </m:r>
                      <m:sSup>
                        <m:sSupPr>
                          <m:ctrlPr>
                            <a:rPr lang="cs-CZ" sz="3200" b="1" i="1" smtClean="0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cs-CZ" sz="3200" b="1" i="1" smtClean="0">
                              <a:latin typeface="Cambria Math"/>
                              <a:ea typeface="Cambria Math"/>
                            </a:rPr>
                            <m:t>𝒙</m:t>
                          </m:r>
                        </m:e>
                        <m:sup>
                          <m:r>
                            <a:rPr lang="cs-CZ" sz="3200" b="1" i="1" smtClean="0">
                              <a:latin typeface="Cambria Math"/>
                              <a:ea typeface="Cambria Math"/>
                            </a:rPr>
                            <m:t>𝟐</m:t>
                          </m:r>
                        </m:sup>
                      </m:sSup>
                      <m:r>
                        <a:rPr lang="cs-CZ" sz="3200" b="1" i="1" smtClean="0">
                          <a:latin typeface="Cambria Math"/>
                          <a:ea typeface="Cambria Math"/>
                        </a:rPr>
                        <m:t>−</m:t>
                      </m:r>
                      <m:r>
                        <a:rPr lang="cs-CZ" sz="3200" b="1" i="1" smtClean="0">
                          <a:latin typeface="Cambria Math"/>
                          <a:ea typeface="Cambria Math"/>
                        </a:rPr>
                        <m:t>𝟏𝟐</m:t>
                      </m:r>
                      <m:r>
                        <a:rPr lang="cs-CZ" sz="3200" b="1" i="1" smtClean="0">
                          <a:latin typeface="Cambria Math"/>
                          <a:ea typeface="Cambria Math"/>
                        </a:rPr>
                        <m:t>𝒙</m:t>
                      </m:r>
                    </m:oMath>
                  </m:oMathPara>
                </a14:m>
                <a:endParaRPr lang="cs-CZ" sz="3200" b="1" dirty="0"/>
              </a:p>
            </p:txBody>
          </p:sp>
        </mc:Choice>
        <mc:Fallback xmlns="">
          <p:sp>
            <p:nvSpPr>
              <p:cNvPr id="23" name="TextovéPole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78130" y="2650975"/>
                <a:ext cx="2193870" cy="595932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ovéPole 27"/>
              <p:cNvSpPr txBox="1"/>
              <p:nvPr/>
            </p:nvSpPr>
            <p:spPr>
              <a:xfrm>
                <a:off x="2371207" y="4478065"/>
                <a:ext cx="1560427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3200" b="1" i="1" smtClean="0">
                          <a:latin typeface="Cambria Math"/>
                          <a:ea typeface="Cambria Math"/>
                        </a:rPr>
                        <m:t>𝟑</m:t>
                      </m:r>
                      <m:r>
                        <a:rPr lang="cs-CZ" sz="3200" b="1" i="1" smtClean="0">
                          <a:latin typeface="Cambria Math"/>
                          <a:ea typeface="Cambria Math"/>
                        </a:rPr>
                        <m:t>𝒙</m:t>
                      </m:r>
                      <m:r>
                        <a:rPr lang="cs-CZ" sz="3200" b="1" i="1">
                          <a:latin typeface="Cambria Math"/>
                          <a:ea typeface="Cambria Math"/>
                        </a:rPr>
                        <m:t>≠</m:t>
                      </m:r>
                      <m:r>
                        <a:rPr lang="cs-CZ" sz="3200" b="1" i="1" smtClean="0">
                          <a:latin typeface="Cambria Math"/>
                          <a:ea typeface="Cambria Math"/>
                        </a:rPr>
                        <m:t>𝟎</m:t>
                      </m:r>
                    </m:oMath>
                  </m:oMathPara>
                </a14:m>
                <a:endParaRPr lang="cs-CZ" sz="3200" b="1" dirty="0"/>
              </a:p>
            </p:txBody>
          </p:sp>
        </mc:Choice>
        <mc:Fallback xmlns="">
          <p:sp>
            <p:nvSpPr>
              <p:cNvPr id="28" name="TextovéPole 2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71207" y="4478065"/>
                <a:ext cx="1560427" cy="584775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ovéPole 28"/>
              <p:cNvSpPr txBox="1"/>
              <p:nvPr/>
            </p:nvSpPr>
            <p:spPr>
              <a:xfrm>
                <a:off x="2495600" y="3573016"/>
                <a:ext cx="2872068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3200" b="1" i="1" smtClean="0">
                          <a:latin typeface="Cambria Math"/>
                          <a:ea typeface="Cambria Math"/>
                        </a:rPr>
                        <m:t>𝟑</m:t>
                      </m:r>
                      <m:r>
                        <a:rPr lang="cs-CZ" sz="3200" b="1" i="1" smtClean="0">
                          <a:latin typeface="Cambria Math"/>
                          <a:ea typeface="Cambria Math"/>
                        </a:rPr>
                        <m:t>𝒙</m:t>
                      </m:r>
                      <m:d>
                        <m:dPr>
                          <m:ctrlPr>
                            <a:rPr lang="cs-CZ" sz="3200" b="1" i="1" smtClean="0">
                              <a:latin typeface="Cambria Math"/>
                              <a:ea typeface="Cambria Math"/>
                            </a:rPr>
                          </m:ctrlPr>
                        </m:dPr>
                        <m:e>
                          <m:r>
                            <a:rPr lang="cs-CZ" sz="3200" b="1" i="1" smtClean="0">
                              <a:latin typeface="Cambria Math"/>
                              <a:ea typeface="Cambria Math"/>
                            </a:rPr>
                            <m:t>𝒙</m:t>
                          </m:r>
                          <m:r>
                            <a:rPr lang="cs-CZ" sz="3200" b="1" i="1" smtClean="0">
                              <a:latin typeface="Cambria Math"/>
                              <a:ea typeface="Cambria Math"/>
                            </a:rPr>
                            <m:t>−</m:t>
                          </m:r>
                          <m:r>
                            <a:rPr lang="cs-CZ" sz="3200" b="1" i="1" smtClean="0">
                              <a:latin typeface="Cambria Math"/>
                              <a:ea typeface="Cambria Math"/>
                            </a:rPr>
                            <m:t>𝟒</m:t>
                          </m:r>
                        </m:e>
                      </m:d>
                      <m:r>
                        <a:rPr lang="cs-CZ" sz="3200" b="1" i="1">
                          <a:latin typeface="Cambria Math"/>
                          <a:ea typeface="Cambria Math"/>
                        </a:rPr>
                        <m:t>≠</m:t>
                      </m:r>
                      <m:r>
                        <a:rPr lang="cs-CZ" sz="3200" b="1" i="1" smtClean="0">
                          <a:latin typeface="Cambria Math"/>
                          <a:ea typeface="Cambria Math"/>
                        </a:rPr>
                        <m:t>𝟎</m:t>
                      </m:r>
                    </m:oMath>
                  </m:oMathPara>
                </a14:m>
                <a:endParaRPr lang="cs-CZ" sz="3200" b="1" dirty="0"/>
              </a:p>
            </p:txBody>
          </p:sp>
        </mc:Choice>
        <mc:Fallback xmlns="">
          <p:sp>
            <p:nvSpPr>
              <p:cNvPr id="29" name="TextovéPole 2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95600" y="3573016"/>
                <a:ext cx="2872068" cy="584775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0" name="TextovéPole 29"/>
              <p:cNvSpPr txBox="1"/>
              <p:nvPr/>
            </p:nvSpPr>
            <p:spPr>
              <a:xfrm>
                <a:off x="2521351" y="5236935"/>
                <a:ext cx="1315167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3200" b="1" i="1" smtClean="0">
                          <a:latin typeface="Cambria Math"/>
                          <a:ea typeface="Cambria Math"/>
                        </a:rPr>
                        <m:t>𝒙</m:t>
                      </m:r>
                      <m:r>
                        <a:rPr lang="cs-CZ" sz="3200" b="1" i="1">
                          <a:latin typeface="Cambria Math"/>
                          <a:ea typeface="Cambria Math"/>
                        </a:rPr>
                        <m:t>≠</m:t>
                      </m:r>
                      <m:r>
                        <a:rPr lang="cs-CZ" sz="3200" b="1" i="1" smtClean="0">
                          <a:latin typeface="Cambria Math"/>
                          <a:ea typeface="Cambria Math"/>
                        </a:rPr>
                        <m:t>𝟎</m:t>
                      </m:r>
                    </m:oMath>
                  </m:oMathPara>
                </a14:m>
                <a:endParaRPr lang="cs-CZ" sz="3200" b="1" dirty="0"/>
              </a:p>
            </p:txBody>
          </p:sp>
        </mc:Choice>
        <mc:Fallback xmlns="">
          <p:sp>
            <p:nvSpPr>
              <p:cNvPr id="30" name="TextovéPole 2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21351" y="5236935"/>
                <a:ext cx="1315167" cy="584775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2" name="TextovéPole 31"/>
              <p:cNvSpPr txBox="1"/>
              <p:nvPr/>
            </p:nvSpPr>
            <p:spPr>
              <a:xfrm>
                <a:off x="5823404" y="4478064"/>
                <a:ext cx="2048959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3200" b="1" i="1" smtClean="0">
                          <a:latin typeface="Cambria Math"/>
                          <a:ea typeface="Cambria Math"/>
                        </a:rPr>
                        <m:t>𝒙</m:t>
                      </m:r>
                      <m:r>
                        <a:rPr lang="cs-CZ" sz="3200" b="1" i="1" smtClean="0">
                          <a:latin typeface="Cambria Math"/>
                          <a:ea typeface="Cambria Math"/>
                        </a:rPr>
                        <m:t>−</m:t>
                      </m:r>
                      <m:r>
                        <a:rPr lang="cs-CZ" sz="3200" b="1" i="1" smtClean="0">
                          <a:latin typeface="Cambria Math"/>
                          <a:ea typeface="Cambria Math"/>
                        </a:rPr>
                        <m:t>𝟒</m:t>
                      </m:r>
                      <m:r>
                        <a:rPr lang="cs-CZ" sz="3200" b="1" i="1">
                          <a:latin typeface="Cambria Math"/>
                          <a:ea typeface="Cambria Math"/>
                        </a:rPr>
                        <m:t>≠</m:t>
                      </m:r>
                      <m:r>
                        <a:rPr lang="cs-CZ" sz="3200" b="1" i="1" smtClean="0">
                          <a:latin typeface="Cambria Math"/>
                          <a:ea typeface="Cambria Math"/>
                        </a:rPr>
                        <m:t>𝟎</m:t>
                      </m:r>
                    </m:oMath>
                  </m:oMathPara>
                </a14:m>
                <a:endParaRPr lang="cs-CZ" sz="3200" b="1" dirty="0"/>
              </a:p>
            </p:txBody>
          </p:sp>
        </mc:Choice>
        <mc:Fallback xmlns="">
          <p:sp>
            <p:nvSpPr>
              <p:cNvPr id="32" name="TextovéPole 3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23404" y="4478064"/>
                <a:ext cx="2048959" cy="584775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3" name="TextovéPole 32"/>
              <p:cNvSpPr txBox="1"/>
              <p:nvPr/>
            </p:nvSpPr>
            <p:spPr>
              <a:xfrm>
                <a:off x="6509024" y="5236934"/>
                <a:ext cx="1315168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3200" b="1" i="1" smtClean="0">
                          <a:latin typeface="Cambria Math"/>
                          <a:ea typeface="Cambria Math"/>
                        </a:rPr>
                        <m:t>𝒙</m:t>
                      </m:r>
                      <m:r>
                        <a:rPr lang="cs-CZ" sz="3200" b="1" i="1">
                          <a:latin typeface="Cambria Math"/>
                          <a:ea typeface="Cambria Math"/>
                        </a:rPr>
                        <m:t>≠</m:t>
                      </m:r>
                      <m:r>
                        <a:rPr lang="cs-CZ" sz="3200" b="1" i="1" smtClean="0">
                          <a:latin typeface="Cambria Math"/>
                          <a:ea typeface="Cambria Math"/>
                        </a:rPr>
                        <m:t>𝟒</m:t>
                      </m:r>
                    </m:oMath>
                  </m:oMathPara>
                </a14:m>
                <a:endParaRPr lang="cs-CZ" sz="3200" b="1" dirty="0"/>
              </a:p>
            </p:txBody>
          </p:sp>
        </mc:Choice>
        <mc:Fallback xmlns="">
          <p:sp>
            <p:nvSpPr>
              <p:cNvPr id="33" name="TextovéPole 3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09024" y="5236934"/>
                <a:ext cx="1315168" cy="584775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677684187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build="p"/>
      <p:bldP spid="22" grpId="0" build="p"/>
      <p:bldP spid="27" grpId="0" build="p"/>
      <p:bldP spid="28" grpId="0"/>
      <p:bldP spid="29" grpId="0"/>
      <p:bldP spid="30" grpId="0"/>
      <p:bldP spid="32" grpId="0"/>
      <p:bldP spid="3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vert="horz" wrap="square" lIns="92075" tIns="46037" rIns="92075" bIns="46037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cs-CZ" dirty="0" smtClean="0"/>
              <a:t>Lomené </a:t>
            </a:r>
            <a:r>
              <a:rPr lang="cs-CZ" dirty="0"/>
              <a:t>výrazy</a:t>
            </a:r>
          </a:p>
        </p:txBody>
      </p:sp>
      <p:sp>
        <p:nvSpPr>
          <p:cNvPr id="24" name="Rectangle 2"/>
          <p:cNvSpPr>
            <a:spLocks noChangeArrowheads="1"/>
          </p:cNvSpPr>
          <p:nvPr/>
        </p:nvSpPr>
        <p:spPr bwMode="auto">
          <a:xfrm>
            <a:off x="3962400" y="1711326"/>
            <a:ext cx="6696744" cy="865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Font typeface="Trebuchet MS" panose="020B0603020202020204" pitchFamily="34" charset="0"/>
              <a:buChar char="−"/>
              <a:defRPr sz="2800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anose="020B0603020202020204" pitchFamily="34" charset="0"/>
              <a:buChar char="−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sz="3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Kdy má lomený výraz smysl?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6" name="Rectangle 22"/>
              <p:cNvSpPr>
                <a:spLocks noChangeArrowheads="1"/>
              </p:cNvSpPr>
              <p:nvPr/>
            </p:nvSpPr>
            <p:spPr bwMode="auto">
              <a:xfrm>
                <a:off x="131939" y="5301208"/>
                <a:ext cx="8484341" cy="129614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>
                  <a:lnSpc>
                    <a:spcPct val="125000"/>
                  </a:lnSpc>
                  <a:spcBef>
                    <a:spcPct val="20000"/>
                  </a:spcBef>
                  <a:buClr>
                    <a:schemeClr val="bg2"/>
                  </a:buClr>
                  <a:buChar char="•"/>
                  <a:defRPr sz="32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Trebuchet MS" panose="020B0603020202020204" pitchFamily="34" charset="0"/>
                  <a:buChar char="−"/>
                  <a:defRPr sz="2800">
                    <a:solidFill>
                      <a:schemeClr val="tx1"/>
                    </a:solidFill>
                    <a:latin typeface="Trebuchet MS" panose="020B0603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Trebuchet MS" panose="020B0603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Trebuchet MS" panose="020B0603020202020204" pitchFamily="34" charset="0"/>
                  <a:buChar char="−"/>
                  <a:defRPr sz="2000">
                    <a:solidFill>
                      <a:schemeClr val="tx1"/>
                    </a:solidFill>
                    <a:latin typeface="Trebuchet MS" panose="020B0603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•"/>
                  <a:defRPr sz="2000">
                    <a:solidFill>
                      <a:schemeClr val="tx1"/>
                    </a:solidFill>
                    <a:latin typeface="Trebuchet MS" panose="020B0603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2000">
                    <a:solidFill>
                      <a:schemeClr val="tx1"/>
                    </a:solidFill>
                    <a:latin typeface="Trebuchet MS" panose="020B0603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2000">
                    <a:solidFill>
                      <a:schemeClr val="tx1"/>
                    </a:solidFill>
                    <a:latin typeface="Trebuchet MS" panose="020B0603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2000">
                    <a:solidFill>
                      <a:schemeClr val="tx1"/>
                    </a:solidFill>
                    <a:latin typeface="Trebuchet MS" panose="020B0603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2000">
                    <a:solidFill>
                      <a:schemeClr val="tx1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buClrTx/>
                  <a:buNone/>
                </a:pPr>
                <a:r>
                  <a:rPr lang="cs-CZ" altLang="cs-CZ" sz="2800" b="1" dirty="0" smtClean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Výraz má smysl, když </a:t>
                </a:r>
                <a14:m>
                  <m:oMath xmlns:m="http://schemas.openxmlformats.org/officeDocument/2006/math">
                    <m:r>
                      <a:rPr lang="cs-CZ" sz="2800" b="1" i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𝒙</m:t>
                    </m:r>
                    <m:r>
                      <a:rPr lang="cs-CZ" sz="2800" b="1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≠</m:t>
                    </m:r>
                    <m:r>
                      <a:rPr lang="cs-CZ" sz="2800" b="1" i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𝟐</m:t>
                    </m:r>
                  </m:oMath>
                </a14:m>
                <a:r>
                  <a:rPr lang="cs-CZ" sz="2800" dirty="0" smtClean="0">
                    <a:solidFill>
                      <a:srgbClr val="FF0000"/>
                    </a:solidFill>
                  </a:rPr>
                  <a:t> </a:t>
                </a:r>
                <a:r>
                  <a:rPr lang="cs-CZ" altLang="cs-CZ" sz="2800" b="1" dirty="0" smtClean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a </a:t>
                </a:r>
                <a14:m>
                  <m:oMath xmlns:m="http://schemas.openxmlformats.org/officeDocument/2006/math">
                    <m:r>
                      <a:rPr lang="cs-CZ" sz="2800" b="1" i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𝒙</m:t>
                    </m:r>
                    <m:r>
                      <a:rPr lang="cs-CZ" sz="2800" b="1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≠</m:t>
                    </m:r>
                    <m:r>
                      <a:rPr lang="cs-CZ" sz="2800" b="1" i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−</m:t>
                    </m:r>
                    <m:r>
                      <a:rPr lang="cs-CZ" sz="2800" b="1" i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𝟐</m:t>
                    </m:r>
                  </m:oMath>
                </a14:m>
                <a:r>
                  <a:rPr lang="cs-CZ" altLang="cs-CZ" sz="2800" b="1" dirty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. </a:t>
                </a:r>
                <a:r>
                  <a:rPr lang="cs-CZ" altLang="cs-CZ" sz="2800" b="1" dirty="0" smtClean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/>
                </a:r>
                <a:br>
                  <a:rPr lang="cs-CZ" altLang="cs-CZ" sz="2800" b="1" dirty="0" smtClean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</a:br>
                <a:r>
                  <a:rPr lang="cs-CZ" altLang="cs-CZ" sz="2800" b="1" dirty="0" smtClean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Výraz </a:t>
                </a:r>
                <a:r>
                  <a:rPr lang="cs-CZ" altLang="cs-CZ" sz="2800" b="1" dirty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má tedy smysl pro všechna reálná </a:t>
                </a:r>
                <a:r>
                  <a:rPr lang="cs-CZ" altLang="cs-CZ" sz="2800" b="1" dirty="0" smtClean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čísla </a:t>
                </a:r>
                <a14:m>
                  <m:oMath xmlns:m="http://schemas.openxmlformats.org/officeDocument/2006/math">
                    <m:r>
                      <a:rPr lang="cs-CZ" sz="2800" b="1" i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𝒙</m:t>
                    </m:r>
                  </m:oMath>
                </a14:m>
                <a:r>
                  <a:rPr lang="cs-CZ" altLang="cs-CZ" sz="2800" b="1" dirty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, kromě čísel </a:t>
                </a:r>
                <a14:m>
                  <m:oMath xmlns:m="http://schemas.openxmlformats.org/officeDocument/2006/math">
                    <m:r>
                      <a:rPr lang="cs-CZ" sz="2800" b="1" i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𝟐</m:t>
                    </m:r>
                  </m:oMath>
                </a14:m>
                <a:r>
                  <a:rPr lang="cs-CZ" sz="2800" dirty="0" smtClean="0">
                    <a:solidFill>
                      <a:srgbClr val="FF0000"/>
                    </a:solidFill>
                  </a:rPr>
                  <a:t> </a:t>
                </a:r>
                <a:r>
                  <a:rPr lang="cs-CZ" altLang="cs-CZ" sz="2800" b="1" dirty="0" smtClean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a </a:t>
                </a:r>
                <a14:m>
                  <m:oMath xmlns:m="http://schemas.openxmlformats.org/officeDocument/2006/math">
                    <m:r>
                      <a:rPr lang="cs-CZ" sz="2800" b="1" i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−</m:t>
                    </m:r>
                    <m:r>
                      <a:rPr lang="cs-CZ" sz="2800" b="1" i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𝟐</m:t>
                    </m:r>
                  </m:oMath>
                </a14:m>
                <a:r>
                  <a:rPr lang="cs-CZ" altLang="cs-CZ" sz="2800" b="1" dirty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.</a:t>
                </a:r>
              </a:p>
            </p:txBody>
          </p:sp>
        </mc:Choice>
        <mc:Fallback xmlns="">
          <p:sp>
            <p:nvSpPr>
              <p:cNvPr id="26" name="Rectangle 2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31939" y="5301208"/>
                <a:ext cx="8484341" cy="1296144"/>
              </a:xfrm>
              <a:prstGeom prst="rect">
                <a:avLst/>
              </a:prstGeom>
              <a:blipFill rotWithShape="1">
                <a:blip r:embed="rId3"/>
                <a:stretch>
                  <a:fillRect l="-1510" t="-8019" r="-791" b="-16038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4" name="Freeform 23"/>
          <p:cNvSpPr>
            <a:spLocks/>
          </p:cNvSpPr>
          <p:nvPr/>
        </p:nvSpPr>
        <p:spPr bwMode="auto">
          <a:xfrm>
            <a:off x="2195513" y="3356248"/>
            <a:ext cx="2289175" cy="541337"/>
          </a:xfrm>
          <a:custGeom>
            <a:avLst/>
            <a:gdLst>
              <a:gd name="T0" fmla="*/ 0 w 545"/>
              <a:gd name="T1" fmla="*/ 345260294 h 341"/>
              <a:gd name="T2" fmla="*/ 2147483646 w 545"/>
              <a:gd name="T3" fmla="*/ 801408947 h 341"/>
              <a:gd name="T4" fmla="*/ 2147483646 w 545"/>
              <a:gd name="T5" fmla="*/ 0 h 341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545" h="341">
                <a:moveTo>
                  <a:pt x="0" y="137"/>
                </a:moveTo>
                <a:cubicBezTo>
                  <a:pt x="68" y="239"/>
                  <a:pt x="136" y="341"/>
                  <a:pt x="227" y="318"/>
                </a:cubicBezTo>
                <a:cubicBezTo>
                  <a:pt x="318" y="295"/>
                  <a:pt x="431" y="147"/>
                  <a:pt x="545" y="0"/>
                </a:cubicBezTo>
              </a:path>
            </a:pathLst>
          </a:custGeom>
          <a:noFill/>
          <a:ln w="28575" cmpd="sng">
            <a:solidFill>
              <a:srgbClr val="00CC00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cs-CZ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ovéPole 2"/>
              <p:cNvSpPr txBox="1"/>
              <p:nvPr/>
            </p:nvSpPr>
            <p:spPr>
              <a:xfrm>
                <a:off x="5470329" y="3816364"/>
                <a:ext cx="1489767" cy="54874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3200" b="1" i="1" smtClean="0">
                          <a:latin typeface="Cambria Math" panose="02040503050406030204" pitchFamily="18" charset="0"/>
                        </a:rPr>
                        <m:t>𝒙</m:t>
                      </m:r>
                      <m:r>
                        <a:rPr lang="cs-CZ" sz="32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≠</m:t>
                      </m:r>
                      <m:rad>
                        <m:radPr>
                          <m:degHide m:val="on"/>
                          <m:ctrlPr>
                            <a:rPr lang="cs-CZ" sz="3200" b="1" i="1" smtClean="0">
                              <a:latin typeface="Cambria Math"/>
                            </a:rPr>
                          </m:ctrlPr>
                        </m:radPr>
                        <m:deg/>
                        <m:e>
                          <m:r>
                            <a:rPr lang="cs-CZ" sz="3200" b="1" i="1" smtClean="0">
                              <a:latin typeface="Cambria Math" panose="02040503050406030204" pitchFamily="18" charset="0"/>
                            </a:rPr>
                            <m:t>𝟒</m:t>
                          </m:r>
                        </m:e>
                      </m:rad>
                      <m:r>
                        <a:rPr lang="cs-CZ" sz="3200" b="0" i="1" smtClean="0"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cs-CZ" sz="3200" dirty="0"/>
              </a:p>
            </p:txBody>
          </p:sp>
        </mc:Choice>
        <mc:Fallback xmlns="">
          <p:sp>
            <p:nvSpPr>
              <p:cNvPr id="3" name="TextovéPole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70329" y="3816364"/>
                <a:ext cx="1489767" cy="548740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7" name="TextovéPole 36"/>
              <p:cNvSpPr txBox="1"/>
              <p:nvPr/>
            </p:nvSpPr>
            <p:spPr>
              <a:xfrm>
                <a:off x="4576378" y="2764580"/>
                <a:ext cx="2150652" cy="5035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sz="3200" b="1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3200" b="1" i="1" smtClean="0">
                              <a:latin typeface="Cambria Math" panose="02040503050406030204" pitchFamily="18" charset="0"/>
                            </a:rPr>
                            <m:t>𝒙</m:t>
                          </m:r>
                        </m:e>
                        <m:sup>
                          <m:r>
                            <a:rPr lang="cs-CZ" sz="3200" b="1" i="1" smtClean="0">
                              <a:latin typeface="Cambria Math" panose="02040503050406030204" pitchFamily="18" charset="0"/>
                            </a:rPr>
                            <m:t>𝟐</m:t>
                          </m:r>
                        </m:sup>
                      </m:sSup>
                      <m:r>
                        <a:rPr lang="cs-CZ" sz="3200" b="1" i="1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cs-CZ" sz="3200" b="1" i="1" smtClean="0">
                          <a:latin typeface="Cambria Math" panose="02040503050406030204" pitchFamily="18" charset="0"/>
                        </a:rPr>
                        <m:t>𝟒</m:t>
                      </m:r>
                      <m:r>
                        <a:rPr lang="cs-CZ" sz="32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≠</m:t>
                      </m:r>
                      <m:r>
                        <a:rPr lang="cs-CZ" sz="3200" b="1" i="1" smtClean="0">
                          <a:latin typeface="Cambria Math" panose="02040503050406030204" pitchFamily="18" charset="0"/>
                        </a:rPr>
                        <m:t>𝟎</m:t>
                      </m:r>
                      <m:r>
                        <a:rPr lang="cs-CZ" sz="3200" b="0" i="1" smtClean="0"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cs-CZ" sz="3200" dirty="0"/>
              </a:p>
            </p:txBody>
          </p:sp>
        </mc:Choice>
        <mc:Fallback xmlns="">
          <p:sp>
            <p:nvSpPr>
              <p:cNvPr id="37" name="TextovéPole 3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6378" y="2764580"/>
                <a:ext cx="2150652" cy="503599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8" name="TextovéPole 37"/>
              <p:cNvSpPr txBox="1"/>
              <p:nvPr/>
            </p:nvSpPr>
            <p:spPr>
              <a:xfrm>
                <a:off x="5303912" y="3293283"/>
                <a:ext cx="1327095" cy="5035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sz="3200" b="1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3200" b="1" i="1" smtClean="0">
                              <a:latin typeface="Cambria Math" panose="02040503050406030204" pitchFamily="18" charset="0"/>
                            </a:rPr>
                            <m:t>𝒙</m:t>
                          </m:r>
                        </m:e>
                        <m:sup>
                          <m:r>
                            <a:rPr lang="cs-CZ" sz="3200" b="1" i="1" smtClean="0">
                              <a:latin typeface="Cambria Math" panose="02040503050406030204" pitchFamily="18" charset="0"/>
                            </a:rPr>
                            <m:t>𝟐</m:t>
                          </m:r>
                        </m:sup>
                      </m:sSup>
                      <m:r>
                        <a:rPr lang="cs-CZ" sz="32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≠</m:t>
                      </m:r>
                      <m:r>
                        <a:rPr lang="cs-CZ" sz="32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𝟒</m:t>
                      </m:r>
                    </m:oMath>
                  </m:oMathPara>
                </a14:m>
                <a:endParaRPr lang="cs-CZ" sz="3200" dirty="0"/>
              </a:p>
            </p:txBody>
          </p:sp>
        </mc:Choice>
        <mc:Fallback xmlns="">
          <p:sp>
            <p:nvSpPr>
              <p:cNvPr id="38" name="TextovéPole 3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03912" y="3293283"/>
                <a:ext cx="1327095" cy="503599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9" name="TextovéPole 38"/>
              <p:cNvSpPr txBox="1"/>
              <p:nvPr/>
            </p:nvSpPr>
            <p:spPr>
              <a:xfrm>
                <a:off x="5470329" y="4426633"/>
                <a:ext cx="1436675" cy="49244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3200" b="1" i="1" smtClean="0">
                          <a:latin typeface="Cambria Math" panose="02040503050406030204" pitchFamily="18" charset="0"/>
                        </a:rPr>
                        <m:t>𝒙</m:t>
                      </m:r>
                      <m:r>
                        <a:rPr lang="cs-CZ" sz="32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≠±</m:t>
                      </m:r>
                      <m:r>
                        <a:rPr lang="cs-CZ" sz="32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𝟐</m:t>
                      </m:r>
                    </m:oMath>
                  </m:oMathPara>
                </a14:m>
                <a:endParaRPr lang="cs-CZ" sz="3200" dirty="0"/>
              </a:p>
            </p:txBody>
          </p:sp>
        </mc:Choice>
        <mc:Fallback xmlns="">
          <p:sp>
            <p:nvSpPr>
              <p:cNvPr id="39" name="TextovéPole 3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70329" y="4426633"/>
                <a:ext cx="1436675" cy="492443"/>
              </a:xfrm>
              <a:prstGeom prst="rect">
                <a:avLst/>
              </a:prstGeom>
              <a:blipFill rotWithShape="0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0" name="TextovéPole 39"/>
              <p:cNvSpPr txBox="1"/>
              <p:nvPr/>
            </p:nvSpPr>
            <p:spPr>
              <a:xfrm>
                <a:off x="9048328" y="2764579"/>
                <a:ext cx="2150652" cy="5035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sz="3200" b="1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3200" b="1" i="1" smtClean="0">
                              <a:latin typeface="Cambria Math" panose="02040503050406030204" pitchFamily="18" charset="0"/>
                            </a:rPr>
                            <m:t>𝒙</m:t>
                          </m:r>
                        </m:e>
                        <m:sup>
                          <m:r>
                            <a:rPr lang="cs-CZ" sz="3200" b="1" i="1" smtClean="0">
                              <a:latin typeface="Cambria Math" panose="02040503050406030204" pitchFamily="18" charset="0"/>
                            </a:rPr>
                            <m:t>𝟐</m:t>
                          </m:r>
                        </m:sup>
                      </m:sSup>
                      <m:r>
                        <a:rPr lang="cs-CZ" sz="3200" b="1" i="1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cs-CZ" sz="3200" b="1" i="1" smtClean="0">
                          <a:latin typeface="Cambria Math" panose="02040503050406030204" pitchFamily="18" charset="0"/>
                        </a:rPr>
                        <m:t>𝟒</m:t>
                      </m:r>
                      <m:r>
                        <a:rPr lang="cs-CZ" sz="32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≠</m:t>
                      </m:r>
                      <m:r>
                        <a:rPr lang="cs-CZ" sz="3200" b="1" i="1" smtClean="0">
                          <a:latin typeface="Cambria Math" panose="02040503050406030204" pitchFamily="18" charset="0"/>
                        </a:rPr>
                        <m:t>𝟎</m:t>
                      </m:r>
                      <m:r>
                        <a:rPr lang="cs-CZ" sz="3200" b="0" i="1" smtClean="0"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cs-CZ" sz="3200" dirty="0"/>
              </a:p>
            </p:txBody>
          </p:sp>
        </mc:Choice>
        <mc:Fallback xmlns="">
          <p:sp>
            <p:nvSpPr>
              <p:cNvPr id="40" name="TextovéPole 3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048328" y="2764579"/>
                <a:ext cx="2150652" cy="503599"/>
              </a:xfrm>
              <a:prstGeom prst="rect">
                <a:avLst/>
              </a:prstGeom>
              <a:blipFill rotWithShape="0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1" name="TextovéPole 40"/>
              <p:cNvSpPr txBox="1"/>
              <p:nvPr/>
            </p:nvSpPr>
            <p:spPr>
              <a:xfrm>
                <a:off x="7592672" y="3236881"/>
                <a:ext cx="3606308" cy="49244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cs-CZ" sz="3200" b="1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cs-CZ" sz="3200" b="1" i="1" smtClean="0">
                              <a:latin typeface="Cambria Math" panose="02040503050406030204" pitchFamily="18" charset="0"/>
                            </a:rPr>
                            <m:t>𝒙</m:t>
                          </m:r>
                          <m:r>
                            <a:rPr lang="cs-CZ" sz="3200" b="1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cs-CZ" sz="3200" b="1" i="1" smtClean="0">
                              <a:latin typeface="Cambria Math" panose="02040503050406030204" pitchFamily="18" charset="0"/>
                            </a:rPr>
                            <m:t>𝟐</m:t>
                          </m:r>
                        </m:e>
                      </m:d>
                      <m:d>
                        <m:dPr>
                          <m:ctrlPr>
                            <a:rPr lang="cs-CZ" sz="3200" b="1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cs-CZ" sz="3200" b="1" i="1" smtClean="0">
                              <a:latin typeface="Cambria Math" panose="02040503050406030204" pitchFamily="18" charset="0"/>
                            </a:rPr>
                            <m:t>𝒙</m:t>
                          </m:r>
                          <m:r>
                            <a:rPr lang="cs-CZ" sz="3200" b="1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cs-CZ" sz="3200" b="1" i="1" smtClean="0">
                              <a:latin typeface="Cambria Math" panose="02040503050406030204" pitchFamily="18" charset="0"/>
                            </a:rPr>
                            <m:t>𝟐</m:t>
                          </m:r>
                        </m:e>
                      </m:d>
                      <m:r>
                        <a:rPr lang="cs-CZ" sz="32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≠</m:t>
                      </m:r>
                      <m:r>
                        <a:rPr lang="cs-CZ" sz="3200" b="1" i="1" smtClean="0">
                          <a:latin typeface="Cambria Math" panose="02040503050406030204" pitchFamily="18" charset="0"/>
                        </a:rPr>
                        <m:t>𝟎</m:t>
                      </m:r>
                      <m:r>
                        <a:rPr lang="cs-CZ" sz="3200" b="0" i="1" smtClean="0"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cs-CZ" sz="3200" dirty="0"/>
              </a:p>
            </p:txBody>
          </p:sp>
        </mc:Choice>
        <mc:Fallback xmlns="">
          <p:sp>
            <p:nvSpPr>
              <p:cNvPr id="41" name="TextovéPole 4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92672" y="3236881"/>
                <a:ext cx="3606308" cy="492443"/>
              </a:xfrm>
              <a:prstGeom prst="rect">
                <a:avLst/>
              </a:prstGeom>
              <a:blipFill rotWithShape="0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2" name="TextovéPole 41"/>
              <p:cNvSpPr txBox="1"/>
              <p:nvPr/>
            </p:nvSpPr>
            <p:spPr>
              <a:xfrm>
                <a:off x="7531534" y="4297660"/>
                <a:ext cx="1864292" cy="49244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3200" b="1" i="1">
                          <a:latin typeface="Cambria Math" panose="02040503050406030204" pitchFamily="18" charset="0"/>
                        </a:rPr>
                        <m:t>𝒙</m:t>
                      </m:r>
                      <m:r>
                        <a:rPr lang="cs-CZ" sz="3200" b="1" i="1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cs-CZ" sz="3200" b="1" i="1">
                          <a:latin typeface="Cambria Math" panose="02040503050406030204" pitchFamily="18" charset="0"/>
                        </a:rPr>
                        <m:t>𝟐</m:t>
                      </m:r>
                      <m:r>
                        <a:rPr lang="cs-CZ" sz="3200" b="1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≠</m:t>
                      </m:r>
                      <m:r>
                        <a:rPr lang="cs-CZ" sz="3200" b="1" i="1">
                          <a:latin typeface="Cambria Math" panose="02040503050406030204" pitchFamily="18" charset="0"/>
                        </a:rPr>
                        <m:t>𝟎</m:t>
                      </m:r>
                    </m:oMath>
                  </m:oMathPara>
                </a14:m>
                <a:endParaRPr lang="cs-CZ" sz="3200" dirty="0"/>
              </a:p>
            </p:txBody>
          </p:sp>
        </mc:Choice>
        <mc:Fallback xmlns="">
          <p:sp>
            <p:nvSpPr>
              <p:cNvPr id="42" name="TextovéPole 4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31534" y="4297660"/>
                <a:ext cx="1864292" cy="492443"/>
              </a:xfrm>
              <a:prstGeom prst="rect">
                <a:avLst/>
              </a:prstGeom>
              <a:blipFill rotWithShape="0"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3" name="TextovéPole 42"/>
              <p:cNvSpPr txBox="1"/>
              <p:nvPr/>
            </p:nvSpPr>
            <p:spPr>
              <a:xfrm>
                <a:off x="9776484" y="4303817"/>
                <a:ext cx="1864292" cy="49244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3200" b="1" i="1" smtClean="0">
                          <a:latin typeface="Cambria Math" panose="02040503050406030204" pitchFamily="18" charset="0"/>
                        </a:rPr>
                        <m:t>𝒙</m:t>
                      </m:r>
                      <m:r>
                        <a:rPr lang="cs-CZ" sz="3200" b="1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cs-CZ" sz="3200" b="1" i="1">
                          <a:latin typeface="Cambria Math" panose="02040503050406030204" pitchFamily="18" charset="0"/>
                        </a:rPr>
                        <m:t>𝟐</m:t>
                      </m:r>
                      <m:r>
                        <a:rPr lang="cs-CZ" sz="3200" b="1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≠</m:t>
                      </m:r>
                      <m:r>
                        <a:rPr lang="cs-CZ" sz="3200" b="1" i="1">
                          <a:latin typeface="Cambria Math" panose="02040503050406030204" pitchFamily="18" charset="0"/>
                        </a:rPr>
                        <m:t>𝟎</m:t>
                      </m:r>
                    </m:oMath>
                  </m:oMathPara>
                </a14:m>
                <a:endParaRPr lang="cs-CZ" sz="3200" dirty="0"/>
              </a:p>
            </p:txBody>
          </p:sp>
        </mc:Choice>
        <mc:Fallback xmlns="">
          <p:sp>
            <p:nvSpPr>
              <p:cNvPr id="43" name="TextovéPole 4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776484" y="4303817"/>
                <a:ext cx="1864292" cy="492443"/>
              </a:xfrm>
              <a:prstGeom prst="rect">
                <a:avLst/>
              </a:prstGeom>
              <a:blipFill rotWithShape="0"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4" name="TextovéPole 43"/>
              <p:cNvSpPr txBox="1"/>
              <p:nvPr/>
            </p:nvSpPr>
            <p:spPr>
              <a:xfrm>
                <a:off x="8221613" y="4870487"/>
                <a:ext cx="1130501" cy="49244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3200" b="1" i="1" smtClean="0">
                          <a:latin typeface="Cambria Math" panose="02040503050406030204" pitchFamily="18" charset="0"/>
                        </a:rPr>
                        <m:t>𝒙</m:t>
                      </m:r>
                      <m:r>
                        <a:rPr lang="cs-CZ" sz="3200" b="1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≠</m:t>
                      </m:r>
                      <m:r>
                        <a:rPr lang="cs-CZ" sz="3200" b="1" i="1" smtClean="0">
                          <a:latin typeface="Cambria Math" panose="02040503050406030204" pitchFamily="18" charset="0"/>
                        </a:rPr>
                        <m:t>𝟐</m:t>
                      </m:r>
                    </m:oMath>
                  </m:oMathPara>
                </a14:m>
                <a:endParaRPr lang="cs-CZ" sz="3200" dirty="0"/>
              </a:p>
            </p:txBody>
          </p:sp>
        </mc:Choice>
        <mc:Fallback xmlns="">
          <p:sp>
            <p:nvSpPr>
              <p:cNvPr id="44" name="TextovéPole 4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21613" y="4870487"/>
                <a:ext cx="1130501" cy="492443"/>
              </a:xfrm>
              <a:prstGeom prst="rect">
                <a:avLst/>
              </a:prstGeom>
              <a:blipFill rotWithShape="0"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5" name="TextovéPole 44"/>
              <p:cNvSpPr txBox="1"/>
              <p:nvPr/>
            </p:nvSpPr>
            <p:spPr>
              <a:xfrm>
                <a:off x="10480642" y="4856705"/>
                <a:ext cx="1436675" cy="49244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3200" b="1" i="1" smtClean="0">
                          <a:latin typeface="Cambria Math" panose="02040503050406030204" pitchFamily="18" charset="0"/>
                        </a:rPr>
                        <m:t>𝒙</m:t>
                      </m:r>
                      <m:r>
                        <a:rPr lang="cs-CZ" sz="3200" b="1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≠</m:t>
                      </m:r>
                      <m:r>
                        <a:rPr lang="cs-CZ" sz="3200" b="1" i="1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cs-CZ" sz="3200" b="1" i="1" smtClean="0">
                          <a:latin typeface="Cambria Math" panose="02040503050406030204" pitchFamily="18" charset="0"/>
                        </a:rPr>
                        <m:t>𝟐</m:t>
                      </m:r>
                    </m:oMath>
                  </m:oMathPara>
                </a14:m>
                <a:endParaRPr lang="cs-CZ" sz="3200" dirty="0"/>
              </a:p>
            </p:txBody>
          </p:sp>
        </mc:Choice>
        <mc:Fallback xmlns="">
          <p:sp>
            <p:nvSpPr>
              <p:cNvPr id="45" name="TextovéPole 4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480642" y="4856705"/>
                <a:ext cx="1436675" cy="492443"/>
              </a:xfrm>
              <a:prstGeom prst="rect">
                <a:avLst/>
              </a:prstGeom>
              <a:blipFill rotWithShape="0"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6" name="TextovéPole 45"/>
              <p:cNvSpPr txBox="1"/>
              <p:nvPr/>
            </p:nvSpPr>
            <p:spPr>
              <a:xfrm>
                <a:off x="9271955" y="5579520"/>
                <a:ext cx="1436675" cy="49244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3200" b="1" i="1" smtClean="0">
                          <a:latin typeface="Cambria Math" panose="02040503050406030204" pitchFamily="18" charset="0"/>
                        </a:rPr>
                        <m:t>𝒙</m:t>
                      </m:r>
                      <m:r>
                        <a:rPr lang="cs-CZ" sz="32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≠±</m:t>
                      </m:r>
                      <m:r>
                        <a:rPr lang="cs-CZ" sz="32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𝟐</m:t>
                      </m:r>
                    </m:oMath>
                  </m:oMathPara>
                </a14:m>
                <a:endParaRPr lang="cs-CZ" sz="3200" dirty="0"/>
              </a:p>
            </p:txBody>
          </p:sp>
        </mc:Choice>
        <mc:Fallback xmlns="">
          <p:sp>
            <p:nvSpPr>
              <p:cNvPr id="46" name="TextovéPole 4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271955" y="5579520"/>
                <a:ext cx="1436675" cy="492443"/>
              </a:xfrm>
              <a:prstGeom prst="rect">
                <a:avLst/>
              </a:prstGeom>
              <a:blipFill rotWithShape="0">
                <a:blip r:embed="rId1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extovéPole 4"/>
          <p:cNvSpPr txBox="1"/>
          <p:nvPr/>
        </p:nvSpPr>
        <p:spPr>
          <a:xfrm>
            <a:off x="6727030" y="2804999"/>
            <a:ext cx="18892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>
                <a:solidFill>
                  <a:srgbClr val="0070C0"/>
                </a:solidFill>
              </a:rPr>
              <a:t>nebo (lépe)</a:t>
            </a:r>
            <a:endParaRPr lang="cs-CZ" sz="2400" b="1" dirty="0">
              <a:solidFill>
                <a:srgbClr val="0070C0"/>
              </a:solidFill>
            </a:endParaRPr>
          </a:p>
        </p:txBody>
      </p:sp>
      <p:cxnSp>
        <p:nvCxnSpPr>
          <p:cNvPr id="47" name="Přímá spojnice se šipkou 46"/>
          <p:cNvCxnSpPr/>
          <p:nvPr/>
        </p:nvCxnSpPr>
        <p:spPr bwMode="auto">
          <a:xfrm>
            <a:off x="9564401" y="3760101"/>
            <a:ext cx="694142" cy="596255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graphicFrame>
        <p:nvGraphicFramePr>
          <p:cNvPr id="10" name="Objek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49509126"/>
              </p:ext>
            </p:extLst>
          </p:nvPr>
        </p:nvGraphicFramePr>
        <p:xfrm>
          <a:off x="6032500" y="3389313"/>
          <a:ext cx="127000" cy="76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10" name="Rovnice" r:id="rId17" imgW="126720" imgH="75960" progId="Equation.3">
                  <p:embed/>
                </p:oleObj>
              </mc:Choice>
              <mc:Fallback>
                <p:oleObj name="Rovnice" r:id="rId17" imgW="126720" imgH="7596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8"/>
                      <a:stretch>
                        <a:fillRect/>
                      </a:stretch>
                    </p:blipFill>
                    <p:spPr>
                      <a:xfrm>
                        <a:off x="6032500" y="3389313"/>
                        <a:ext cx="127000" cy="76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ovéPole 20"/>
              <p:cNvSpPr txBox="1"/>
              <p:nvPr/>
            </p:nvSpPr>
            <p:spPr>
              <a:xfrm>
                <a:off x="1272343" y="2430741"/>
                <a:ext cx="1625701" cy="104900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36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3600" b="1" i="1" smtClean="0">
                              <a:latin typeface="Cambria Math"/>
                            </a:rPr>
                            <m:t>𝒙</m:t>
                          </m:r>
                        </m:num>
                        <m:den>
                          <m:sSup>
                            <m:sSupPr>
                              <m:ctrlPr>
                                <a:rPr lang="cs-CZ" sz="3600" b="1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cs-CZ" sz="3600" b="1" i="1" smtClean="0">
                                  <a:latin typeface="Cambria Math"/>
                                </a:rPr>
                                <m:t>𝒙</m:t>
                              </m:r>
                            </m:e>
                            <m:sup>
                              <m:r>
                                <a:rPr lang="cs-CZ" sz="3600" b="1" i="1" smtClean="0">
                                  <a:latin typeface="Cambria Math"/>
                                </a:rPr>
                                <m:t>𝟐</m:t>
                              </m:r>
                            </m:sup>
                          </m:sSup>
                          <m:r>
                            <a:rPr lang="cs-CZ" sz="3600" b="1" i="1" smtClean="0">
                              <a:latin typeface="Cambria Math"/>
                            </a:rPr>
                            <m:t>−</m:t>
                          </m:r>
                          <m:r>
                            <a:rPr lang="cs-CZ" sz="3600" b="1" i="1" smtClean="0">
                              <a:latin typeface="Cambria Math"/>
                            </a:rPr>
                            <m:t>𝟒</m:t>
                          </m:r>
                        </m:den>
                      </m:f>
                    </m:oMath>
                  </m:oMathPara>
                </a14:m>
                <a:endParaRPr lang="cs-CZ" sz="3600" b="1" dirty="0"/>
              </a:p>
            </p:txBody>
          </p:sp>
        </mc:Choice>
        <mc:Fallback xmlns="">
          <p:sp>
            <p:nvSpPr>
              <p:cNvPr id="21" name="TextovéPole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72343" y="2430741"/>
                <a:ext cx="1625701" cy="1049005"/>
              </a:xfrm>
              <a:prstGeom prst="rect">
                <a:avLst/>
              </a:prstGeom>
              <a:blipFill rotWithShape="1">
                <a:blip r:embed="rId1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3" name="Přímá spojnice se šipkou 22"/>
          <p:cNvCxnSpPr>
            <a:endCxn id="42" idx="0"/>
          </p:cNvCxnSpPr>
          <p:nvPr/>
        </p:nvCxnSpPr>
        <p:spPr bwMode="auto">
          <a:xfrm>
            <a:off x="8463680" y="3729324"/>
            <a:ext cx="0" cy="568336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16627989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0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0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6" grpId="0"/>
      <p:bldP spid="34" grpId="0" animBg="1"/>
      <p:bldP spid="3" grpId="0"/>
      <p:bldP spid="37" grpId="0"/>
      <p:bldP spid="38" grpId="0"/>
      <p:bldP spid="39" grpId="0"/>
      <p:bldP spid="40" grpId="0"/>
      <p:bldP spid="41" grpId="0"/>
      <p:bldP spid="42" grpId="0"/>
      <p:bldP spid="43" grpId="0"/>
      <p:bldP spid="44" grpId="0"/>
      <p:bldP spid="45" grpId="0"/>
      <p:bldP spid="46" grpId="0"/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vert="horz" wrap="square" lIns="92075" tIns="46037" rIns="92075" bIns="46037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cs-CZ" dirty="0" smtClean="0"/>
              <a:t>Lomené </a:t>
            </a:r>
            <a:r>
              <a:rPr lang="cs-CZ" dirty="0"/>
              <a:t>výrazy</a:t>
            </a:r>
          </a:p>
        </p:txBody>
      </p:sp>
      <p:sp>
        <p:nvSpPr>
          <p:cNvPr id="24" name="Rectangle 2"/>
          <p:cNvSpPr>
            <a:spLocks noChangeArrowheads="1"/>
          </p:cNvSpPr>
          <p:nvPr/>
        </p:nvSpPr>
        <p:spPr bwMode="auto">
          <a:xfrm>
            <a:off x="3962400" y="1711326"/>
            <a:ext cx="6696744" cy="865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Font typeface="Trebuchet MS" panose="020B0603020202020204" pitchFamily="34" charset="0"/>
              <a:buChar char="−"/>
              <a:defRPr sz="2800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anose="020B0603020202020204" pitchFamily="34" charset="0"/>
              <a:buChar char="−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sz="3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Kdy má lomený výraz smysl?</a:t>
            </a:r>
          </a:p>
        </p:txBody>
      </p:sp>
      <p:sp>
        <p:nvSpPr>
          <p:cNvPr id="34" name="Freeform 23"/>
          <p:cNvSpPr>
            <a:spLocks/>
          </p:cNvSpPr>
          <p:nvPr/>
        </p:nvSpPr>
        <p:spPr bwMode="auto">
          <a:xfrm>
            <a:off x="1919537" y="3356248"/>
            <a:ext cx="2565152" cy="541337"/>
          </a:xfrm>
          <a:custGeom>
            <a:avLst/>
            <a:gdLst>
              <a:gd name="T0" fmla="*/ 0 w 545"/>
              <a:gd name="T1" fmla="*/ 345260294 h 341"/>
              <a:gd name="T2" fmla="*/ 2147483646 w 545"/>
              <a:gd name="T3" fmla="*/ 801408947 h 341"/>
              <a:gd name="T4" fmla="*/ 2147483646 w 545"/>
              <a:gd name="T5" fmla="*/ 0 h 341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545" h="341">
                <a:moveTo>
                  <a:pt x="0" y="137"/>
                </a:moveTo>
                <a:cubicBezTo>
                  <a:pt x="68" y="239"/>
                  <a:pt x="136" y="341"/>
                  <a:pt x="227" y="318"/>
                </a:cubicBezTo>
                <a:cubicBezTo>
                  <a:pt x="318" y="295"/>
                  <a:pt x="431" y="147"/>
                  <a:pt x="545" y="0"/>
                </a:cubicBezTo>
              </a:path>
            </a:pathLst>
          </a:custGeom>
          <a:noFill/>
          <a:ln w="28575" cmpd="sng">
            <a:solidFill>
              <a:srgbClr val="00CC00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cs-CZ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7" name="TextovéPole 36"/>
              <p:cNvSpPr txBox="1"/>
              <p:nvPr/>
            </p:nvSpPr>
            <p:spPr>
              <a:xfrm>
                <a:off x="4576378" y="2764580"/>
                <a:ext cx="2150652" cy="5035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sz="3200" b="1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3200" b="1" i="1" smtClean="0">
                              <a:latin typeface="Cambria Math" panose="02040503050406030204" pitchFamily="18" charset="0"/>
                            </a:rPr>
                            <m:t>𝒙</m:t>
                          </m:r>
                        </m:e>
                        <m:sup>
                          <m:r>
                            <a:rPr lang="cs-CZ" sz="3200" b="1" i="1" smtClean="0">
                              <a:latin typeface="Cambria Math" panose="02040503050406030204" pitchFamily="18" charset="0"/>
                            </a:rPr>
                            <m:t>𝟐</m:t>
                          </m:r>
                        </m:sup>
                      </m:sSup>
                      <m:r>
                        <a:rPr lang="cs-CZ" sz="3200" b="1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cs-CZ" sz="3200" b="1" i="1" smtClean="0">
                          <a:latin typeface="Cambria Math" panose="02040503050406030204" pitchFamily="18" charset="0"/>
                        </a:rPr>
                        <m:t>𝟒</m:t>
                      </m:r>
                      <m:r>
                        <a:rPr lang="cs-CZ" sz="32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≠</m:t>
                      </m:r>
                      <m:r>
                        <a:rPr lang="cs-CZ" sz="3200" b="1" i="1" smtClean="0">
                          <a:latin typeface="Cambria Math" panose="02040503050406030204" pitchFamily="18" charset="0"/>
                        </a:rPr>
                        <m:t>𝟎</m:t>
                      </m:r>
                      <m:r>
                        <a:rPr lang="cs-CZ" sz="3200" b="0" i="1" smtClean="0"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cs-CZ" sz="3200" dirty="0"/>
              </a:p>
            </p:txBody>
          </p:sp>
        </mc:Choice>
        <mc:Fallback xmlns="">
          <p:sp>
            <p:nvSpPr>
              <p:cNvPr id="37" name="TextovéPole 3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6378" y="2764580"/>
                <a:ext cx="2150652" cy="503599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8" name="TextovéPole 37"/>
              <p:cNvSpPr txBox="1"/>
              <p:nvPr/>
            </p:nvSpPr>
            <p:spPr>
              <a:xfrm>
                <a:off x="5303912" y="3293283"/>
                <a:ext cx="1633268" cy="5035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sz="3200" b="1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3200" b="1" i="1" smtClean="0">
                              <a:latin typeface="Cambria Math" panose="02040503050406030204" pitchFamily="18" charset="0"/>
                            </a:rPr>
                            <m:t>𝒙</m:t>
                          </m:r>
                        </m:e>
                        <m:sup>
                          <m:r>
                            <a:rPr lang="cs-CZ" sz="3200" b="1" i="1" smtClean="0">
                              <a:latin typeface="Cambria Math" panose="02040503050406030204" pitchFamily="18" charset="0"/>
                            </a:rPr>
                            <m:t>𝟐</m:t>
                          </m:r>
                        </m:sup>
                      </m:sSup>
                      <m:r>
                        <a:rPr lang="cs-CZ" sz="32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≠−</m:t>
                      </m:r>
                      <m:r>
                        <a:rPr lang="cs-CZ" sz="32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𝟒</m:t>
                      </m:r>
                    </m:oMath>
                  </m:oMathPara>
                </a14:m>
                <a:endParaRPr lang="cs-CZ" sz="3200" dirty="0"/>
              </a:p>
            </p:txBody>
          </p:sp>
        </mc:Choice>
        <mc:Fallback xmlns="">
          <p:sp>
            <p:nvSpPr>
              <p:cNvPr id="38" name="TextovéPole 3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03912" y="3293283"/>
                <a:ext cx="1633268" cy="503599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extovéPole 4"/>
          <p:cNvSpPr txBox="1"/>
          <p:nvPr/>
        </p:nvSpPr>
        <p:spPr>
          <a:xfrm>
            <a:off x="-25348" y="4879392"/>
            <a:ext cx="121920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hangingPunct="1"/>
            <a:r>
              <a:rPr lang="cs-CZ" altLang="cs-CZ" sz="2800" b="1" dirty="0">
                <a:solidFill>
                  <a:srgbClr val="FF0000"/>
                </a:solidFill>
              </a:rPr>
              <a:t>Výraz má smysl pro všechna reálná čísla. </a:t>
            </a:r>
            <a:r>
              <a:rPr lang="cs-CZ" altLang="cs-CZ" sz="2800" b="1" dirty="0" smtClean="0">
                <a:solidFill>
                  <a:srgbClr val="FF0000"/>
                </a:solidFill>
              </a:rPr>
              <a:t/>
            </a:r>
            <a:br>
              <a:rPr lang="cs-CZ" altLang="cs-CZ" sz="2800" b="1" dirty="0" smtClean="0">
                <a:solidFill>
                  <a:srgbClr val="FF0000"/>
                </a:solidFill>
              </a:rPr>
            </a:br>
            <a:r>
              <a:rPr lang="cs-CZ" altLang="cs-CZ" sz="2800" b="1" dirty="0" smtClean="0">
                <a:solidFill>
                  <a:srgbClr val="FF0000"/>
                </a:solidFill>
              </a:rPr>
              <a:t>Nemůže </a:t>
            </a:r>
            <a:r>
              <a:rPr lang="cs-CZ" altLang="cs-CZ" sz="2800" b="1" dirty="0">
                <a:solidFill>
                  <a:srgbClr val="FF0000"/>
                </a:solidFill>
              </a:rPr>
              <a:t>nastat případ, že by druhá mocnina byla záporným číslem.</a:t>
            </a:r>
          </a:p>
        </p:txBody>
      </p:sp>
      <p:graphicFrame>
        <p:nvGraphicFramePr>
          <p:cNvPr id="10" name="Objek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49509126"/>
              </p:ext>
            </p:extLst>
          </p:nvPr>
        </p:nvGraphicFramePr>
        <p:xfrm>
          <a:off x="6032500" y="3389313"/>
          <a:ext cx="127000" cy="76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56" name="Rovnice" r:id="rId7" imgW="126720" imgH="75960" progId="Equation.3">
                  <p:embed/>
                </p:oleObj>
              </mc:Choice>
              <mc:Fallback>
                <p:oleObj name="Rovnice" r:id="rId7" imgW="126720" imgH="7596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6032500" y="3389313"/>
                        <a:ext cx="127000" cy="76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ovéPole 22"/>
              <p:cNvSpPr txBox="1"/>
              <p:nvPr/>
            </p:nvSpPr>
            <p:spPr>
              <a:xfrm>
                <a:off x="5253217" y="3821986"/>
                <a:ext cx="1634871" cy="5035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sz="3200" b="1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3200" b="1" i="1" smtClean="0">
                              <a:latin typeface="Cambria Math" panose="02040503050406030204" pitchFamily="18" charset="0"/>
                            </a:rPr>
                            <m:t>𝒙</m:t>
                          </m:r>
                        </m:e>
                        <m:sup>
                          <m:r>
                            <a:rPr lang="cs-CZ" sz="3200" b="1" i="1" smtClean="0">
                              <a:latin typeface="Cambria Math" panose="02040503050406030204" pitchFamily="18" charset="0"/>
                            </a:rPr>
                            <m:t>𝟐</m:t>
                          </m:r>
                        </m:sup>
                      </m:sSup>
                      <m:r>
                        <a:rPr lang="cs-CZ" sz="32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&gt;−</m:t>
                      </m:r>
                      <m:r>
                        <a:rPr lang="cs-CZ" sz="32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𝟒</m:t>
                      </m:r>
                    </m:oMath>
                  </m:oMathPara>
                </a14:m>
                <a:endParaRPr lang="cs-CZ" sz="3200" dirty="0"/>
              </a:p>
            </p:txBody>
          </p:sp>
        </mc:Choice>
        <mc:Fallback xmlns="">
          <p:sp>
            <p:nvSpPr>
              <p:cNvPr id="23" name="TextovéPole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53217" y="3821986"/>
                <a:ext cx="1634871" cy="503599"/>
              </a:xfrm>
              <a:prstGeom prst="rect">
                <a:avLst/>
              </a:prstGeom>
              <a:blipFill rotWithShape="0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ovéPole 10"/>
              <p:cNvSpPr txBox="1"/>
              <p:nvPr/>
            </p:nvSpPr>
            <p:spPr>
              <a:xfrm>
                <a:off x="983432" y="2484339"/>
                <a:ext cx="1625701" cy="104900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36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3600" b="1" i="1" smtClean="0">
                              <a:latin typeface="Cambria Math"/>
                            </a:rPr>
                            <m:t>𝒙</m:t>
                          </m:r>
                        </m:num>
                        <m:den>
                          <m:sSup>
                            <m:sSupPr>
                              <m:ctrlPr>
                                <a:rPr lang="cs-CZ" sz="3600" b="1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cs-CZ" sz="3600" b="1" i="1" smtClean="0">
                                  <a:latin typeface="Cambria Math"/>
                                </a:rPr>
                                <m:t>𝒙</m:t>
                              </m:r>
                            </m:e>
                            <m:sup>
                              <m:r>
                                <a:rPr lang="cs-CZ" sz="3600" b="1" i="1" smtClean="0">
                                  <a:latin typeface="Cambria Math"/>
                                </a:rPr>
                                <m:t>𝟐</m:t>
                              </m:r>
                            </m:sup>
                          </m:sSup>
                          <m:r>
                            <a:rPr lang="cs-CZ" sz="3600" b="1" i="1" smtClean="0">
                              <a:latin typeface="Cambria Math"/>
                            </a:rPr>
                            <m:t>+</m:t>
                          </m:r>
                          <m:r>
                            <a:rPr lang="cs-CZ" sz="3600" b="1" i="1" smtClean="0">
                              <a:latin typeface="Cambria Math"/>
                            </a:rPr>
                            <m:t>𝟒</m:t>
                          </m:r>
                        </m:den>
                      </m:f>
                    </m:oMath>
                  </m:oMathPara>
                </a14:m>
                <a:endParaRPr lang="cs-CZ" sz="3600" b="1" dirty="0"/>
              </a:p>
            </p:txBody>
          </p:sp>
        </mc:Choice>
        <mc:Fallback xmlns="">
          <p:sp>
            <p:nvSpPr>
              <p:cNvPr id="11" name="TextovéPole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83432" y="2484339"/>
                <a:ext cx="1625701" cy="1049005"/>
              </a:xfrm>
              <a:prstGeom prst="rect">
                <a:avLst/>
              </a:prstGeom>
              <a:blipFill rotWithShape="1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782912202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34" grpId="0" animBg="1"/>
      <p:bldP spid="37" grpId="0"/>
      <p:bldP spid="38" grpId="0"/>
      <p:bldP spid="5" grpId="0"/>
      <p:bldP spid="2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vert="horz" wrap="square" lIns="92075" tIns="46037" rIns="92075" bIns="46037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cs-CZ" dirty="0" smtClean="0"/>
              <a:t>Lomené </a:t>
            </a:r>
            <a:r>
              <a:rPr lang="cs-CZ" dirty="0"/>
              <a:t>výrazy</a:t>
            </a:r>
          </a:p>
        </p:txBody>
      </p:sp>
      <p:sp>
        <p:nvSpPr>
          <p:cNvPr id="65" name="Rectangle 10"/>
          <p:cNvSpPr>
            <a:spLocks noChangeArrowheads="1"/>
          </p:cNvSpPr>
          <p:nvPr/>
        </p:nvSpPr>
        <p:spPr bwMode="auto">
          <a:xfrm>
            <a:off x="1888332" y="1941944"/>
            <a:ext cx="8424862" cy="484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cs-CZ" altLang="cs-CZ" sz="2800" dirty="0">
                <a:latin typeface="Times New Roman" panose="02020603050405020304" pitchFamily="18" charset="0"/>
              </a:rPr>
              <a:t>Pro které hodnoty </a:t>
            </a:r>
            <a:r>
              <a:rPr lang="cs-CZ" altLang="cs-CZ" sz="2800" i="1" dirty="0" smtClean="0">
                <a:latin typeface="Times New Roman" panose="02020603050405020304" pitchFamily="18" charset="0"/>
              </a:rPr>
              <a:t>y</a:t>
            </a:r>
            <a:r>
              <a:rPr lang="cs-CZ" altLang="cs-CZ" sz="2800" dirty="0" smtClean="0">
                <a:latin typeface="Times New Roman" panose="02020603050405020304" pitchFamily="18" charset="0"/>
              </a:rPr>
              <a:t> a </a:t>
            </a:r>
            <a:r>
              <a:rPr lang="cs-CZ" altLang="cs-CZ" sz="2800" i="1" dirty="0" smtClean="0">
                <a:latin typeface="Times New Roman" panose="02020603050405020304" pitchFamily="18" charset="0"/>
              </a:rPr>
              <a:t>x</a:t>
            </a:r>
            <a:r>
              <a:rPr lang="cs-CZ" altLang="cs-CZ" sz="2800" dirty="0" smtClean="0">
                <a:latin typeface="Times New Roman" panose="02020603050405020304" pitchFamily="18" charset="0"/>
              </a:rPr>
              <a:t> </a:t>
            </a:r>
            <a:r>
              <a:rPr lang="cs-CZ" altLang="cs-CZ" sz="2800" b="1" i="1" dirty="0" smtClean="0">
                <a:latin typeface="Times New Roman" panose="02020603050405020304" pitchFamily="18" charset="0"/>
              </a:rPr>
              <a:t>není</a:t>
            </a:r>
            <a:r>
              <a:rPr lang="cs-CZ" altLang="cs-CZ" sz="2800" dirty="0" smtClean="0">
                <a:latin typeface="Times New Roman" panose="02020603050405020304" pitchFamily="18" charset="0"/>
              </a:rPr>
              <a:t> </a:t>
            </a:r>
            <a:r>
              <a:rPr lang="cs-CZ" altLang="cs-CZ" sz="2800" dirty="0">
                <a:latin typeface="Times New Roman" panose="02020603050405020304" pitchFamily="18" charset="0"/>
              </a:rPr>
              <a:t>daný výraz roven nule?</a:t>
            </a:r>
          </a:p>
        </p:txBody>
      </p:sp>
      <p:sp>
        <p:nvSpPr>
          <p:cNvPr id="29" name="Rectangle 24"/>
          <p:cNvSpPr>
            <a:spLocks noChangeArrowheads="1"/>
          </p:cNvSpPr>
          <p:nvPr/>
        </p:nvSpPr>
        <p:spPr bwMode="auto">
          <a:xfrm>
            <a:off x="3718322" y="3287276"/>
            <a:ext cx="7612856" cy="589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cs-CZ" altLang="cs-CZ" sz="2400" b="1" dirty="0">
                <a:solidFill>
                  <a:srgbClr val="FF3300"/>
                </a:solidFill>
                <a:cs typeface="Arial" panose="020B0604020202020204" pitchFamily="34" charset="0"/>
              </a:rPr>
              <a:t>Vyjádříme závislost jedné proměnné na druhé.</a:t>
            </a:r>
          </a:p>
        </p:txBody>
      </p:sp>
      <p:sp>
        <p:nvSpPr>
          <p:cNvPr id="49" name="Rectangle 45"/>
          <p:cNvSpPr>
            <a:spLocks noChangeArrowheads="1"/>
          </p:cNvSpPr>
          <p:nvPr/>
        </p:nvSpPr>
        <p:spPr bwMode="auto">
          <a:xfrm>
            <a:off x="513897" y="4365575"/>
            <a:ext cx="1020688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cs-CZ" altLang="cs-CZ" sz="2400" b="1" dirty="0">
                <a:solidFill>
                  <a:srgbClr val="FF3300"/>
                </a:solidFill>
                <a:cs typeface="Arial" panose="020B0604020202020204" pitchFamily="34" charset="0"/>
              </a:rPr>
              <a:t>nebo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ovéPole 3"/>
              <p:cNvSpPr txBox="1"/>
              <p:nvPr/>
            </p:nvSpPr>
            <p:spPr>
              <a:xfrm>
                <a:off x="488899" y="3220456"/>
                <a:ext cx="2109552" cy="49244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3200" b="1" i="1" smtClean="0">
                          <a:latin typeface="Cambria Math" panose="02040503050406030204" pitchFamily="18" charset="0"/>
                        </a:rPr>
                        <m:t>𝟐</m:t>
                      </m:r>
                      <m:r>
                        <a:rPr lang="cs-CZ" sz="3200" b="1" i="1" smtClean="0">
                          <a:latin typeface="Cambria Math" panose="02040503050406030204" pitchFamily="18" charset="0"/>
                        </a:rPr>
                        <m:t>𝒙</m:t>
                      </m:r>
                      <m:r>
                        <a:rPr lang="cs-CZ" sz="3200" b="1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cs-CZ" sz="3200" b="1" i="1" smtClean="0">
                          <a:latin typeface="Cambria Math" panose="02040503050406030204" pitchFamily="18" charset="0"/>
                        </a:rPr>
                        <m:t>𝒚</m:t>
                      </m:r>
                      <m:r>
                        <a:rPr lang="cs-CZ" sz="32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≠</m:t>
                      </m:r>
                      <m:r>
                        <a:rPr lang="cs-CZ" sz="32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𝟎</m:t>
                      </m:r>
                    </m:oMath>
                  </m:oMathPara>
                </a14:m>
                <a:endParaRPr lang="cs-CZ" sz="3200" b="1" dirty="0"/>
              </a:p>
            </p:txBody>
          </p:sp>
        </mc:Choice>
        <mc:Fallback xmlns="">
          <p:sp>
            <p:nvSpPr>
              <p:cNvPr id="4" name="TextovéPo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8899" y="3220456"/>
                <a:ext cx="2109552" cy="492443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ovéPole 4"/>
              <p:cNvSpPr txBox="1"/>
              <p:nvPr/>
            </p:nvSpPr>
            <p:spPr>
              <a:xfrm>
                <a:off x="1415480" y="3818927"/>
                <a:ext cx="1681935" cy="49244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3200" b="1" i="1" smtClean="0">
                          <a:latin typeface="Cambria Math" panose="02040503050406030204" pitchFamily="18" charset="0"/>
                        </a:rPr>
                        <m:t>𝒚</m:t>
                      </m:r>
                      <m:r>
                        <a:rPr lang="cs-CZ" sz="32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≠−</m:t>
                      </m:r>
                      <m:r>
                        <a:rPr lang="cs-CZ" sz="32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𝟐</m:t>
                      </m:r>
                      <m:r>
                        <a:rPr lang="cs-CZ" sz="32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𝒙</m:t>
                      </m:r>
                    </m:oMath>
                  </m:oMathPara>
                </a14:m>
                <a:endParaRPr lang="cs-CZ" sz="3200" b="1" dirty="0"/>
              </a:p>
            </p:txBody>
          </p:sp>
        </mc:Choice>
        <mc:Fallback xmlns="">
          <p:sp>
            <p:nvSpPr>
              <p:cNvPr id="5" name="TextovéPole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15480" y="3818927"/>
                <a:ext cx="1681935" cy="492443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ovéPole 5"/>
              <p:cNvSpPr txBox="1"/>
              <p:nvPr/>
            </p:nvSpPr>
            <p:spPr>
              <a:xfrm>
                <a:off x="519062" y="2342229"/>
                <a:ext cx="1330108" cy="49244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3200" b="1" i="1" smtClean="0">
                          <a:latin typeface="Cambria Math" panose="02040503050406030204" pitchFamily="18" charset="0"/>
                        </a:rPr>
                        <m:t>𝟐</m:t>
                      </m:r>
                      <m:r>
                        <a:rPr lang="cs-CZ" sz="3200" b="1" i="1" smtClean="0">
                          <a:latin typeface="Cambria Math" panose="02040503050406030204" pitchFamily="18" charset="0"/>
                        </a:rPr>
                        <m:t>𝒙</m:t>
                      </m:r>
                      <m:r>
                        <a:rPr lang="cs-CZ" sz="3200" b="1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cs-CZ" sz="3200" b="1" i="1" smtClean="0">
                          <a:latin typeface="Cambria Math" panose="02040503050406030204" pitchFamily="18" charset="0"/>
                        </a:rPr>
                        <m:t>𝒚</m:t>
                      </m:r>
                    </m:oMath>
                  </m:oMathPara>
                </a14:m>
                <a:endParaRPr lang="cs-CZ" sz="3200" b="1" dirty="0"/>
              </a:p>
            </p:txBody>
          </p:sp>
        </mc:Choice>
        <mc:Fallback xmlns="">
          <p:sp>
            <p:nvSpPr>
              <p:cNvPr id="6" name="TextovéPole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9062" y="2342229"/>
                <a:ext cx="1330108" cy="492443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ovéPole 6"/>
              <p:cNvSpPr txBox="1"/>
              <p:nvPr/>
            </p:nvSpPr>
            <p:spPr>
              <a:xfrm>
                <a:off x="755991" y="4941168"/>
                <a:ext cx="1681935" cy="49244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3200" b="1" i="1" smtClean="0">
                          <a:latin typeface="Cambria Math" panose="02040503050406030204" pitchFamily="18" charset="0"/>
                        </a:rPr>
                        <m:t>𝟐</m:t>
                      </m:r>
                      <m:r>
                        <a:rPr lang="cs-CZ" sz="3200" b="1" i="1" smtClean="0">
                          <a:latin typeface="Cambria Math" panose="02040503050406030204" pitchFamily="18" charset="0"/>
                        </a:rPr>
                        <m:t>𝒙</m:t>
                      </m:r>
                      <m:r>
                        <a:rPr lang="cs-CZ" sz="32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≠−</m:t>
                      </m:r>
                      <m:r>
                        <a:rPr lang="cs-CZ" sz="32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𝒚</m:t>
                      </m:r>
                    </m:oMath>
                  </m:oMathPara>
                </a14:m>
                <a:endParaRPr lang="cs-CZ" sz="3200" b="1" dirty="0"/>
              </a:p>
            </p:txBody>
          </p:sp>
        </mc:Choice>
        <mc:Fallback xmlns="">
          <p:sp>
            <p:nvSpPr>
              <p:cNvPr id="7" name="TextovéPole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5991" y="4941168"/>
                <a:ext cx="1681935" cy="492443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ovéPole 7"/>
              <p:cNvSpPr txBox="1"/>
              <p:nvPr/>
            </p:nvSpPr>
            <p:spPr>
              <a:xfrm>
                <a:off x="976692" y="5589240"/>
                <a:ext cx="1505091" cy="84722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3200" b="1" i="1" smtClean="0">
                          <a:latin typeface="Cambria Math" panose="02040503050406030204" pitchFamily="18" charset="0"/>
                        </a:rPr>
                        <m:t>𝒙</m:t>
                      </m:r>
                      <m:r>
                        <a:rPr lang="cs-CZ" sz="32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≠−</m:t>
                      </m:r>
                      <m:f>
                        <m:fPr>
                          <m:ctrlPr>
                            <a:rPr lang="cs-CZ" sz="3200" b="1" i="1" smtClean="0">
                              <a:latin typeface="Cambria Math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32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𝒚</m:t>
                          </m:r>
                        </m:num>
                        <m:den>
                          <m:r>
                            <a:rPr lang="cs-CZ" sz="32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𝟐</m:t>
                          </m:r>
                        </m:den>
                      </m:f>
                    </m:oMath>
                  </m:oMathPara>
                </a14:m>
                <a:endParaRPr lang="cs-CZ" sz="3200" b="1" dirty="0"/>
              </a:p>
            </p:txBody>
          </p:sp>
        </mc:Choice>
        <mc:Fallback xmlns="">
          <p:sp>
            <p:nvSpPr>
              <p:cNvPr id="8" name="TextovéPole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76692" y="5589240"/>
                <a:ext cx="1505091" cy="847220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496020703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49" grpId="0"/>
      <p:bldP spid="4" grpId="0"/>
      <p:bldP spid="5" grpId="0"/>
      <p:bldP spid="7" grpId="0"/>
      <p:bldP spid="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vert="horz" wrap="square" lIns="92075" tIns="46037" rIns="92075" bIns="46037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cs-CZ" dirty="0" smtClean="0"/>
              <a:t>Lomené </a:t>
            </a:r>
            <a:r>
              <a:rPr lang="cs-CZ" dirty="0"/>
              <a:t>výrazy</a:t>
            </a:r>
          </a:p>
        </p:txBody>
      </p:sp>
      <p:sp>
        <p:nvSpPr>
          <p:cNvPr id="65" name="Rectangle 10"/>
          <p:cNvSpPr>
            <a:spLocks noChangeArrowheads="1"/>
          </p:cNvSpPr>
          <p:nvPr/>
        </p:nvSpPr>
        <p:spPr bwMode="auto">
          <a:xfrm>
            <a:off x="1888332" y="1941944"/>
            <a:ext cx="8424862" cy="484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cs-CZ" altLang="cs-CZ" sz="2800" dirty="0">
                <a:latin typeface="Times New Roman" panose="02020603050405020304" pitchFamily="18" charset="0"/>
              </a:rPr>
              <a:t>Pro které hodnoty </a:t>
            </a:r>
            <a:r>
              <a:rPr lang="cs-CZ" altLang="cs-CZ" sz="2800" i="1" dirty="0" smtClean="0">
                <a:latin typeface="Times New Roman" panose="02020603050405020304" pitchFamily="18" charset="0"/>
              </a:rPr>
              <a:t>y</a:t>
            </a:r>
            <a:r>
              <a:rPr lang="cs-CZ" altLang="cs-CZ" sz="2800" dirty="0" smtClean="0">
                <a:latin typeface="Times New Roman" panose="02020603050405020304" pitchFamily="18" charset="0"/>
              </a:rPr>
              <a:t> a </a:t>
            </a:r>
            <a:r>
              <a:rPr lang="cs-CZ" altLang="cs-CZ" sz="2800" i="1" dirty="0" smtClean="0">
                <a:latin typeface="Times New Roman" panose="02020603050405020304" pitchFamily="18" charset="0"/>
              </a:rPr>
              <a:t>x</a:t>
            </a:r>
            <a:r>
              <a:rPr lang="cs-CZ" altLang="cs-CZ" sz="2800" dirty="0" smtClean="0">
                <a:latin typeface="Times New Roman" panose="02020603050405020304" pitchFamily="18" charset="0"/>
              </a:rPr>
              <a:t> </a:t>
            </a:r>
            <a:r>
              <a:rPr lang="cs-CZ" altLang="cs-CZ" sz="2800" b="1" i="1" dirty="0" smtClean="0">
                <a:latin typeface="Times New Roman" panose="02020603050405020304" pitchFamily="18" charset="0"/>
              </a:rPr>
              <a:t>není</a:t>
            </a:r>
            <a:r>
              <a:rPr lang="cs-CZ" altLang="cs-CZ" sz="2800" dirty="0" smtClean="0">
                <a:latin typeface="Times New Roman" panose="02020603050405020304" pitchFamily="18" charset="0"/>
              </a:rPr>
              <a:t> </a:t>
            </a:r>
            <a:r>
              <a:rPr lang="cs-CZ" altLang="cs-CZ" sz="2800" dirty="0">
                <a:latin typeface="Times New Roman" panose="02020603050405020304" pitchFamily="18" charset="0"/>
              </a:rPr>
              <a:t>daný výraz roven nule?</a:t>
            </a:r>
          </a:p>
        </p:txBody>
      </p:sp>
      <p:sp>
        <p:nvSpPr>
          <p:cNvPr id="29" name="Rectangle 24"/>
          <p:cNvSpPr>
            <a:spLocks noChangeArrowheads="1"/>
          </p:cNvSpPr>
          <p:nvPr/>
        </p:nvSpPr>
        <p:spPr bwMode="auto">
          <a:xfrm>
            <a:off x="3718322" y="3287276"/>
            <a:ext cx="7612856" cy="589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cs-CZ" altLang="cs-CZ" sz="2400" b="1" dirty="0">
                <a:solidFill>
                  <a:srgbClr val="FF3300"/>
                </a:solidFill>
                <a:cs typeface="Arial" panose="020B0604020202020204" pitchFamily="34" charset="0"/>
              </a:rPr>
              <a:t>Vyjádříme závislost jedné proměnné na druhé.</a:t>
            </a:r>
          </a:p>
        </p:txBody>
      </p:sp>
      <p:sp>
        <p:nvSpPr>
          <p:cNvPr id="49" name="Rectangle 45"/>
          <p:cNvSpPr>
            <a:spLocks noChangeArrowheads="1"/>
          </p:cNvSpPr>
          <p:nvPr/>
        </p:nvSpPr>
        <p:spPr bwMode="auto">
          <a:xfrm>
            <a:off x="4592836" y="4167941"/>
            <a:ext cx="1020688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cs-CZ" altLang="cs-CZ" sz="2400" b="1" dirty="0">
                <a:solidFill>
                  <a:srgbClr val="FF3300"/>
                </a:solidFill>
                <a:cs typeface="Arial" panose="020B0604020202020204" pitchFamily="34" charset="0"/>
              </a:rPr>
              <a:t>nebo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ovéPole 3"/>
              <p:cNvSpPr txBox="1"/>
              <p:nvPr/>
            </p:nvSpPr>
            <p:spPr>
              <a:xfrm>
                <a:off x="488899" y="3220456"/>
                <a:ext cx="2354811" cy="49244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3200" b="1" i="1" smtClean="0">
                          <a:latin typeface="Cambria Math" panose="02040503050406030204" pitchFamily="18" charset="0"/>
                        </a:rPr>
                        <m:t>𝟑</m:t>
                      </m:r>
                      <m:r>
                        <a:rPr lang="cs-CZ" sz="3200" b="1" i="1" smtClean="0">
                          <a:latin typeface="Cambria Math" panose="02040503050406030204" pitchFamily="18" charset="0"/>
                        </a:rPr>
                        <m:t>𝒙</m:t>
                      </m:r>
                      <m:r>
                        <a:rPr lang="cs-CZ" sz="3200" b="1" i="1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cs-CZ" sz="3200" b="1" i="1" smtClean="0">
                          <a:latin typeface="Cambria Math" panose="02040503050406030204" pitchFamily="18" charset="0"/>
                        </a:rPr>
                        <m:t>𝟐</m:t>
                      </m:r>
                      <m:r>
                        <a:rPr lang="cs-CZ" sz="3200" b="1" i="1" smtClean="0">
                          <a:latin typeface="Cambria Math" panose="02040503050406030204" pitchFamily="18" charset="0"/>
                        </a:rPr>
                        <m:t>𝒚</m:t>
                      </m:r>
                      <m:r>
                        <a:rPr lang="cs-CZ" sz="32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≠</m:t>
                      </m:r>
                      <m:r>
                        <a:rPr lang="cs-CZ" sz="32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𝟎</m:t>
                      </m:r>
                    </m:oMath>
                  </m:oMathPara>
                </a14:m>
                <a:endParaRPr lang="cs-CZ" sz="3200" b="1" dirty="0"/>
              </a:p>
            </p:txBody>
          </p:sp>
        </mc:Choice>
        <mc:Fallback xmlns="">
          <p:sp>
            <p:nvSpPr>
              <p:cNvPr id="4" name="TextovéPo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8899" y="3220456"/>
                <a:ext cx="2354811" cy="492443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ovéPole 4"/>
              <p:cNvSpPr txBox="1"/>
              <p:nvPr/>
            </p:nvSpPr>
            <p:spPr>
              <a:xfrm>
                <a:off x="1055440" y="4139766"/>
                <a:ext cx="2412905" cy="49244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3200" b="1" i="1" smtClean="0">
                          <a:latin typeface="Cambria Math" panose="02040503050406030204" pitchFamily="18" charset="0"/>
                        </a:rPr>
                        <m:t>  −</m:t>
                      </m:r>
                      <m:r>
                        <a:rPr lang="cs-CZ" sz="3200" b="1" i="1" smtClean="0">
                          <a:latin typeface="Cambria Math" panose="02040503050406030204" pitchFamily="18" charset="0"/>
                        </a:rPr>
                        <m:t>𝟐</m:t>
                      </m:r>
                      <m:r>
                        <a:rPr lang="cs-CZ" sz="3200" b="1" i="1" smtClean="0">
                          <a:latin typeface="Cambria Math" panose="02040503050406030204" pitchFamily="18" charset="0"/>
                        </a:rPr>
                        <m:t>𝒚</m:t>
                      </m:r>
                      <m:r>
                        <a:rPr lang="cs-CZ" sz="32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≠−</m:t>
                      </m:r>
                      <m:r>
                        <a:rPr lang="cs-CZ" sz="32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𝟑</m:t>
                      </m:r>
                      <m:r>
                        <a:rPr lang="cs-CZ" sz="32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𝒙</m:t>
                      </m:r>
                    </m:oMath>
                  </m:oMathPara>
                </a14:m>
                <a:endParaRPr lang="cs-CZ" sz="3200" b="1" dirty="0"/>
              </a:p>
            </p:txBody>
          </p:sp>
        </mc:Choice>
        <mc:Fallback xmlns="">
          <p:sp>
            <p:nvSpPr>
              <p:cNvPr id="5" name="TextovéPole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55440" y="4139766"/>
                <a:ext cx="2412905" cy="492443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ovéPole 5"/>
              <p:cNvSpPr txBox="1"/>
              <p:nvPr/>
            </p:nvSpPr>
            <p:spPr>
              <a:xfrm>
                <a:off x="519062" y="2342229"/>
                <a:ext cx="1575367" cy="49244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3200" b="1" i="1" smtClean="0">
                          <a:latin typeface="Cambria Math" panose="02040503050406030204" pitchFamily="18" charset="0"/>
                        </a:rPr>
                        <m:t>𝟑</m:t>
                      </m:r>
                      <m:r>
                        <a:rPr lang="cs-CZ" sz="3200" b="1" i="1" smtClean="0">
                          <a:latin typeface="Cambria Math" panose="02040503050406030204" pitchFamily="18" charset="0"/>
                        </a:rPr>
                        <m:t>𝒙</m:t>
                      </m:r>
                      <m:r>
                        <a:rPr lang="cs-CZ" sz="3200" b="1" i="1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cs-CZ" sz="3200" b="1" i="1" smtClean="0">
                          <a:latin typeface="Cambria Math" panose="02040503050406030204" pitchFamily="18" charset="0"/>
                        </a:rPr>
                        <m:t>𝟐</m:t>
                      </m:r>
                      <m:r>
                        <a:rPr lang="cs-CZ" sz="3200" b="1" i="1" smtClean="0">
                          <a:latin typeface="Cambria Math" panose="02040503050406030204" pitchFamily="18" charset="0"/>
                        </a:rPr>
                        <m:t>𝒚</m:t>
                      </m:r>
                    </m:oMath>
                  </m:oMathPara>
                </a14:m>
                <a:endParaRPr lang="cs-CZ" sz="3200" b="1" dirty="0"/>
              </a:p>
            </p:txBody>
          </p:sp>
        </mc:Choice>
        <mc:Fallback xmlns="">
          <p:sp>
            <p:nvSpPr>
              <p:cNvPr id="6" name="TextovéPole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9062" y="2342229"/>
                <a:ext cx="1575367" cy="492443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ovéPole 6"/>
              <p:cNvSpPr txBox="1"/>
              <p:nvPr/>
            </p:nvSpPr>
            <p:spPr>
              <a:xfrm>
                <a:off x="6488038" y="4109224"/>
                <a:ext cx="1621020" cy="49244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3200" b="1" i="1" smtClean="0">
                          <a:latin typeface="Cambria Math" panose="02040503050406030204" pitchFamily="18" charset="0"/>
                        </a:rPr>
                        <m:t>𝟑</m:t>
                      </m:r>
                      <m:r>
                        <a:rPr lang="cs-CZ" sz="3200" b="1" i="1" smtClean="0">
                          <a:latin typeface="Cambria Math" panose="02040503050406030204" pitchFamily="18" charset="0"/>
                        </a:rPr>
                        <m:t>𝒙</m:t>
                      </m:r>
                      <m:r>
                        <a:rPr lang="cs-CZ" sz="32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≠</m:t>
                      </m:r>
                      <m:r>
                        <a:rPr lang="cs-CZ" sz="32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𝟐</m:t>
                      </m:r>
                      <m:r>
                        <a:rPr lang="cs-CZ" sz="32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𝒚</m:t>
                      </m:r>
                    </m:oMath>
                  </m:oMathPara>
                </a14:m>
                <a:endParaRPr lang="cs-CZ" sz="3200" b="1" dirty="0"/>
              </a:p>
            </p:txBody>
          </p:sp>
        </mc:Choice>
        <mc:Fallback xmlns="">
          <p:sp>
            <p:nvSpPr>
              <p:cNvPr id="7" name="TextovéPole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88038" y="4109224"/>
                <a:ext cx="1621020" cy="492443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ovéPole 7"/>
              <p:cNvSpPr txBox="1"/>
              <p:nvPr/>
            </p:nvSpPr>
            <p:spPr>
              <a:xfrm>
                <a:off x="6744072" y="4957712"/>
                <a:ext cx="1444178" cy="92519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3200" b="1" i="1" smtClean="0">
                          <a:latin typeface="Cambria Math" panose="02040503050406030204" pitchFamily="18" charset="0"/>
                        </a:rPr>
                        <m:t>𝒙</m:t>
                      </m:r>
                      <m:r>
                        <a:rPr lang="cs-CZ" sz="32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≠</m:t>
                      </m:r>
                      <m:f>
                        <m:fPr>
                          <m:ctrlPr>
                            <a:rPr lang="cs-CZ" sz="3200" b="1" i="1" smtClean="0">
                              <a:latin typeface="Cambria Math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32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𝟐</m:t>
                          </m:r>
                        </m:num>
                        <m:den>
                          <m:r>
                            <a:rPr lang="cs-CZ" sz="32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𝟑</m:t>
                          </m:r>
                        </m:den>
                      </m:f>
                      <m:r>
                        <a:rPr lang="cs-CZ" sz="32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𝒚</m:t>
                      </m:r>
                    </m:oMath>
                  </m:oMathPara>
                </a14:m>
                <a:endParaRPr lang="cs-CZ" sz="3200" b="1" dirty="0"/>
              </a:p>
            </p:txBody>
          </p:sp>
        </mc:Choice>
        <mc:Fallback xmlns="">
          <p:sp>
            <p:nvSpPr>
              <p:cNvPr id="8" name="TextovéPole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44072" y="4957712"/>
                <a:ext cx="1444178" cy="925190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ovéPole 10"/>
              <p:cNvSpPr txBox="1"/>
              <p:nvPr/>
            </p:nvSpPr>
            <p:spPr>
              <a:xfrm>
                <a:off x="1559496" y="4724777"/>
                <a:ext cx="1623713" cy="92198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3200" b="1" i="1" smtClean="0">
                          <a:latin typeface="Cambria Math" panose="02040503050406030204" pitchFamily="18" charset="0"/>
                        </a:rPr>
                        <m:t>  </m:t>
                      </m:r>
                      <m:r>
                        <a:rPr lang="cs-CZ" sz="3200" b="1" i="1" smtClean="0">
                          <a:latin typeface="Cambria Math" panose="02040503050406030204" pitchFamily="18" charset="0"/>
                        </a:rPr>
                        <m:t>𝒚</m:t>
                      </m:r>
                      <m:r>
                        <a:rPr lang="cs-CZ" sz="32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≠</m:t>
                      </m:r>
                      <m:f>
                        <m:fPr>
                          <m:ctrlPr>
                            <a:rPr lang="cs-CZ" sz="3200" b="1" i="1" smtClean="0">
                              <a:latin typeface="Cambria Math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32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𝟑</m:t>
                          </m:r>
                        </m:num>
                        <m:den>
                          <m:r>
                            <a:rPr lang="cs-CZ" sz="32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𝟐</m:t>
                          </m:r>
                        </m:den>
                      </m:f>
                      <m:r>
                        <a:rPr lang="cs-CZ" sz="32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𝒙</m:t>
                      </m:r>
                    </m:oMath>
                  </m:oMathPara>
                </a14:m>
                <a:endParaRPr lang="cs-CZ" sz="3200" b="1" dirty="0"/>
              </a:p>
            </p:txBody>
          </p:sp>
        </mc:Choice>
        <mc:Fallback xmlns="">
          <p:sp>
            <p:nvSpPr>
              <p:cNvPr id="11" name="TextovéPole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59496" y="4724777"/>
                <a:ext cx="1623713" cy="921984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305428018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49" grpId="0"/>
      <p:bldP spid="4" grpId="0"/>
      <p:bldP spid="5" grpId="0"/>
      <p:bldP spid="7" grpId="0"/>
      <p:bldP spid="8" grpId="0"/>
      <p:bldP spid="11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vert="horz" wrap="square" lIns="92075" tIns="46037" rIns="92075" bIns="46037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cs-CZ" dirty="0" smtClean="0"/>
              <a:t>Lomené </a:t>
            </a:r>
            <a:r>
              <a:rPr lang="cs-CZ" dirty="0"/>
              <a:t>výrazy</a:t>
            </a:r>
          </a:p>
        </p:txBody>
      </p:sp>
      <p:sp>
        <p:nvSpPr>
          <p:cNvPr id="24" name="Rectangle 2"/>
          <p:cNvSpPr>
            <a:spLocks noChangeArrowheads="1"/>
          </p:cNvSpPr>
          <p:nvPr/>
        </p:nvSpPr>
        <p:spPr bwMode="auto">
          <a:xfrm>
            <a:off x="3962400" y="1711326"/>
            <a:ext cx="6696744" cy="865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Font typeface="Trebuchet MS" panose="020B0603020202020204" pitchFamily="34" charset="0"/>
              <a:buChar char="−"/>
              <a:defRPr sz="2800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anose="020B0603020202020204" pitchFamily="34" charset="0"/>
              <a:buChar char="−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sz="3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Kdy má lomený výraz smysl?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5" name="Rectangle 5"/>
              <p:cNvSpPr>
                <a:spLocks noChangeArrowheads="1"/>
              </p:cNvSpPr>
              <p:nvPr/>
            </p:nvSpPr>
            <p:spPr bwMode="auto">
              <a:xfrm>
                <a:off x="971550" y="5444455"/>
                <a:ext cx="7921625" cy="50482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>
                  <a:lnSpc>
                    <a:spcPct val="125000"/>
                  </a:lnSpc>
                  <a:spcBef>
                    <a:spcPct val="20000"/>
                  </a:spcBef>
                  <a:buClr>
                    <a:schemeClr val="bg2"/>
                  </a:buClr>
                  <a:buChar char="•"/>
                  <a:defRPr sz="32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Trebuchet MS" panose="020B0603020202020204" pitchFamily="34" charset="0"/>
                  <a:buChar char="−"/>
                  <a:defRPr sz="2800">
                    <a:solidFill>
                      <a:schemeClr val="tx1"/>
                    </a:solidFill>
                    <a:latin typeface="Trebuchet MS" panose="020B0603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Trebuchet MS" panose="020B0603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Trebuchet MS" panose="020B0603020202020204" pitchFamily="34" charset="0"/>
                  <a:buChar char="−"/>
                  <a:defRPr sz="2000">
                    <a:solidFill>
                      <a:schemeClr val="tx1"/>
                    </a:solidFill>
                    <a:latin typeface="Trebuchet MS" panose="020B0603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•"/>
                  <a:defRPr sz="2000">
                    <a:solidFill>
                      <a:schemeClr val="tx1"/>
                    </a:solidFill>
                    <a:latin typeface="Trebuchet MS" panose="020B0603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2000">
                    <a:solidFill>
                      <a:schemeClr val="tx1"/>
                    </a:solidFill>
                    <a:latin typeface="Trebuchet MS" panose="020B0603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2000">
                    <a:solidFill>
                      <a:schemeClr val="tx1"/>
                    </a:solidFill>
                    <a:latin typeface="Trebuchet MS" panose="020B0603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2000">
                    <a:solidFill>
                      <a:schemeClr val="tx1"/>
                    </a:solidFill>
                    <a:latin typeface="Trebuchet MS" panose="020B0603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2000">
                    <a:solidFill>
                      <a:schemeClr val="tx1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buClrTx/>
                  <a:buNone/>
                </a:pPr>
                <a:r>
                  <a:rPr lang="cs-CZ" altLang="cs-CZ" sz="2800" b="1" dirty="0" smtClean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Výraz má smysl, když se </a:t>
                </a:r>
                <a14:m>
                  <m:oMath xmlns:m="http://schemas.openxmlformats.org/officeDocument/2006/math">
                    <m:r>
                      <a:rPr lang="cs-CZ" sz="2800" b="1" i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𝒙</m:t>
                    </m:r>
                    <m:r>
                      <a:rPr lang="cs-CZ" sz="2800" b="1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≠</m:t>
                    </m:r>
                    <m:r>
                      <a:rPr lang="cs-CZ" sz="2800" b="1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𝒚</m:t>
                    </m:r>
                    <m:r>
                      <a:rPr lang="cs-CZ" sz="2800" b="1" i="1" smtClean="0">
                        <a:solidFill>
                          <a:srgbClr val="FF0000"/>
                        </a:solidFill>
                        <a:latin typeface="Cambria Math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cs-CZ" altLang="cs-CZ" sz="2800" b="1" dirty="0" smtClean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, </a:t>
                </a:r>
                <a14:m>
                  <m:oMath xmlns:m="http://schemas.openxmlformats.org/officeDocument/2006/math">
                    <m:r>
                      <a:rPr lang="cs-CZ" sz="2800" b="1" i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𝒙</m:t>
                    </m:r>
                    <m:r>
                      <a:rPr lang="cs-CZ" sz="2800" b="1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≠−</m:t>
                    </m:r>
                    <m:r>
                      <a:rPr lang="cs-CZ" sz="2800" b="1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𝒚</m:t>
                    </m:r>
                  </m:oMath>
                </a14:m>
                <a:r>
                  <a:rPr lang="cs-CZ" altLang="cs-CZ" sz="2800" b="1" dirty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. </a:t>
                </a:r>
              </a:p>
            </p:txBody>
          </p:sp>
        </mc:Choice>
        <mc:Fallback xmlns="">
          <p:sp>
            <p:nvSpPr>
              <p:cNvPr id="25" name="Rectangle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971550" y="5444455"/>
                <a:ext cx="7921625" cy="504825"/>
              </a:xfrm>
              <a:prstGeom prst="rect">
                <a:avLst/>
              </a:prstGeom>
              <a:blipFill rotWithShape="1">
                <a:blip r:embed="rId2"/>
                <a:stretch>
                  <a:fillRect l="-1538" t="-13253" b="-34940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7" name="Freeform 6"/>
          <p:cNvSpPr>
            <a:spLocks/>
          </p:cNvSpPr>
          <p:nvPr/>
        </p:nvSpPr>
        <p:spPr bwMode="auto">
          <a:xfrm>
            <a:off x="1908175" y="3213943"/>
            <a:ext cx="2289175" cy="541338"/>
          </a:xfrm>
          <a:custGeom>
            <a:avLst/>
            <a:gdLst>
              <a:gd name="T0" fmla="*/ 0 w 545"/>
              <a:gd name="T1" fmla="*/ 345262519 h 341"/>
              <a:gd name="T2" fmla="*/ 2147483646 w 545"/>
              <a:gd name="T3" fmla="*/ 801410428 h 341"/>
              <a:gd name="T4" fmla="*/ 2147483646 w 545"/>
              <a:gd name="T5" fmla="*/ 0 h 341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545" h="341">
                <a:moveTo>
                  <a:pt x="0" y="137"/>
                </a:moveTo>
                <a:cubicBezTo>
                  <a:pt x="68" y="239"/>
                  <a:pt x="136" y="341"/>
                  <a:pt x="227" y="318"/>
                </a:cubicBezTo>
                <a:cubicBezTo>
                  <a:pt x="318" y="295"/>
                  <a:pt x="431" y="147"/>
                  <a:pt x="545" y="0"/>
                </a:cubicBezTo>
              </a:path>
            </a:pathLst>
          </a:custGeom>
          <a:noFill/>
          <a:ln w="28575" cmpd="sng">
            <a:solidFill>
              <a:srgbClr val="00CC00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cs-CZ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1" name="Rectangle 10"/>
              <p:cNvSpPr>
                <a:spLocks noChangeArrowheads="1"/>
              </p:cNvSpPr>
              <p:nvPr/>
            </p:nvSpPr>
            <p:spPr bwMode="auto">
              <a:xfrm>
                <a:off x="0" y="6021288"/>
                <a:ext cx="12192000" cy="50482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>
                  <a:lnSpc>
                    <a:spcPct val="125000"/>
                  </a:lnSpc>
                  <a:spcBef>
                    <a:spcPct val="20000"/>
                  </a:spcBef>
                  <a:buClr>
                    <a:schemeClr val="bg2"/>
                  </a:buClr>
                  <a:buChar char="•"/>
                  <a:defRPr sz="32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Trebuchet MS" panose="020B0603020202020204" pitchFamily="34" charset="0"/>
                  <a:buChar char="−"/>
                  <a:defRPr sz="2800">
                    <a:solidFill>
                      <a:schemeClr val="tx1"/>
                    </a:solidFill>
                    <a:latin typeface="Trebuchet MS" panose="020B0603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Trebuchet MS" panose="020B0603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Trebuchet MS" panose="020B0603020202020204" pitchFamily="34" charset="0"/>
                  <a:buChar char="−"/>
                  <a:defRPr sz="2000">
                    <a:solidFill>
                      <a:schemeClr val="tx1"/>
                    </a:solidFill>
                    <a:latin typeface="Trebuchet MS" panose="020B0603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•"/>
                  <a:defRPr sz="2000">
                    <a:solidFill>
                      <a:schemeClr val="tx1"/>
                    </a:solidFill>
                    <a:latin typeface="Trebuchet MS" panose="020B0603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2000">
                    <a:solidFill>
                      <a:schemeClr val="tx1"/>
                    </a:solidFill>
                    <a:latin typeface="Trebuchet MS" panose="020B0603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2000">
                    <a:solidFill>
                      <a:schemeClr val="tx1"/>
                    </a:solidFill>
                    <a:latin typeface="Trebuchet MS" panose="020B0603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2000">
                    <a:solidFill>
                      <a:schemeClr val="tx1"/>
                    </a:solidFill>
                    <a:latin typeface="Trebuchet MS" panose="020B0603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2000">
                    <a:solidFill>
                      <a:schemeClr val="tx1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ClrTx/>
                  <a:buNone/>
                </a:pPr>
                <a:r>
                  <a:rPr lang="cs-CZ" altLang="cs-CZ" sz="2400" b="1" dirty="0" smtClean="0">
                    <a:solidFill>
                      <a:srgbClr val="00B05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To znamená, kdyby například </a:t>
                </a:r>
                <a14:m>
                  <m:oMath xmlns:m="http://schemas.openxmlformats.org/officeDocument/2006/math">
                    <m:r>
                      <a:rPr lang="cs-CZ" sz="2400" b="1" i="1" smtClean="0">
                        <a:solidFill>
                          <a:srgbClr val="00B050"/>
                        </a:solidFill>
                        <a:latin typeface="Cambria Math"/>
                      </a:rPr>
                      <m:t>𝒚</m:t>
                    </m:r>
                    <m:r>
                      <a:rPr lang="cs-CZ" sz="2400" b="1" i="1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≠</m:t>
                    </m:r>
                    <m:r>
                      <a:rPr lang="cs-CZ" sz="2400" b="1" i="1" smtClean="0">
                        <a:solidFill>
                          <a:srgbClr val="00B050"/>
                        </a:solidFill>
                        <a:latin typeface="Cambria Math"/>
                        <a:ea typeface="Cambria Math" panose="02040503050406030204" pitchFamily="18" charset="0"/>
                      </a:rPr>
                      <m:t>𝟓</m:t>
                    </m:r>
                    <m:r>
                      <a:rPr lang="cs-CZ" sz="2400" b="1" i="1" smtClean="0">
                        <a:solidFill>
                          <a:srgbClr val="00B050"/>
                        </a:solidFill>
                        <a:latin typeface="Cambria Math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cs-CZ" altLang="cs-CZ" sz="2400" b="1" dirty="0" smtClean="0">
                    <a:solidFill>
                      <a:srgbClr val="00B05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, </a:t>
                </a:r>
                <a14:m>
                  <m:oMath xmlns:m="http://schemas.openxmlformats.org/officeDocument/2006/math">
                    <m:r>
                      <a:rPr lang="cs-CZ" sz="2400" b="1" i="1" smtClean="0">
                        <a:solidFill>
                          <a:srgbClr val="00B050"/>
                        </a:solidFill>
                        <a:latin typeface="Cambria Math"/>
                      </a:rPr>
                      <m:t>𝒙</m:t>
                    </m:r>
                    <m:r>
                      <a:rPr lang="cs-CZ" sz="2400" b="1" i="1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≠</m:t>
                    </m:r>
                    <m:r>
                      <a:rPr lang="cs-CZ" sz="2400" b="1" i="1" smtClean="0">
                        <a:solidFill>
                          <a:srgbClr val="00B050"/>
                        </a:solidFill>
                        <a:latin typeface="Cambria Math"/>
                        <a:ea typeface="Cambria Math"/>
                      </a:rPr>
                      <m:t>±</m:t>
                    </m:r>
                    <m:r>
                      <a:rPr lang="cs-CZ" sz="2400" b="1" i="1">
                        <a:solidFill>
                          <a:srgbClr val="00B050"/>
                        </a:solidFill>
                        <a:latin typeface="Cambria Math"/>
                        <a:ea typeface="Cambria Math" panose="02040503050406030204" pitchFamily="18" charset="0"/>
                      </a:rPr>
                      <m:t>𝟓</m:t>
                    </m:r>
                    <m:r>
                      <a:rPr lang="cs-CZ" sz="2400" b="1" i="1" smtClean="0">
                        <a:solidFill>
                          <a:srgbClr val="00B050"/>
                        </a:solidFill>
                        <a:latin typeface="Cambria Math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cs-CZ" altLang="cs-CZ" sz="2400" b="1" dirty="0" smtClean="0">
                    <a:solidFill>
                      <a:srgbClr val="00B05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, </a:t>
                </a:r>
                <a:r>
                  <a:rPr lang="cs-CZ" altLang="cs-CZ" sz="2400" b="1" dirty="0">
                    <a:solidFill>
                      <a:srgbClr val="00B05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nebo </a:t>
                </a:r>
                <a14:m>
                  <m:oMath xmlns:m="http://schemas.openxmlformats.org/officeDocument/2006/math">
                    <m:r>
                      <a:rPr lang="cs-CZ" sz="2400" b="1" i="1">
                        <a:solidFill>
                          <a:srgbClr val="00B050"/>
                        </a:solidFill>
                        <a:latin typeface="Cambria Math"/>
                      </a:rPr>
                      <m:t>𝒚</m:t>
                    </m:r>
                    <m:r>
                      <a:rPr lang="cs-CZ" sz="2400" b="1" i="1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≠</m:t>
                    </m:r>
                    <m:r>
                      <a:rPr lang="cs-CZ" sz="2400" b="1" i="1" smtClean="0">
                        <a:solidFill>
                          <a:srgbClr val="00B050"/>
                        </a:solidFill>
                        <a:latin typeface="Cambria Math"/>
                        <a:ea typeface="Cambria Math" panose="02040503050406030204" pitchFamily="18" charset="0"/>
                      </a:rPr>
                      <m:t>−</m:t>
                    </m:r>
                    <m:r>
                      <a:rPr lang="cs-CZ" sz="2400" b="1" i="1" smtClean="0">
                        <a:solidFill>
                          <a:srgbClr val="00B050"/>
                        </a:solidFill>
                        <a:latin typeface="Cambria Math"/>
                        <a:ea typeface="Cambria Math" panose="02040503050406030204" pitchFamily="18" charset="0"/>
                      </a:rPr>
                      <m:t>𝟐</m:t>
                    </m:r>
                    <m:r>
                      <a:rPr lang="cs-CZ" sz="2400" b="1" i="1" smtClean="0">
                        <a:solidFill>
                          <a:srgbClr val="00B050"/>
                        </a:solidFill>
                        <a:latin typeface="Cambria Math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cs-CZ" altLang="cs-CZ" sz="2400" b="1" dirty="0" smtClean="0">
                    <a:solidFill>
                      <a:srgbClr val="00B05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, </a:t>
                </a:r>
                <a14:m>
                  <m:oMath xmlns:m="http://schemas.openxmlformats.org/officeDocument/2006/math">
                    <m:r>
                      <a:rPr lang="cs-CZ" sz="2400" b="1" i="1">
                        <a:solidFill>
                          <a:srgbClr val="00B050"/>
                        </a:solidFill>
                        <a:latin typeface="Cambria Math"/>
                      </a:rPr>
                      <m:t>𝒙</m:t>
                    </m:r>
                    <m:r>
                      <a:rPr lang="cs-CZ" sz="2400" b="1" i="1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≠</m:t>
                    </m:r>
                    <m:r>
                      <a:rPr lang="cs-CZ" sz="2400" b="1" i="1">
                        <a:solidFill>
                          <a:srgbClr val="00B050"/>
                        </a:solidFill>
                        <a:latin typeface="Cambria Math"/>
                        <a:ea typeface="Cambria Math"/>
                      </a:rPr>
                      <m:t>±</m:t>
                    </m:r>
                    <m:r>
                      <a:rPr lang="cs-CZ" sz="2400" b="1" i="1">
                        <a:solidFill>
                          <a:srgbClr val="00B050"/>
                        </a:solidFill>
                        <a:latin typeface="Cambria Math"/>
                        <a:ea typeface="Cambria Math" panose="02040503050406030204" pitchFamily="18" charset="0"/>
                      </a:rPr>
                      <m:t>𝟓</m:t>
                    </m:r>
                    <m:r>
                      <a:rPr lang="cs-CZ" sz="2400" b="1" i="1" smtClean="0">
                        <a:solidFill>
                          <a:srgbClr val="00B050"/>
                        </a:solidFill>
                        <a:latin typeface="Cambria Math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cs-CZ" altLang="cs-CZ" sz="2400" b="1" dirty="0" smtClean="0">
                    <a:solidFill>
                      <a:srgbClr val="00B05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a podobně.</a:t>
                </a:r>
                <a:endParaRPr lang="cs-CZ" altLang="cs-CZ" sz="2400" b="1" dirty="0">
                  <a:solidFill>
                    <a:srgbClr val="00B05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31" name="Rectangle 1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0" y="6021288"/>
                <a:ext cx="12192000" cy="504825"/>
              </a:xfrm>
              <a:prstGeom prst="rect">
                <a:avLst/>
              </a:prstGeom>
              <a:blipFill rotWithShape="1">
                <a:blip r:embed="rId3"/>
                <a:stretch>
                  <a:fillRect t="-3614" b="-24096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2" name="Rectangle 11"/>
          <p:cNvSpPr>
            <a:spLocks noChangeArrowheads="1"/>
          </p:cNvSpPr>
          <p:nvPr/>
        </p:nvSpPr>
        <p:spPr bwMode="auto">
          <a:xfrm>
            <a:off x="0" y="3973861"/>
            <a:ext cx="4283227" cy="1223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Font typeface="Trebuchet MS" panose="020B0603020202020204" pitchFamily="34" charset="0"/>
              <a:buChar char="−"/>
              <a:defRPr sz="2800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anose="020B0603020202020204" pitchFamily="34" charset="0"/>
              <a:buChar char="−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sz="2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Součin dvou výrazů není roven nule, pokud ani jeden z výrazů není roven nule.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ovéPole 1"/>
              <p:cNvSpPr txBox="1"/>
              <p:nvPr/>
            </p:nvSpPr>
            <p:spPr>
              <a:xfrm>
                <a:off x="6308707" y="2496146"/>
                <a:ext cx="2257477" cy="5035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sz="3200" b="1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3200" b="1" i="1" smtClean="0">
                              <a:latin typeface="Cambria Math" panose="02040503050406030204" pitchFamily="18" charset="0"/>
                            </a:rPr>
                            <m:t>𝒙</m:t>
                          </m:r>
                        </m:e>
                        <m:sup>
                          <m:r>
                            <a:rPr lang="cs-CZ" sz="3200" b="1" i="1" smtClean="0">
                              <a:latin typeface="Cambria Math" panose="02040503050406030204" pitchFamily="18" charset="0"/>
                            </a:rPr>
                            <m:t>𝟐</m:t>
                          </m:r>
                        </m:sup>
                      </m:sSup>
                      <m:r>
                        <a:rPr lang="cs-CZ" sz="3200" b="1" i="1" smtClean="0">
                          <a:latin typeface="Cambria Math" panose="02040503050406030204" pitchFamily="18" charset="0"/>
                        </a:rPr>
                        <m:t>−</m:t>
                      </m:r>
                      <m:sSup>
                        <m:sSupPr>
                          <m:ctrlPr>
                            <a:rPr lang="cs-CZ" sz="3200" b="1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3200" b="1" i="1" smtClean="0">
                              <a:latin typeface="Cambria Math" panose="02040503050406030204" pitchFamily="18" charset="0"/>
                            </a:rPr>
                            <m:t>𝒚</m:t>
                          </m:r>
                        </m:e>
                        <m:sup>
                          <m:r>
                            <a:rPr lang="cs-CZ" sz="3200" b="1" i="1" smtClean="0">
                              <a:latin typeface="Cambria Math" panose="02040503050406030204" pitchFamily="18" charset="0"/>
                            </a:rPr>
                            <m:t>𝟐</m:t>
                          </m:r>
                        </m:sup>
                      </m:sSup>
                      <m:r>
                        <a:rPr lang="cs-CZ" sz="32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≠</m:t>
                      </m:r>
                      <m:r>
                        <a:rPr lang="cs-CZ" sz="32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𝟎</m:t>
                      </m:r>
                    </m:oMath>
                  </m:oMathPara>
                </a14:m>
                <a:endParaRPr lang="cs-CZ" sz="3200" b="1" dirty="0"/>
              </a:p>
            </p:txBody>
          </p:sp>
        </mc:Choice>
        <mc:Fallback xmlns="">
          <p:sp>
            <p:nvSpPr>
              <p:cNvPr id="2" name="TextovéPole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08707" y="2496146"/>
                <a:ext cx="2257477" cy="503599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0" name="TextovéPole 49"/>
              <p:cNvSpPr txBox="1"/>
              <p:nvPr/>
            </p:nvSpPr>
            <p:spPr>
              <a:xfrm>
                <a:off x="5027732" y="3065327"/>
                <a:ext cx="3516540" cy="49244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cs-CZ" sz="3200" b="1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cs-CZ" sz="3200" b="1" i="1" smtClean="0">
                              <a:latin typeface="Cambria Math" panose="02040503050406030204" pitchFamily="18" charset="0"/>
                            </a:rPr>
                            <m:t>𝒙</m:t>
                          </m:r>
                          <m:r>
                            <a:rPr lang="cs-CZ" sz="3200" b="1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cs-CZ" sz="3200" b="1" i="1" smtClean="0">
                              <a:latin typeface="Cambria Math" panose="02040503050406030204" pitchFamily="18" charset="0"/>
                            </a:rPr>
                            <m:t>𝒚</m:t>
                          </m:r>
                        </m:e>
                      </m:d>
                      <m:d>
                        <m:dPr>
                          <m:ctrlPr>
                            <a:rPr lang="cs-CZ" sz="3200" b="1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cs-CZ" sz="3200" b="1" i="1" smtClean="0">
                              <a:latin typeface="Cambria Math" panose="02040503050406030204" pitchFamily="18" charset="0"/>
                            </a:rPr>
                            <m:t>𝒙</m:t>
                          </m:r>
                          <m:r>
                            <a:rPr lang="cs-CZ" sz="3200" b="1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cs-CZ" sz="3200" b="1" i="1" smtClean="0">
                              <a:latin typeface="Cambria Math" panose="02040503050406030204" pitchFamily="18" charset="0"/>
                            </a:rPr>
                            <m:t>𝒚</m:t>
                          </m:r>
                        </m:e>
                      </m:d>
                      <m:r>
                        <a:rPr lang="cs-CZ" sz="32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≠</m:t>
                      </m:r>
                      <m:r>
                        <a:rPr lang="cs-CZ" sz="32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𝟎</m:t>
                      </m:r>
                    </m:oMath>
                  </m:oMathPara>
                </a14:m>
                <a:endParaRPr lang="cs-CZ" sz="3200" b="1" dirty="0"/>
              </a:p>
            </p:txBody>
          </p:sp>
        </mc:Choice>
        <mc:Fallback xmlns="">
          <p:sp>
            <p:nvSpPr>
              <p:cNvPr id="50" name="TextovéPole 4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7732" y="3065327"/>
                <a:ext cx="3516540" cy="492443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1" name="TextovéPole 50"/>
              <p:cNvSpPr txBox="1"/>
              <p:nvPr/>
            </p:nvSpPr>
            <p:spPr>
              <a:xfrm>
                <a:off x="4519739" y="4203664"/>
                <a:ext cx="1864293" cy="49244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3200" b="1" i="1" smtClean="0">
                          <a:latin typeface="Cambria Math" panose="02040503050406030204" pitchFamily="18" charset="0"/>
                        </a:rPr>
                        <m:t>𝒙</m:t>
                      </m:r>
                      <m:r>
                        <a:rPr lang="cs-CZ" sz="3200" b="1" i="1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cs-CZ" sz="3200" b="1" i="1" smtClean="0">
                          <a:latin typeface="Cambria Math" panose="02040503050406030204" pitchFamily="18" charset="0"/>
                        </a:rPr>
                        <m:t>𝒚</m:t>
                      </m:r>
                      <m:r>
                        <a:rPr lang="cs-CZ" sz="32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≠</m:t>
                      </m:r>
                      <m:r>
                        <a:rPr lang="cs-CZ" sz="32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𝟎</m:t>
                      </m:r>
                    </m:oMath>
                  </m:oMathPara>
                </a14:m>
                <a:endParaRPr lang="cs-CZ" sz="3200" b="1" dirty="0"/>
              </a:p>
            </p:txBody>
          </p:sp>
        </mc:Choice>
        <mc:Fallback xmlns="">
          <p:sp>
            <p:nvSpPr>
              <p:cNvPr id="51" name="TextovéPole 5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19739" y="4203664"/>
                <a:ext cx="1864293" cy="492443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2" name="TextovéPole 51"/>
              <p:cNvSpPr txBox="1"/>
              <p:nvPr/>
            </p:nvSpPr>
            <p:spPr>
              <a:xfrm>
                <a:off x="7634037" y="4215754"/>
                <a:ext cx="1864293" cy="49244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3200" b="1" i="1" smtClean="0">
                          <a:latin typeface="Cambria Math" panose="02040503050406030204" pitchFamily="18" charset="0"/>
                        </a:rPr>
                        <m:t>𝒙</m:t>
                      </m:r>
                      <m:r>
                        <a:rPr lang="cs-CZ" sz="3200" b="1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cs-CZ" sz="3200" b="1" i="1" smtClean="0">
                          <a:latin typeface="Cambria Math" panose="02040503050406030204" pitchFamily="18" charset="0"/>
                        </a:rPr>
                        <m:t>𝒚</m:t>
                      </m:r>
                      <m:r>
                        <a:rPr lang="cs-CZ" sz="32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≠</m:t>
                      </m:r>
                      <m:r>
                        <a:rPr lang="cs-CZ" sz="32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𝟎</m:t>
                      </m:r>
                    </m:oMath>
                  </m:oMathPara>
                </a14:m>
                <a:endParaRPr lang="cs-CZ" sz="3200" b="1" dirty="0"/>
              </a:p>
            </p:txBody>
          </p:sp>
        </mc:Choice>
        <mc:Fallback xmlns="">
          <p:sp>
            <p:nvSpPr>
              <p:cNvPr id="52" name="TextovéPole 5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34037" y="4215754"/>
                <a:ext cx="1864293" cy="492443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3" name="TextovéPole 52"/>
              <p:cNvSpPr txBox="1"/>
              <p:nvPr/>
            </p:nvSpPr>
            <p:spPr>
              <a:xfrm>
                <a:off x="5231904" y="4752764"/>
                <a:ext cx="1130501" cy="49244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3200" b="1" i="1" smtClean="0">
                          <a:latin typeface="Cambria Math" panose="02040503050406030204" pitchFamily="18" charset="0"/>
                        </a:rPr>
                        <m:t>𝒙</m:t>
                      </m:r>
                      <m:r>
                        <a:rPr lang="cs-CZ" sz="32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≠</m:t>
                      </m:r>
                      <m:r>
                        <a:rPr lang="cs-CZ" sz="32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𝒚</m:t>
                      </m:r>
                    </m:oMath>
                  </m:oMathPara>
                </a14:m>
                <a:endParaRPr lang="cs-CZ" sz="3200" b="1" dirty="0"/>
              </a:p>
            </p:txBody>
          </p:sp>
        </mc:Choice>
        <mc:Fallback xmlns="">
          <p:sp>
            <p:nvSpPr>
              <p:cNvPr id="53" name="TextovéPole 5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31904" y="4752764"/>
                <a:ext cx="1130501" cy="492443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4" name="TextovéPole 53"/>
              <p:cNvSpPr txBox="1"/>
              <p:nvPr/>
            </p:nvSpPr>
            <p:spPr>
              <a:xfrm>
                <a:off x="8331733" y="4736757"/>
                <a:ext cx="1436675" cy="49244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3200" b="1" i="1" smtClean="0">
                          <a:latin typeface="Cambria Math" panose="02040503050406030204" pitchFamily="18" charset="0"/>
                        </a:rPr>
                        <m:t>𝒙</m:t>
                      </m:r>
                      <m:r>
                        <a:rPr lang="cs-CZ" sz="32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≠−</m:t>
                      </m:r>
                      <m:r>
                        <a:rPr lang="cs-CZ" sz="32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𝒚</m:t>
                      </m:r>
                    </m:oMath>
                  </m:oMathPara>
                </a14:m>
                <a:endParaRPr lang="cs-CZ" sz="3200" b="1" dirty="0"/>
              </a:p>
            </p:txBody>
          </p:sp>
        </mc:Choice>
        <mc:Fallback xmlns="">
          <p:sp>
            <p:nvSpPr>
              <p:cNvPr id="54" name="TextovéPole 5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31733" y="4736757"/>
                <a:ext cx="1436675" cy="492443"/>
              </a:xfrm>
              <a:prstGeom prst="rect">
                <a:avLst/>
              </a:prstGeom>
              <a:blipFill rotWithShape="1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5" name="Přímá spojnice se šipkou 54"/>
          <p:cNvCxnSpPr/>
          <p:nvPr/>
        </p:nvCxnSpPr>
        <p:spPr bwMode="auto">
          <a:xfrm flipH="1">
            <a:off x="5501723" y="3558751"/>
            <a:ext cx="300049" cy="627032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56" name="Přímá spojnice se šipkou 55"/>
          <p:cNvCxnSpPr/>
          <p:nvPr/>
        </p:nvCxnSpPr>
        <p:spPr bwMode="auto">
          <a:xfrm>
            <a:off x="7032104" y="3594317"/>
            <a:ext cx="1191996" cy="621437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ovéPole 16"/>
              <p:cNvSpPr txBox="1"/>
              <p:nvPr/>
            </p:nvSpPr>
            <p:spPr>
              <a:xfrm>
                <a:off x="971550" y="2229200"/>
                <a:ext cx="1846852" cy="114390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36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3600" b="1" i="1" smtClean="0">
                              <a:latin typeface="Cambria Math"/>
                            </a:rPr>
                            <m:t>𝒙</m:t>
                          </m:r>
                        </m:num>
                        <m:den>
                          <m:sSup>
                            <m:sSupPr>
                              <m:ctrlPr>
                                <a:rPr lang="cs-CZ" sz="3600" b="1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cs-CZ" sz="3600" b="1" i="1" smtClean="0">
                                  <a:latin typeface="Cambria Math"/>
                                </a:rPr>
                                <m:t>𝒙</m:t>
                              </m:r>
                            </m:e>
                            <m:sup>
                              <m:r>
                                <a:rPr lang="cs-CZ" sz="3600" b="1" i="1" smtClean="0">
                                  <a:latin typeface="Cambria Math"/>
                                </a:rPr>
                                <m:t>𝟐</m:t>
                              </m:r>
                            </m:sup>
                          </m:sSup>
                          <m:r>
                            <a:rPr lang="cs-CZ" sz="3600" b="1" i="1" smtClean="0">
                              <a:latin typeface="Cambria Math"/>
                            </a:rPr>
                            <m:t>−</m:t>
                          </m:r>
                          <m:sSup>
                            <m:sSupPr>
                              <m:ctrlPr>
                                <a:rPr lang="cs-CZ" sz="3600" b="1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cs-CZ" sz="3600" b="1" i="1" smtClean="0">
                                  <a:latin typeface="Cambria Math"/>
                                </a:rPr>
                                <m:t>𝒚</m:t>
                              </m:r>
                            </m:e>
                            <m:sup>
                              <m:r>
                                <a:rPr lang="cs-CZ" sz="3600" b="1" i="1" smtClean="0">
                                  <a:latin typeface="Cambria Math"/>
                                </a:rPr>
                                <m:t>𝟐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cs-CZ" sz="3600" b="1" dirty="0"/>
              </a:p>
            </p:txBody>
          </p:sp>
        </mc:Choice>
        <mc:Fallback xmlns="">
          <p:sp>
            <p:nvSpPr>
              <p:cNvPr id="17" name="TextovéPole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71550" y="2229200"/>
                <a:ext cx="1846852" cy="1143903"/>
              </a:xfrm>
              <a:prstGeom prst="rect">
                <a:avLst/>
              </a:prstGeom>
              <a:blipFill rotWithShape="1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377749050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5" grpId="0"/>
      <p:bldP spid="27" grpId="0" animBg="1"/>
      <p:bldP spid="31" grpId="0"/>
      <p:bldP spid="32" grpId="0"/>
      <p:bldP spid="2" grpId="0"/>
      <p:bldP spid="50" grpId="0"/>
      <p:bldP spid="51" grpId="0"/>
      <p:bldP spid="52" grpId="0"/>
      <p:bldP spid="53" grpId="0"/>
      <p:bldP spid="5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vert="horz" wrap="square" lIns="92075" tIns="46037" rIns="92075" bIns="46037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cs-CZ" dirty="0" smtClean="0"/>
              <a:t>Lomené </a:t>
            </a:r>
            <a:r>
              <a:rPr lang="cs-CZ" dirty="0"/>
              <a:t>výrazy</a:t>
            </a:r>
          </a:p>
        </p:txBody>
      </p:sp>
      <p:sp>
        <p:nvSpPr>
          <p:cNvPr id="24" name="Rectangle 2"/>
          <p:cNvSpPr>
            <a:spLocks noChangeArrowheads="1"/>
          </p:cNvSpPr>
          <p:nvPr/>
        </p:nvSpPr>
        <p:spPr bwMode="auto">
          <a:xfrm>
            <a:off x="3962400" y="1711326"/>
            <a:ext cx="6696744" cy="865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Font typeface="Trebuchet MS" panose="020B0603020202020204" pitchFamily="34" charset="0"/>
              <a:buChar char="−"/>
              <a:defRPr sz="2800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anose="020B0603020202020204" pitchFamily="34" charset="0"/>
              <a:buChar char="−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sz="3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Kdy má lomený výraz smysl?</a:t>
            </a:r>
          </a:p>
        </p:txBody>
      </p:sp>
      <p:sp>
        <p:nvSpPr>
          <p:cNvPr id="27" name="Freeform 6"/>
          <p:cNvSpPr>
            <a:spLocks/>
          </p:cNvSpPr>
          <p:nvPr/>
        </p:nvSpPr>
        <p:spPr bwMode="auto">
          <a:xfrm>
            <a:off x="1908175" y="3213943"/>
            <a:ext cx="2289175" cy="541338"/>
          </a:xfrm>
          <a:custGeom>
            <a:avLst/>
            <a:gdLst>
              <a:gd name="T0" fmla="*/ 0 w 545"/>
              <a:gd name="T1" fmla="*/ 345262519 h 341"/>
              <a:gd name="T2" fmla="*/ 2147483646 w 545"/>
              <a:gd name="T3" fmla="*/ 801410428 h 341"/>
              <a:gd name="T4" fmla="*/ 2147483646 w 545"/>
              <a:gd name="T5" fmla="*/ 0 h 341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545" h="341">
                <a:moveTo>
                  <a:pt x="0" y="137"/>
                </a:moveTo>
                <a:cubicBezTo>
                  <a:pt x="68" y="239"/>
                  <a:pt x="136" y="341"/>
                  <a:pt x="227" y="318"/>
                </a:cubicBezTo>
                <a:cubicBezTo>
                  <a:pt x="318" y="295"/>
                  <a:pt x="431" y="147"/>
                  <a:pt x="545" y="0"/>
                </a:cubicBezTo>
              </a:path>
            </a:pathLst>
          </a:custGeom>
          <a:noFill/>
          <a:ln w="28575" cmpd="sng">
            <a:solidFill>
              <a:srgbClr val="00CC00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cs-CZ"/>
          </a:p>
        </p:txBody>
      </p:sp>
      <p:sp>
        <p:nvSpPr>
          <p:cNvPr id="32" name="Rectangle 11"/>
          <p:cNvSpPr>
            <a:spLocks noChangeArrowheads="1"/>
          </p:cNvSpPr>
          <p:nvPr/>
        </p:nvSpPr>
        <p:spPr bwMode="auto">
          <a:xfrm>
            <a:off x="0" y="3973861"/>
            <a:ext cx="4283227" cy="1223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Font typeface="Trebuchet MS" panose="020B0603020202020204" pitchFamily="34" charset="0"/>
              <a:buChar char="−"/>
              <a:defRPr sz="2800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anose="020B0603020202020204" pitchFamily="34" charset="0"/>
              <a:buChar char="−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sz="2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Součin dvou výrazů není roven nule, pokud ani jeden z výrazů není roven nule.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ovéPole 1"/>
              <p:cNvSpPr txBox="1"/>
              <p:nvPr/>
            </p:nvSpPr>
            <p:spPr>
              <a:xfrm>
                <a:off x="5879976" y="2496146"/>
                <a:ext cx="2747996" cy="5035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sz="3200" b="1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3200" b="1" i="1" smtClean="0">
                              <a:latin typeface="Cambria Math" panose="02040503050406030204" pitchFamily="18" charset="0"/>
                            </a:rPr>
                            <m:t>𝟗</m:t>
                          </m:r>
                          <m:r>
                            <a:rPr lang="cs-CZ" sz="3200" b="1" i="1" smtClean="0">
                              <a:latin typeface="Cambria Math" panose="02040503050406030204" pitchFamily="18" charset="0"/>
                            </a:rPr>
                            <m:t>𝒙</m:t>
                          </m:r>
                        </m:e>
                        <m:sup>
                          <m:r>
                            <a:rPr lang="cs-CZ" sz="3200" b="1" i="1" smtClean="0">
                              <a:latin typeface="Cambria Math" panose="02040503050406030204" pitchFamily="18" charset="0"/>
                            </a:rPr>
                            <m:t>𝟐</m:t>
                          </m:r>
                        </m:sup>
                      </m:sSup>
                      <m:r>
                        <a:rPr lang="cs-CZ" sz="3200" b="1" i="1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cs-CZ" sz="3200" b="1" i="1" smtClean="0">
                          <a:latin typeface="Cambria Math" panose="02040503050406030204" pitchFamily="18" charset="0"/>
                        </a:rPr>
                        <m:t>𝟒</m:t>
                      </m:r>
                      <m:sSup>
                        <m:sSupPr>
                          <m:ctrlPr>
                            <a:rPr lang="cs-CZ" sz="3200" b="1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3200" b="1" i="1" smtClean="0">
                              <a:latin typeface="Cambria Math" panose="02040503050406030204" pitchFamily="18" charset="0"/>
                            </a:rPr>
                            <m:t>𝒚</m:t>
                          </m:r>
                        </m:e>
                        <m:sup>
                          <m:r>
                            <a:rPr lang="cs-CZ" sz="3200" b="1" i="1" smtClean="0">
                              <a:latin typeface="Cambria Math" panose="02040503050406030204" pitchFamily="18" charset="0"/>
                            </a:rPr>
                            <m:t>𝟐</m:t>
                          </m:r>
                        </m:sup>
                      </m:sSup>
                      <m:r>
                        <a:rPr lang="cs-CZ" sz="32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≠</m:t>
                      </m:r>
                      <m:r>
                        <a:rPr lang="cs-CZ" sz="32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𝟎</m:t>
                      </m:r>
                    </m:oMath>
                  </m:oMathPara>
                </a14:m>
                <a:endParaRPr lang="cs-CZ" sz="3200" b="1" dirty="0"/>
              </a:p>
            </p:txBody>
          </p:sp>
        </mc:Choice>
        <mc:Fallback xmlns="">
          <p:sp>
            <p:nvSpPr>
              <p:cNvPr id="2" name="TextovéPole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79976" y="2496146"/>
                <a:ext cx="2747996" cy="503599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0" name="TextovéPole 49"/>
              <p:cNvSpPr txBox="1"/>
              <p:nvPr/>
            </p:nvSpPr>
            <p:spPr>
              <a:xfrm>
                <a:off x="4151784" y="3065327"/>
                <a:ext cx="4497578" cy="49244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cs-CZ" sz="3200" b="1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cs-CZ" sz="3200" b="1" i="1" smtClean="0">
                              <a:latin typeface="Cambria Math" panose="02040503050406030204" pitchFamily="18" charset="0"/>
                            </a:rPr>
                            <m:t>𝟑</m:t>
                          </m:r>
                          <m:r>
                            <a:rPr lang="cs-CZ" sz="3200" b="1" i="1" smtClean="0">
                              <a:latin typeface="Cambria Math" panose="02040503050406030204" pitchFamily="18" charset="0"/>
                            </a:rPr>
                            <m:t>𝒙</m:t>
                          </m:r>
                          <m:r>
                            <a:rPr lang="cs-CZ" sz="3200" b="1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cs-CZ" sz="3200" b="1" i="1" smtClean="0">
                              <a:latin typeface="Cambria Math" panose="02040503050406030204" pitchFamily="18" charset="0"/>
                            </a:rPr>
                            <m:t>𝟐</m:t>
                          </m:r>
                          <m:r>
                            <a:rPr lang="cs-CZ" sz="3200" b="1" i="1" smtClean="0">
                              <a:latin typeface="Cambria Math" panose="02040503050406030204" pitchFamily="18" charset="0"/>
                            </a:rPr>
                            <m:t>𝒚</m:t>
                          </m:r>
                        </m:e>
                      </m:d>
                      <m:d>
                        <m:dPr>
                          <m:ctrlPr>
                            <a:rPr lang="cs-CZ" sz="3200" b="1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cs-CZ" sz="3200" b="1" i="1" smtClean="0">
                              <a:latin typeface="Cambria Math" panose="02040503050406030204" pitchFamily="18" charset="0"/>
                            </a:rPr>
                            <m:t>𝟑</m:t>
                          </m:r>
                          <m:r>
                            <a:rPr lang="cs-CZ" sz="3200" b="1" i="1" smtClean="0">
                              <a:latin typeface="Cambria Math" panose="02040503050406030204" pitchFamily="18" charset="0"/>
                            </a:rPr>
                            <m:t>𝒙</m:t>
                          </m:r>
                          <m:r>
                            <a:rPr lang="cs-CZ" sz="3200" b="1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cs-CZ" sz="3200" b="1" i="1" smtClean="0">
                              <a:latin typeface="Cambria Math" panose="02040503050406030204" pitchFamily="18" charset="0"/>
                            </a:rPr>
                            <m:t>𝟐</m:t>
                          </m:r>
                          <m:r>
                            <a:rPr lang="cs-CZ" sz="3200" b="1" i="1" smtClean="0">
                              <a:latin typeface="Cambria Math" panose="02040503050406030204" pitchFamily="18" charset="0"/>
                            </a:rPr>
                            <m:t>𝒚</m:t>
                          </m:r>
                        </m:e>
                      </m:d>
                      <m:r>
                        <a:rPr lang="cs-CZ" sz="32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≠</m:t>
                      </m:r>
                      <m:r>
                        <a:rPr lang="cs-CZ" sz="32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𝟎</m:t>
                      </m:r>
                    </m:oMath>
                  </m:oMathPara>
                </a14:m>
                <a:endParaRPr lang="cs-CZ" sz="3200" b="1" dirty="0"/>
              </a:p>
            </p:txBody>
          </p:sp>
        </mc:Choice>
        <mc:Fallback xmlns="">
          <p:sp>
            <p:nvSpPr>
              <p:cNvPr id="50" name="TextovéPole 4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51784" y="3065327"/>
                <a:ext cx="4497578" cy="492443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1" name="TextovéPole 50"/>
              <p:cNvSpPr txBox="1"/>
              <p:nvPr/>
            </p:nvSpPr>
            <p:spPr>
              <a:xfrm>
                <a:off x="4605285" y="4203664"/>
                <a:ext cx="2354811" cy="49244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3200" b="1" i="1" smtClean="0">
                          <a:latin typeface="Cambria Math" panose="02040503050406030204" pitchFamily="18" charset="0"/>
                        </a:rPr>
                        <m:t>𝟑</m:t>
                      </m:r>
                      <m:r>
                        <a:rPr lang="cs-CZ" sz="3200" b="1" i="1" smtClean="0">
                          <a:latin typeface="Cambria Math" panose="02040503050406030204" pitchFamily="18" charset="0"/>
                        </a:rPr>
                        <m:t>𝒙</m:t>
                      </m:r>
                      <m:r>
                        <a:rPr lang="cs-CZ" sz="3200" b="1" i="1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cs-CZ" sz="3200" b="1" i="1" smtClean="0">
                          <a:latin typeface="Cambria Math" panose="02040503050406030204" pitchFamily="18" charset="0"/>
                        </a:rPr>
                        <m:t>𝟐</m:t>
                      </m:r>
                      <m:r>
                        <a:rPr lang="cs-CZ" sz="3200" b="1" i="1" smtClean="0">
                          <a:latin typeface="Cambria Math" panose="02040503050406030204" pitchFamily="18" charset="0"/>
                        </a:rPr>
                        <m:t>𝒚</m:t>
                      </m:r>
                      <m:r>
                        <a:rPr lang="cs-CZ" sz="32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≠</m:t>
                      </m:r>
                      <m:r>
                        <a:rPr lang="cs-CZ" sz="32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𝟎</m:t>
                      </m:r>
                    </m:oMath>
                  </m:oMathPara>
                </a14:m>
                <a:endParaRPr lang="cs-CZ" sz="3200" b="1" dirty="0"/>
              </a:p>
            </p:txBody>
          </p:sp>
        </mc:Choice>
        <mc:Fallback xmlns="">
          <p:sp>
            <p:nvSpPr>
              <p:cNvPr id="51" name="TextovéPole 5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05285" y="4203664"/>
                <a:ext cx="2354811" cy="492443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2" name="TextovéPole 51"/>
              <p:cNvSpPr txBox="1"/>
              <p:nvPr/>
            </p:nvSpPr>
            <p:spPr>
              <a:xfrm>
                <a:off x="7896200" y="4215754"/>
                <a:ext cx="2354811" cy="49244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3200" b="1" i="1" smtClean="0">
                          <a:latin typeface="Cambria Math" panose="02040503050406030204" pitchFamily="18" charset="0"/>
                        </a:rPr>
                        <m:t>𝟑</m:t>
                      </m:r>
                      <m:r>
                        <a:rPr lang="cs-CZ" sz="3200" b="1" i="1" smtClean="0">
                          <a:latin typeface="Cambria Math" panose="02040503050406030204" pitchFamily="18" charset="0"/>
                        </a:rPr>
                        <m:t>𝒙</m:t>
                      </m:r>
                      <m:r>
                        <a:rPr lang="cs-CZ" sz="3200" b="1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cs-CZ" sz="3200" b="1" i="1" smtClean="0">
                          <a:latin typeface="Cambria Math" panose="02040503050406030204" pitchFamily="18" charset="0"/>
                        </a:rPr>
                        <m:t>𝟐</m:t>
                      </m:r>
                      <m:r>
                        <a:rPr lang="cs-CZ" sz="3200" b="1" i="1" smtClean="0">
                          <a:latin typeface="Cambria Math" panose="02040503050406030204" pitchFamily="18" charset="0"/>
                        </a:rPr>
                        <m:t>𝒚</m:t>
                      </m:r>
                      <m:r>
                        <a:rPr lang="cs-CZ" sz="32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≠</m:t>
                      </m:r>
                      <m:r>
                        <a:rPr lang="cs-CZ" sz="32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𝟎</m:t>
                      </m:r>
                    </m:oMath>
                  </m:oMathPara>
                </a14:m>
                <a:endParaRPr lang="cs-CZ" sz="3200" b="1" dirty="0"/>
              </a:p>
            </p:txBody>
          </p:sp>
        </mc:Choice>
        <mc:Fallback xmlns="">
          <p:sp>
            <p:nvSpPr>
              <p:cNvPr id="52" name="TextovéPole 5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96200" y="4215754"/>
                <a:ext cx="2354811" cy="492443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3" name="TextovéPole 52"/>
              <p:cNvSpPr txBox="1"/>
              <p:nvPr/>
            </p:nvSpPr>
            <p:spPr>
              <a:xfrm>
                <a:off x="5803950" y="4725144"/>
                <a:ext cx="1444178" cy="92519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3200" b="1" i="1" smtClean="0">
                          <a:latin typeface="Cambria Math" panose="02040503050406030204" pitchFamily="18" charset="0"/>
                        </a:rPr>
                        <m:t>𝒙</m:t>
                      </m:r>
                      <m:r>
                        <a:rPr lang="cs-CZ" sz="32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≠</m:t>
                      </m:r>
                      <m:f>
                        <m:fPr>
                          <m:ctrlPr>
                            <a:rPr lang="cs-CZ" sz="3200" b="1" i="1" smtClean="0">
                              <a:latin typeface="Cambria Math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32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𝟐</m:t>
                          </m:r>
                        </m:num>
                        <m:den>
                          <m:r>
                            <a:rPr lang="cs-CZ" sz="32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𝟑</m:t>
                          </m:r>
                        </m:den>
                      </m:f>
                      <m:r>
                        <a:rPr lang="cs-CZ" sz="32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𝒚</m:t>
                      </m:r>
                    </m:oMath>
                  </m:oMathPara>
                </a14:m>
                <a:endParaRPr lang="cs-CZ" sz="3200" b="1" dirty="0"/>
              </a:p>
            </p:txBody>
          </p:sp>
        </mc:Choice>
        <mc:Fallback xmlns="">
          <p:sp>
            <p:nvSpPr>
              <p:cNvPr id="53" name="TextovéPole 5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03950" y="4725144"/>
                <a:ext cx="1444178" cy="925190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4" name="TextovéPole 53"/>
              <p:cNvSpPr txBox="1"/>
              <p:nvPr/>
            </p:nvSpPr>
            <p:spPr>
              <a:xfrm>
                <a:off x="9101769" y="4667256"/>
                <a:ext cx="1818767" cy="92198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32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𝒙</m:t>
                      </m:r>
                      <m:r>
                        <a:rPr lang="cs-CZ" sz="32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≠−</m:t>
                      </m:r>
                      <m:f>
                        <m:fPr>
                          <m:ctrlPr>
                            <a:rPr lang="cs-CZ" sz="3200" b="1" i="1" smtClean="0">
                              <a:latin typeface="Cambria Math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3200" b="1" i="1" smtClean="0">
                              <a:latin typeface="Cambria Math"/>
                              <a:ea typeface="Cambria Math" panose="02040503050406030204" pitchFamily="18" charset="0"/>
                            </a:rPr>
                            <m:t>𝟐</m:t>
                          </m:r>
                        </m:num>
                        <m:den>
                          <m:r>
                            <a:rPr lang="cs-CZ" sz="3200" b="1" i="1" smtClean="0">
                              <a:latin typeface="Cambria Math"/>
                              <a:ea typeface="Cambria Math" panose="02040503050406030204" pitchFamily="18" charset="0"/>
                            </a:rPr>
                            <m:t>𝟑</m:t>
                          </m:r>
                        </m:den>
                      </m:f>
                      <m:r>
                        <a:rPr lang="cs-CZ" sz="32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𝒚</m:t>
                      </m:r>
                    </m:oMath>
                  </m:oMathPara>
                </a14:m>
                <a:endParaRPr lang="cs-CZ" sz="3200" b="1" dirty="0"/>
              </a:p>
            </p:txBody>
          </p:sp>
        </mc:Choice>
        <mc:Fallback xmlns="">
          <p:sp>
            <p:nvSpPr>
              <p:cNvPr id="54" name="TextovéPole 5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101769" y="4667256"/>
                <a:ext cx="1818767" cy="921984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5" name="Přímá spojnice se šipkou 54"/>
          <p:cNvCxnSpPr/>
          <p:nvPr/>
        </p:nvCxnSpPr>
        <p:spPr bwMode="auto">
          <a:xfrm>
            <a:off x="5134452" y="3588722"/>
            <a:ext cx="529500" cy="627032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56" name="Přímá spojnice se šipkou 55"/>
          <p:cNvCxnSpPr/>
          <p:nvPr/>
        </p:nvCxnSpPr>
        <p:spPr bwMode="auto">
          <a:xfrm>
            <a:off x="6960096" y="3588722"/>
            <a:ext cx="1667876" cy="704374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Rectangle 5"/>
              <p:cNvSpPr>
                <a:spLocks noChangeArrowheads="1"/>
              </p:cNvSpPr>
              <p:nvPr/>
            </p:nvSpPr>
            <p:spPr bwMode="auto">
              <a:xfrm>
                <a:off x="452934" y="5877272"/>
                <a:ext cx="7488832" cy="73717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>
                  <a:lnSpc>
                    <a:spcPct val="125000"/>
                  </a:lnSpc>
                  <a:spcBef>
                    <a:spcPct val="20000"/>
                  </a:spcBef>
                  <a:buClr>
                    <a:schemeClr val="bg2"/>
                  </a:buClr>
                  <a:buChar char="•"/>
                  <a:defRPr sz="32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Trebuchet MS" panose="020B0603020202020204" pitchFamily="34" charset="0"/>
                  <a:buChar char="−"/>
                  <a:defRPr sz="2800">
                    <a:solidFill>
                      <a:schemeClr val="tx1"/>
                    </a:solidFill>
                    <a:latin typeface="Trebuchet MS" panose="020B0603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Trebuchet MS" panose="020B0603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Trebuchet MS" panose="020B0603020202020204" pitchFamily="34" charset="0"/>
                  <a:buChar char="−"/>
                  <a:defRPr sz="2000">
                    <a:solidFill>
                      <a:schemeClr val="tx1"/>
                    </a:solidFill>
                    <a:latin typeface="Trebuchet MS" panose="020B0603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•"/>
                  <a:defRPr sz="2000">
                    <a:solidFill>
                      <a:schemeClr val="tx1"/>
                    </a:solidFill>
                    <a:latin typeface="Trebuchet MS" panose="020B0603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2000">
                    <a:solidFill>
                      <a:schemeClr val="tx1"/>
                    </a:solidFill>
                    <a:latin typeface="Trebuchet MS" panose="020B0603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2000">
                    <a:solidFill>
                      <a:schemeClr val="tx1"/>
                    </a:solidFill>
                    <a:latin typeface="Trebuchet MS" panose="020B0603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2000">
                    <a:solidFill>
                      <a:schemeClr val="tx1"/>
                    </a:solidFill>
                    <a:latin typeface="Trebuchet MS" panose="020B0603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2000">
                    <a:solidFill>
                      <a:schemeClr val="tx1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buClrTx/>
                  <a:buNone/>
                </a:pPr>
                <a:r>
                  <a:rPr lang="cs-CZ" altLang="cs-CZ" sz="2800" b="1" dirty="0" smtClean="0">
                    <a:solidFill>
                      <a:srgbClr val="00206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Výraz má smysl pro </a:t>
                </a:r>
                <a14:m>
                  <m:oMath xmlns:m="http://schemas.openxmlformats.org/officeDocument/2006/math">
                    <m:r>
                      <a:rPr lang="cs-CZ" sz="2800" b="1" i="1">
                        <a:solidFill>
                          <a:srgbClr val="002060"/>
                        </a:solidFill>
                        <a:latin typeface="Cambria Math" panose="02040503050406030204" pitchFamily="18" charset="0"/>
                      </a:rPr>
                      <m:t>𝒙</m:t>
                    </m:r>
                    <m:r>
                      <a:rPr lang="cs-CZ" sz="2800" b="1" i="1">
                        <a:solidFill>
                          <a:srgbClr val="00206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≠</m:t>
                    </m:r>
                    <m:f>
                      <m:fPr>
                        <m:ctrlPr>
                          <a:rPr lang="cs-CZ" sz="2800" b="1" i="1">
                            <a:solidFill>
                              <a:srgbClr val="002060"/>
                            </a:solidFill>
                            <a:latin typeface="Cambria Math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cs-CZ" sz="2800" b="1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𝟐</m:t>
                        </m:r>
                      </m:num>
                      <m:den>
                        <m:r>
                          <a:rPr lang="cs-CZ" sz="2800" b="1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𝟑</m:t>
                        </m:r>
                      </m:den>
                    </m:f>
                    <m:r>
                      <a:rPr lang="cs-CZ" sz="2800" b="1" i="1">
                        <a:solidFill>
                          <a:srgbClr val="00206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𝒚</m:t>
                    </m:r>
                    <m:r>
                      <a:rPr lang="cs-CZ" sz="2800" b="1" i="1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cs-CZ" sz="2800" b="1" i="0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𝐧𝐞𝐛𝐨</m:t>
                    </m:r>
                    <m:r>
                      <a:rPr lang="cs-CZ" sz="2800" b="1" i="1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cs-CZ" sz="2800" b="1" i="1">
                        <a:solidFill>
                          <a:srgbClr val="00206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𝒙</m:t>
                    </m:r>
                    <m:r>
                      <a:rPr lang="cs-CZ" sz="2800" b="1" i="1">
                        <a:solidFill>
                          <a:srgbClr val="00206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≠−</m:t>
                    </m:r>
                    <m:f>
                      <m:fPr>
                        <m:ctrlPr>
                          <a:rPr lang="cs-CZ" sz="2800" b="1" i="1">
                            <a:solidFill>
                              <a:srgbClr val="002060"/>
                            </a:solidFill>
                            <a:latin typeface="Cambria Math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cs-CZ" sz="2800" b="1" i="1" smtClean="0">
                            <a:solidFill>
                              <a:srgbClr val="002060"/>
                            </a:solidFill>
                            <a:latin typeface="Cambria Math"/>
                            <a:ea typeface="Cambria Math" panose="02040503050406030204" pitchFamily="18" charset="0"/>
                          </a:rPr>
                          <m:t>𝟐</m:t>
                        </m:r>
                      </m:num>
                      <m:den>
                        <m:r>
                          <a:rPr lang="cs-CZ" sz="2800" b="1" i="1" smtClean="0">
                            <a:solidFill>
                              <a:srgbClr val="002060"/>
                            </a:solidFill>
                            <a:latin typeface="Cambria Math"/>
                            <a:ea typeface="Cambria Math" panose="02040503050406030204" pitchFamily="18" charset="0"/>
                          </a:rPr>
                          <m:t>𝟑</m:t>
                        </m:r>
                      </m:den>
                    </m:f>
                    <m:r>
                      <a:rPr lang="cs-CZ" sz="2800" b="1" i="1">
                        <a:solidFill>
                          <a:srgbClr val="00206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𝒚</m:t>
                    </m:r>
                  </m:oMath>
                </a14:m>
                <a:r>
                  <a:rPr lang="cs-CZ" altLang="cs-CZ" sz="2800" b="1" dirty="0">
                    <a:solidFill>
                      <a:srgbClr val="002060"/>
                    </a:solidFill>
                  </a:rPr>
                  <a:t>. </a:t>
                </a:r>
              </a:p>
            </p:txBody>
          </p:sp>
        </mc:Choice>
        <mc:Fallback xmlns="">
          <p:sp>
            <p:nvSpPr>
              <p:cNvPr id="18" name="Rectangle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52934" y="5877272"/>
                <a:ext cx="7488832" cy="737174"/>
              </a:xfrm>
              <a:prstGeom prst="rect">
                <a:avLst/>
              </a:prstGeom>
              <a:blipFill rotWithShape="1">
                <a:blip r:embed="rId8"/>
                <a:stretch>
                  <a:fillRect l="-1627" b="-8264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ovéPole 15"/>
              <p:cNvSpPr txBox="1"/>
              <p:nvPr/>
            </p:nvSpPr>
            <p:spPr>
              <a:xfrm>
                <a:off x="713959" y="2145807"/>
                <a:ext cx="2398285" cy="114390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36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3600" b="1" i="1" smtClean="0">
                              <a:latin typeface="Cambria Math"/>
                            </a:rPr>
                            <m:t>𝒙</m:t>
                          </m:r>
                        </m:num>
                        <m:den>
                          <m:sSup>
                            <m:sSupPr>
                              <m:ctrlPr>
                                <a:rPr lang="cs-CZ" sz="3600" b="1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cs-CZ" sz="3600" b="1" i="1" smtClean="0">
                                  <a:latin typeface="Cambria Math"/>
                                </a:rPr>
                                <m:t>𝟗</m:t>
                              </m:r>
                              <m:r>
                                <a:rPr lang="cs-CZ" sz="3600" b="1" i="1" smtClean="0">
                                  <a:latin typeface="Cambria Math"/>
                                </a:rPr>
                                <m:t>𝒙</m:t>
                              </m:r>
                            </m:e>
                            <m:sup>
                              <m:r>
                                <a:rPr lang="cs-CZ" sz="3600" b="1" i="1" smtClean="0">
                                  <a:latin typeface="Cambria Math"/>
                                </a:rPr>
                                <m:t>𝟐</m:t>
                              </m:r>
                            </m:sup>
                          </m:sSup>
                          <m:r>
                            <a:rPr lang="cs-CZ" sz="3600" b="1" i="1" smtClean="0">
                              <a:latin typeface="Cambria Math"/>
                            </a:rPr>
                            <m:t>−</m:t>
                          </m:r>
                          <m:r>
                            <a:rPr lang="cs-CZ" sz="3600" b="1" i="1" smtClean="0">
                              <a:latin typeface="Cambria Math"/>
                            </a:rPr>
                            <m:t>𝟒</m:t>
                          </m:r>
                          <m:sSup>
                            <m:sSupPr>
                              <m:ctrlPr>
                                <a:rPr lang="cs-CZ" sz="3600" b="1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cs-CZ" sz="3600" b="1" i="1" smtClean="0">
                                  <a:latin typeface="Cambria Math"/>
                                </a:rPr>
                                <m:t>𝒚</m:t>
                              </m:r>
                            </m:e>
                            <m:sup>
                              <m:r>
                                <a:rPr lang="cs-CZ" sz="3600" b="1" i="1" smtClean="0">
                                  <a:latin typeface="Cambria Math"/>
                                </a:rPr>
                                <m:t>𝟐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cs-CZ" sz="3600" b="1" dirty="0"/>
              </a:p>
            </p:txBody>
          </p:sp>
        </mc:Choice>
        <mc:Fallback xmlns="">
          <p:sp>
            <p:nvSpPr>
              <p:cNvPr id="16" name="TextovéPole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3959" y="2145807"/>
                <a:ext cx="2398285" cy="1143903"/>
              </a:xfrm>
              <a:prstGeom prst="rect">
                <a:avLst/>
              </a:prstGeom>
              <a:blipFill rotWithShape="1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785592799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7" grpId="0" animBg="1"/>
      <p:bldP spid="32" grpId="0"/>
      <p:bldP spid="2" grpId="0"/>
      <p:bldP spid="50" grpId="0"/>
      <p:bldP spid="51" grpId="0"/>
      <p:bldP spid="52" grpId="0"/>
      <p:bldP spid="53" grpId="0"/>
      <p:bldP spid="54" grpId="0"/>
      <p:bldP spid="18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vert="horz" wrap="square" lIns="92075" tIns="46037" rIns="92075" bIns="46037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cs-CZ" dirty="0" smtClean="0"/>
              <a:t>Lomené </a:t>
            </a:r>
            <a:r>
              <a:rPr lang="cs-CZ" dirty="0"/>
              <a:t>výrazy</a:t>
            </a:r>
          </a:p>
        </p:txBody>
      </p:sp>
      <p:sp>
        <p:nvSpPr>
          <p:cNvPr id="24" name="Rectangle 2"/>
          <p:cNvSpPr>
            <a:spLocks noChangeArrowheads="1"/>
          </p:cNvSpPr>
          <p:nvPr/>
        </p:nvSpPr>
        <p:spPr bwMode="auto">
          <a:xfrm>
            <a:off x="3962400" y="1711326"/>
            <a:ext cx="6696744" cy="865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Font typeface="Trebuchet MS" panose="020B0603020202020204" pitchFamily="34" charset="0"/>
              <a:buChar char="−"/>
              <a:defRPr sz="2800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anose="020B0603020202020204" pitchFamily="34" charset="0"/>
              <a:buChar char="−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sz="3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Kdy má lomený výraz smysl?</a:t>
            </a:r>
          </a:p>
        </p:txBody>
      </p:sp>
      <p:sp>
        <p:nvSpPr>
          <p:cNvPr id="27" name="Freeform 6"/>
          <p:cNvSpPr>
            <a:spLocks/>
          </p:cNvSpPr>
          <p:nvPr/>
        </p:nvSpPr>
        <p:spPr bwMode="auto">
          <a:xfrm>
            <a:off x="1907443" y="2906600"/>
            <a:ext cx="4049923" cy="830794"/>
          </a:xfrm>
          <a:custGeom>
            <a:avLst/>
            <a:gdLst>
              <a:gd name="T0" fmla="*/ 0 w 545"/>
              <a:gd name="T1" fmla="*/ 345262519 h 341"/>
              <a:gd name="T2" fmla="*/ 2147483646 w 545"/>
              <a:gd name="T3" fmla="*/ 801410428 h 341"/>
              <a:gd name="T4" fmla="*/ 2147483646 w 545"/>
              <a:gd name="T5" fmla="*/ 0 h 341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545" h="341">
                <a:moveTo>
                  <a:pt x="0" y="137"/>
                </a:moveTo>
                <a:cubicBezTo>
                  <a:pt x="68" y="239"/>
                  <a:pt x="136" y="341"/>
                  <a:pt x="227" y="318"/>
                </a:cubicBezTo>
                <a:cubicBezTo>
                  <a:pt x="318" y="295"/>
                  <a:pt x="431" y="147"/>
                  <a:pt x="545" y="0"/>
                </a:cubicBezTo>
              </a:path>
            </a:pathLst>
          </a:custGeom>
          <a:noFill/>
          <a:ln w="28575" cmpd="sng">
            <a:solidFill>
              <a:srgbClr val="00CC00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cs-CZ"/>
          </a:p>
        </p:txBody>
      </p:sp>
      <p:sp>
        <p:nvSpPr>
          <p:cNvPr id="32" name="Rectangle 11"/>
          <p:cNvSpPr>
            <a:spLocks noChangeArrowheads="1"/>
          </p:cNvSpPr>
          <p:nvPr/>
        </p:nvSpPr>
        <p:spPr bwMode="auto">
          <a:xfrm>
            <a:off x="25865" y="3917775"/>
            <a:ext cx="3936536" cy="1223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Font typeface="Trebuchet MS" panose="020B0603020202020204" pitchFamily="34" charset="0"/>
              <a:buChar char="−"/>
              <a:defRPr sz="2800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anose="020B0603020202020204" pitchFamily="34" charset="0"/>
              <a:buChar char="−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sz="2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Součin </a:t>
            </a:r>
            <a:r>
              <a:rPr lang="cs-CZ" altLang="cs-CZ" sz="24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výrazů </a:t>
            </a:r>
            <a:r>
              <a:rPr lang="cs-CZ" altLang="cs-CZ" sz="2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není roven nule, pokud ani jeden </a:t>
            </a:r>
            <a:r>
              <a:rPr lang="cs-CZ" altLang="cs-CZ" sz="24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cs-CZ" altLang="cs-CZ" sz="24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cs-CZ" altLang="cs-CZ" sz="24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 </a:t>
            </a:r>
            <a:r>
              <a:rPr lang="cs-CZ" altLang="cs-CZ" sz="2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výrazů není roven nule.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ovéPole 1"/>
              <p:cNvSpPr txBox="1"/>
              <p:nvPr/>
            </p:nvSpPr>
            <p:spPr>
              <a:xfrm>
                <a:off x="6014421" y="2340000"/>
                <a:ext cx="3033907" cy="5035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3200" b="1" i="1" smtClean="0">
                          <a:latin typeface="Cambria Math" panose="02040503050406030204" pitchFamily="18" charset="0"/>
                        </a:rPr>
                        <m:t>𝟏𝟖</m:t>
                      </m:r>
                      <m:r>
                        <a:rPr lang="cs-CZ" sz="3200" b="1" i="1" smtClean="0">
                          <a:latin typeface="Cambria Math" panose="02040503050406030204" pitchFamily="18" charset="0"/>
                        </a:rPr>
                        <m:t>𝒙</m:t>
                      </m:r>
                      <m:r>
                        <a:rPr lang="cs-CZ" sz="3200" b="1" i="1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cs-CZ" sz="3200" b="1" i="1" smtClean="0">
                          <a:latin typeface="Cambria Math" panose="02040503050406030204" pitchFamily="18" charset="0"/>
                        </a:rPr>
                        <m:t>𝟐</m:t>
                      </m:r>
                      <m:r>
                        <a:rPr lang="cs-CZ" sz="3200" b="1" i="1" smtClean="0">
                          <a:latin typeface="Cambria Math" panose="02040503050406030204" pitchFamily="18" charset="0"/>
                        </a:rPr>
                        <m:t>𝒙</m:t>
                      </m:r>
                      <m:sSup>
                        <m:sSupPr>
                          <m:ctrlPr>
                            <a:rPr lang="cs-CZ" sz="3200" b="1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3200" b="1" i="1" smtClean="0">
                              <a:latin typeface="Cambria Math" panose="02040503050406030204" pitchFamily="18" charset="0"/>
                            </a:rPr>
                            <m:t>𝒚</m:t>
                          </m:r>
                        </m:e>
                        <m:sup>
                          <m:r>
                            <a:rPr lang="cs-CZ" sz="3200" b="1" i="1" smtClean="0">
                              <a:latin typeface="Cambria Math" panose="02040503050406030204" pitchFamily="18" charset="0"/>
                            </a:rPr>
                            <m:t>𝟐</m:t>
                          </m:r>
                        </m:sup>
                      </m:sSup>
                      <m:r>
                        <a:rPr lang="cs-CZ" sz="32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≠</m:t>
                      </m:r>
                      <m:r>
                        <a:rPr lang="cs-CZ" sz="32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𝟎</m:t>
                      </m:r>
                    </m:oMath>
                  </m:oMathPara>
                </a14:m>
                <a:endParaRPr lang="cs-CZ" sz="3200" b="1" dirty="0"/>
              </a:p>
            </p:txBody>
          </p:sp>
        </mc:Choice>
        <mc:Fallback xmlns="">
          <p:sp>
            <p:nvSpPr>
              <p:cNvPr id="2" name="TextovéPole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14421" y="2340000"/>
                <a:ext cx="3033907" cy="503599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0" name="TextovéPole 49"/>
              <p:cNvSpPr txBox="1"/>
              <p:nvPr/>
            </p:nvSpPr>
            <p:spPr>
              <a:xfrm>
                <a:off x="5033255" y="3420000"/>
                <a:ext cx="4015073" cy="49244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3200" b="1" i="1" smtClean="0">
                          <a:latin typeface="Cambria Math" panose="02040503050406030204" pitchFamily="18" charset="0"/>
                        </a:rPr>
                        <m:t>𝟐</m:t>
                      </m:r>
                      <m:r>
                        <a:rPr lang="cs-CZ" sz="3200" b="1" i="1" smtClean="0">
                          <a:latin typeface="Cambria Math" panose="02040503050406030204" pitchFamily="18" charset="0"/>
                        </a:rPr>
                        <m:t>𝒙</m:t>
                      </m:r>
                      <m:d>
                        <m:dPr>
                          <m:ctrlPr>
                            <a:rPr lang="cs-CZ" sz="3200" b="1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cs-CZ" sz="3200" b="1" i="1" smtClean="0">
                              <a:latin typeface="Cambria Math" panose="02040503050406030204" pitchFamily="18" charset="0"/>
                            </a:rPr>
                            <m:t>𝟑</m:t>
                          </m:r>
                          <m:r>
                            <a:rPr lang="cs-CZ" sz="3200" b="1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cs-CZ" sz="3200" b="1" i="1" smtClean="0">
                              <a:latin typeface="Cambria Math" panose="02040503050406030204" pitchFamily="18" charset="0"/>
                            </a:rPr>
                            <m:t>𝒚</m:t>
                          </m:r>
                        </m:e>
                      </m:d>
                      <m:d>
                        <m:dPr>
                          <m:ctrlPr>
                            <a:rPr lang="cs-CZ" sz="3200" b="1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cs-CZ" sz="3200" b="1" i="1" smtClean="0">
                              <a:latin typeface="Cambria Math" panose="02040503050406030204" pitchFamily="18" charset="0"/>
                            </a:rPr>
                            <m:t>𝟑</m:t>
                          </m:r>
                          <m:r>
                            <a:rPr lang="cs-CZ" sz="3200" b="1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cs-CZ" sz="3200" b="1" i="1" smtClean="0">
                              <a:latin typeface="Cambria Math" panose="02040503050406030204" pitchFamily="18" charset="0"/>
                            </a:rPr>
                            <m:t>𝒚</m:t>
                          </m:r>
                        </m:e>
                      </m:d>
                      <m:r>
                        <a:rPr lang="cs-CZ" sz="32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≠</m:t>
                      </m:r>
                      <m:r>
                        <a:rPr lang="cs-CZ" sz="32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𝟎</m:t>
                      </m:r>
                    </m:oMath>
                  </m:oMathPara>
                </a14:m>
                <a:endParaRPr lang="cs-CZ" sz="3200" b="1" dirty="0"/>
              </a:p>
            </p:txBody>
          </p:sp>
        </mc:Choice>
        <mc:Fallback xmlns="">
          <p:sp>
            <p:nvSpPr>
              <p:cNvPr id="50" name="TextovéPole 4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33255" y="3420000"/>
                <a:ext cx="4015073" cy="492443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1" name="TextovéPole 50"/>
              <p:cNvSpPr txBox="1"/>
              <p:nvPr/>
            </p:nvSpPr>
            <p:spPr>
              <a:xfrm>
                <a:off x="6311925" y="4541639"/>
                <a:ext cx="1872307" cy="49244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3200" b="1" i="1" smtClean="0">
                          <a:latin typeface="Cambria Math" panose="02040503050406030204" pitchFamily="18" charset="0"/>
                        </a:rPr>
                        <m:t>𝟑</m:t>
                      </m:r>
                      <m:r>
                        <a:rPr lang="cs-CZ" sz="3200" b="1" i="1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cs-CZ" sz="3200" b="1" i="1" smtClean="0">
                          <a:latin typeface="Cambria Math" panose="02040503050406030204" pitchFamily="18" charset="0"/>
                        </a:rPr>
                        <m:t>𝒚</m:t>
                      </m:r>
                      <m:r>
                        <a:rPr lang="cs-CZ" sz="32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≠</m:t>
                      </m:r>
                      <m:r>
                        <a:rPr lang="cs-CZ" sz="32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𝟎</m:t>
                      </m:r>
                    </m:oMath>
                  </m:oMathPara>
                </a14:m>
                <a:endParaRPr lang="cs-CZ" sz="3200" b="1" dirty="0"/>
              </a:p>
            </p:txBody>
          </p:sp>
        </mc:Choice>
        <mc:Fallback xmlns="">
          <p:sp>
            <p:nvSpPr>
              <p:cNvPr id="51" name="TextovéPole 5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11925" y="4541639"/>
                <a:ext cx="1872307" cy="492443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2" name="TextovéPole 51"/>
              <p:cNvSpPr txBox="1"/>
              <p:nvPr/>
            </p:nvSpPr>
            <p:spPr>
              <a:xfrm>
                <a:off x="9064972" y="4581128"/>
                <a:ext cx="1872307" cy="49244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3200" b="1" i="1" smtClean="0">
                          <a:latin typeface="Cambria Math" panose="02040503050406030204" pitchFamily="18" charset="0"/>
                        </a:rPr>
                        <m:t>𝟑</m:t>
                      </m:r>
                      <m:r>
                        <a:rPr lang="cs-CZ" sz="3200" b="1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cs-CZ" sz="3200" b="1" i="1" smtClean="0">
                          <a:latin typeface="Cambria Math" panose="02040503050406030204" pitchFamily="18" charset="0"/>
                        </a:rPr>
                        <m:t>𝒚</m:t>
                      </m:r>
                      <m:r>
                        <a:rPr lang="cs-CZ" sz="32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≠</m:t>
                      </m:r>
                      <m:r>
                        <a:rPr lang="cs-CZ" sz="32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𝟎</m:t>
                      </m:r>
                    </m:oMath>
                  </m:oMathPara>
                </a14:m>
                <a:endParaRPr lang="cs-CZ" sz="3200" b="1" dirty="0"/>
              </a:p>
            </p:txBody>
          </p:sp>
        </mc:Choice>
        <mc:Fallback xmlns="">
          <p:sp>
            <p:nvSpPr>
              <p:cNvPr id="52" name="TextovéPole 5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064972" y="4581128"/>
                <a:ext cx="1872307" cy="492443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3" name="TextovéPole 52"/>
              <p:cNvSpPr txBox="1"/>
              <p:nvPr/>
            </p:nvSpPr>
            <p:spPr>
              <a:xfrm>
                <a:off x="7045715" y="5148973"/>
                <a:ext cx="1138517" cy="49244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3200" b="1" i="1" smtClean="0">
                          <a:latin typeface="Cambria Math" panose="02040503050406030204" pitchFamily="18" charset="0"/>
                        </a:rPr>
                        <m:t>𝒚</m:t>
                      </m:r>
                      <m:r>
                        <a:rPr lang="cs-CZ" sz="32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≠</m:t>
                      </m:r>
                      <m:r>
                        <a:rPr lang="cs-CZ" sz="32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𝟑</m:t>
                      </m:r>
                    </m:oMath>
                  </m:oMathPara>
                </a14:m>
                <a:endParaRPr lang="cs-CZ" sz="3200" b="1" dirty="0"/>
              </a:p>
            </p:txBody>
          </p:sp>
        </mc:Choice>
        <mc:Fallback xmlns="">
          <p:sp>
            <p:nvSpPr>
              <p:cNvPr id="53" name="TextovéPole 5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45715" y="5148973"/>
                <a:ext cx="1138517" cy="492443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4" name="TextovéPole 53"/>
              <p:cNvSpPr txBox="1"/>
              <p:nvPr/>
            </p:nvSpPr>
            <p:spPr>
              <a:xfrm>
                <a:off x="9768408" y="5141737"/>
                <a:ext cx="1444691" cy="49244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32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𝒚</m:t>
                      </m:r>
                      <m:r>
                        <a:rPr lang="cs-CZ" sz="32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≠−</m:t>
                      </m:r>
                      <m:r>
                        <a:rPr lang="cs-CZ" sz="32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𝟑</m:t>
                      </m:r>
                    </m:oMath>
                  </m:oMathPara>
                </a14:m>
                <a:endParaRPr lang="cs-CZ" sz="3200" b="1" dirty="0"/>
              </a:p>
            </p:txBody>
          </p:sp>
        </mc:Choice>
        <mc:Fallback xmlns="">
          <p:sp>
            <p:nvSpPr>
              <p:cNvPr id="54" name="TextovéPole 5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768408" y="5141737"/>
                <a:ext cx="1444691" cy="492443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5" name="Přímá spojnice se šipkou 54"/>
          <p:cNvCxnSpPr>
            <a:endCxn id="51" idx="0"/>
          </p:cNvCxnSpPr>
          <p:nvPr/>
        </p:nvCxnSpPr>
        <p:spPr bwMode="auto">
          <a:xfrm>
            <a:off x="6311925" y="3875274"/>
            <a:ext cx="936154" cy="666365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56" name="Přímá spojnice se šipkou 55"/>
          <p:cNvCxnSpPr/>
          <p:nvPr/>
        </p:nvCxnSpPr>
        <p:spPr bwMode="auto">
          <a:xfrm>
            <a:off x="7614973" y="3875274"/>
            <a:ext cx="2291452" cy="776417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21" name="Přímá spojnice se šipkou 20"/>
          <p:cNvCxnSpPr/>
          <p:nvPr/>
        </p:nvCxnSpPr>
        <p:spPr bwMode="auto">
          <a:xfrm flipH="1">
            <a:off x="4959100" y="3899092"/>
            <a:ext cx="431834" cy="752599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ovéPole 22"/>
              <p:cNvSpPr txBox="1"/>
              <p:nvPr/>
            </p:nvSpPr>
            <p:spPr>
              <a:xfrm>
                <a:off x="4144175" y="4547657"/>
                <a:ext cx="1375761" cy="49244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3200" b="1" i="1" smtClean="0">
                          <a:latin typeface="Cambria Math" panose="02040503050406030204" pitchFamily="18" charset="0"/>
                        </a:rPr>
                        <m:t>𝟐</m:t>
                      </m:r>
                      <m:r>
                        <a:rPr lang="cs-CZ" sz="3200" b="1" i="1" smtClean="0">
                          <a:latin typeface="Cambria Math" panose="02040503050406030204" pitchFamily="18" charset="0"/>
                        </a:rPr>
                        <m:t>𝒙</m:t>
                      </m:r>
                      <m:r>
                        <a:rPr lang="cs-CZ" sz="32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≠</m:t>
                      </m:r>
                      <m:r>
                        <a:rPr lang="cs-CZ" sz="32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𝟎</m:t>
                      </m:r>
                    </m:oMath>
                  </m:oMathPara>
                </a14:m>
                <a:endParaRPr lang="cs-CZ" sz="3200" b="1" dirty="0"/>
              </a:p>
            </p:txBody>
          </p:sp>
        </mc:Choice>
        <mc:Fallback xmlns="">
          <p:sp>
            <p:nvSpPr>
              <p:cNvPr id="23" name="TextovéPole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44175" y="4547657"/>
                <a:ext cx="1375761" cy="492443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ovéPole 24"/>
              <p:cNvSpPr txBox="1"/>
              <p:nvPr/>
            </p:nvSpPr>
            <p:spPr>
              <a:xfrm>
                <a:off x="4389435" y="5148973"/>
                <a:ext cx="1130501" cy="49244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3200" b="1" i="1" smtClean="0">
                          <a:latin typeface="Cambria Math" panose="02040503050406030204" pitchFamily="18" charset="0"/>
                        </a:rPr>
                        <m:t>𝒙</m:t>
                      </m:r>
                      <m:r>
                        <a:rPr lang="cs-CZ" sz="32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≠</m:t>
                      </m:r>
                      <m:r>
                        <a:rPr lang="cs-CZ" sz="32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𝟎</m:t>
                      </m:r>
                    </m:oMath>
                  </m:oMathPara>
                </a14:m>
                <a:endParaRPr lang="cs-CZ" sz="3200" b="1" dirty="0"/>
              </a:p>
            </p:txBody>
          </p:sp>
        </mc:Choice>
        <mc:Fallback xmlns="">
          <p:sp>
            <p:nvSpPr>
              <p:cNvPr id="25" name="TextovéPole 2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89435" y="5148973"/>
                <a:ext cx="1130501" cy="492443"/>
              </a:xfrm>
              <a:prstGeom prst="rect">
                <a:avLst/>
              </a:prstGeom>
              <a:blipFill rotWithShape="1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Rectangle 5"/>
              <p:cNvSpPr>
                <a:spLocks noChangeArrowheads="1"/>
              </p:cNvSpPr>
              <p:nvPr/>
            </p:nvSpPr>
            <p:spPr bwMode="auto">
              <a:xfrm>
                <a:off x="1035554" y="5949280"/>
                <a:ext cx="8870871" cy="68756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>
                  <a:lnSpc>
                    <a:spcPct val="125000"/>
                  </a:lnSpc>
                  <a:spcBef>
                    <a:spcPct val="20000"/>
                  </a:spcBef>
                  <a:buClr>
                    <a:schemeClr val="bg2"/>
                  </a:buClr>
                  <a:buChar char="•"/>
                  <a:defRPr sz="32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Trebuchet MS" panose="020B0603020202020204" pitchFamily="34" charset="0"/>
                  <a:buChar char="−"/>
                  <a:defRPr sz="2800">
                    <a:solidFill>
                      <a:schemeClr val="tx1"/>
                    </a:solidFill>
                    <a:latin typeface="Trebuchet MS" panose="020B0603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Trebuchet MS" panose="020B0603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Trebuchet MS" panose="020B0603020202020204" pitchFamily="34" charset="0"/>
                  <a:buChar char="−"/>
                  <a:defRPr sz="2000">
                    <a:solidFill>
                      <a:schemeClr val="tx1"/>
                    </a:solidFill>
                    <a:latin typeface="Trebuchet MS" panose="020B0603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•"/>
                  <a:defRPr sz="2000">
                    <a:solidFill>
                      <a:schemeClr val="tx1"/>
                    </a:solidFill>
                    <a:latin typeface="Trebuchet MS" panose="020B0603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2000">
                    <a:solidFill>
                      <a:schemeClr val="tx1"/>
                    </a:solidFill>
                    <a:latin typeface="Trebuchet MS" panose="020B0603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2000">
                    <a:solidFill>
                      <a:schemeClr val="tx1"/>
                    </a:solidFill>
                    <a:latin typeface="Trebuchet MS" panose="020B0603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2000">
                    <a:solidFill>
                      <a:schemeClr val="tx1"/>
                    </a:solidFill>
                    <a:latin typeface="Trebuchet MS" panose="020B0603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2000">
                    <a:solidFill>
                      <a:schemeClr val="tx1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buClrTx/>
                  <a:buNone/>
                </a:pPr>
                <a:r>
                  <a:rPr lang="cs-CZ" altLang="cs-CZ" sz="2800" b="1" dirty="0" smtClean="0">
                    <a:solidFill>
                      <a:srgbClr val="00206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Výraz má smysl pro </a:t>
                </a:r>
                <a14:m>
                  <m:oMath xmlns:m="http://schemas.openxmlformats.org/officeDocument/2006/math">
                    <m:r>
                      <a:rPr lang="cs-CZ" sz="2800" b="1" i="1">
                        <a:solidFill>
                          <a:srgbClr val="002060"/>
                        </a:solidFill>
                        <a:latin typeface="Cambria Math" panose="02040503050406030204" pitchFamily="18" charset="0"/>
                      </a:rPr>
                      <m:t>𝒙</m:t>
                    </m:r>
                    <m:r>
                      <a:rPr lang="cs-CZ" sz="2800" b="1" i="1">
                        <a:solidFill>
                          <a:srgbClr val="00206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≠</m:t>
                    </m:r>
                    <m:r>
                      <a:rPr lang="cs-CZ" sz="2800" b="1" i="1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𝟎</m:t>
                    </m:r>
                    <m:r>
                      <a:rPr lang="cs-CZ" sz="2800" b="1" i="1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cs-CZ" sz="2800" b="1" i="0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𝐧𝐞𝐛𝐨</m:t>
                    </m:r>
                    <m:r>
                      <a:rPr lang="cs-CZ" sz="2800" b="1" i="1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cs-CZ" sz="2800" b="1" i="1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𝒚</m:t>
                    </m:r>
                    <m:r>
                      <a:rPr lang="cs-CZ" sz="2800" b="1" i="1">
                        <a:solidFill>
                          <a:srgbClr val="00206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≠</m:t>
                    </m:r>
                    <m:r>
                      <a:rPr lang="cs-CZ" sz="2800" b="1" i="1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𝟑</m:t>
                    </m:r>
                    <m:r>
                      <a:rPr lang="cs-CZ" sz="2800" b="1" i="1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cs-CZ" sz="2800" b="1" i="0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𝐧𝐞𝐛𝐨</m:t>
                    </m:r>
                    <m:r>
                      <a:rPr lang="cs-CZ" sz="2800" b="1" i="1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cs-CZ" sz="2800" b="1" i="1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𝒚</m:t>
                    </m:r>
                    <m:r>
                      <a:rPr lang="cs-CZ" sz="2800" b="1" i="1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≠−</m:t>
                    </m:r>
                    <m:r>
                      <a:rPr lang="cs-CZ" sz="2800" b="1" i="1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𝟑</m:t>
                    </m:r>
                  </m:oMath>
                </a14:m>
                <a:r>
                  <a:rPr lang="cs-CZ" altLang="cs-CZ" sz="2800" b="1" dirty="0">
                    <a:solidFill>
                      <a:srgbClr val="002060"/>
                    </a:solidFill>
                  </a:rPr>
                  <a:t>. </a:t>
                </a:r>
              </a:p>
            </p:txBody>
          </p:sp>
        </mc:Choice>
        <mc:Fallback xmlns="">
          <p:sp>
            <p:nvSpPr>
              <p:cNvPr id="26" name="Rectangle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035554" y="5949280"/>
                <a:ext cx="8870871" cy="687561"/>
              </a:xfrm>
              <a:prstGeom prst="rect">
                <a:avLst/>
              </a:prstGeom>
              <a:blipFill rotWithShape="1">
                <a:blip r:embed="rId10"/>
                <a:stretch>
                  <a:fillRect l="-1443" r="-206" b="-13274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ovéPole 18"/>
              <p:cNvSpPr txBox="1"/>
              <p:nvPr/>
            </p:nvSpPr>
            <p:spPr>
              <a:xfrm>
                <a:off x="634658" y="2238928"/>
                <a:ext cx="2718949" cy="114390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36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3600" b="1" i="1" smtClean="0">
                              <a:latin typeface="Cambria Math"/>
                            </a:rPr>
                            <m:t>𝒚</m:t>
                          </m:r>
                        </m:num>
                        <m:den>
                          <m:r>
                            <a:rPr lang="cs-CZ" sz="3600" b="1" i="1" smtClean="0">
                              <a:latin typeface="Cambria Math"/>
                            </a:rPr>
                            <m:t>𝟏𝟖</m:t>
                          </m:r>
                          <m:r>
                            <a:rPr lang="cs-CZ" sz="3600" b="1" i="1" smtClean="0">
                              <a:latin typeface="Cambria Math"/>
                            </a:rPr>
                            <m:t>𝒙</m:t>
                          </m:r>
                          <m:r>
                            <a:rPr lang="cs-CZ" sz="3600" b="1" i="1" smtClean="0">
                              <a:latin typeface="Cambria Math"/>
                            </a:rPr>
                            <m:t>−</m:t>
                          </m:r>
                          <m:r>
                            <a:rPr lang="cs-CZ" sz="3600" b="1" i="1" smtClean="0">
                              <a:latin typeface="Cambria Math"/>
                            </a:rPr>
                            <m:t>𝟐</m:t>
                          </m:r>
                          <m:r>
                            <a:rPr lang="cs-CZ" sz="3600" b="1" i="1" smtClean="0">
                              <a:latin typeface="Cambria Math"/>
                            </a:rPr>
                            <m:t>𝒙</m:t>
                          </m:r>
                          <m:sSup>
                            <m:sSupPr>
                              <m:ctrlPr>
                                <a:rPr lang="cs-CZ" sz="3600" b="1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cs-CZ" sz="3600" b="1" i="1" smtClean="0">
                                  <a:latin typeface="Cambria Math"/>
                                </a:rPr>
                                <m:t>𝒚</m:t>
                              </m:r>
                            </m:e>
                            <m:sup>
                              <m:r>
                                <a:rPr lang="cs-CZ" sz="3600" b="1" i="1" smtClean="0">
                                  <a:latin typeface="Cambria Math"/>
                                </a:rPr>
                                <m:t>𝟐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cs-CZ" sz="3600" b="1" dirty="0"/>
              </a:p>
            </p:txBody>
          </p:sp>
        </mc:Choice>
        <mc:Fallback xmlns="">
          <p:sp>
            <p:nvSpPr>
              <p:cNvPr id="19" name="TextovéPole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4658" y="2238928"/>
                <a:ext cx="2718949" cy="1143903"/>
              </a:xfrm>
              <a:prstGeom prst="rect">
                <a:avLst/>
              </a:prstGeom>
              <a:blipFill rotWithShape="1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ovéPole 19"/>
              <p:cNvSpPr txBox="1"/>
              <p:nvPr/>
            </p:nvSpPr>
            <p:spPr>
              <a:xfrm>
                <a:off x="6128233" y="2880000"/>
                <a:ext cx="2920095" cy="55585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3200" b="1" i="1" smtClean="0">
                          <a:latin typeface="Cambria Math" panose="02040503050406030204" pitchFamily="18" charset="0"/>
                        </a:rPr>
                        <m:t>𝟐</m:t>
                      </m:r>
                      <m:r>
                        <a:rPr lang="cs-CZ" sz="3200" b="1" i="1" smtClean="0">
                          <a:latin typeface="Cambria Math" panose="02040503050406030204" pitchFamily="18" charset="0"/>
                        </a:rPr>
                        <m:t>𝒙</m:t>
                      </m:r>
                      <m:d>
                        <m:dPr>
                          <m:ctrlPr>
                            <a:rPr lang="cs-CZ" sz="3200" b="1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cs-CZ" sz="3200" b="1" i="1" smtClean="0">
                              <a:latin typeface="Cambria Math"/>
                            </a:rPr>
                            <m:t>𝟗</m:t>
                          </m:r>
                          <m:r>
                            <a:rPr lang="cs-CZ" sz="3200" b="1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sSup>
                            <m:sSupPr>
                              <m:ctrlPr>
                                <a:rPr lang="cs-CZ" sz="3200" b="1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cs-CZ" sz="3200" b="1" i="1" smtClean="0">
                                  <a:latin typeface="Cambria Math"/>
                                </a:rPr>
                                <m:t>𝒚</m:t>
                              </m:r>
                            </m:e>
                            <m:sup>
                              <m:r>
                                <a:rPr lang="cs-CZ" sz="3200" b="1" i="1" smtClean="0">
                                  <a:latin typeface="Cambria Math"/>
                                </a:rPr>
                                <m:t>𝟐</m:t>
                              </m:r>
                            </m:sup>
                          </m:sSup>
                        </m:e>
                      </m:d>
                      <m:r>
                        <a:rPr lang="cs-CZ" sz="32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≠</m:t>
                      </m:r>
                      <m:r>
                        <a:rPr lang="cs-CZ" sz="32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𝟎</m:t>
                      </m:r>
                    </m:oMath>
                  </m:oMathPara>
                </a14:m>
                <a:endParaRPr lang="cs-CZ" sz="3200" b="1" dirty="0"/>
              </a:p>
            </p:txBody>
          </p:sp>
        </mc:Choice>
        <mc:Fallback xmlns="">
          <p:sp>
            <p:nvSpPr>
              <p:cNvPr id="20" name="TextovéPole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8233" y="2880000"/>
                <a:ext cx="2920095" cy="555858"/>
              </a:xfrm>
              <a:prstGeom prst="rect">
                <a:avLst/>
              </a:prstGeom>
              <a:blipFill rotWithShape="1"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643559999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0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3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7" grpId="0" animBg="1"/>
      <p:bldP spid="32" grpId="0"/>
      <p:bldP spid="2" grpId="0"/>
      <p:bldP spid="50" grpId="0"/>
      <p:bldP spid="51" grpId="0"/>
      <p:bldP spid="52" grpId="0"/>
      <p:bldP spid="53" grpId="0"/>
      <p:bldP spid="54" grpId="0"/>
      <p:bldP spid="23" grpId="0"/>
      <p:bldP spid="25" grpId="0"/>
      <p:bldP spid="26" grpId="0"/>
      <p:bldP spid="20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vert="horz" wrap="square" lIns="92075" tIns="46037" rIns="92075" bIns="46037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cs-CZ" dirty="0" smtClean="0"/>
              <a:t>Lomené </a:t>
            </a:r>
            <a:r>
              <a:rPr lang="cs-CZ" dirty="0"/>
              <a:t>výrazy</a:t>
            </a:r>
          </a:p>
        </p:txBody>
      </p:sp>
      <p:sp>
        <p:nvSpPr>
          <p:cNvPr id="19" name="Rectangle 3"/>
          <p:cNvSpPr>
            <a:spLocks noChangeArrowheads="1"/>
          </p:cNvSpPr>
          <p:nvPr/>
        </p:nvSpPr>
        <p:spPr bwMode="auto">
          <a:xfrm>
            <a:off x="3901728" y="1904202"/>
            <a:ext cx="6226720" cy="358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Font typeface="Trebuchet MS" panose="020B0603020202020204" pitchFamily="34" charset="0"/>
              <a:buChar char="−"/>
              <a:defRPr sz="2800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anose="020B0603020202020204" pitchFamily="34" charset="0"/>
              <a:buChar char="−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sz="3600" b="1" dirty="0" smtClean="0">
                <a:solidFill>
                  <a:srgbClr val="FF00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Pozor na formulaci otázky!</a:t>
            </a:r>
            <a:endParaRPr lang="cs-CZ" altLang="cs-CZ" sz="3600" b="1" dirty="0">
              <a:solidFill>
                <a:srgbClr val="FF00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Rectangle 5"/>
              <p:cNvSpPr>
                <a:spLocks noChangeArrowheads="1"/>
              </p:cNvSpPr>
              <p:nvPr/>
            </p:nvSpPr>
            <p:spPr bwMode="auto">
              <a:xfrm>
                <a:off x="18480" y="4861343"/>
                <a:ext cx="8069447" cy="50482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>
                  <a:lnSpc>
                    <a:spcPct val="125000"/>
                  </a:lnSpc>
                  <a:spcBef>
                    <a:spcPct val="20000"/>
                  </a:spcBef>
                  <a:buClr>
                    <a:schemeClr val="bg2"/>
                  </a:buClr>
                  <a:buChar char="•"/>
                  <a:defRPr sz="32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Trebuchet MS" panose="020B0603020202020204" pitchFamily="34" charset="0"/>
                  <a:buChar char="−"/>
                  <a:defRPr sz="2800">
                    <a:solidFill>
                      <a:schemeClr val="tx1"/>
                    </a:solidFill>
                    <a:latin typeface="Trebuchet MS" panose="020B0603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Trebuchet MS" panose="020B0603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Trebuchet MS" panose="020B0603020202020204" pitchFamily="34" charset="0"/>
                  <a:buChar char="−"/>
                  <a:defRPr sz="2000">
                    <a:solidFill>
                      <a:schemeClr val="tx1"/>
                    </a:solidFill>
                    <a:latin typeface="Trebuchet MS" panose="020B0603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•"/>
                  <a:defRPr sz="2000">
                    <a:solidFill>
                      <a:schemeClr val="tx1"/>
                    </a:solidFill>
                    <a:latin typeface="Trebuchet MS" panose="020B0603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2000">
                    <a:solidFill>
                      <a:schemeClr val="tx1"/>
                    </a:solidFill>
                    <a:latin typeface="Trebuchet MS" panose="020B0603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2000">
                    <a:solidFill>
                      <a:schemeClr val="tx1"/>
                    </a:solidFill>
                    <a:latin typeface="Trebuchet MS" panose="020B0603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2000">
                    <a:solidFill>
                      <a:schemeClr val="tx1"/>
                    </a:solidFill>
                    <a:latin typeface="Trebuchet MS" panose="020B0603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2000">
                    <a:solidFill>
                      <a:schemeClr val="tx1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buClrTx/>
                  <a:buNone/>
                </a:pPr>
                <a:r>
                  <a:rPr lang="cs-CZ" altLang="cs-CZ" sz="2800" b="1" dirty="0" smtClean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Výraz nemá smysl pro </a:t>
                </a:r>
                <a14:m>
                  <m:oMath xmlns:m="http://schemas.openxmlformats.org/officeDocument/2006/math">
                    <m:r>
                      <a:rPr lang="cs-CZ" sz="2800" b="1" i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𝒙</m:t>
                    </m:r>
                    <m:r>
                      <a:rPr lang="cs-CZ" sz="2800" b="1" i="1" smtClean="0">
                        <a:solidFill>
                          <a:srgbClr val="FF0000"/>
                        </a:solidFill>
                        <a:latin typeface="Cambria Math"/>
                        <a:ea typeface="Cambria Math" panose="02040503050406030204" pitchFamily="18" charset="0"/>
                      </a:rPr>
                      <m:t>=</m:t>
                    </m:r>
                    <m:r>
                      <a:rPr lang="cs-CZ" sz="2800" b="1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𝟎</m:t>
                    </m:r>
                    <m:r>
                      <a:rPr lang="cs-CZ" sz="2800" b="1" i="1" smtClean="0">
                        <a:solidFill>
                          <a:srgbClr val="FF0000"/>
                        </a:solidFill>
                        <a:latin typeface="Cambria Math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cs-CZ" altLang="cs-CZ" sz="2800" b="1" dirty="0" smtClean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nebo </a:t>
                </a:r>
                <a14:m>
                  <m:oMath xmlns:m="http://schemas.openxmlformats.org/officeDocument/2006/math">
                    <m:r>
                      <a:rPr lang="cs-CZ" sz="2800" b="1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𝒙</m:t>
                    </m:r>
                    <m:r>
                      <a:rPr lang="cs-CZ" sz="2800" b="1" i="1" smtClean="0">
                        <a:solidFill>
                          <a:srgbClr val="FF0000"/>
                        </a:solidFill>
                        <a:latin typeface="Cambria Math"/>
                        <a:ea typeface="Cambria Math" panose="02040503050406030204" pitchFamily="18" charset="0"/>
                      </a:rPr>
                      <m:t>=</m:t>
                    </m:r>
                    <m:r>
                      <a:rPr lang="cs-CZ" sz="2800" b="1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𝟐</m:t>
                    </m:r>
                    <m:r>
                      <a:rPr lang="cs-CZ" sz="2800" b="1" i="1" smtClean="0">
                        <a:solidFill>
                          <a:srgbClr val="FF0000"/>
                        </a:solidFill>
                        <a:latin typeface="Cambria Math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cs-CZ" altLang="cs-CZ" sz="2800" b="1" dirty="0" smtClean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. </a:t>
                </a:r>
                <a:endParaRPr lang="cs-CZ" altLang="cs-CZ" sz="2800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22" name="Rectangle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8480" y="4861343"/>
                <a:ext cx="8069447" cy="504825"/>
              </a:xfrm>
              <a:prstGeom prst="rect">
                <a:avLst/>
              </a:prstGeom>
              <a:blipFill rotWithShape="1">
                <a:blip r:embed="rId2"/>
                <a:stretch>
                  <a:fillRect l="-1511" t="-13253" b="-34940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8" name="Freeform 6"/>
          <p:cNvSpPr>
            <a:spLocks/>
          </p:cNvSpPr>
          <p:nvPr/>
        </p:nvSpPr>
        <p:spPr bwMode="auto">
          <a:xfrm rot="20982989">
            <a:off x="1991615" y="3584411"/>
            <a:ext cx="3667541" cy="541338"/>
          </a:xfrm>
          <a:custGeom>
            <a:avLst/>
            <a:gdLst>
              <a:gd name="T0" fmla="*/ 0 w 545"/>
              <a:gd name="T1" fmla="*/ 2147483646 h 341"/>
              <a:gd name="T2" fmla="*/ 2147483646 w 545"/>
              <a:gd name="T3" fmla="*/ 2147483646 h 341"/>
              <a:gd name="T4" fmla="*/ 2147483646 w 545"/>
              <a:gd name="T5" fmla="*/ 0 h 341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545" h="341">
                <a:moveTo>
                  <a:pt x="0" y="137"/>
                </a:moveTo>
                <a:cubicBezTo>
                  <a:pt x="68" y="239"/>
                  <a:pt x="136" y="341"/>
                  <a:pt x="227" y="318"/>
                </a:cubicBezTo>
                <a:cubicBezTo>
                  <a:pt x="318" y="295"/>
                  <a:pt x="431" y="147"/>
                  <a:pt x="545" y="0"/>
                </a:cubicBezTo>
              </a:path>
            </a:pathLst>
          </a:custGeom>
          <a:noFill/>
          <a:ln w="28575" cmpd="sng">
            <a:solidFill>
              <a:srgbClr val="00CC00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cs-CZ"/>
          </a:p>
        </p:txBody>
      </p:sp>
      <p:sp>
        <p:nvSpPr>
          <p:cNvPr id="34" name="Rectangle 12"/>
          <p:cNvSpPr>
            <a:spLocks noChangeArrowheads="1"/>
          </p:cNvSpPr>
          <p:nvPr/>
        </p:nvSpPr>
        <p:spPr bwMode="auto">
          <a:xfrm>
            <a:off x="608730" y="2204864"/>
            <a:ext cx="1958878" cy="358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Font typeface="Trebuchet MS" panose="020B0603020202020204" pitchFamily="34" charset="0"/>
              <a:buChar char="−"/>
              <a:defRPr sz="2800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anose="020B0603020202020204" pitchFamily="34" charset="0"/>
              <a:buChar char="−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sz="2400" b="1" u="sng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Příklad č. 1:</a:t>
            </a:r>
          </a:p>
        </p:txBody>
      </p:sp>
      <p:sp>
        <p:nvSpPr>
          <p:cNvPr id="35" name="Rectangle 13"/>
          <p:cNvSpPr>
            <a:spLocks noChangeArrowheads="1"/>
          </p:cNvSpPr>
          <p:nvPr/>
        </p:nvSpPr>
        <p:spPr bwMode="auto">
          <a:xfrm>
            <a:off x="1205099" y="2564904"/>
            <a:ext cx="9084890" cy="358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Font typeface="Trebuchet MS" panose="020B0603020202020204" pitchFamily="34" charset="0"/>
              <a:buChar char="−"/>
              <a:defRPr sz="2800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anose="020B0603020202020204" pitchFamily="34" charset="0"/>
              <a:buChar char="−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sz="2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Určete, pro která reálná čísla x </a:t>
            </a:r>
            <a:r>
              <a:rPr lang="cs-CZ" altLang="cs-CZ" sz="28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nemá</a:t>
            </a:r>
            <a:r>
              <a:rPr lang="cs-CZ" altLang="cs-CZ" sz="2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výraz smysl.</a:t>
            </a:r>
          </a:p>
        </p:txBody>
      </p:sp>
      <p:sp>
        <p:nvSpPr>
          <p:cNvPr id="43" name="Rectangle 21"/>
          <p:cNvSpPr>
            <a:spLocks noChangeArrowheads="1"/>
          </p:cNvSpPr>
          <p:nvPr/>
        </p:nvSpPr>
        <p:spPr bwMode="auto">
          <a:xfrm>
            <a:off x="8489789" y="5974739"/>
            <a:ext cx="3600400" cy="6847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Font typeface="Trebuchet MS" panose="020B0603020202020204" pitchFamily="34" charset="0"/>
              <a:buChar char="−"/>
              <a:defRPr sz="2800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anose="020B0603020202020204" pitchFamily="34" charset="0"/>
              <a:buChar char="−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sz="24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Řešení by bylo stejné, ale odpověď jiná.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5" name="TextovéPole 44"/>
              <p:cNvSpPr txBox="1"/>
              <p:nvPr/>
            </p:nvSpPr>
            <p:spPr>
              <a:xfrm>
                <a:off x="5868284" y="2925401"/>
                <a:ext cx="2543389" cy="5035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sz="3200" b="1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3200" b="1" i="1" smtClean="0">
                              <a:latin typeface="Cambria Math" panose="02040503050406030204" pitchFamily="18" charset="0"/>
                            </a:rPr>
                            <m:t>𝟐</m:t>
                          </m:r>
                          <m:r>
                            <a:rPr lang="cs-CZ" sz="3200" b="1" i="1" smtClean="0">
                              <a:latin typeface="Cambria Math" panose="02040503050406030204" pitchFamily="18" charset="0"/>
                            </a:rPr>
                            <m:t>𝒙</m:t>
                          </m:r>
                        </m:e>
                        <m:sup>
                          <m:r>
                            <a:rPr lang="cs-CZ" sz="3200" b="1" i="1" smtClean="0">
                              <a:latin typeface="Cambria Math" panose="02040503050406030204" pitchFamily="18" charset="0"/>
                            </a:rPr>
                            <m:t>𝟐</m:t>
                          </m:r>
                        </m:sup>
                      </m:sSup>
                      <m:r>
                        <a:rPr lang="cs-CZ" sz="3200" b="1" i="1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cs-CZ" sz="3200" b="1" i="1" smtClean="0">
                          <a:latin typeface="Cambria Math" panose="02040503050406030204" pitchFamily="18" charset="0"/>
                        </a:rPr>
                        <m:t>𝟒</m:t>
                      </m:r>
                      <m:r>
                        <a:rPr lang="cs-CZ" sz="3200" b="1" i="1" smtClean="0">
                          <a:latin typeface="Cambria Math" panose="02040503050406030204" pitchFamily="18" charset="0"/>
                        </a:rPr>
                        <m:t>𝒙</m:t>
                      </m:r>
                      <m:r>
                        <a:rPr lang="cs-CZ" sz="3200" b="1" i="1" smtClean="0">
                          <a:latin typeface="Cambria Math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cs-CZ" sz="32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𝟎</m:t>
                      </m:r>
                    </m:oMath>
                  </m:oMathPara>
                </a14:m>
                <a:endParaRPr lang="cs-CZ" sz="3200" b="1" dirty="0"/>
              </a:p>
            </p:txBody>
          </p:sp>
        </mc:Choice>
        <mc:Fallback xmlns="">
          <p:sp>
            <p:nvSpPr>
              <p:cNvPr id="45" name="TextovéPole 4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68284" y="2925401"/>
                <a:ext cx="2543389" cy="503599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6" name="TextovéPole 45"/>
              <p:cNvSpPr txBox="1"/>
              <p:nvPr/>
            </p:nvSpPr>
            <p:spPr>
              <a:xfrm>
                <a:off x="5726221" y="3426983"/>
                <a:ext cx="2687402" cy="49244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3200" b="1" i="1" smtClean="0">
                          <a:latin typeface="Cambria Math" panose="02040503050406030204" pitchFamily="18" charset="0"/>
                        </a:rPr>
                        <m:t>𝟐</m:t>
                      </m:r>
                      <m:r>
                        <a:rPr lang="cs-CZ" sz="3200" b="1" i="1" smtClean="0">
                          <a:latin typeface="Cambria Math" panose="02040503050406030204" pitchFamily="18" charset="0"/>
                        </a:rPr>
                        <m:t>𝒙</m:t>
                      </m:r>
                      <m:d>
                        <m:dPr>
                          <m:ctrlPr>
                            <a:rPr lang="cs-CZ" sz="3200" b="1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cs-CZ" sz="3200" b="1" i="1" smtClean="0">
                              <a:latin typeface="Cambria Math" panose="02040503050406030204" pitchFamily="18" charset="0"/>
                            </a:rPr>
                            <m:t>𝒙</m:t>
                          </m:r>
                          <m:r>
                            <a:rPr lang="cs-CZ" sz="3200" b="1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cs-CZ" sz="3200" b="1" i="1" smtClean="0">
                              <a:latin typeface="Cambria Math" panose="02040503050406030204" pitchFamily="18" charset="0"/>
                            </a:rPr>
                            <m:t>𝟐</m:t>
                          </m:r>
                        </m:e>
                      </m:d>
                      <m:r>
                        <a:rPr lang="cs-CZ" sz="3200" b="1" i="1" smtClean="0">
                          <a:latin typeface="Cambria Math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cs-CZ" sz="32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𝟎</m:t>
                      </m:r>
                    </m:oMath>
                  </m:oMathPara>
                </a14:m>
                <a:endParaRPr lang="cs-CZ" sz="3200" b="1" dirty="0"/>
              </a:p>
            </p:txBody>
          </p:sp>
        </mc:Choice>
        <mc:Fallback xmlns="">
          <p:sp>
            <p:nvSpPr>
              <p:cNvPr id="46" name="TextovéPole 4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26221" y="3426983"/>
                <a:ext cx="2687402" cy="492443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7" name="TextovéPole 46"/>
              <p:cNvSpPr txBox="1"/>
              <p:nvPr/>
            </p:nvSpPr>
            <p:spPr>
              <a:xfrm>
                <a:off x="5088869" y="4077072"/>
                <a:ext cx="1375761" cy="49244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3200" b="1" i="1" smtClean="0">
                          <a:latin typeface="Cambria Math" panose="02040503050406030204" pitchFamily="18" charset="0"/>
                        </a:rPr>
                        <m:t>𝟐</m:t>
                      </m:r>
                      <m:r>
                        <a:rPr lang="cs-CZ" sz="3200" b="1" i="1" smtClean="0">
                          <a:latin typeface="Cambria Math" panose="02040503050406030204" pitchFamily="18" charset="0"/>
                        </a:rPr>
                        <m:t>𝒙</m:t>
                      </m:r>
                      <m:r>
                        <a:rPr lang="cs-CZ" sz="3200" b="1" i="1" smtClean="0">
                          <a:latin typeface="Cambria Math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cs-CZ" sz="32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𝟎</m:t>
                      </m:r>
                    </m:oMath>
                  </m:oMathPara>
                </a14:m>
                <a:endParaRPr lang="cs-CZ" sz="3200" b="1" dirty="0"/>
              </a:p>
            </p:txBody>
          </p:sp>
        </mc:Choice>
        <mc:Fallback xmlns="">
          <p:sp>
            <p:nvSpPr>
              <p:cNvPr id="47" name="TextovéPole 4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88869" y="4077072"/>
                <a:ext cx="1375761" cy="492443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8" name="TextovéPole 47"/>
              <p:cNvSpPr txBox="1"/>
              <p:nvPr/>
            </p:nvSpPr>
            <p:spPr>
              <a:xfrm>
                <a:off x="7896200" y="4088685"/>
                <a:ext cx="1864293" cy="49244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3200" b="1" i="1" smtClean="0">
                          <a:latin typeface="Cambria Math" panose="02040503050406030204" pitchFamily="18" charset="0"/>
                        </a:rPr>
                        <m:t>𝒙</m:t>
                      </m:r>
                      <m:r>
                        <a:rPr lang="cs-CZ" sz="3200" b="1" i="1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cs-CZ" sz="3200" b="1" i="1" smtClean="0">
                          <a:latin typeface="Cambria Math" panose="02040503050406030204" pitchFamily="18" charset="0"/>
                        </a:rPr>
                        <m:t>𝟐</m:t>
                      </m:r>
                      <m:r>
                        <a:rPr lang="cs-CZ" sz="3200" b="1" i="1" smtClean="0">
                          <a:latin typeface="Cambria Math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cs-CZ" sz="32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𝟎</m:t>
                      </m:r>
                    </m:oMath>
                  </m:oMathPara>
                </a14:m>
                <a:endParaRPr lang="cs-CZ" sz="3200" b="1" dirty="0"/>
              </a:p>
            </p:txBody>
          </p:sp>
        </mc:Choice>
        <mc:Fallback xmlns="">
          <p:sp>
            <p:nvSpPr>
              <p:cNvPr id="48" name="TextovéPole 4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96200" y="4088685"/>
                <a:ext cx="1864293" cy="492443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9" name="TextovéPole 48"/>
              <p:cNvSpPr txBox="1"/>
              <p:nvPr/>
            </p:nvSpPr>
            <p:spPr>
              <a:xfrm>
                <a:off x="5321200" y="4520733"/>
                <a:ext cx="1130502" cy="49244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3200" b="1" i="1" smtClean="0">
                          <a:latin typeface="Cambria Math" panose="02040503050406030204" pitchFamily="18" charset="0"/>
                        </a:rPr>
                        <m:t>𝒙</m:t>
                      </m:r>
                      <m:r>
                        <a:rPr lang="cs-CZ" sz="3200" b="1" i="1" smtClean="0">
                          <a:latin typeface="Cambria Math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cs-CZ" sz="32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𝟎</m:t>
                      </m:r>
                    </m:oMath>
                  </m:oMathPara>
                </a14:m>
                <a:endParaRPr lang="cs-CZ" sz="3200" b="1" dirty="0"/>
              </a:p>
            </p:txBody>
          </p:sp>
        </mc:Choice>
        <mc:Fallback xmlns="">
          <p:sp>
            <p:nvSpPr>
              <p:cNvPr id="49" name="TextovéPole 4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21200" y="4520733"/>
                <a:ext cx="1130502" cy="492443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7" name="TextovéPole 56"/>
              <p:cNvSpPr txBox="1"/>
              <p:nvPr/>
            </p:nvSpPr>
            <p:spPr>
              <a:xfrm>
                <a:off x="8604250" y="4520732"/>
                <a:ext cx="1130501" cy="49244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32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𝒙</m:t>
                      </m:r>
                      <m:r>
                        <a:rPr lang="cs-CZ" sz="3200" b="1" i="1" smtClean="0">
                          <a:latin typeface="Cambria Math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cs-CZ" sz="32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𝟐</m:t>
                      </m:r>
                    </m:oMath>
                  </m:oMathPara>
                </a14:m>
                <a:endParaRPr lang="cs-CZ" sz="3200" b="1" dirty="0"/>
              </a:p>
            </p:txBody>
          </p:sp>
        </mc:Choice>
        <mc:Fallback xmlns="">
          <p:sp>
            <p:nvSpPr>
              <p:cNvPr id="57" name="TextovéPole 5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04250" y="4520732"/>
                <a:ext cx="1130501" cy="492443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8" name="Přímá spojnice se šipkou 57"/>
          <p:cNvCxnSpPr/>
          <p:nvPr/>
        </p:nvCxnSpPr>
        <p:spPr bwMode="auto">
          <a:xfrm flipH="1">
            <a:off x="5863706" y="3861286"/>
            <a:ext cx="120326" cy="285670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59" name="Přímá spojnice se šipkou 58"/>
          <p:cNvCxnSpPr/>
          <p:nvPr/>
        </p:nvCxnSpPr>
        <p:spPr bwMode="auto">
          <a:xfrm>
            <a:off x="6875085" y="3844717"/>
            <a:ext cx="1536588" cy="232355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60" name="Rectangle 12"/>
          <p:cNvSpPr>
            <a:spLocks noChangeArrowheads="1"/>
          </p:cNvSpPr>
          <p:nvPr/>
        </p:nvSpPr>
        <p:spPr bwMode="auto">
          <a:xfrm>
            <a:off x="608730" y="5290030"/>
            <a:ext cx="1958878" cy="358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Font typeface="Trebuchet MS" panose="020B0603020202020204" pitchFamily="34" charset="0"/>
              <a:buChar char="−"/>
              <a:defRPr sz="2800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anose="020B0603020202020204" pitchFamily="34" charset="0"/>
              <a:buChar char="−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sz="2400" b="1" u="sng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Příklad č. </a:t>
            </a:r>
            <a:r>
              <a:rPr lang="cs-CZ" altLang="cs-CZ" sz="2400" b="1" u="sng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2:</a:t>
            </a:r>
            <a:endParaRPr lang="cs-CZ" altLang="cs-CZ" sz="2400" b="1" u="sng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1" name="Rectangle 13"/>
          <p:cNvSpPr>
            <a:spLocks noChangeArrowheads="1"/>
          </p:cNvSpPr>
          <p:nvPr/>
        </p:nvSpPr>
        <p:spPr bwMode="auto">
          <a:xfrm>
            <a:off x="335360" y="5639960"/>
            <a:ext cx="9084890" cy="358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Font typeface="Trebuchet MS" panose="020B0603020202020204" pitchFamily="34" charset="0"/>
              <a:buChar char="−"/>
              <a:defRPr sz="2800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anose="020B0603020202020204" pitchFamily="34" charset="0"/>
              <a:buChar char="−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sz="2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Určete, pro která reálná čísla x </a:t>
            </a:r>
            <a:r>
              <a:rPr lang="cs-CZ" altLang="cs-CZ" sz="28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má</a:t>
            </a:r>
            <a:r>
              <a:rPr lang="cs-CZ" altLang="cs-CZ" sz="28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altLang="cs-CZ" sz="2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výraz smysl.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4" name="Rectangle 5"/>
              <p:cNvSpPr>
                <a:spLocks noChangeArrowheads="1"/>
              </p:cNvSpPr>
              <p:nvPr/>
            </p:nvSpPr>
            <p:spPr bwMode="auto">
              <a:xfrm>
                <a:off x="38324" y="6236543"/>
                <a:ext cx="8069447" cy="50482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>
                  <a:lnSpc>
                    <a:spcPct val="125000"/>
                  </a:lnSpc>
                  <a:spcBef>
                    <a:spcPct val="20000"/>
                  </a:spcBef>
                  <a:buClr>
                    <a:schemeClr val="bg2"/>
                  </a:buClr>
                  <a:buChar char="•"/>
                  <a:defRPr sz="32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Trebuchet MS" panose="020B0603020202020204" pitchFamily="34" charset="0"/>
                  <a:buChar char="−"/>
                  <a:defRPr sz="2800">
                    <a:solidFill>
                      <a:schemeClr val="tx1"/>
                    </a:solidFill>
                    <a:latin typeface="Trebuchet MS" panose="020B0603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Trebuchet MS" panose="020B0603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Trebuchet MS" panose="020B0603020202020204" pitchFamily="34" charset="0"/>
                  <a:buChar char="−"/>
                  <a:defRPr sz="2000">
                    <a:solidFill>
                      <a:schemeClr val="tx1"/>
                    </a:solidFill>
                    <a:latin typeface="Trebuchet MS" panose="020B0603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•"/>
                  <a:defRPr sz="2000">
                    <a:solidFill>
                      <a:schemeClr val="tx1"/>
                    </a:solidFill>
                    <a:latin typeface="Trebuchet MS" panose="020B0603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2000">
                    <a:solidFill>
                      <a:schemeClr val="tx1"/>
                    </a:solidFill>
                    <a:latin typeface="Trebuchet MS" panose="020B0603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2000">
                    <a:solidFill>
                      <a:schemeClr val="tx1"/>
                    </a:solidFill>
                    <a:latin typeface="Trebuchet MS" panose="020B0603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2000">
                    <a:solidFill>
                      <a:schemeClr val="tx1"/>
                    </a:solidFill>
                    <a:latin typeface="Trebuchet MS" panose="020B0603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2000">
                    <a:solidFill>
                      <a:schemeClr val="tx1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buClrTx/>
                  <a:buNone/>
                </a:pPr>
                <a:r>
                  <a:rPr lang="cs-CZ" altLang="cs-CZ" sz="2800" b="1" dirty="0" smtClean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Výraz má </a:t>
                </a:r>
                <a:r>
                  <a:rPr lang="cs-CZ" altLang="cs-CZ" sz="2800" b="1" dirty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smysl pro </a:t>
                </a:r>
                <a14:m>
                  <m:oMath xmlns:m="http://schemas.openxmlformats.org/officeDocument/2006/math">
                    <m:r>
                      <a:rPr lang="cs-CZ" sz="2800" b="1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𝒙</m:t>
                    </m:r>
                    <m:r>
                      <a:rPr lang="cs-CZ" sz="2800" b="1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≠</m:t>
                    </m:r>
                    <m:r>
                      <a:rPr lang="cs-CZ" sz="2800" b="1" i="1" smtClean="0">
                        <a:solidFill>
                          <a:srgbClr val="FF0000"/>
                        </a:solidFill>
                        <a:latin typeface="Cambria Math"/>
                        <a:ea typeface="Cambria Math" panose="02040503050406030204" pitchFamily="18" charset="0"/>
                      </a:rPr>
                      <m:t>𝟎</m:t>
                    </m:r>
                    <m:r>
                      <a:rPr lang="cs-CZ" sz="2800" b="1" i="1" smtClean="0">
                        <a:solidFill>
                          <a:srgbClr val="FF0000"/>
                        </a:solidFill>
                        <a:latin typeface="Cambria Math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cs-CZ" altLang="cs-CZ" sz="2800" b="1" dirty="0" smtClean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nebo </a:t>
                </a:r>
                <a14:m>
                  <m:oMath xmlns:m="http://schemas.openxmlformats.org/officeDocument/2006/math">
                    <m:r>
                      <a:rPr lang="cs-CZ" sz="2800" b="1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𝒙</m:t>
                    </m:r>
                    <m:r>
                      <a:rPr lang="cs-CZ" sz="2800" b="1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≠</m:t>
                    </m:r>
                    <m:r>
                      <a:rPr lang="cs-CZ" sz="2800" b="1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𝟐</m:t>
                    </m:r>
                    <m:r>
                      <a:rPr lang="cs-CZ" sz="2800" b="1" i="1" smtClean="0">
                        <a:solidFill>
                          <a:srgbClr val="FF0000"/>
                        </a:solidFill>
                        <a:latin typeface="Cambria Math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cs-CZ" altLang="cs-CZ" sz="2800" b="1" dirty="0" smtClean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. </a:t>
                </a:r>
                <a:endParaRPr lang="cs-CZ" altLang="cs-CZ" sz="2800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64" name="Rectangle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8324" y="6236543"/>
                <a:ext cx="8069447" cy="504825"/>
              </a:xfrm>
              <a:prstGeom prst="rect">
                <a:avLst/>
              </a:prstGeom>
              <a:blipFill rotWithShape="1">
                <a:blip r:embed="rId9"/>
                <a:stretch>
                  <a:fillRect l="-1511" t="-13253" b="-34940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ovéPole 22"/>
              <p:cNvSpPr txBox="1"/>
              <p:nvPr/>
            </p:nvSpPr>
            <p:spPr>
              <a:xfrm>
                <a:off x="839416" y="2944333"/>
                <a:ext cx="2167516" cy="114435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36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3600" b="1" i="1" smtClean="0">
                              <a:latin typeface="Cambria Math"/>
                            </a:rPr>
                            <m:t>𝒙</m:t>
                          </m:r>
                          <m:r>
                            <a:rPr lang="cs-CZ" sz="3600" b="1" i="1" smtClean="0">
                              <a:latin typeface="Cambria Math"/>
                            </a:rPr>
                            <m:t>−</m:t>
                          </m:r>
                          <m:r>
                            <a:rPr lang="cs-CZ" sz="3600" b="1" i="1" smtClean="0">
                              <a:latin typeface="Cambria Math"/>
                            </a:rPr>
                            <m:t>𝟓</m:t>
                          </m:r>
                        </m:num>
                        <m:den>
                          <m:r>
                            <a:rPr lang="cs-CZ" sz="3600" b="1" i="1" smtClean="0">
                              <a:latin typeface="Cambria Math"/>
                            </a:rPr>
                            <m:t>𝟐</m:t>
                          </m:r>
                          <m:sSup>
                            <m:sSupPr>
                              <m:ctrlPr>
                                <a:rPr lang="cs-CZ" sz="3600" b="1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cs-CZ" sz="3600" b="1" i="1" smtClean="0">
                                  <a:latin typeface="Cambria Math"/>
                                </a:rPr>
                                <m:t>𝒙</m:t>
                              </m:r>
                            </m:e>
                            <m:sup>
                              <m:r>
                                <a:rPr lang="cs-CZ" sz="3600" b="1" i="1" smtClean="0">
                                  <a:latin typeface="Cambria Math"/>
                                </a:rPr>
                                <m:t>𝟐</m:t>
                              </m:r>
                            </m:sup>
                          </m:sSup>
                          <m:r>
                            <a:rPr lang="cs-CZ" sz="3600" b="1" i="1" smtClean="0">
                              <a:latin typeface="Cambria Math"/>
                            </a:rPr>
                            <m:t>−</m:t>
                          </m:r>
                          <m:r>
                            <a:rPr lang="cs-CZ" sz="3600" b="1" i="1" smtClean="0">
                              <a:latin typeface="Cambria Math"/>
                            </a:rPr>
                            <m:t>𝟒</m:t>
                          </m:r>
                          <m:r>
                            <a:rPr lang="cs-CZ" sz="3600" b="1" i="1" smtClean="0">
                              <a:latin typeface="Cambria Math"/>
                            </a:rPr>
                            <m:t>𝒙</m:t>
                          </m:r>
                        </m:den>
                      </m:f>
                    </m:oMath>
                  </m:oMathPara>
                </a14:m>
                <a:endParaRPr lang="cs-CZ" sz="3600" b="1" dirty="0"/>
              </a:p>
            </p:txBody>
          </p:sp>
        </mc:Choice>
        <mc:Fallback xmlns="">
          <p:sp>
            <p:nvSpPr>
              <p:cNvPr id="23" name="TextovéPole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9416" y="2944333"/>
                <a:ext cx="2167516" cy="1144352"/>
              </a:xfrm>
              <a:prstGeom prst="rect">
                <a:avLst/>
              </a:prstGeom>
              <a:blipFill rotWithShape="1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33229330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6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2" grpId="0"/>
      <p:bldP spid="28" grpId="0" animBg="1"/>
      <p:bldP spid="34" grpId="0"/>
      <p:bldP spid="35" grpId="0"/>
      <p:bldP spid="43" grpId="0"/>
      <p:bldP spid="45" grpId="0"/>
      <p:bldP spid="46" grpId="0"/>
      <p:bldP spid="47" grpId="0"/>
      <p:bldP spid="48" grpId="0"/>
      <p:bldP spid="49" grpId="0"/>
      <p:bldP spid="57" grpId="0"/>
      <p:bldP spid="60" grpId="0"/>
      <p:bldP spid="61" grpId="0"/>
      <p:bldP spid="64" grpId="0"/>
      <p:bldP spid="2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3647728" y="548680"/>
            <a:ext cx="5181229" cy="766414"/>
          </a:xfrm>
          <a:noFill/>
          <a:ln/>
        </p:spPr>
        <p:txBody>
          <a:bodyPr vert="horz" wrap="square" lIns="92075" tIns="46037" rIns="92075" bIns="46037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cs-CZ" dirty="0" smtClean="0"/>
              <a:t>Lomené </a:t>
            </a:r>
            <a:r>
              <a:rPr lang="cs-CZ" dirty="0"/>
              <a:t>výrazy</a:t>
            </a:r>
          </a:p>
        </p:txBody>
      </p:sp>
      <p:sp>
        <p:nvSpPr>
          <p:cNvPr id="14" name="Rectangle 3"/>
          <p:cNvSpPr>
            <a:spLocks noChangeArrowheads="1"/>
          </p:cNvSpPr>
          <p:nvPr/>
        </p:nvSpPr>
        <p:spPr bwMode="auto">
          <a:xfrm>
            <a:off x="1504675" y="1748210"/>
            <a:ext cx="10000853" cy="865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Font typeface="Trebuchet MS" panose="020B0603020202020204" pitchFamily="34" charset="0"/>
              <a:buChar char="−"/>
              <a:defRPr sz="2800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anose="020B0603020202020204" pitchFamily="34" charset="0"/>
              <a:buChar char="−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sz="2800" b="1" dirty="0">
                <a:latin typeface="Arial" panose="020B0604020202020204" pitchFamily="34" charset="0"/>
                <a:cs typeface="Arial" panose="020B0604020202020204" pitchFamily="34" charset="0"/>
              </a:rPr>
              <a:t>Algebraické výrazy, které jsou zapsány ve tvaru zlomku.</a:t>
            </a:r>
          </a:p>
        </p:txBody>
      </p:sp>
      <p:sp>
        <p:nvSpPr>
          <p:cNvPr id="23" name="Rectangle 40"/>
          <p:cNvSpPr>
            <a:spLocks noChangeArrowheads="1"/>
          </p:cNvSpPr>
          <p:nvPr/>
        </p:nvSpPr>
        <p:spPr bwMode="auto">
          <a:xfrm>
            <a:off x="-6005" y="5309895"/>
            <a:ext cx="12192000" cy="865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Font typeface="Trebuchet MS" panose="020B0603020202020204" pitchFamily="34" charset="0"/>
              <a:buChar char="−"/>
              <a:defRPr sz="2800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anose="020B0603020202020204" pitchFamily="34" charset="0"/>
              <a:buChar char="−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b="1" dirty="0">
                <a:solidFill>
                  <a:srgbClr val="FF0000"/>
                </a:solidFill>
                <a:latin typeface="Arial Black" panose="020B0A04020102020204" pitchFamily="34" charset="0"/>
              </a:rPr>
              <a:t>Lomené výrazy jsou výrazy zapsané ve tvaru zlomku, </a:t>
            </a:r>
            <a:br>
              <a:rPr lang="cs-CZ" altLang="cs-CZ" b="1" dirty="0">
                <a:solidFill>
                  <a:srgbClr val="FF0000"/>
                </a:solidFill>
                <a:latin typeface="Arial Black" panose="020B0A04020102020204" pitchFamily="34" charset="0"/>
              </a:rPr>
            </a:br>
            <a:r>
              <a:rPr lang="cs-CZ" altLang="cs-CZ" b="1" dirty="0">
                <a:solidFill>
                  <a:srgbClr val="FF0000"/>
                </a:solidFill>
                <a:latin typeface="Arial Black" panose="020B0A04020102020204" pitchFamily="34" charset="0"/>
              </a:rPr>
              <a:t>v jehož </a:t>
            </a:r>
            <a:r>
              <a:rPr lang="cs-CZ" altLang="cs-CZ" b="1" i="1" dirty="0">
                <a:solidFill>
                  <a:srgbClr val="FF0000"/>
                </a:solidFill>
                <a:latin typeface="Arial Black" panose="020B0A04020102020204" pitchFamily="34" charset="0"/>
              </a:rPr>
              <a:t>jmenovateli</a:t>
            </a:r>
            <a:r>
              <a:rPr lang="cs-CZ" altLang="cs-CZ" b="1" dirty="0">
                <a:solidFill>
                  <a:srgbClr val="FF0000"/>
                </a:solidFill>
                <a:latin typeface="Arial Black" panose="020B0A04020102020204" pitchFamily="34" charset="0"/>
              </a:rPr>
              <a:t> se vyskytuje proměnná.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3" name="TextovéPole 12"/>
              <p:cNvSpPr txBox="1"/>
              <p:nvPr/>
            </p:nvSpPr>
            <p:spPr>
              <a:xfrm>
                <a:off x="1559496" y="2613398"/>
                <a:ext cx="588623" cy="114435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36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3600" b="1" i="1" smtClean="0">
                              <a:latin typeface="Cambria Math"/>
                            </a:rPr>
                            <m:t>𝟓</m:t>
                          </m:r>
                        </m:num>
                        <m:den>
                          <m:r>
                            <a:rPr lang="cs-CZ" sz="3600" b="1" i="1" smtClean="0">
                              <a:latin typeface="Cambria Math"/>
                            </a:rPr>
                            <m:t>𝒙</m:t>
                          </m:r>
                        </m:den>
                      </m:f>
                    </m:oMath>
                  </m:oMathPara>
                </a14:m>
                <a:endParaRPr lang="cs-CZ" sz="3600" b="1" dirty="0"/>
              </a:p>
            </p:txBody>
          </p:sp>
        </mc:Choice>
        <mc:Fallback>
          <p:sp>
            <p:nvSpPr>
              <p:cNvPr id="13" name="TextovéPole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59496" y="2613398"/>
                <a:ext cx="588623" cy="1144352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4" name="TextovéPole 23"/>
              <p:cNvSpPr txBox="1"/>
              <p:nvPr/>
            </p:nvSpPr>
            <p:spPr>
              <a:xfrm>
                <a:off x="4044167" y="2613398"/>
                <a:ext cx="1404551" cy="114435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36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3600" b="1" i="1" smtClean="0">
                              <a:latin typeface="Cambria Math"/>
                            </a:rPr>
                            <m:t>𝟓</m:t>
                          </m:r>
                          <m:r>
                            <a:rPr lang="cs-CZ" sz="3600" b="1" i="1" smtClean="0">
                              <a:latin typeface="Cambria Math"/>
                            </a:rPr>
                            <m:t>−</m:t>
                          </m:r>
                          <m:r>
                            <a:rPr lang="cs-CZ" sz="3600" b="1" i="1" smtClean="0">
                              <a:latin typeface="Cambria Math"/>
                            </a:rPr>
                            <m:t>𝒙</m:t>
                          </m:r>
                        </m:num>
                        <m:den>
                          <m:r>
                            <a:rPr lang="cs-CZ" sz="3600" b="1" i="1" smtClean="0">
                              <a:latin typeface="Cambria Math"/>
                            </a:rPr>
                            <m:t>𝒙</m:t>
                          </m:r>
                          <m:r>
                            <a:rPr lang="cs-CZ" sz="3600" b="1" i="1" smtClean="0">
                              <a:latin typeface="Cambria Math"/>
                            </a:rPr>
                            <m:t>−</m:t>
                          </m:r>
                          <m:r>
                            <a:rPr lang="cs-CZ" sz="3600" b="1" i="1" smtClean="0">
                              <a:latin typeface="Cambria Math"/>
                            </a:rPr>
                            <m:t>𝟐</m:t>
                          </m:r>
                        </m:den>
                      </m:f>
                    </m:oMath>
                  </m:oMathPara>
                </a14:m>
                <a:endParaRPr lang="cs-CZ" sz="3600" b="1" dirty="0"/>
              </a:p>
            </p:txBody>
          </p:sp>
        </mc:Choice>
        <mc:Fallback>
          <p:sp>
            <p:nvSpPr>
              <p:cNvPr id="24" name="TextovéPole 2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44167" y="2613398"/>
                <a:ext cx="1404551" cy="1144352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5" name="TextovéPole 24"/>
              <p:cNvSpPr txBox="1"/>
              <p:nvPr/>
            </p:nvSpPr>
            <p:spPr>
              <a:xfrm>
                <a:off x="7176120" y="2780928"/>
                <a:ext cx="1680267" cy="113306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36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3600" b="1" i="1" smtClean="0">
                              <a:latin typeface="Cambria Math"/>
                            </a:rPr>
                            <m:t>𝟐</m:t>
                          </m:r>
                        </m:num>
                        <m:den>
                          <m:r>
                            <a:rPr lang="cs-CZ" sz="3600" b="1" i="1" smtClean="0">
                              <a:latin typeface="Cambria Math"/>
                            </a:rPr>
                            <m:t>𝟐</m:t>
                          </m:r>
                          <m:r>
                            <a:rPr lang="cs-CZ" sz="3600" b="1" i="1" smtClean="0">
                              <a:latin typeface="Cambria Math"/>
                            </a:rPr>
                            <m:t>𝒙</m:t>
                          </m:r>
                          <m:r>
                            <a:rPr lang="cs-CZ" sz="3600" b="1" i="1" smtClean="0">
                              <a:latin typeface="Cambria Math"/>
                            </a:rPr>
                            <m:t>−</m:t>
                          </m:r>
                          <m:r>
                            <a:rPr lang="cs-CZ" sz="3600" b="1" i="1" smtClean="0">
                              <a:latin typeface="Cambria Math"/>
                            </a:rPr>
                            <m:t>𝟓</m:t>
                          </m:r>
                        </m:den>
                      </m:f>
                    </m:oMath>
                  </m:oMathPara>
                </a14:m>
                <a:endParaRPr lang="cs-CZ" sz="3600" b="1" dirty="0"/>
              </a:p>
            </p:txBody>
          </p:sp>
        </mc:Choice>
        <mc:Fallback>
          <p:sp>
            <p:nvSpPr>
              <p:cNvPr id="25" name="TextovéPole 2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76120" y="2780928"/>
                <a:ext cx="1680267" cy="1133067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6" name="TextovéPole 25"/>
              <p:cNvSpPr txBox="1"/>
              <p:nvPr/>
            </p:nvSpPr>
            <p:spPr>
              <a:xfrm>
                <a:off x="9624392" y="2769386"/>
                <a:ext cx="1705916" cy="114460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36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3600" b="1" i="1" smtClean="0">
                              <a:latin typeface="Cambria Math"/>
                            </a:rPr>
                            <m:t>𝟑</m:t>
                          </m:r>
                          <m:r>
                            <a:rPr lang="cs-CZ" sz="3600" b="1" i="1" smtClean="0">
                              <a:latin typeface="Cambria Math"/>
                            </a:rPr>
                            <m:t>𝒂𝒃</m:t>
                          </m:r>
                        </m:num>
                        <m:den>
                          <m:r>
                            <a:rPr lang="cs-CZ" sz="3600" b="1" i="1" smtClean="0">
                              <a:latin typeface="Cambria Math"/>
                            </a:rPr>
                            <m:t>𝒂𝒃</m:t>
                          </m:r>
                          <m:r>
                            <a:rPr lang="cs-CZ" sz="3600" b="1" i="1" smtClean="0">
                              <a:latin typeface="Cambria Math"/>
                            </a:rPr>
                            <m:t>−</m:t>
                          </m:r>
                          <m:r>
                            <a:rPr lang="cs-CZ" sz="3600" b="1" i="1" smtClean="0">
                              <a:latin typeface="Cambria Math"/>
                            </a:rPr>
                            <m:t>𝒃</m:t>
                          </m:r>
                        </m:den>
                      </m:f>
                    </m:oMath>
                  </m:oMathPara>
                </a14:m>
                <a:endParaRPr lang="cs-CZ" sz="3600" b="1" dirty="0"/>
              </a:p>
            </p:txBody>
          </p:sp>
        </mc:Choice>
        <mc:Fallback>
          <p:sp>
            <p:nvSpPr>
              <p:cNvPr id="26" name="TextovéPole 2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24392" y="2769386"/>
                <a:ext cx="1705916" cy="1144609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7" name="TextovéPole 26"/>
              <p:cNvSpPr txBox="1"/>
              <p:nvPr/>
            </p:nvSpPr>
            <p:spPr>
              <a:xfrm>
                <a:off x="983432" y="3913995"/>
                <a:ext cx="1955984" cy="131298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3600" b="1" i="1" smtClean="0">
                              <a:latin typeface="Cambria Math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cs-CZ" sz="3600" b="1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cs-CZ" sz="3600" b="1" i="1" smtClean="0">
                                  <a:latin typeface="Cambria Math"/>
                                </a:rPr>
                                <m:t>𝒚</m:t>
                              </m:r>
                            </m:e>
                            <m:sup>
                              <m:r>
                                <a:rPr lang="cs-CZ" sz="3600" b="1" i="1" smtClean="0">
                                  <a:latin typeface="Cambria Math"/>
                                </a:rPr>
                                <m:t>𝟐</m:t>
                              </m:r>
                            </m:sup>
                          </m:sSup>
                          <m:r>
                            <a:rPr lang="cs-CZ" sz="3600" b="1" i="1" smtClean="0">
                              <a:latin typeface="Cambria Math"/>
                            </a:rPr>
                            <m:t>−</m:t>
                          </m:r>
                          <m:sSup>
                            <m:sSupPr>
                              <m:ctrlPr>
                                <a:rPr lang="cs-CZ" sz="3600" b="1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cs-CZ" sz="3600" b="1" i="1" smtClean="0">
                                  <a:latin typeface="Cambria Math"/>
                                </a:rPr>
                                <m:t>𝒙</m:t>
                              </m:r>
                            </m:e>
                            <m:sup>
                              <m:r>
                                <a:rPr lang="cs-CZ" sz="3600" b="1" i="1" smtClean="0">
                                  <a:latin typeface="Cambria Math"/>
                                </a:rPr>
                                <m:t>𝟐</m:t>
                              </m:r>
                            </m:sup>
                          </m:sSup>
                        </m:num>
                        <m:den>
                          <m:r>
                            <a:rPr lang="cs-CZ" sz="3600" b="1" i="1" smtClean="0">
                              <a:latin typeface="Cambria Math"/>
                            </a:rPr>
                            <m:t>𝟑</m:t>
                          </m:r>
                          <m:r>
                            <a:rPr lang="cs-CZ" sz="3600" b="1" i="1" smtClean="0">
                              <a:latin typeface="Cambria Math"/>
                            </a:rPr>
                            <m:t>𝒙</m:t>
                          </m:r>
                          <m:r>
                            <a:rPr lang="cs-CZ" sz="3600" b="1" i="1" smtClean="0">
                              <a:latin typeface="Cambria Math"/>
                            </a:rPr>
                            <m:t>−</m:t>
                          </m:r>
                          <m:r>
                            <a:rPr lang="cs-CZ" sz="3600" b="1" i="1" smtClean="0">
                              <a:latin typeface="Cambria Math"/>
                            </a:rPr>
                            <m:t>𝟐</m:t>
                          </m:r>
                          <m:r>
                            <a:rPr lang="cs-CZ" sz="3600" b="1" i="1" smtClean="0">
                              <a:latin typeface="Cambria Math"/>
                            </a:rPr>
                            <m:t>𝒚</m:t>
                          </m:r>
                        </m:den>
                      </m:f>
                    </m:oMath>
                  </m:oMathPara>
                </a14:m>
                <a:endParaRPr lang="cs-CZ" sz="3600" b="1" dirty="0"/>
              </a:p>
            </p:txBody>
          </p:sp>
        </mc:Choice>
        <mc:Fallback>
          <p:sp>
            <p:nvSpPr>
              <p:cNvPr id="27" name="TextovéPole 2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83432" y="3913995"/>
                <a:ext cx="1955984" cy="1312988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8" name="TextovéPole 27"/>
              <p:cNvSpPr txBox="1"/>
              <p:nvPr/>
            </p:nvSpPr>
            <p:spPr>
              <a:xfrm>
                <a:off x="3768450" y="3913995"/>
                <a:ext cx="1955984" cy="123925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36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3600" b="1" i="1" smtClean="0">
                              <a:latin typeface="Cambria Math"/>
                            </a:rPr>
                            <m:t>𝟐</m:t>
                          </m:r>
                          <m:r>
                            <a:rPr lang="cs-CZ" sz="3600" b="1" i="1" smtClean="0">
                              <a:latin typeface="Cambria Math"/>
                            </a:rPr>
                            <m:t>𝒙</m:t>
                          </m:r>
                          <m:r>
                            <a:rPr lang="cs-CZ" sz="3600" b="1" i="1" smtClean="0">
                              <a:latin typeface="Cambria Math"/>
                            </a:rPr>
                            <m:t>−</m:t>
                          </m:r>
                          <m:r>
                            <a:rPr lang="cs-CZ" sz="3600" b="1" i="1" smtClean="0">
                              <a:latin typeface="Cambria Math"/>
                            </a:rPr>
                            <m:t>𝟓</m:t>
                          </m:r>
                          <m:r>
                            <a:rPr lang="cs-CZ" sz="3600" b="1" i="1" smtClean="0">
                              <a:latin typeface="Cambria Math"/>
                            </a:rPr>
                            <m:t>𝒚</m:t>
                          </m:r>
                        </m:num>
                        <m:den>
                          <m:r>
                            <a:rPr lang="cs-CZ" sz="3600" b="1" i="1" smtClean="0">
                              <a:latin typeface="Cambria Math"/>
                            </a:rPr>
                            <m:t>𝟑</m:t>
                          </m:r>
                          <m:r>
                            <a:rPr lang="cs-CZ" sz="3600" b="1" i="1" smtClean="0">
                              <a:latin typeface="Cambria Math"/>
                            </a:rPr>
                            <m:t>𝒙𝒚</m:t>
                          </m:r>
                        </m:den>
                      </m:f>
                    </m:oMath>
                  </m:oMathPara>
                </a14:m>
                <a:endParaRPr lang="cs-CZ" sz="3600" b="1" dirty="0"/>
              </a:p>
            </p:txBody>
          </p:sp>
        </mc:Choice>
        <mc:Fallback>
          <p:sp>
            <p:nvSpPr>
              <p:cNvPr id="28" name="TextovéPole 2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68450" y="3913995"/>
                <a:ext cx="1955984" cy="1239250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9" name="TextovéPole 28"/>
              <p:cNvSpPr txBox="1"/>
              <p:nvPr/>
            </p:nvSpPr>
            <p:spPr>
              <a:xfrm>
                <a:off x="7344434" y="4079723"/>
                <a:ext cx="1343638" cy="109498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36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3600" b="1" i="1" smtClean="0">
                              <a:latin typeface="Cambria Math"/>
                            </a:rPr>
                            <m:t>𝒓</m:t>
                          </m:r>
                          <m:r>
                            <a:rPr lang="cs-CZ" sz="3600" b="1" i="1" smtClean="0">
                              <a:latin typeface="Cambria Math"/>
                            </a:rPr>
                            <m:t>+</m:t>
                          </m:r>
                          <m:r>
                            <a:rPr lang="cs-CZ" sz="3600" b="1" i="1" smtClean="0">
                              <a:latin typeface="Cambria Math"/>
                            </a:rPr>
                            <m:t>𝒔</m:t>
                          </m:r>
                        </m:num>
                        <m:den>
                          <m:r>
                            <a:rPr lang="cs-CZ" sz="3600" b="1" i="1" smtClean="0">
                              <a:latin typeface="Cambria Math"/>
                            </a:rPr>
                            <m:t>𝒓𝒔</m:t>
                          </m:r>
                        </m:den>
                      </m:f>
                    </m:oMath>
                  </m:oMathPara>
                </a14:m>
                <a:endParaRPr lang="cs-CZ" sz="3600" b="1" dirty="0"/>
              </a:p>
            </p:txBody>
          </p:sp>
        </mc:Choice>
        <mc:Fallback>
          <p:sp>
            <p:nvSpPr>
              <p:cNvPr id="29" name="TextovéPole 2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44434" y="4079723"/>
                <a:ext cx="1343638" cy="1094980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0" name="TextovéPole 29"/>
              <p:cNvSpPr txBox="1"/>
              <p:nvPr/>
            </p:nvSpPr>
            <p:spPr>
              <a:xfrm>
                <a:off x="9118676" y="4007770"/>
                <a:ext cx="2717347" cy="121809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3600" b="1" i="1" smtClean="0">
                              <a:latin typeface="Cambria Math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cs-CZ" sz="3600" b="1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cs-CZ" sz="3600" b="1" i="1" smtClean="0">
                                  <a:latin typeface="Cambria Math"/>
                                </a:rPr>
                                <m:t>𝒙</m:t>
                              </m:r>
                            </m:e>
                            <m:sup>
                              <m:r>
                                <a:rPr lang="cs-CZ" sz="3600" b="1" i="1" smtClean="0">
                                  <a:latin typeface="Cambria Math"/>
                                </a:rPr>
                                <m:t>𝟐</m:t>
                              </m:r>
                            </m:sup>
                          </m:sSup>
                          <m:r>
                            <a:rPr lang="cs-CZ" sz="3600" b="1" i="1" smtClean="0">
                              <a:latin typeface="Cambria Math"/>
                            </a:rPr>
                            <m:t>−</m:t>
                          </m:r>
                          <m:r>
                            <a:rPr lang="cs-CZ" sz="3600" b="1" i="1" smtClean="0">
                              <a:latin typeface="Cambria Math"/>
                            </a:rPr>
                            <m:t>𝟒</m:t>
                          </m:r>
                          <m:r>
                            <a:rPr lang="cs-CZ" sz="3600" b="1" i="1" smtClean="0">
                              <a:latin typeface="Cambria Math"/>
                            </a:rPr>
                            <m:t>𝒙</m:t>
                          </m:r>
                          <m:r>
                            <a:rPr lang="cs-CZ" sz="3600" b="1" i="1" smtClean="0">
                              <a:latin typeface="Cambria Math"/>
                            </a:rPr>
                            <m:t>+</m:t>
                          </m:r>
                          <m:r>
                            <a:rPr lang="cs-CZ" sz="3600" b="1" i="1" smtClean="0">
                              <a:latin typeface="Cambria Math"/>
                            </a:rPr>
                            <m:t>𝟒</m:t>
                          </m:r>
                        </m:num>
                        <m:den>
                          <m:r>
                            <a:rPr lang="cs-CZ" sz="3600" b="1" i="1" smtClean="0">
                              <a:latin typeface="Cambria Math"/>
                            </a:rPr>
                            <m:t>𝒙</m:t>
                          </m:r>
                          <m:r>
                            <a:rPr lang="cs-CZ" sz="3600" b="1" i="1" smtClean="0">
                              <a:latin typeface="Cambria Math"/>
                            </a:rPr>
                            <m:t>−</m:t>
                          </m:r>
                          <m:r>
                            <a:rPr lang="cs-CZ" sz="3600" b="1" i="1" smtClean="0">
                              <a:latin typeface="Cambria Math"/>
                            </a:rPr>
                            <m:t>𝟔</m:t>
                          </m:r>
                        </m:den>
                      </m:f>
                    </m:oMath>
                  </m:oMathPara>
                </a14:m>
                <a:endParaRPr lang="cs-CZ" sz="3600" b="1" dirty="0"/>
              </a:p>
            </p:txBody>
          </p:sp>
        </mc:Choice>
        <mc:Fallback>
          <p:sp>
            <p:nvSpPr>
              <p:cNvPr id="30" name="TextovéPole 2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118676" y="4007770"/>
                <a:ext cx="2717347" cy="1218090"/>
              </a:xfrm>
              <a:prstGeom prst="rect">
                <a:avLst/>
              </a:prstGeom>
              <a:blipFill rotWithShape="1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23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vert="horz" wrap="square" lIns="92075" tIns="46037" rIns="92075" bIns="46037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cs-CZ" dirty="0" smtClean="0"/>
              <a:t>Lomené </a:t>
            </a:r>
            <a:r>
              <a:rPr lang="cs-CZ" dirty="0"/>
              <a:t>výrazy</a:t>
            </a:r>
          </a:p>
        </p:txBody>
      </p:sp>
      <p:sp>
        <p:nvSpPr>
          <p:cNvPr id="19" name="Rectangle 3"/>
          <p:cNvSpPr>
            <a:spLocks noChangeArrowheads="1"/>
          </p:cNvSpPr>
          <p:nvPr/>
        </p:nvSpPr>
        <p:spPr bwMode="auto">
          <a:xfrm>
            <a:off x="3901728" y="1904202"/>
            <a:ext cx="6226720" cy="358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Font typeface="Trebuchet MS" panose="020B0603020202020204" pitchFamily="34" charset="0"/>
              <a:buChar char="−"/>
              <a:defRPr sz="2800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anose="020B0603020202020204" pitchFamily="34" charset="0"/>
              <a:buChar char="−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sz="3600" b="1" dirty="0" smtClean="0">
                <a:solidFill>
                  <a:srgbClr val="FF00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Pozor na formulaci otázky!</a:t>
            </a:r>
            <a:endParaRPr lang="cs-CZ" altLang="cs-CZ" sz="3600" b="1" dirty="0">
              <a:solidFill>
                <a:srgbClr val="FF00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" name="Rectangle 12"/>
          <p:cNvSpPr>
            <a:spLocks noChangeArrowheads="1"/>
          </p:cNvSpPr>
          <p:nvPr/>
        </p:nvSpPr>
        <p:spPr bwMode="auto">
          <a:xfrm>
            <a:off x="608730" y="2204864"/>
            <a:ext cx="1958878" cy="358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Font typeface="Trebuchet MS" panose="020B0603020202020204" pitchFamily="34" charset="0"/>
              <a:buChar char="−"/>
              <a:defRPr sz="2800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anose="020B0603020202020204" pitchFamily="34" charset="0"/>
              <a:buChar char="−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sz="2400" b="1" u="sng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Příklad č. </a:t>
            </a:r>
            <a:r>
              <a:rPr lang="cs-CZ" altLang="cs-CZ" sz="2400" b="1" u="sng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3:</a:t>
            </a:r>
            <a:endParaRPr lang="cs-CZ" altLang="cs-CZ" sz="2400" b="1" u="sng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8" name="Rectangle 5"/>
              <p:cNvSpPr>
                <a:spLocks noChangeArrowheads="1"/>
              </p:cNvSpPr>
              <p:nvPr/>
            </p:nvSpPr>
            <p:spPr bwMode="auto">
              <a:xfrm>
                <a:off x="3112538" y="6119900"/>
                <a:ext cx="5511492" cy="50482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>
                  <a:lnSpc>
                    <a:spcPct val="125000"/>
                  </a:lnSpc>
                  <a:spcBef>
                    <a:spcPct val="20000"/>
                  </a:spcBef>
                  <a:buClr>
                    <a:schemeClr val="bg2"/>
                  </a:buClr>
                  <a:buChar char="•"/>
                  <a:defRPr sz="32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Trebuchet MS" panose="020B0603020202020204" pitchFamily="34" charset="0"/>
                  <a:buChar char="−"/>
                  <a:defRPr sz="2800">
                    <a:solidFill>
                      <a:schemeClr val="tx1"/>
                    </a:solidFill>
                    <a:latin typeface="Trebuchet MS" panose="020B0603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Trebuchet MS" panose="020B0603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Trebuchet MS" panose="020B0603020202020204" pitchFamily="34" charset="0"/>
                  <a:buChar char="−"/>
                  <a:defRPr sz="2000">
                    <a:solidFill>
                      <a:schemeClr val="tx1"/>
                    </a:solidFill>
                    <a:latin typeface="Trebuchet MS" panose="020B0603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•"/>
                  <a:defRPr sz="2000">
                    <a:solidFill>
                      <a:schemeClr val="tx1"/>
                    </a:solidFill>
                    <a:latin typeface="Trebuchet MS" panose="020B0603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2000">
                    <a:solidFill>
                      <a:schemeClr val="tx1"/>
                    </a:solidFill>
                    <a:latin typeface="Trebuchet MS" panose="020B0603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2000">
                    <a:solidFill>
                      <a:schemeClr val="tx1"/>
                    </a:solidFill>
                    <a:latin typeface="Trebuchet MS" panose="020B0603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2000">
                    <a:solidFill>
                      <a:schemeClr val="tx1"/>
                    </a:solidFill>
                    <a:latin typeface="Trebuchet MS" panose="020B0603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2000">
                    <a:solidFill>
                      <a:schemeClr val="tx1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buClrTx/>
                  <a:buNone/>
                </a:pPr>
                <a:r>
                  <a:rPr lang="cs-CZ" altLang="cs-CZ" sz="2800" b="1" dirty="0" smtClean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Výraz se rovná nule pro </a:t>
                </a:r>
                <a14:m>
                  <m:oMath xmlns:m="http://schemas.openxmlformats.org/officeDocument/2006/math">
                    <m:r>
                      <a:rPr lang="cs-CZ" sz="2800" b="1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𝒙</m:t>
                    </m:r>
                    <m:r>
                      <a:rPr lang="cs-CZ" sz="2800" b="1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cs-CZ" sz="2800" b="1" i="1" smtClean="0">
                        <a:solidFill>
                          <a:srgbClr val="FF0000"/>
                        </a:solidFill>
                        <a:latin typeface="Cambria Math"/>
                        <a:ea typeface="Cambria Math" panose="02040503050406030204" pitchFamily="18" charset="0"/>
                      </a:rPr>
                      <m:t>𝟓</m:t>
                    </m:r>
                  </m:oMath>
                </a14:m>
                <a:r>
                  <a:rPr lang="cs-CZ" altLang="cs-CZ" sz="2800" b="1" dirty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. </a:t>
                </a:r>
              </a:p>
            </p:txBody>
          </p:sp>
        </mc:Choice>
        <mc:Fallback xmlns="">
          <p:sp>
            <p:nvSpPr>
              <p:cNvPr id="38" name="Rectangle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112538" y="6119900"/>
                <a:ext cx="5511492" cy="504825"/>
              </a:xfrm>
              <a:prstGeom prst="rect">
                <a:avLst/>
              </a:prstGeom>
              <a:blipFill rotWithShape="1">
                <a:blip r:embed="rId2"/>
                <a:stretch>
                  <a:fillRect l="-2323" t="-13253" b="-34940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9" name="Freeform 6"/>
          <p:cNvSpPr>
            <a:spLocks/>
          </p:cNvSpPr>
          <p:nvPr/>
        </p:nvSpPr>
        <p:spPr bwMode="auto">
          <a:xfrm rot="21236764">
            <a:off x="2572320" y="4096093"/>
            <a:ext cx="3270101" cy="617570"/>
          </a:xfrm>
          <a:custGeom>
            <a:avLst/>
            <a:gdLst>
              <a:gd name="T0" fmla="*/ 0 w 545"/>
              <a:gd name="T1" fmla="*/ 2147483646 h 341"/>
              <a:gd name="T2" fmla="*/ 2147483646 w 545"/>
              <a:gd name="T3" fmla="*/ 2147483646 h 341"/>
              <a:gd name="T4" fmla="*/ 2147483646 w 545"/>
              <a:gd name="T5" fmla="*/ 0 h 341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545" h="341">
                <a:moveTo>
                  <a:pt x="0" y="137"/>
                </a:moveTo>
                <a:cubicBezTo>
                  <a:pt x="68" y="239"/>
                  <a:pt x="136" y="341"/>
                  <a:pt x="227" y="318"/>
                </a:cubicBezTo>
                <a:cubicBezTo>
                  <a:pt x="318" y="295"/>
                  <a:pt x="431" y="147"/>
                  <a:pt x="545" y="0"/>
                </a:cubicBezTo>
              </a:path>
            </a:pathLst>
          </a:custGeom>
          <a:noFill/>
          <a:ln w="28575" cmpd="sng">
            <a:solidFill>
              <a:srgbClr val="00CC00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cs-CZ"/>
          </a:p>
        </p:txBody>
      </p:sp>
      <p:sp>
        <p:nvSpPr>
          <p:cNvPr id="50" name="Rectangle 22"/>
          <p:cNvSpPr>
            <a:spLocks noChangeArrowheads="1"/>
          </p:cNvSpPr>
          <p:nvPr/>
        </p:nvSpPr>
        <p:spPr bwMode="auto">
          <a:xfrm>
            <a:off x="222250" y="3078087"/>
            <a:ext cx="7632700" cy="503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Font typeface="Trebuchet MS" panose="020B0603020202020204" pitchFamily="34" charset="0"/>
              <a:buChar char="−"/>
              <a:defRPr sz="2800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anose="020B0603020202020204" pitchFamily="34" charset="0"/>
              <a:buChar char="−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sz="28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 zde musíme zjistit, kdy má výraz smysl!</a:t>
            </a:r>
            <a:endParaRPr lang="cs-CZ" altLang="cs-CZ" sz="280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1" name="Rectangle 23"/>
          <p:cNvSpPr>
            <a:spLocks noChangeArrowheads="1"/>
          </p:cNvSpPr>
          <p:nvPr/>
        </p:nvSpPr>
        <p:spPr bwMode="auto">
          <a:xfrm>
            <a:off x="1271464" y="4632761"/>
            <a:ext cx="4187899" cy="503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Font typeface="Trebuchet MS" panose="020B0603020202020204" pitchFamily="34" charset="0"/>
              <a:buChar char="−"/>
              <a:defRPr sz="2800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anose="020B0603020202020204" pitchFamily="34" charset="0"/>
              <a:buChar char="−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sz="24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Kdy se zlomek rovná nule?</a:t>
            </a:r>
            <a:endParaRPr lang="cs-CZ" altLang="cs-CZ" sz="240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2" name="Freeform 24"/>
          <p:cNvSpPr>
            <a:spLocks/>
          </p:cNvSpPr>
          <p:nvPr/>
        </p:nvSpPr>
        <p:spPr bwMode="auto">
          <a:xfrm>
            <a:off x="407368" y="4003619"/>
            <a:ext cx="1368152" cy="1399794"/>
          </a:xfrm>
          <a:custGeom>
            <a:avLst/>
            <a:gdLst>
              <a:gd name="T0" fmla="*/ 2147483646 w 764"/>
              <a:gd name="T1" fmla="*/ 0 h 1043"/>
              <a:gd name="T2" fmla="*/ 2147483646 w 764"/>
              <a:gd name="T3" fmla="*/ 2147483646 h 1043"/>
              <a:gd name="T4" fmla="*/ 2147483646 w 764"/>
              <a:gd name="T5" fmla="*/ 2147483646 h 1043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764" h="1043">
                <a:moveTo>
                  <a:pt x="537" y="0"/>
                </a:moveTo>
                <a:cubicBezTo>
                  <a:pt x="268" y="298"/>
                  <a:pt x="0" y="597"/>
                  <a:pt x="38" y="771"/>
                </a:cubicBezTo>
                <a:cubicBezTo>
                  <a:pt x="76" y="945"/>
                  <a:pt x="643" y="998"/>
                  <a:pt x="764" y="1043"/>
                </a:cubicBezTo>
              </a:path>
            </a:pathLst>
          </a:custGeom>
          <a:noFill/>
          <a:ln w="28575" cmpd="sng">
            <a:solidFill>
              <a:srgbClr val="00CC00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cs-CZ"/>
          </a:p>
        </p:txBody>
      </p:sp>
      <p:sp>
        <p:nvSpPr>
          <p:cNvPr id="55" name="Rectangle 13"/>
          <p:cNvSpPr>
            <a:spLocks noChangeArrowheads="1"/>
          </p:cNvSpPr>
          <p:nvPr/>
        </p:nvSpPr>
        <p:spPr bwMode="auto">
          <a:xfrm>
            <a:off x="1205099" y="2564904"/>
            <a:ext cx="9084890" cy="358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Font typeface="Trebuchet MS" panose="020B0603020202020204" pitchFamily="34" charset="0"/>
              <a:buChar char="−"/>
              <a:defRPr sz="2800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anose="020B0603020202020204" pitchFamily="34" charset="0"/>
              <a:buChar char="−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sz="2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Určete, pro která reálná čísla x </a:t>
            </a:r>
            <a:r>
              <a:rPr lang="cs-CZ" altLang="cs-CZ" sz="28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se výraz </a:t>
            </a:r>
            <a:r>
              <a:rPr lang="cs-CZ" altLang="cs-CZ" sz="28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rovná nule.</a:t>
            </a:r>
            <a:endParaRPr lang="cs-CZ" altLang="cs-CZ" sz="28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6" name="TextovéPole 55"/>
              <p:cNvSpPr txBox="1"/>
              <p:nvPr/>
            </p:nvSpPr>
            <p:spPr>
              <a:xfrm>
                <a:off x="5868284" y="3573473"/>
                <a:ext cx="1864293" cy="49244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3200" b="1" i="1" smtClean="0">
                          <a:latin typeface="Cambria Math" panose="02040503050406030204" pitchFamily="18" charset="0"/>
                        </a:rPr>
                        <m:t>𝒙</m:t>
                      </m:r>
                      <m:r>
                        <a:rPr lang="cs-CZ" sz="3200" b="1" i="1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cs-CZ" sz="3200" b="1" i="1" smtClean="0">
                          <a:latin typeface="Cambria Math" panose="02040503050406030204" pitchFamily="18" charset="0"/>
                        </a:rPr>
                        <m:t>𝟐</m:t>
                      </m:r>
                      <m:r>
                        <a:rPr lang="cs-CZ" sz="32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≠</m:t>
                      </m:r>
                      <m:r>
                        <a:rPr lang="cs-CZ" sz="32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𝟎</m:t>
                      </m:r>
                    </m:oMath>
                  </m:oMathPara>
                </a14:m>
                <a:endParaRPr lang="cs-CZ" sz="3200" b="1" dirty="0"/>
              </a:p>
            </p:txBody>
          </p:sp>
        </mc:Choice>
        <mc:Fallback xmlns="">
          <p:sp>
            <p:nvSpPr>
              <p:cNvPr id="56" name="TextovéPole 5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68284" y="3573473"/>
                <a:ext cx="1864293" cy="492443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7" name="TextovéPole 66"/>
              <p:cNvSpPr txBox="1"/>
              <p:nvPr/>
            </p:nvSpPr>
            <p:spPr>
              <a:xfrm>
                <a:off x="6574344" y="3902878"/>
                <a:ext cx="1130501" cy="49244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32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𝒙</m:t>
                      </m:r>
                      <m:r>
                        <a:rPr lang="cs-CZ" sz="32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≠</m:t>
                      </m:r>
                      <m:r>
                        <a:rPr lang="cs-CZ" sz="32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𝟐</m:t>
                      </m:r>
                    </m:oMath>
                  </m:oMathPara>
                </a14:m>
                <a:endParaRPr lang="cs-CZ" sz="3200" b="1" dirty="0"/>
              </a:p>
            </p:txBody>
          </p:sp>
        </mc:Choice>
        <mc:Fallback xmlns="">
          <p:sp>
            <p:nvSpPr>
              <p:cNvPr id="67" name="TextovéPole 6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74344" y="3902878"/>
                <a:ext cx="1130501" cy="492443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1" name="Rectangle 23"/>
          <p:cNvSpPr>
            <a:spLocks noChangeArrowheads="1"/>
          </p:cNvSpPr>
          <p:nvPr/>
        </p:nvSpPr>
        <p:spPr bwMode="auto">
          <a:xfrm>
            <a:off x="5805053" y="4632761"/>
            <a:ext cx="4187899" cy="503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Font typeface="Trebuchet MS" panose="020B0603020202020204" pitchFamily="34" charset="0"/>
              <a:buChar char="−"/>
              <a:defRPr sz="2800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anose="020B0603020202020204" pitchFamily="34" charset="0"/>
              <a:buChar char="−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sz="24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Když se nule rovná </a:t>
            </a:r>
            <a:r>
              <a:rPr lang="cs-CZ" altLang="cs-CZ" sz="2400" b="1" dirty="0" smtClean="0">
                <a:solidFill>
                  <a:srgbClr val="FC141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čitatel</a:t>
            </a:r>
            <a:r>
              <a:rPr lang="cs-CZ" altLang="cs-CZ" sz="24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!</a:t>
            </a:r>
            <a:endParaRPr lang="cs-CZ" altLang="cs-CZ" sz="240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ovéPole 21"/>
              <p:cNvSpPr txBox="1"/>
              <p:nvPr/>
            </p:nvSpPr>
            <p:spPr>
              <a:xfrm>
                <a:off x="2063552" y="5157192"/>
                <a:ext cx="1864293" cy="49244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3200" b="1" i="1" smtClean="0">
                          <a:latin typeface="Cambria Math" panose="02040503050406030204" pitchFamily="18" charset="0"/>
                        </a:rPr>
                        <m:t>𝒙</m:t>
                      </m:r>
                      <m:r>
                        <a:rPr lang="cs-CZ" sz="3200" b="1" i="1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cs-CZ" sz="3200" b="1" i="1" smtClean="0">
                          <a:latin typeface="Cambria Math" panose="02040503050406030204" pitchFamily="18" charset="0"/>
                        </a:rPr>
                        <m:t>𝟓</m:t>
                      </m:r>
                      <m:r>
                        <a:rPr lang="cs-CZ" sz="32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cs-CZ" sz="32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𝟎</m:t>
                      </m:r>
                    </m:oMath>
                  </m:oMathPara>
                </a14:m>
                <a:endParaRPr lang="cs-CZ" sz="3200" b="1" dirty="0"/>
              </a:p>
            </p:txBody>
          </p:sp>
        </mc:Choice>
        <mc:Fallback xmlns="">
          <p:sp>
            <p:nvSpPr>
              <p:cNvPr id="22" name="TextovéPole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63552" y="5157192"/>
                <a:ext cx="1864293" cy="492443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ovéPole 22"/>
              <p:cNvSpPr txBox="1"/>
              <p:nvPr/>
            </p:nvSpPr>
            <p:spPr>
              <a:xfrm>
                <a:off x="2823615" y="5545965"/>
                <a:ext cx="1130501" cy="49244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32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𝒙</m:t>
                      </m:r>
                      <m:r>
                        <a:rPr lang="cs-CZ" sz="32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cs-CZ" sz="32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𝟓</m:t>
                      </m:r>
                    </m:oMath>
                  </m:oMathPara>
                </a14:m>
                <a:endParaRPr lang="cs-CZ" sz="3200" b="1" dirty="0"/>
              </a:p>
            </p:txBody>
          </p:sp>
        </mc:Choice>
        <mc:Fallback xmlns="">
          <p:sp>
            <p:nvSpPr>
              <p:cNvPr id="23" name="TextovéPole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23615" y="5545965"/>
                <a:ext cx="1130501" cy="492443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ovéPole 16"/>
              <p:cNvSpPr txBox="1"/>
              <p:nvPr/>
            </p:nvSpPr>
            <p:spPr>
              <a:xfrm>
                <a:off x="1271464" y="3573473"/>
                <a:ext cx="1404552" cy="114435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36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3600" b="1" i="1" smtClean="0">
                              <a:latin typeface="Cambria Math"/>
                            </a:rPr>
                            <m:t>𝒙</m:t>
                          </m:r>
                          <m:r>
                            <a:rPr lang="cs-CZ" sz="3600" b="1" i="1" smtClean="0">
                              <a:latin typeface="Cambria Math"/>
                            </a:rPr>
                            <m:t>−</m:t>
                          </m:r>
                          <m:r>
                            <a:rPr lang="cs-CZ" sz="3600" b="1" i="1" smtClean="0">
                              <a:latin typeface="Cambria Math"/>
                            </a:rPr>
                            <m:t>𝟓</m:t>
                          </m:r>
                        </m:num>
                        <m:den>
                          <m:r>
                            <a:rPr lang="cs-CZ" sz="3600" b="1" i="1" smtClean="0">
                              <a:latin typeface="Cambria Math"/>
                            </a:rPr>
                            <m:t>𝒙</m:t>
                          </m:r>
                          <m:r>
                            <a:rPr lang="cs-CZ" sz="3600" b="1" i="1" smtClean="0">
                              <a:latin typeface="Cambria Math"/>
                            </a:rPr>
                            <m:t>−</m:t>
                          </m:r>
                          <m:r>
                            <a:rPr lang="cs-CZ" sz="3600" b="1" i="1" smtClean="0">
                              <a:latin typeface="Cambria Math"/>
                            </a:rPr>
                            <m:t>𝟐</m:t>
                          </m:r>
                        </m:den>
                      </m:f>
                    </m:oMath>
                  </m:oMathPara>
                </a14:m>
                <a:endParaRPr lang="cs-CZ" sz="3600" b="1" dirty="0"/>
              </a:p>
            </p:txBody>
          </p:sp>
        </mc:Choice>
        <mc:Fallback xmlns="">
          <p:sp>
            <p:nvSpPr>
              <p:cNvPr id="17" name="TextovéPole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71464" y="3573473"/>
                <a:ext cx="1404552" cy="1144352"/>
              </a:xfrm>
              <a:prstGeom prst="rect">
                <a:avLst/>
              </a:prstGeom>
              <a:blipFill rotWithShape="1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705815697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5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34" grpId="0"/>
      <p:bldP spid="38" grpId="0"/>
      <p:bldP spid="39" grpId="0" animBg="1"/>
      <p:bldP spid="50" grpId="0"/>
      <p:bldP spid="51" grpId="0"/>
      <p:bldP spid="52" grpId="0" animBg="1"/>
      <p:bldP spid="55" grpId="0"/>
      <p:bldP spid="56" grpId="0"/>
      <p:bldP spid="67" grpId="0"/>
      <p:bldP spid="21" grpId="0"/>
      <p:bldP spid="22" grpId="0"/>
      <p:bldP spid="23" grpId="0"/>
      <p:bldP spid="17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vert="horz" wrap="square" lIns="92075" tIns="46037" rIns="92075" bIns="46037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cs-CZ" dirty="0" smtClean="0"/>
              <a:t>Lomené </a:t>
            </a:r>
            <a:r>
              <a:rPr lang="cs-CZ" dirty="0"/>
              <a:t>výrazy</a:t>
            </a:r>
          </a:p>
        </p:txBody>
      </p:sp>
      <p:sp>
        <p:nvSpPr>
          <p:cNvPr id="19" name="Rectangle 3"/>
          <p:cNvSpPr>
            <a:spLocks noChangeArrowheads="1"/>
          </p:cNvSpPr>
          <p:nvPr/>
        </p:nvSpPr>
        <p:spPr bwMode="auto">
          <a:xfrm>
            <a:off x="3901728" y="1904202"/>
            <a:ext cx="6226720" cy="358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Font typeface="Trebuchet MS" panose="020B0603020202020204" pitchFamily="34" charset="0"/>
              <a:buChar char="−"/>
              <a:defRPr sz="2800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anose="020B0603020202020204" pitchFamily="34" charset="0"/>
              <a:buChar char="−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sz="3600" b="1" dirty="0" smtClean="0">
                <a:solidFill>
                  <a:srgbClr val="FF00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Pozor na formulaci otázky!</a:t>
            </a:r>
            <a:endParaRPr lang="cs-CZ" altLang="cs-CZ" sz="3600" b="1" dirty="0">
              <a:solidFill>
                <a:srgbClr val="FF00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" name="Rectangle 12"/>
          <p:cNvSpPr>
            <a:spLocks noChangeArrowheads="1"/>
          </p:cNvSpPr>
          <p:nvPr/>
        </p:nvSpPr>
        <p:spPr bwMode="auto">
          <a:xfrm>
            <a:off x="608729" y="2204864"/>
            <a:ext cx="2214885" cy="358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Font typeface="Trebuchet MS" panose="020B0603020202020204" pitchFamily="34" charset="0"/>
              <a:buChar char="−"/>
              <a:defRPr sz="2800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anose="020B0603020202020204" pitchFamily="34" charset="0"/>
              <a:buChar char="−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sz="2400" b="1" u="sng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Příklad č. </a:t>
            </a:r>
            <a:r>
              <a:rPr lang="cs-CZ" altLang="cs-CZ" sz="2400" b="1" u="sng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3a:</a:t>
            </a:r>
            <a:endParaRPr lang="cs-CZ" altLang="cs-CZ" sz="2400" b="1" u="sng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0" name="Rectangle 22"/>
          <p:cNvSpPr>
            <a:spLocks noChangeArrowheads="1"/>
          </p:cNvSpPr>
          <p:nvPr/>
        </p:nvSpPr>
        <p:spPr bwMode="auto">
          <a:xfrm>
            <a:off x="222250" y="2924944"/>
            <a:ext cx="8178006" cy="503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Font typeface="Trebuchet MS" panose="020B0603020202020204" pitchFamily="34" charset="0"/>
              <a:buChar char="−"/>
              <a:defRPr sz="2800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anose="020B0603020202020204" pitchFamily="34" charset="0"/>
              <a:buChar char="−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sz="28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Proč i zde musíme zjistit, kdy má výraz smysl?</a:t>
            </a:r>
            <a:endParaRPr lang="cs-CZ" altLang="cs-CZ" sz="280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5" name="Rectangle 13"/>
          <p:cNvSpPr>
            <a:spLocks noChangeArrowheads="1"/>
          </p:cNvSpPr>
          <p:nvPr/>
        </p:nvSpPr>
        <p:spPr bwMode="auto">
          <a:xfrm>
            <a:off x="1205099" y="2564904"/>
            <a:ext cx="9084890" cy="358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Font typeface="Trebuchet MS" panose="020B0603020202020204" pitchFamily="34" charset="0"/>
              <a:buChar char="−"/>
              <a:defRPr sz="2800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anose="020B0603020202020204" pitchFamily="34" charset="0"/>
              <a:buChar char="−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sz="2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Určete, pro která reálná čísla x </a:t>
            </a:r>
            <a:r>
              <a:rPr lang="cs-CZ" altLang="cs-CZ" sz="28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se výraz </a:t>
            </a:r>
            <a:r>
              <a:rPr lang="cs-CZ" altLang="cs-CZ" sz="28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rovná nule.</a:t>
            </a:r>
            <a:endParaRPr lang="cs-CZ" altLang="cs-CZ" sz="28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Rectangle 4"/>
              <p:cNvSpPr>
                <a:spLocks noChangeArrowheads="1"/>
              </p:cNvSpPr>
              <p:nvPr/>
            </p:nvSpPr>
            <p:spPr bwMode="auto">
              <a:xfrm>
                <a:off x="4249826" y="5008911"/>
                <a:ext cx="7965366" cy="17272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>
                  <a:lnSpc>
                    <a:spcPct val="125000"/>
                  </a:lnSpc>
                  <a:spcBef>
                    <a:spcPct val="20000"/>
                  </a:spcBef>
                  <a:buClr>
                    <a:schemeClr val="bg2"/>
                  </a:buClr>
                  <a:buChar char="•"/>
                  <a:defRPr sz="32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Trebuchet MS" panose="020B0603020202020204" pitchFamily="34" charset="0"/>
                  <a:buChar char="−"/>
                  <a:defRPr sz="2800">
                    <a:solidFill>
                      <a:schemeClr val="tx1"/>
                    </a:solidFill>
                    <a:latin typeface="Trebuchet MS" panose="020B0603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Trebuchet MS" panose="020B0603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Trebuchet MS" panose="020B0603020202020204" pitchFamily="34" charset="0"/>
                  <a:buChar char="−"/>
                  <a:defRPr sz="2000">
                    <a:solidFill>
                      <a:schemeClr val="tx1"/>
                    </a:solidFill>
                    <a:latin typeface="Trebuchet MS" panose="020B0603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•"/>
                  <a:defRPr sz="2000">
                    <a:solidFill>
                      <a:schemeClr val="tx1"/>
                    </a:solidFill>
                    <a:latin typeface="Trebuchet MS" panose="020B0603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2000">
                    <a:solidFill>
                      <a:schemeClr val="tx1"/>
                    </a:solidFill>
                    <a:latin typeface="Trebuchet MS" panose="020B0603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2000">
                    <a:solidFill>
                      <a:schemeClr val="tx1"/>
                    </a:solidFill>
                    <a:latin typeface="Trebuchet MS" panose="020B0603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2000">
                    <a:solidFill>
                      <a:schemeClr val="tx1"/>
                    </a:solidFill>
                    <a:latin typeface="Trebuchet MS" panose="020B0603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2000">
                    <a:solidFill>
                      <a:schemeClr val="tx1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buClrTx/>
                  <a:buNone/>
                </a:pPr>
                <a:r>
                  <a:rPr lang="cs-CZ" altLang="cs-CZ" sz="2400" b="1" dirty="0" smtClean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Mělo by platit, že nule se rovná výraz pokud </a:t>
                </a:r>
                <a14:m>
                  <m:oMath xmlns:m="http://schemas.openxmlformats.org/officeDocument/2006/math">
                    <m:r>
                      <a:rPr lang="cs-CZ" sz="2400" b="1" i="1">
                        <a:latin typeface="Cambria Math" panose="02040503050406030204" pitchFamily="18" charset="0"/>
                      </a:rPr>
                      <m:t>𝒙</m:t>
                    </m:r>
                    <m:r>
                      <a:rPr lang="cs-CZ" sz="2400" b="1" i="1">
                        <a:latin typeface="Cambria Math"/>
                        <a:ea typeface="Cambria Math" panose="02040503050406030204" pitchFamily="18" charset="0"/>
                      </a:rPr>
                      <m:t>=</m:t>
                    </m:r>
                    <m:r>
                      <a:rPr lang="cs-CZ" sz="2400" b="1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𝟎</m:t>
                    </m:r>
                  </m:oMath>
                </a14:m>
                <a:endParaRPr lang="cs-CZ" sz="2400" b="1" dirty="0"/>
              </a:p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buClrTx/>
                  <a:buNone/>
                </a:pPr>
                <a:r>
                  <a:rPr lang="cs-CZ" altLang="cs-CZ" sz="2400" b="1" dirty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nebo </a:t>
                </a:r>
                <a14:m>
                  <m:oMath xmlns:m="http://schemas.openxmlformats.org/officeDocument/2006/math">
                    <m:r>
                      <a:rPr lang="cs-CZ" sz="2400" b="1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𝒙</m:t>
                    </m:r>
                    <m:r>
                      <a:rPr lang="cs-CZ" sz="2400" b="1" i="1">
                        <a:latin typeface="Cambria Math"/>
                        <a:ea typeface="Cambria Math" panose="02040503050406030204" pitchFamily="18" charset="0"/>
                      </a:rPr>
                      <m:t>=</m:t>
                    </m:r>
                    <m:r>
                      <a:rPr lang="cs-CZ" sz="2400" b="1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𝟐</m:t>
                    </m:r>
                    <m:r>
                      <a:rPr lang="cs-CZ" sz="2400" b="1" i="1" smtClean="0">
                        <a:latin typeface="Cambria Math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cs-CZ" altLang="cs-CZ" sz="2400" b="1" dirty="0" smtClean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. </a:t>
                </a:r>
                <a:r>
                  <a:rPr lang="cs-CZ" altLang="cs-CZ" sz="2400" b="1" dirty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Číslo </a:t>
                </a:r>
                <a14:m>
                  <m:oMath xmlns:m="http://schemas.openxmlformats.org/officeDocument/2006/math">
                    <m:r>
                      <a:rPr lang="cs-CZ" sz="2400" b="1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𝟐</m:t>
                    </m:r>
                    <m:r>
                      <a:rPr lang="cs-CZ" sz="2400" b="1" i="1" smtClean="0">
                        <a:latin typeface="Cambria Math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cs-CZ" altLang="cs-CZ" sz="2400" b="1" dirty="0" smtClean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cs-CZ" altLang="cs-CZ" sz="2400" b="1" dirty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je však v rozporu s </a:t>
                </a:r>
                <a:r>
                  <a:rPr lang="cs-CZ" altLang="cs-CZ" sz="2400" b="1" dirty="0" smtClean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úvodní podmínkou. </a:t>
                </a:r>
                <a:r>
                  <a:rPr lang="cs-CZ" altLang="cs-CZ" sz="2400" b="1" dirty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Číslo </a:t>
                </a:r>
                <a14:m>
                  <m:oMath xmlns:m="http://schemas.openxmlformats.org/officeDocument/2006/math">
                    <m:r>
                      <a:rPr lang="cs-CZ" sz="2400" b="1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𝟐</m:t>
                    </m:r>
                    <m:r>
                      <a:rPr lang="cs-CZ" sz="2400" b="1" i="1" smtClean="0">
                        <a:latin typeface="Cambria Math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cs-CZ" altLang="cs-CZ" sz="2400" b="1" dirty="0" smtClean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cs-CZ" altLang="cs-CZ" sz="2400" b="1" dirty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tedy řešením být nemůže, </a:t>
                </a:r>
                <a:r>
                  <a:rPr lang="cs-CZ" altLang="cs-CZ" sz="2400" b="1" dirty="0" smtClean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/>
                </a:r>
                <a:br>
                  <a:rPr lang="cs-CZ" altLang="cs-CZ" sz="2400" b="1" dirty="0" smtClean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</a:br>
                <a:r>
                  <a:rPr lang="cs-CZ" altLang="cs-CZ" sz="2400" b="1" dirty="0" smtClean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což </a:t>
                </a:r>
                <a:r>
                  <a:rPr lang="cs-CZ" altLang="cs-CZ" sz="2400" b="1" dirty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znamená, že výraz je roven nule jen pro </a:t>
                </a:r>
                <a14:m>
                  <m:oMath xmlns:m="http://schemas.openxmlformats.org/officeDocument/2006/math">
                    <m:r>
                      <a:rPr lang="cs-CZ" sz="2400" b="1" i="1">
                        <a:latin typeface="Cambria Math" panose="02040503050406030204" pitchFamily="18" charset="0"/>
                      </a:rPr>
                      <m:t>𝒙</m:t>
                    </m:r>
                    <m:r>
                      <a:rPr lang="cs-CZ" sz="2400" b="1" i="1">
                        <a:latin typeface="Cambria Math"/>
                        <a:ea typeface="Cambria Math" panose="02040503050406030204" pitchFamily="18" charset="0"/>
                      </a:rPr>
                      <m:t>=</m:t>
                    </m:r>
                    <m:r>
                      <a:rPr lang="cs-CZ" sz="2400" b="1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𝟎</m:t>
                    </m:r>
                    <m:r>
                      <a:rPr lang="cs-CZ" sz="2400" b="1" i="1" smtClean="0">
                        <a:latin typeface="Cambria Math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cs-CZ" altLang="cs-CZ" sz="2400" b="1" dirty="0" smtClean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!</a:t>
                </a:r>
                <a:endParaRPr lang="cs-CZ" altLang="cs-CZ" sz="2400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18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249826" y="5008911"/>
                <a:ext cx="7965366" cy="1727200"/>
              </a:xfrm>
              <a:prstGeom prst="rect">
                <a:avLst/>
              </a:prstGeom>
              <a:blipFill rotWithShape="1">
                <a:blip r:embed="rId2"/>
                <a:stretch>
                  <a:fillRect l="-1148" b="-3534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" name="Freeform 5"/>
          <p:cNvSpPr>
            <a:spLocks/>
          </p:cNvSpPr>
          <p:nvPr/>
        </p:nvSpPr>
        <p:spPr bwMode="auto">
          <a:xfrm rot="21124775">
            <a:off x="2378584" y="4015973"/>
            <a:ext cx="3312925" cy="371303"/>
          </a:xfrm>
          <a:custGeom>
            <a:avLst/>
            <a:gdLst>
              <a:gd name="T0" fmla="*/ 0 w 545"/>
              <a:gd name="T1" fmla="*/ 2147483646 h 341"/>
              <a:gd name="T2" fmla="*/ 2147483646 w 545"/>
              <a:gd name="T3" fmla="*/ 2147483646 h 341"/>
              <a:gd name="T4" fmla="*/ 2147483646 w 545"/>
              <a:gd name="T5" fmla="*/ 0 h 341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545" h="341">
                <a:moveTo>
                  <a:pt x="0" y="137"/>
                </a:moveTo>
                <a:cubicBezTo>
                  <a:pt x="68" y="239"/>
                  <a:pt x="136" y="341"/>
                  <a:pt x="227" y="318"/>
                </a:cubicBezTo>
                <a:cubicBezTo>
                  <a:pt x="318" y="295"/>
                  <a:pt x="431" y="147"/>
                  <a:pt x="545" y="0"/>
                </a:cubicBezTo>
              </a:path>
            </a:pathLst>
          </a:custGeom>
          <a:noFill/>
          <a:ln w="28575" cmpd="sng">
            <a:solidFill>
              <a:srgbClr val="00CC00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cs-CZ"/>
          </a:p>
        </p:txBody>
      </p:sp>
      <p:sp>
        <p:nvSpPr>
          <p:cNvPr id="29" name="Rectangle 11"/>
          <p:cNvSpPr>
            <a:spLocks noChangeArrowheads="1"/>
          </p:cNvSpPr>
          <p:nvPr/>
        </p:nvSpPr>
        <p:spPr bwMode="auto">
          <a:xfrm>
            <a:off x="2146982" y="4393927"/>
            <a:ext cx="10045017" cy="503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Font typeface="Trebuchet MS" panose="020B0603020202020204" pitchFamily="34" charset="0"/>
              <a:buChar char="−"/>
              <a:defRPr sz="2800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anose="020B0603020202020204" pitchFamily="34" charset="0"/>
              <a:buChar char="−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sz="24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Opět platí, </a:t>
            </a:r>
            <a:r>
              <a:rPr lang="cs-CZ" altLang="cs-CZ" sz="24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že výraz je roven </a:t>
            </a:r>
            <a:r>
              <a:rPr lang="cs-CZ" altLang="cs-CZ" sz="24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nule, pokud se nule bude rovnat čitatel. </a:t>
            </a:r>
          </a:p>
        </p:txBody>
      </p:sp>
      <p:sp>
        <p:nvSpPr>
          <p:cNvPr id="30" name="Freeform 12"/>
          <p:cNvSpPr>
            <a:spLocks/>
          </p:cNvSpPr>
          <p:nvPr/>
        </p:nvSpPr>
        <p:spPr bwMode="auto">
          <a:xfrm>
            <a:off x="119336" y="3789488"/>
            <a:ext cx="840990" cy="1213248"/>
          </a:xfrm>
          <a:custGeom>
            <a:avLst/>
            <a:gdLst>
              <a:gd name="T0" fmla="*/ 2147483646 w 764"/>
              <a:gd name="T1" fmla="*/ 0 h 1043"/>
              <a:gd name="T2" fmla="*/ 2147483646 w 764"/>
              <a:gd name="T3" fmla="*/ 2147483646 h 1043"/>
              <a:gd name="T4" fmla="*/ 2147483646 w 764"/>
              <a:gd name="T5" fmla="*/ 2147483646 h 1043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764" h="1043">
                <a:moveTo>
                  <a:pt x="537" y="0"/>
                </a:moveTo>
                <a:cubicBezTo>
                  <a:pt x="268" y="298"/>
                  <a:pt x="0" y="597"/>
                  <a:pt x="38" y="771"/>
                </a:cubicBezTo>
                <a:cubicBezTo>
                  <a:pt x="76" y="945"/>
                  <a:pt x="643" y="998"/>
                  <a:pt x="764" y="1043"/>
                </a:cubicBezTo>
              </a:path>
            </a:pathLst>
          </a:custGeom>
          <a:noFill/>
          <a:ln w="28575" cmpd="sng">
            <a:solidFill>
              <a:srgbClr val="00CC00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cs-CZ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3" name="TextovéPole 42"/>
              <p:cNvSpPr txBox="1"/>
              <p:nvPr/>
            </p:nvSpPr>
            <p:spPr>
              <a:xfrm>
                <a:off x="5667053" y="3482242"/>
                <a:ext cx="1864293" cy="49244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3200" b="1" i="1" smtClean="0">
                          <a:latin typeface="Cambria Math" panose="02040503050406030204" pitchFamily="18" charset="0"/>
                        </a:rPr>
                        <m:t>𝒙</m:t>
                      </m:r>
                      <m:r>
                        <a:rPr lang="cs-CZ" sz="3200" b="1" i="1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cs-CZ" sz="3200" b="1" i="1" smtClean="0">
                          <a:latin typeface="Cambria Math" panose="02040503050406030204" pitchFamily="18" charset="0"/>
                        </a:rPr>
                        <m:t>𝟐</m:t>
                      </m:r>
                      <m:r>
                        <a:rPr lang="cs-CZ" sz="32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≠</m:t>
                      </m:r>
                      <m:r>
                        <a:rPr lang="cs-CZ" sz="32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𝟎</m:t>
                      </m:r>
                    </m:oMath>
                  </m:oMathPara>
                </a14:m>
                <a:endParaRPr lang="cs-CZ" sz="3200" b="1" dirty="0"/>
              </a:p>
            </p:txBody>
          </p:sp>
        </mc:Choice>
        <mc:Fallback xmlns="">
          <p:sp>
            <p:nvSpPr>
              <p:cNvPr id="43" name="TextovéPole 4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67053" y="3482242"/>
                <a:ext cx="1864293" cy="492443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4" name="TextovéPole 43"/>
              <p:cNvSpPr txBox="1"/>
              <p:nvPr/>
            </p:nvSpPr>
            <p:spPr>
              <a:xfrm>
                <a:off x="6373113" y="3811647"/>
                <a:ext cx="1130501" cy="49244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32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𝒙</m:t>
                      </m:r>
                      <m:r>
                        <a:rPr lang="cs-CZ" sz="32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≠</m:t>
                      </m:r>
                      <m:r>
                        <a:rPr lang="cs-CZ" sz="32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𝟐</m:t>
                      </m:r>
                    </m:oMath>
                  </m:oMathPara>
                </a14:m>
                <a:endParaRPr lang="cs-CZ" sz="3200" b="1" dirty="0"/>
              </a:p>
            </p:txBody>
          </p:sp>
        </mc:Choice>
        <mc:Fallback xmlns="">
          <p:sp>
            <p:nvSpPr>
              <p:cNvPr id="44" name="TextovéPole 4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73113" y="3811647"/>
                <a:ext cx="1130501" cy="492443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5" name="TextovéPole 44"/>
              <p:cNvSpPr txBox="1"/>
              <p:nvPr/>
            </p:nvSpPr>
            <p:spPr>
              <a:xfrm>
                <a:off x="1117994" y="4753115"/>
                <a:ext cx="2543389" cy="5035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3200" b="1" i="1" smtClean="0">
                          <a:latin typeface="Cambria Math" panose="02040503050406030204" pitchFamily="18" charset="0"/>
                        </a:rPr>
                        <m:t>𝟑</m:t>
                      </m:r>
                      <m:sSup>
                        <m:sSupPr>
                          <m:ctrlPr>
                            <a:rPr lang="cs-CZ" sz="3200" b="1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3200" b="1" i="1" smtClean="0">
                              <a:latin typeface="Cambria Math" panose="02040503050406030204" pitchFamily="18" charset="0"/>
                            </a:rPr>
                            <m:t>𝒙</m:t>
                          </m:r>
                        </m:e>
                        <m:sup>
                          <m:r>
                            <a:rPr lang="cs-CZ" sz="3200" b="1" i="1" smtClean="0">
                              <a:latin typeface="Cambria Math" panose="02040503050406030204" pitchFamily="18" charset="0"/>
                            </a:rPr>
                            <m:t>𝟐</m:t>
                          </m:r>
                        </m:sup>
                      </m:sSup>
                      <m:r>
                        <a:rPr lang="cs-CZ" sz="3200" b="1" i="1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cs-CZ" sz="3200" b="1" i="1" smtClean="0">
                          <a:latin typeface="Cambria Math" panose="02040503050406030204" pitchFamily="18" charset="0"/>
                        </a:rPr>
                        <m:t>𝟔</m:t>
                      </m:r>
                      <m:r>
                        <a:rPr lang="cs-CZ" sz="3200" b="1" i="1" smtClean="0">
                          <a:latin typeface="Cambria Math" panose="02040503050406030204" pitchFamily="18" charset="0"/>
                        </a:rPr>
                        <m:t>𝒙</m:t>
                      </m:r>
                      <m:r>
                        <a:rPr lang="cs-CZ" sz="3200" b="1" i="1" smtClean="0">
                          <a:latin typeface="Cambria Math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cs-CZ" sz="32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𝟎</m:t>
                      </m:r>
                    </m:oMath>
                  </m:oMathPara>
                </a14:m>
                <a:endParaRPr lang="cs-CZ" sz="3200" b="1" dirty="0"/>
              </a:p>
            </p:txBody>
          </p:sp>
        </mc:Choice>
        <mc:Fallback xmlns="">
          <p:sp>
            <p:nvSpPr>
              <p:cNvPr id="45" name="TextovéPole 4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17994" y="4753115"/>
                <a:ext cx="2543389" cy="503599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7" name="TextovéPole 46"/>
              <p:cNvSpPr txBox="1"/>
              <p:nvPr/>
            </p:nvSpPr>
            <p:spPr>
              <a:xfrm>
                <a:off x="2348685" y="5866336"/>
                <a:ext cx="1864293" cy="49244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3200" b="1" i="1" smtClean="0">
                          <a:latin typeface="Cambria Math" panose="02040503050406030204" pitchFamily="18" charset="0"/>
                        </a:rPr>
                        <m:t>𝒙</m:t>
                      </m:r>
                      <m:r>
                        <a:rPr lang="cs-CZ" sz="3200" b="1" i="1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cs-CZ" sz="3200" b="1" i="1" smtClean="0">
                          <a:latin typeface="Cambria Math" panose="02040503050406030204" pitchFamily="18" charset="0"/>
                        </a:rPr>
                        <m:t>𝟐</m:t>
                      </m:r>
                      <m:r>
                        <a:rPr lang="cs-CZ" sz="3200" b="1" i="1" smtClean="0">
                          <a:latin typeface="Cambria Math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cs-CZ" sz="32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𝟎</m:t>
                      </m:r>
                    </m:oMath>
                  </m:oMathPara>
                </a14:m>
                <a:endParaRPr lang="cs-CZ" sz="3200" b="1" dirty="0"/>
              </a:p>
            </p:txBody>
          </p:sp>
        </mc:Choice>
        <mc:Fallback xmlns="">
          <p:sp>
            <p:nvSpPr>
              <p:cNvPr id="47" name="TextovéPole 4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48685" y="5866336"/>
                <a:ext cx="1864293" cy="492443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8" name="TextovéPole 47"/>
              <p:cNvSpPr txBox="1"/>
              <p:nvPr/>
            </p:nvSpPr>
            <p:spPr>
              <a:xfrm>
                <a:off x="806450" y="6249653"/>
                <a:ext cx="1130502" cy="49244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3200" b="1" i="1" smtClean="0">
                          <a:latin typeface="Cambria Math" panose="02040503050406030204" pitchFamily="18" charset="0"/>
                        </a:rPr>
                        <m:t>𝒙</m:t>
                      </m:r>
                      <m:r>
                        <a:rPr lang="cs-CZ" sz="3200" b="1" i="1" smtClean="0">
                          <a:latin typeface="Cambria Math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cs-CZ" sz="32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𝟎</m:t>
                      </m:r>
                    </m:oMath>
                  </m:oMathPara>
                </a14:m>
                <a:endParaRPr lang="cs-CZ" sz="3200" b="1" dirty="0"/>
              </a:p>
            </p:txBody>
          </p:sp>
        </mc:Choice>
        <mc:Fallback xmlns="">
          <p:sp>
            <p:nvSpPr>
              <p:cNvPr id="48" name="TextovéPole 4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6450" y="6249653"/>
                <a:ext cx="1130502" cy="492443"/>
              </a:xfrm>
              <a:prstGeom prst="rect">
                <a:avLst/>
              </a:prstGeom>
              <a:blipFill rotWithShape="1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9" name="TextovéPole 48"/>
              <p:cNvSpPr txBox="1"/>
              <p:nvPr/>
            </p:nvSpPr>
            <p:spPr>
              <a:xfrm>
                <a:off x="3082477" y="6243668"/>
                <a:ext cx="1130501" cy="49244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32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𝒙</m:t>
                      </m:r>
                      <m:r>
                        <a:rPr lang="cs-CZ" sz="3200" b="1" i="1" smtClean="0">
                          <a:latin typeface="Cambria Math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cs-CZ" sz="32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𝟐</m:t>
                      </m:r>
                    </m:oMath>
                  </m:oMathPara>
                </a14:m>
                <a:endParaRPr lang="cs-CZ" sz="3200" b="1" dirty="0"/>
              </a:p>
            </p:txBody>
          </p:sp>
        </mc:Choice>
        <mc:Fallback xmlns="">
          <p:sp>
            <p:nvSpPr>
              <p:cNvPr id="49" name="TextovéPole 4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82477" y="6243668"/>
                <a:ext cx="1130501" cy="492443"/>
              </a:xfrm>
              <a:prstGeom prst="rect">
                <a:avLst/>
              </a:prstGeom>
              <a:blipFill rotWithShape="1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3" name="Přímá spojnice se šipkou 52"/>
          <p:cNvCxnSpPr/>
          <p:nvPr/>
        </p:nvCxnSpPr>
        <p:spPr bwMode="auto">
          <a:xfrm>
            <a:off x="1371701" y="5738098"/>
            <a:ext cx="0" cy="620681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54" name="Přímá spojnice se šipkou 53"/>
          <p:cNvCxnSpPr/>
          <p:nvPr/>
        </p:nvCxnSpPr>
        <p:spPr bwMode="auto">
          <a:xfrm>
            <a:off x="2146983" y="5628972"/>
            <a:ext cx="935494" cy="308694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57" name="TextovéPole 56"/>
              <p:cNvSpPr txBox="1"/>
              <p:nvPr/>
            </p:nvSpPr>
            <p:spPr>
              <a:xfrm>
                <a:off x="960326" y="5229200"/>
                <a:ext cx="2687402" cy="49244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3200" b="1" i="1" smtClean="0">
                          <a:latin typeface="Cambria Math" panose="02040503050406030204" pitchFamily="18" charset="0"/>
                        </a:rPr>
                        <m:t>𝟑</m:t>
                      </m:r>
                      <m:r>
                        <a:rPr lang="cs-CZ" sz="3200" b="1" i="1" smtClean="0">
                          <a:latin typeface="Cambria Math" panose="02040503050406030204" pitchFamily="18" charset="0"/>
                        </a:rPr>
                        <m:t>𝒙</m:t>
                      </m:r>
                      <m:d>
                        <m:dPr>
                          <m:ctrlPr>
                            <a:rPr lang="cs-CZ" sz="3200" b="1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cs-CZ" sz="3200" b="1" i="1" smtClean="0">
                              <a:latin typeface="Cambria Math" panose="02040503050406030204" pitchFamily="18" charset="0"/>
                            </a:rPr>
                            <m:t>𝒙</m:t>
                          </m:r>
                          <m:r>
                            <a:rPr lang="cs-CZ" sz="3200" b="1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cs-CZ" sz="3200" b="1" i="1" smtClean="0">
                              <a:latin typeface="Cambria Math" panose="02040503050406030204" pitchFamily="18" charset="0"/>
                            </a:rPr>
                            <m:t>𝟐</m:t>
                          </m:r>
                        </m:e>
                      </m:d>
                      <m:r>
                        <a:rPr lang="cs-CZ" sz="3200" b="1" i="1" smtClean="0">
                          <a:latin typeface="Cambria Math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cs-CZ" sz="32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𝟎</m:t>
                      </m:r>
                    </m:oMath>
                  </m:oMathPara>
                </a14:m>
                <a:endParaRPr lang="cs-CZ" sz="3200" b="1" dirty="0"/>
              </a:p>
            </p:txBody>
          </p:sp>
        </mc:Choice>
        <mc:Fallback xmlns="">
          <p:sp>
            <p:nvSpPr>
              <p:cNvPr id="57" name="TextovéPole 5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0326" y="5229200"/>
                <a:ext cx="2687402" cy="492443"/>
              </a:xfrm>
              <a:prstGeom prst="rect">
                <a:avLst/>
              </a:prstGeom>
              <a:blipFill rotWithShape="1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ovéPole 21"/>
              <p:cNvSpPr txBox="1"/>
              <p:nvPr/>
            </p:nvSpPr>
            <p:spPr>
              <a:xfrm>
                <a:off x="656098" y="3313777"/>
                <a:ext cx="2167516" cy="121809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36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3600" b="1" i="1" smtClean="0">
                              <a:latin typeface="Cambria Math"/>
                            </a:rPr>
                            <m:t>𝟑</m:t>
                          </m:r>
                          <m:sSup>
                            <m:sSupPr>
                              <m:ctrlPr>
                                <a:rPr lang="cs-CZ" sz="3600" b="1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cs-CZ" sz="3600" b="1" i="1" smtClean="0">
                                  <a:latin typeface="Cambria Math"/>
                                </a:rPr>
                                <m:t>𝒙</m:t>
                              </m:r>
                            </m:e>
                            <m:sup>
                              <m:r>
                                <a:rPr lang="cs-CZ" sz="3600" b="1" i="1" smtClean="0">
                                  <a:latin typeface="Cambria Math"/>
                                </a:rPr>
                                <m:t>𝟐</m:t>
                              </m:r>
                            </m:sup>
                          </m:sSup>
                          <m:r>
                            <a:rPr lang="cs-CZ" sz="3600" b="1" i="1" smtClean="0">
                              <a:latin typeface="Cambria Math"/>
                            </a:rPr>
                            <m:t>−</m:t>
                          </m:r>
                          <m:r>
                            <a:rPr lang="cs-CZ" sz="3600" b="1" i="1" smtClean="0">
                              <a:latin typeface="Cambria Math"/>
                            </a:rPr>
                            <m:t>𝟔</m:t>
                          </m:r>
                          <m:r>
                            <a:rPr lang="cs-CZ" sz="3600" b="1" i="1" smtClean="0">
                              <a:latin typeface="Cambria Math"/>
                            </a:rPr>
                            <m:t>𝒙</m:t>
                          </m:r>
                        </m:num>
                        <m:den>
                          <m:r>
                            <a:rPr lang="cs-CZ" sz="3600" b="1" i="1" smtClean="0">
                              <a:latin typeface="Cambria Math"/>
                            </a:rPr>
                            <m:t>𝒙</m:t>
                          </m:r>
                          <m:r>
                            <a:rPr lang="cs-CZ" sz="3600" b="1" i="1" smtClean="0">
                              <a:latin typeface="Cambria Math"/>
                            </a:rPr>
                            <m:t>−</m:t>
                          </m:r>
                          <m:r>
                            <a:rPr lang="cs-CZ" sz="3600" b="1" i="1" smtClean="0">
                              <a:latin typeface="Cambria Math"/>
                            </a:rPr>
                            <m:t>𝟐</m:t>
                          </m:r>
                        </m:den>
                      </m:f>
                    </m:oMath>
                  </m:oMathPara>
                </a14:m>
                <a:endParaRPr lang="cs-CZ" sz="3600" b="1" dirty="0"/>
              </a:p>
            </p:txBody>
          </p:sp>
        </mc:Choice>
        <mc:Fallback xmlns="">
          <p:sp>
            <p:nvSpPr>
              <p:cNvPr id="22" name="TextovéPole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6098" y="3313777"/>
                <a:ext cx="2167516" cy="1218090"/>
              </a:xfrm>
              <a:prstGeom prst="rect">
                <a:avLst/>
              </a:prstGeom>
              <a:blipFill rotWithShape="1"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751037481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4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34" grpId="0"/>
      <p:bldP spid="50" grpId="0"/>
      <p:bldP spid="55" grpId="0"/>
      <p:bldP spid="18" grpId="0"/>
      <p:bldP spid="20" grpId="0" animBg="1"/>
      <p:bldP spid="29" grpId="0"/>
      <p:bldP spid="30" grpId="0" animBg="1"/>
      <p:bldP spid="43" grpId="0"/>
      <p:bldP spid="44" grpId="0"/>
      <p:bldP spid="45" grpId="0"/>
      <p:bldP spid="47" grpId="0"/>
      <p:bldP spid="48" grpId="0"/>
      <p:bldP spid="49" grpId="0"/>
      <p:bldP spid="57" grpId="0"/>
      <p:bldP spid="2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ovéPole 1"/>
              <p:cNvSpPr txBox="1"/>
              <p:nvPr/>
            </p:nvSpPr>
            <p:spPr>
              <a:xfrm>
                <a:off x="0" y="2340000"/>
                <a:ext cx="1343241" cy="91057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latin typeface="Cambria Math" panose="02040503050406030204" pitchFamily="18" charset="0"/>
                            </a:rPr>
                            <m:t>𝟓</m:t>
                          </m:r>
                          <m:r>
                            <a:rPr lang="cs-CZ" sz="2800" b="1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cs-CZ" sz="2800" b="1" i="1" smtClean="0">
                              <a:latin typeface="Cambria Math" panose="02040503050406030204" pitchFamily="18" charset="0"/>
                            </a:rPr>
                            <m:t>𝒙</m:t>
                          </m:r>
                        </m:num>
                        <m:den>
                          <m:r>
                            <a:rPr lang="cs-CZ" sz="2800" b="1" i="1" smtClean="0">
                              <a:latin typeface="Cambria Math" panose="02040503050406030204" pitchFamily="18" charset="0"/>
                            </a:rPr>
                            <m:t>𝒙</m:t>
                          </m:r>
                        </m:den>
                      </m:f>
                    </m:oMath>
                  </m:oMathPara>
                </a14:m>
                <a:endParaRPr lang="cs-CZ" sz="2800" b="1" i="1" dirty="0"/>
              </a:p>
            </p:txBody>
          </p:sp>
        </mc:Choice>
        <mc:Fallback xmlns="">
          <p:sp>
            <p:nvSpPr>
              <p:cNvPr id="2" name="TextovéPole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2340000"/>
                <a:ext cx="1343241" cy="910570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extovéPole 2"/>
          <p:cNvSpPr txBox="1"/>
          <p:nvPr/>
        </p:nvSpPr>
        <p:spPr>
          <a:xfrm>
            <a:off x="2423592" y="1753652"/>
            <a:ext cx="77768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u="sng" dirty="0" smtClean="0"/>
              <a:t>Určete, kdy dané výrazy mají (nemají) smysl:</a:t>
            </a:r>
            <a:endParaRPr lang="cs-CZ" sz="2800" b="1" u="sng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ovéPole 24"/>
              <p:cNvSpPr txBox="1"/>
              <p:nvPr/>
            </p:nvSpPr>
            <p:spPr>
              <a:xfrm>
                <a:off x="0" y="3420000"/>
                <a:ext cx="1343241" cy="9101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latin typeface="Cambria Math" panose="02040503050406030204" pitchFamily="18" charset="0"/>
                            </a:rPr>
                            <m:t>𝒚</m:t>
                          </m:r>
                        </m:num>
                        <m:den>
                          <m:r>
                            <a:rPr lang="cs-CZ" sz="2800" b="1" i="1" smtClean="0">
                              <a:latin typeface="Cambria Math" panose="02040503050406030204" pitchFamily="18" charset="0"/>
                            </a:rPr>
                            <m:t>𝟐</m:t>
                          </m:r>
                          <m:r>
                            <a:rPr lang="cs-CZ" sz="2800" b="1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cs-CZ" sz="2800" b="1" i="1" smtClean="0">
                              <a:latin typeface="Cambria Math" panose="02040503050406030204" pitchFamily="18" charset="0"/>
                            </a:rPr>
                            <m:t>𝒚</m:t>
                          </m:r>
                        </m:den>
                      </m:f>
                    </m:oMath>
                  </m:oMathPara>
                </a14:m>
                <a:endParaRPr lang="cs-CZ" sz="2800" b="1" i="1" dirty="0"/>
              </a:p>
            </p:txBody>
          </p:sp>
        </mc:Choice>
        <mc:Fallback xmlns="">
          <p:sp>
            <p:nvSpPr>
              <p:cNvPr id="25" name="TextovéPole 2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3420000"/>
                <a:ext cx="1343241" cy="910186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ovéPole 25"/>
              <p:cNvSpPr txBox="1"/>
              <p:nvPr/>
            </p:nvSpPr>
            <p:spPr>
              <a:xfrm>
                <a:off x="0" y="4500000"/>
                <a:ext cx="1343241" cy="91057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latin typeface="Cambria Math" panose="02040503050406030204" pitchFamily="18" charset="0"/>
                            </a:rPr>
                            <m:t>𝒙</m:t>
                          </m:r>
                          <m:r>
                            <a:rPr lang="cs-CZ" sz="2800" b="1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cs-CZ" sz="2800" b="1" i="1" smtClean="0">
                              <a:latin typeface="Cambria Math" panose="02040503050406030204" pitchFamily="18" charset="0"/>
                            </a:rPr>
                            <m:t>𝟕</m:t>
                          </m:r>
                        </m:num>
                        <m:den>
                          <m:r>
                            <a:rPr lang="cs-CZ" sz="2800" b="1" i="1" smtClean="0">
                              <a:latin typeface="Cambria Math" panose="02040503050406030204" pitchFamily="18" charset="0"/>
                            </a:rPr>
                            <m:t>𝟐</m:t>
                          </m:r>
                          <m:r>
                            <a:rPr lang="cs-CZ" sz="2800" b="1" i="1" smtClean="0">
                              <a:latin typeface="Cambria Math" panose="02040503050406030204" pitchFamily="18" charset="0"/>
                            </a:rPr>
                            <m:t>𝒙</m:t>
                          </m:r>
                          <m:r>
                            <a:rPr lang="cs-CZ" sz="2800" b="1" i="1" smtClean="0">
                              <a:latin typeface="Cambria Math" panose="02040503050406030204" pitchFamily="18" charset="0"/>
                            </a:rPr>
                            <m:t> −</m:t>
                          </m:r>
                          <m:r>
                            <a:rPr lang="cs-CZ" sz="2800" b="1" i="1" smtClean="0">
                              <a:latin typeface="Cambria Math" panose="02040503050406030204" pitchFamily="18" charset="0"/>
                            </a:rPr>
                            <m:t>𝟓</m:t>
                          </m:r>
                        </m:den>
                      </m:f>
                    </m:oMath>
                  </m:oMathPara>
                </a14:m>
                <a:endParaRPr lang="cs-CZ" sz="2800" b="1" i="1" dirty="0"/>
              </a:p>
            </p:txBody>
          </p:sp>
        </mc:Choice>
        <mc:Fallback xmlns="">
          <p:sp>
            <p:nvSpPr>
              <p:cNvPr id="26" name="TextovéPole 2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4500000"/>
                <a:ext cx="1343241" cy="910570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ovéPole 26"/>
              <p:cNvSpPr txBox="1"/>
              <p:nvPr/>
            </p:nvSpPr>
            <p:spPr>
              <a:xfrm>
                <a:off x="0" y="5580000"/>
                <a:ext cx="1343241" cy="91057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latin typeface="Cambria Math" panose="02040503050406030204" pitchFamily="18" charset="0"/>
                            </a:rPr>
                            <m:t>𝟓</m:t>
                          </m:r>
                          <m:r>
                            <a:rPr lang="cs-CZ" sz="2800" b="1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cs-CZ" sz="2800" b="1" i="1" smtClean="0">
                              <a:latin typeface="Cambria Math" panose="02040503050406030204" pitchFamily="18" charset="0"/>
                            </a:rPr>
                            <m:t>𝒂</m:t>
                          </m:r>
                        </m:num>
                        <m:den>
                          <m:r>
                            <a:rPr lang="cs-CZ" sz="2800" b="1" i="1" smtClean="0">
                              <a:latin typeface="Cambria Math" panose="02040503050406030204" pitchFamily="18" charset="0"/>
                            </a:rPr>
                            <m:t>𝟑</m:t>
                          </m:r>
                          <m:r>
                            <a:rPr lang="cs-CZ" sz="2800" b="1" i="1" smtClean="0">
                              <a:latin typeface="Cambria Math" panose="02040503050406030204" pitchFamily="18" charset="0"/>
                            </a:rPr>
                            <m:t>𝒂</m:t>
                          </m:r>
                          <m:r>
                            <a:rPr lang="cs-CZ" sz="2800" b="1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cs-CZ" sz="2800" b="1" i="1" smtClean="0">
                              <a:latin typeface="Cambria Math" panose="02040503050406030204" pitchFamily="18" charset="0"/>
                            </a:rPr>
                            <m:t>𝟔</m:t>
                          </m:r>
                          <m:sSup>
                            <m:sSupPr>
                              <m:ctrlPr>
                                <a:rPr lang="cs-CZ" sz="2800" b="1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cs-CZ" sz="2800" b="1" i="1" smtClean="0">
                                  <a:latin typeface="Cambria Math" panose="02040503050406030204" pitchFamily="18" charset="0"/>
                                </a:rPr>
                                <m:t>𝒂</m:t>
                              </m:r>
                            </m:e>
                            <m:sup>
                              <m:r>
                                <a:rPr lang="cs-CZ" sz="2800" b="1" i="1" smtClean="0"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cs-CZ" sz="2800" b="1" i="1" dirty="0"/>
              </a:p>
            </p:txBody>
          </p:sp>
        </mc:Choice>
        <mc:Fallback xmlns="">
          <p:sp>
            <p:nvSpPr>
              <p:cNvPr id="27" name="TextovéPole 2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5580000"/>
                <a:ext cx="1343241" cy="910570"/>
              </a:xfrm>
              <a:prstGeom prst="rect">
                <a:avLst/>
              </a:prstGeom>
              <a:blipFill rotWithShape="0">
                <a:blip r:embed="rId5"/>
                <a:stretch>
                  <a:fillRect r="-15909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ovéPole 27"/>
              <p:cNvSpPr txBox="1"/>
              <p:nvPr/>
            </p:nvSpPr>
            <p:spPr>
              <a:xfrm>
                <a:off x="5040000" y="2340000"/>
                <a:ext cx="2188597" cy="83638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latin typeface="Cambria Math" panose="02040503050406030204" pitchFamily="18" charset="0"/>
                            </a:rPr>
                            <m:t>𝒓</m:t>
                          </m:r>
                        </m:num>
                        <m:den>
                          <m:sSup>
                            <m:sSupPr>
                              <m:ctrlPr>
                                <a:rPr lang="cs-CZ" sz="2800" b="1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cs-CZ" sz="2800" b="1" i="1" smtClean="0">
                                  <a:latin typeface="Cambria Math" panose="02040503050406030204" pitchFamily="18" charset="0"/>
                                </a:rPr>
                                <m:t>𝒓</m:t>
                              </m:r>
                            </m:e>
                            <m:sup>
                              <m:r>
                                <a:rPr lang="cs-CZ" sz="2800" b="1" i="1" smtClean="0"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sup>
                          </m:sSup>
                          <m:r>
                            <a:rPr lang="cs-CZ" sz="2800" b="1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cs-CZ" sz="2800" b="1" i="1" smtClean="0">
                              <a:latin typeface="Cambria Math" panose="02040503050406030204" pitchFamily="18" charset="0"/>
                            </a:rPr>
                            <m:t>𝟑𝟔</m:t>
                          </m:r>
                        </m:den>
                      </m:f>
                    </m:oMath>
                  </m:oMathPara>
                </a14:m>
                <a:endParaRPr lang="cs-CZ" sz="2800" b="1" i="1" dirty="0"/>
              </a:p>
            </p:txBody>
          </p:sp>
        </mc:Choice>
        <mc:Fallback xmlns="">
          <p:sp>
            <p:nvSpPr>
              <p:cNvPr id="28" name="TextovéPole 2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40000" y="2340000"/>
                <a:ext cx="2188597" cy="836383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1" name="TextovéPole 30"/>
              <p:cNvSpPr txBox="1"/>
              <p:nvPr/>
            </p:nvSpPr>
            <p:spPr>
              <a:xfrm>
                <a:off x="5184000" y="3420000"/>
                <a:ext cx="2460104" cy="97513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latin typeface="Cambria Math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cs-CZ" sz="2800" b="1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cs-CZ" sz="2800" b="1" i="1" smtClean="0">
                                  <a:latin typeface="Cambria Math" panose="02040503050406030204" pitchFamily="18" charset="0"/>
                                </a:rPr>
                                <m:t>𝒙</m:t>
                              </m:r>
                            </m:e>
                            <m:sup>
                              <m:r>
                                <a:rPr lang="cs-CZ" sz="2800" b="1" i="1" smtClean="0"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sup>
                          </m:sSup>
                          <m:r>
                            <a:rPr lang="cs-CZ" sz="2800" b="1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cs-CZ" sz="2800" b="1" i="1" smtClean="0">
                              <a:latin typeface="Cambria Math" panose="02040503050406030204" pitchFamily="18" charset="0"/>
                            </a:rPr>
                            <m:t>𝟒</m:t>
                          </m:r>
                        </m:num>
                        <m:den>
                          <m:sSup>
                            <m:sSupPr>
                              <m:ctrlPr>
                                <a:rPr lang="cs-CZ" sz="2800" b="1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cs-CZ" sz="2800" b="1" i="1" smtClean="0">
                                  <a:latin typeface="Cambria Math" panose="02040503050406030204" pitchFamily="18" charset="0"/>
                                </a:rPr>
                                <m:t>𝒙</m:t>
                              </m:r>
                            </m:e>
                            <m:sup>
                              <m:r>
                                <a:rPr lang="cs-CZ" sz="2800" b="1" i="1" smtClean="0"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sup>
                          </m:sSup>
                          <m:r>
                            <a:rPr lang="cs-CZ" sz="2800" b="1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cs-CZ" sz="2800" b="1" i="1" smtClean="0">
                              <a:latin typeface="Cambria Math" panose="02040503050406030204" pitchFamily="18" charset="0"/>
                            </a:rPr>
                            <m:t>𝟒</m:t>
                          </m:r>
                          <m:r>
                            <a:rPr lang="cs-CZ" sz="2800" b="1" i="1" smtClean="0">
                              <a:latin typeface="Cambria Math" panose="02040503050406030204" pitchFamily="18" charset="0"/>
                            </a:rPr>
                            <m:t>𝒙</m:t>
                          </m:r>
                          <m:r>
                            <a:rPr lang="cs-CZ" sz="2800" b="1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cs-CZ" sz="2800" b="1" i="1" smtClean="0">
                              <a:latin typeface="Cambria Math" panose="02040503050406030204" pitchFamily="18" charset="0"/>
                            </a:rPr>
                            <m:t>𝟒</m:t>
                          </m:r>
                        </m:den>
                      </m:f>
                    </m:oMath>
                  </m:oMathPara>
                </a14:m>
                <a:endParaRPr lang="cs-CZ" sz="2800" b="1" i="1" dirty="0"/>
              </a:p>
            </p:txBody>
          </p:sp>
        </mc:Choice>
        <mc:Fallback xmlns="">
          <p:sp>
            <p:nvSpPr>
              <p:cNvPr id="31" name="TextovéPole 3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84000" y="3420000"/>
                <a:ext cx="2460104" cy="975139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2" name="TextovéPole 31"/>
              <p:cNvSpPr txBox="1"/>
              <p:nvPr/>
            </p:nvSpPr>
            <p:spPr>
              <a:xfrm>
                <a:off x="5400000" y="4500000"/>
                <a:ext cx="1897106" cy="91076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latin typeface="Cambria Math" panose="02040503050406030204" pitchFamily="18" charset="0"/>
                            </a:rPr>
                            <m:t>𝟐</m:t>
                          </m:r>
                          <m:r>
                            <a:rPr lang="cs-CZ" sz="2800" b="1" i="1" smtClean="0">
                              <a:latin typeface="Cambria Math" panose="02040503050406030204" pitchFamily="18" charset="0"/>
                            </a:rPr>
                            <m:t>𝒂𝒃</m:t>
                          </m:r>
                        </m:num>
                        <m:den>
                          <m:r>
                            <a:rPr lang="cs-CZ" sz="2800" b="1" i="1" smtClean="0">
                              <a:latin typeface="Cambria Math" panose="02040503050406030204" pitchFamily="18" charset="0"/>
                            </a:rPr>
                            <m:t>𝟑</m:t>
                          </m:r>
                          <m:r>
                            <a:rPr lang="cs-CZ" sz="2800" b="1" i="1" smtClean="0">
                              <a:latin typeface="Cambria Math" panose="02040503050406030204" pitchFamily="18" charset="0"/>
                            </a:rPr>
                            <m:t>𝒓</m:t>
                          </m:r>
                          <m:sSup>
                            <m:sSupPr>
                              <m:ctrlPr>
                                <a:rPr lang="cs-CZ" sz="2800" b="1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cs-CZ" sz="2800" b="1" i="1" smtClean="0">
                                  <a:latin typeface="Cambria Math" panose="02040503050406030204" pitchFamily="18" charset="0"/>
                                </a:rPr>
                                <m:t>𝒔</m:t>
                              </m:r>
                            </m:e>
                            <m:sup>
                              <m:r>
                                <a:rPr lang="cs-CZ" sz="2800" b="1" i="1" smtClean="0"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sup>
                          </m:sSup>
                          <m:r>
                            <a:rPr lang="cs-CZ" sz="2800" b="1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sSup>
                            <m:sSupPr>
                              <m:ctrlPr>
                                <a:rPr lang="cs-CZ" sz="2800" b="1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cs-CZ" sz="2800" b="1" i="1" smtClean="0">
                                  <a:latin typeface="Cambria Math" panose="02040503050406030204" pitchFamily="18" charset="0"/>
                                </a:rPr>
                                <m:t>𝒓</m:t>
                              </m:r>
                            </m:e>
                            <m:sup>
                              <m:r>
                                <a:rPr lang="cs-CZ" sz="2800" b="1" i="1" smtClean="0"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sup>
                          </m:sSup>
                          <m:r>
                            <a:rPr lang="cs-CZ" sz="2800" b="1" i="1" smtClean="0">
                              <a:latin typeface="Cambria Math" panose="02040503050406030204" pitchFamily="18" charset="0"/>
                            </a:rPr>
                            <m:t>𝒔</m:t>
                          </m:r>
                        </m:den>
                      </m:f>
                    </m:oMath>
                  </m:oMathPara>
                </a14:m>
                <a:endParaRPr lang="cs-CZ" sz="2800" b="1" i="1" dirty="0"/>
              </a:p>
            </p:txBody>
          </p:sp>
        </mc:Choice>
        <mc:Fallback xmlns="">
          <p:sp>
            <p:nvSpPr>
              <p:cNvPr id="32" name="TextovéPole 3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00000" y="4500000"/>
                <a:ext cx="1897106" cy="910762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3" name="TextovéPole 32"/>
              <p:cNvSpPr txBox="1"/>
              <p:nvPr/>
            </p:nvSpPr>
            <p:spPr>
              <a:xfrm>
                <a:off x="5364000" y="5580000"/>
                <a:ext cx="1848112" cy="96789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latin typeface="Cambria Math" panose="02040503050406030204" pitchFamily="18" charset="0"/>
                            </a:rPr>
                            <m:t>𝟑</m:t>
                          </m:r>
                          <m:sSup>
                            <m:sSupPr>
                              <m:ctrlPr>
                                <a:rPr lang="cs-CZ" sz="2800" b="1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cs-CZ" sz="2800" b="1" i="1" smtClean="0">
                                  <a:latin typeface="Cambria Math" panose="02040503050406030204" pitchFamily="18" charset="0"/>
                                </a:rPr>
                                <m:t>𝒂</m:t>
                              </m:r>
                            </m:e>
                            <m:sup>
                              <m:r>
                                <a:rPr lang="cs-CZ" sz="2800" b="1" i="1" smtClean="0"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sup>
                          </m:sSup>
                          <m:r>
                            <a:rPr lang="cs-CZ" sz="2800" b="1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cs-CZ" sz="2800" b="1" i="1" smtClean="0">
                              <a:latin typeface="Cambria Math" panose="02040503050406030204" pitchFamily="18" charset="0"/>
                            </a:rPr>
                            <m:t>𝟏𝟐</m:t>
                          </m:r>
                        </m:num>
                        <m:den>
                          <m:r>
                            <a:rPr lang="cs-CZ" sz="2800" b="1" i="1" smtClean="0">
                              <a:latin typeface="Cambria Math" panose="02040503050406030204" pitchFamily="18" charset="0"/>
                            </a:rPr>
                            <m:t>𝟏𝟐</m:t>
                          </m:r>
                          <m:sSup>
                            <m:sSupPr>
                              <m:ctrlPr>
                                <a:rPr lang="cs-CZ" sz="2800" b="1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cs-CZ" sz="2800" b="1" i="1" smtClean="0">
                                  <a:latin typeface="Cambria Math" panose="02040503050406030204" pitchFamily="18" charset="0"/>
                                </a:rPr>
                                <m:t>𝒃</m:t>
                              </m:r>
                            </m:e>
                            <m:sup>
                              <m:r>
                                <a:rPr lang="cs-CZ" sz="2800" b="1" i="1" smtClean="0"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sup>
                          </m:sSup>
                          <m:r>
                            <a:rPr lang="cs-CZ" sz="2800" b="1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cs-CZ" sz="2800" b="1" i="1" smtClean="0">
                              <a:latin typeface="Cambria Math" panose="02040503050406030204" pitchFamily="18" charset="0"/>
                            </a:rPr>
                            <m:t>𝟐𝟕</m:t>
                          </m:r>
                        </m:den>
                      </m:f>
                    </m:oMath>
                  </m:oMathPara>
                </a14:m>
                <a:endParaRPr lang="cs-CZ" sz="2800" b="1" i="1" dirty="0"/>
              </a:p>
            </p:txBody>
          </p:sp>
        </mc:Choice>
        <mc:Fallback xmlns="">
          <p:sp>
            <p:nvSpPr>
              <p:cNvPr id="33" name="TextovéPole 3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64000" y="5580000"/>
                <a:ext cx="1848112" cy="967894"/>
              </a:xfrm>
              <a:prstGeom prst="rect">
                <a:avLst/>
              </a:prstGeom>
              <a:blipFill rotWithShape="0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Nadpis 4"/>
          <p:cNvSpPr>
            <a:spLocks noGrp="1"/>
          </p:cNvSpPr>
          <p:nvPr>
            <p:ph type="title"/>
          </p:nvPr>
        </p:nvSpPr>
        <p:spPr>
          <a:xfrm>
            <a:off x="1343241" y="260648"/>
            <a:ext cx="10390716" cy="986778"/>
          </a:xfrm>
        </p:spPr>
        <p:txBody>
          <a:bodyPr/>
          <a:lstStyle/>
          <a:p>
            <a:pPr algn="ctr"/>
            <a:r>
              <a:rPr lang="cs-CZ" dirty="0"/>
              <a:t>Lomené výrazy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5" name="TextovéPole 34"/>
              <p:cNvSpPr txBox="1"/>
              <p:nvPr/>
            </p:nvSpPr>
            <p:spPr>
              <a:xfrm>
                <a:off x="3869490" y="2586826"/>
                <a:ext cx="1343241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𝒙</m:t>
                      </m:r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≠</m:t>
                      </m:r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𝟎</m:t>
                      </m:r>
                    </m:oMath>
                  </m:oMathPara>
                </a14:m>
                <a:endParaRPr lang="cs-CZ" sz="2800" b="1" i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35" name="TextovéPole 3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69490" y="2586826"/>
                <a:ext cx="1343241" cy="523220"/>
              </a:xfrm>
              <a:prstGeom prst="rect">
                <a:avLst/>
              </a:prstGeom>
              <a:blipFill rotWithShape="0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6" name="TextovéPole 35"/>
              <p:cNvSpPr txBox="1"/>
              <p:nvPr/>
            </p:nvSpPr>
            <p:spPr>
              <a:xfrm>
                <a:off x="3825295" y="3645959"/>
                <a:ext cx="1343241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𝒚</m:t>
                      </m:r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≠</m:t>
                      </m:r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𝟐</m:t>
                      </m:r>
                    </m:oMath>
                  </m:oMathPara>
                </a14:m>
                <a:endParaRPr lang="cs-CZ" sz="2800" b="1" i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36" name="TextovéPole 3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25295" y="3645959"/>
                <a:ext cx="1343241" cy="523220"/>
              </a:xfrm>
              <a:prstGeom prst="rect">
                <a:avLst/>
              </a:prstGeom>
              <a:blipFill rotWithShape="0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7" name="TextovéPole 36"/>
              <p:cNvSpPr txBox="1"/>
              <p:nvPr/>
            </p:nvSpPr>
            <p:spPr>
              <a:xfrm>
                <a:off x="3704256" y="4693675"/>
                <a:ext cx="1464280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𝒙</m:t>
                      </m:r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≠</m:t>
                      </m:r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𝟐</m:t>
                      </m:r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,</m:t>
                      </m:r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𝟓</m:t>
                      </m:r>
                    </m:oMath>
                  </m:oMathPara>
                </a14:m>
                <a:endParaRPr lang="cs-CZ" sz="2800" b="1" i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37" name="TextovéPole 3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04256" y="4693675"/>
                <a:ext cx="1464280" cy="523220"/>
              </a:xfrm>
              <a:prstGeom prst="rect">
                <a:avLst/>
              </a:prstGeom>
              <a:blipFill rotWithShape="0"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8" name="TextovéPole 37"/>
              <p:cNvSpPr txBox="1"/>
              <p:nvPr/>
            </p:nvSpPr>
            <p:spPr>
              <a:xfrm>
                <a:off x="2627764" y="5987392"/>
                <a:ext cx="2587314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𝒂</m:t>
                      </m:r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≠</m:t>
                      </m:r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𝟎</m:t>
                      </m:r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; </m:t>
                      </m:r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𝒂</m:t>
                      </m:r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≠</m:t>
                      </m:r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𝟎</m:t>
                      </m:r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,</m:t>
                      </m:r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𝟓</m:t>
                      </m:r>
                    </m:oMath>
                  </m:oMathPara>
                </a14:m>
                <a:endParaRPr lang="cs-CZ" sz="2800" b="1" i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38" name="TextovéPole 3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27764" y="5987392"/>
                <a:ext cx="2587314" cy="523220"/>
              </a:xfrm>
              <a:prstGeom prst="rect">
                <a:avLst/>
              </a:prstGeom>
              <a:blipFill rotWithShape="0"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9" name="TextovéPole 38"/>
              <p:cNvSpPr txBox="1"/>
              <p:nvPr/>
            </p:nvSpPr>
            <p:spPr>
              <a:xfrm>
                <a:off x="10704512" y="2612103"/>
                <a:ext cx="1343241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𝒓</m:t>
                      </m:r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≠±</m:t>
                      </m:r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𝟔</m:t>
                      </m:r>
                    </m:oMath>
                  </m:oMathPara>
                </a14:m>
                <a:endParaRPr lang="cs-CZ" sz="2800" b="1" i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39" name="TextovéPole 3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704512" y="2612103"/>
                <a:ext cx="1343241" cy="523220"/>
              </a:xfrm>
              <a:prstGeom prst="rect">
                <a:avLst/>
              </a:prstGeom>
              <a:blipFill rotWithShape="0"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0" name="TextovéPole 39"/>
              <p:cNvSpPr txBox="1"/>
              <p:nvPr/>
            </p:nvSpPr>
            <p:spPr>
              <a:xfrm>
                <a:off x="10813242" y="3645959"/>
                <a:ext cx="1343241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𝒙</m:t>
                      </m:r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≠</m:t>
                      </m:r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𝟐</m:t>
                      </m:r>
                    </m:oMath>
                  </m:oMathPara>
                </a14:m>
                <a:endParaRPr lang="cs-CZ" sz="2800" b="1" i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40" name="TextovéPole 3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813242" y="3645959"/>
                <a:ext cx="1343241" cy="523220"/>
              </a:xfrm>
              <a:prstGeom prst="rect">
                <a:avLst/>
              </a:prstGeom>
              <a:blipFill rotWithShape="0"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1" name="TextovéPole 40"/>
              <p:cNvSpPr txBox="1"/>
              <p:nvPr/>
            </p:nvSpPr>
            <p:spPr>
              <a:xfrm>
                <a:off x="8907277" y="4887350"/>
                <a:ext cx="3284723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𝒓</m:t>
                      </m:r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≠</m:t>
                      </m:r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𝟎</m:t>
                      </m:r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;</m:t>
                      </m:r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𝒔</m:t>
                      </m:r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≠</m:t>
                      </m:r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𝟎</m:t>
                      </m:r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;</m:t>
                      </m:r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𝒓</m:t>
                      </m:r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≠</m:t>
                      </m:r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𝟑</m:t>
                      </m:r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𝒔</m:t>
                      </m:r>
                    </m:oMath>
                  </m:oMathPara>
                </a14:m>
                <a:endParaRPr lang="cs-CZ" sz="2800" b="1" i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41" name="TextovéPole 4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907277" y="4887350"/>
                <a:ext cx="3284723" cy="523220"/>
              </a:xfrm>
              <a:prstGeom prst="rect">
                <a:avLst/>
              </a:prstGeom>
              <a:blipFill rotWithShape="0">
                <a:blip r:embed="rId1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2" name="TextovéPole 41"/>
              <p:cNvSpPr txBox="1"/>
              <p:nvPr/>
            </p:nvSpPr>
            <p:spPr>
              <a:xfrm>
                <a:off x="10403952" y="5799520"/>
                <a:ext cx="1821533" cy="89896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𝒃</m:t>
                      </m:r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≠±</m:t>
                      </m:r>
                      <m:f>
                        <m:fPr>
                          <m:ctrlP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𝟑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𝟐</m:t>
                          </m:r>
                        </m:den>
                      </m:f>
                    </m:oMath>
                  </m:oMathPara>
                </a14:m>
                <a:endParaRPr lang="cs-CZ" sz="2800" b="1" i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42" name="TextovéPole 4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403952" y="5799520"/>
                <a:ext cx="1821533" cy="898964"/>
              </a:xfrm>
              <a:prstGeom prst="rect">
                <a:avLst/>
              </a:prstGeom>
              <a:blipFill rotWithShape="0">
                <a:blip r:embed="rId1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72150980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5" grpId="0"/>
      <p:bldP spid="26" grpId="0"/>
      <p:bldP spid="27" grpId="0"/>
      <p:bldP spid="28" grpId="0"/>
      <p:bldP spid="31" grpId="0"/>
      <p:bldP spid="32" grpId="0"/>
      <p:bldP spid="33" grpId="0"/>
      <p:bldP spid="35" grpId="0"/>
      <p:bldP spid="36" grpId="0"/>
      <p:bldP spid="37" grpId="0"/>
      <p:bldP spid="38" grpId="0"/>
      <p:bldP spid="39" grpId="0"/>
      <p:bldP spid="40" grpId="0"/>
      <p:bldP spid="41" grpId="0"/>
      <p:bldP spid="42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ovéPole 1"/>
              <p:cNvSpPr txBox="1"/>
              <p:nvPr/>
            </p:nvSpPr>
            <p:spPr>
              <a:xfrm>
                <a:off x="0" y="2340000"/>
                <a:ext cx="1343241" cy="91057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latin typeface="Cambria Math" panose="02040503050406030204" pitchFamily="18" charset="0"/>
                            </a:rPr>
                            <m:t>𝟓</m:t>
                          </m:r>
                          <m:r>
                            <a:rPr lang="cs-CZ" sz="2800" b="1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cs-CZ" sz="2800" b="1" i="1" smtClean="0">
                              <a:latin typeface="Cambria Math" panose="02040503050406030204" pitchFamily="18" charset="0"/>
                            </a:rPr>
                            <m:t>𝒙</m:t>
                          </m:r>
                        </m:num>
                        <m:den>
                          <m:r>
                            <a:rPr lang="cs-CZ" sz="2800" b="1" i="1" smtClean="0">
                              <a:latin typeface="Cambria Math" panose="02040503050406030204" pitchFamily="18" charset="0"/>
                            </a:rPr>
                            <m:t>𝒙</m:t>
                          </m:r>
                        </m:den>
                      </m:f>
                    </m:oMath>
                  </m:oMathPara>
                </a14:m>
                <a:endParaRPr lang="cs-CZ" sz="2800" b="1" i="1" dirty="0"/>
              </a:p>
            </p:txBody>
          </p:sp>
        </mc:Choice>
        <mc:Fallback xmlns="">
          <p:sp>
            <p:nvSpPr>
              <p:cNvPr id="2" name="TextovéPole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2340000"/>
                <a:ext cx="1343241" cy="910570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extovéPole 2"/>
          <p:cNvSpPr txBox="1"/>
          <p:nvPr/>
        </p:nvSpPr>
        <p:spPr>
          <a:xfrm>
            <a:off x="2423592" y="1753652"/>
            <a:ext cx="77768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u="sng" dirty="0" smtClean="0"/>
              <a:t>Určete, kdy se dané výrazy rovnají nule:</a:t>
            </a:r>
            <a:endParaRPr lang="cs-CZ" sz="2800" b="1" u="sng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ovéPole 24"/>
              <p:cNvSpPr txBox="1"/>
              <p:nvPr/>
            </p:nvSpPr>
            <p:spPr>
              <a:xfrm>
                <a:off x="0" y="3420000"/>
                <a:ext cx="1343241" cy="9101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latin typeface="Cambria Math" panose="02040503050406030204" pitchFamily="18" charset="0"/>
                            </a:rPr>
                            <m:t>𝒚</m:t>
                          </m:r>
                        </m:num>
                        <m:den>
                          <m:r>
                            <a:rPr lang="cs-CZ" sz="2800" b="1" i="1" smtClean="0">
                              <a:latin typeface="Cambria Math" panose="02040503050406030204" pitchFamily="18" charset="0"/>
                            </a:rPr>
                            <m:t>𝟐</m:t>
                          </m:r>
                          <m:r>
                            <a:rPr lang="cs-CZ" sz="2800" b="1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cs-CZ" sz="2800" b="1" i="1" smtClean="0">
                              <a:latin typeface="Cambria Math" panose="02040503050406030204" pitchFamily="18" charset="0"/>
                            </a:rPr>
                            <m:t>𝒚</m:t>
                          </m:r>
                        </m:den>
                      </m:f>
                    </m:oMath>
                  </m:oMathPara>
                </a14:m>
                <a:endParaRPr lang="cs-CZ" sz="2800" b="1" i="1" dirty="0"/>
              </a:p>
            </p:txBody>
          </p:sp>
        </mc:Choice>
        <mc:Fallback xmlns="">
          <p:sp>
            <p:nvSpPr>
              <p:cNvPr id="25" name="TextovéPole 2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3420000"/>
                <a:ext cx="1343241" cy="910186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ovéPole 25"/>
              <p:cNvSpPr txBox="1"/>
              <p:nvPr/>
            </p:nvSpPr>
            <p:spPr>
              <a:xfrm>
                <a:off x="0" y="4500000"/>
                <a:ext cx="1343241" cy="91057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latin typeface="Cambria Math" panose="02040503050406030204" pitchFamily="18" charset="0"/>
                            </a:rPr>
                            <m:t>𝒙</m:t>
                          </m:r>
                          <m:r>
                            <a:rPr lang="cs-CZ" sz="2800" b="1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cs-CZ" sz="2800" b="1" i="1" smtClean="0">
                              <a:latin typeface="Cambria Math" panose="02040503050406030204" pitchFamily="18" charset="0"/>
                            </a:rPr>
                            <m:t>𝟕</m:t>
                          </m:r>
                        </m:num>
                        <m:den>
                          <m:r>
                            <a:rPr lang="cs-CZ" sz="2800" b="1" i="1" smtClean="0">
                              <a:latin typeface="Cambria Math" panose="02040503050406030204" pitchFamily="18" charset="0"/>
                            </a:rPr>
                            <m:t>𝟐</m:t>
                          </m:r>
                          <m:r>
                            <a:rPr lang="cs-CZ" sz="2800" b="1" i="1" smtClean="0">
                              <a:latin typeface="Cambria Math" panose="02040503050406030204" pitchFamily="18" charset="0"/>
                            </a:rPr>
                            <m:t>𝒙</m:t>
                          </m:r>
                          <m:r>
                            <a:rPr lang="cs-CZ" sz="2800" b="1" i="1" smtClean="0">
                              <a:latin typeface="Cambria Math" panose="02040503050406030204" pitchFamily="18" charset="0"/>
                            </a:rPr>
                            <m:t> −</m:t>
                          </m:r>
                          <m:r>
                            <a:rPr lang="cs-CZ" sz="2800" b="1" i="1" smtClean="0">
                              <a:latin typeface="Cambria Math" panose="02040503050406030204" pitchFamily="18" charset="0"/>
                            </a:rPr>
                            <m:t>𝟓</m:t>
                          </m:r>
                        </m:den>
                      </m:f>
                    </m:oMath>
                  </m:oMathPara>
                </a14:m>
                <a:endParaRPr lang="cs-CZ" sz="2800" b="1" i="1" dirty="0"/>
              </a:p>
            </p:txBody>
          </p:sp>
        </mc:Choice>
        <mc:Fallback xmlns="">
          <p:sp>
            <p:nvSpPr>
              <p:cNvPr id="26" name="TextovéPole 2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4500000"/>
                <a:ext cx="1343241" cy="910570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ovéPole 26"/>
              <p:cNvSpPr txBox="1"/>
              <p:nvPr/>
            </p:nvSpPr>
            <p:spPr>
              <a:xfrm>
                <a:off x="0" y="5580000"/>
                <a:ext cx="1343241" cy="91057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latin typeface="Cambria Math" panose="02040503050406030204" pitchFamily="18" charset="0"/>
                            </a:rPr>
                            <m:t>𝟓</m:t>
                          </m:r>
                          <m:r>
                            <a:rPr lang="cs-CZ" sz="2800" b="1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cs-CZ" sz="2800" b="1" i="1" smtClean="0">
                              <a:latin typeface="Cambria Math" panose="02040503050406030204" pitchFamily="18" charset="0"/>
                            </a:rPr>
                            <m:t>𝒂</m:t>
                          </m:r>
                        </m:num>
                        <m:den>
                          <m:r>
                            <a:rPr lang="cs-CZ" sz="2800" b="1" i="1" smtClean="0">
                              <a:latin typeface="Cambria Math" panose="02040503050406030204" pitchFamily="18" charset="0"/>
                            </a:rPr>
                            <m:t>𝟑</m:t>
                          </m:r>
                          <m:r>
                            <a:rPr lang="cs-CZ" sz="2800" b="1" i="1" smtClean="0">
                              <a:latin typeface="Cambria Math" panose="02040503050406030204" pitchFamily="18" charset="0"/>
                            </a:rPr>
                            <m:t>𝒂</m:t>
                          </m:r>
                          <m:r>
                            <a:rPr lang="cs-CZ" sz="2800" b="1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cs-CZ" sz="2800" b="1" i="1" smtClean="0">
                              <a:latin typeface="Cambria Math" panose="02040503050406030204" pitchFamily="18" charset="0"/>
                            </a:rPr>
                            <m:t>𝟔</m:t>
                          </m:r>
                          <m:sSup>
                            <m:sSupPr>
                              <m:ctrlPr>
                                <a:rPr lang="cs-CZ" sz="2800" b="1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cs-CZ" sz="2800" b="1" i="1" smtClean="0">
                                  <a:latin typeface="Cambria Math" panose="02040503050406030204" pitchFamily="18" charset="0"/>
                                </a:rPr>
                                <m:t>𝒂</m:t>
                              </m:r>
                            </m:e>
                            <m:sup>
                              <m:r>
                                <a:rPr lang="cs-CZ" sz="2800" b="1" i="1" smtClean="0"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cs-CZ" sz="2800" b="1" i="1" dirty="0"/>
              </a:p>
            </p:txBody>
          </p:sp>
        </mc:Choice>
        <mc:Fallback xmlns="">
          <p:sp>
            <p:nvSpPr>
              <p:cNvPr id="27" name="TextovéPole 2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5580000"/>
                <a:ext cx="1343241" cy="910570"/>
              </a:xfrm>
              <a:prstGeom prst="rect">
                <a:avLst/>
              </a:prstGeom>
              <a:blipFill rotWithShape="0">
                <a:blip r:embed="rId5"/>
                <a:stretch>
                  <a:fillRect r="-15909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ovéPole 27"/>
              <p:cNvSpPr txBox="1"/>
              <p:nvPr/>
            </p:nvSpPr>
            <p:spPr>
              <a:xfrm>
                <a:off x="5040000" y="2340000"/>
                <a:ext cx="2188597" cy="83638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latin typeface="Cambria Math" panose="02040503050406030204" pitchFamily="18" charset="0"/>
                            </a:rPr>
                            <m:t>𝒓</m:t>
                          </m:r>
                        </m:num>
                        <m:den>
                          <m:sSup>
                            <m:sSupPr>
                              <m:ctrlPr>
                                <a:rPr lang="cs-CZ" sz="2800" b="1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cs-CZ" sz="2800" b="1" i="1" smtClean="0">
                                  <a:latin typeface="Cambria Math" panose="02040503050406030204" pitchFamily="18" charset="0"/>
                                </a:rPr>
                                <m:t>𝒓</m:t>
                              </m:r>
                            </m:e>
                            <m:sup>
                              <m:r>
                                <a:rPr lang="cs-CZ" sz="2800" b="1" i="1" smtClean="0"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sup>
                          </m:sSup>
                          <m:r>
                            <a:rPr lang="cs-CZ" sz="2800" b="1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cs-CZ" sz="2800" b="1" i="1" smtClean="0">
                              <a:latin typeface="Cambria Math" panose="02040503050406030204" pitchFamily="18" charset="0"/>
                            </a:rPr>
                            <m:t>𝟑𝟔</m:t>
                          </m:r>
                        </m:den>
                      </m:f>
                    </m:oMath>
                  </m:oMathPara>
                </a14:m>
                <a:endParaRPr lang="cs-CZ" sz="2800" b="1" i="1" dirty="0"/>
              </a:p>
            </p:txBody>
          </p:sp>
        </mc:Choice>
        <mc:Fallback xmlns="">
          <p:sp>
            <p:nvSpPr>
              <p:cNvPr id="28" name="TextovéPole 2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40000" y="2340000"/>
                <a:ext cx="2188597" cy="836383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1" name="TextovéPole 30"/>
              <p:cNvSpPr txBox="1"/>
              <p:nvPr/>
            </p:nvSpPr>
            <p:spPr>
              <a:xfrm>
                <a:off x="5184000" y="3420000"/>
                <a:ext cx="2460104" cy="97513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latin typeface="Cambria Math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cs-CZ" sz="2800" b="1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cs-CZ" sz="2800" b="1" i="1" smtClean="0">
                                  <a:latin typeface="Cambria Math" panose="02040503050406030204" pitchFamily="18" charset="0"/>
                                </a:rPr>
                                <m:t>𝒙</m:t>
                              </m:r>
                            </m:e>
                            <m:sup>
                              <m:r>
                                <a:rPr lang="cs-CZ" sz="2800" b="1" i="1" smtClean="0"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sup>
                          </m:sSup>
                          <m:r>
                            <a:rPr lang="cs-CZ" sz="2800" b="1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cs-CZ" sz="2800" b="1" i="1" smtClean="0">
                              <a:latin typeface="Cambria Math" panose="02040503050406030204" pitchFamily="18" charset="0"/>
                            </a:rPr>
                            <m:t>𝟒</m:t>
                          </m:r>
                        </m:num>
                        <m:den>
                          <m:sSup>
                            <m:sSupPr>
                              <m:ctrlPr>
                                <a:rPr lang="cs-CZ" sz="2800" b="1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cs-CZ" sz="2800" b="1" i="1" smtClean="0">
                                  <a:latin typeface="Cambria Math" panose="02040503050406030204" pitchFamily="18" charset="0"/>
                                </a:rPr>
                                <m:t>𝒙</m:t>
                              </m:r>
                            </m:e>
                            <m:sup>
                              <m:r>
                                <a:rPr lang="cs-CZ" sz="2800" b="1" i="1" smtClean="0"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sup>
                          </m:sSup>
                          <m:r>
                            <a:rPr lang="cs-CZ" sz="2800" b="1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cs-CZ" sz="2800" b="1" i="1" smtClean="0">
                              <a:latin typeface="Cambria Math" panose="02040503050406030204" pitchFamily="18" charset="0"/>
                            </a:rPr>
                            <m:t>𝟒</m:t>
                          </m:r>
                          <m:r>
                            <a:rPr lang="cs-CZ" sz="2800" b="1" i="1" smtClean="0">
                              <a:latin typeface="Cambria Math" panose="02040503050406030204" pitchFamily="18" charset="0"/>
                            </a:rPr>
                            <m:t>𝒙</m:t>
                          </m:r>
                          <m:r>
                            <a:rPr lang="cs-CZ" sz="2800" b="1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cs-CZ" sz="2800" b="1" i="1" smtClean="0">
                              <a:latin typeface="Cambria Math" panose="02040503050406030204" pitchFamily="18" charset="0"/>
                            </a:rPr>
                            <m:t>𝟒</m:t>
                          </m:r>
                        </m:den>
                      </m:f>
                    </m:oMath>
                  </m:oMathPara>
                </a14:m>
                <a:endParaRPr lang="cs-CZ" sz="2800" b="1" i="1" dirty="0"/>
              </a:p>
            </p:txBody>
          </p:sp>
        </mc:Choice>
        <mc:Fallback xmlns="">
          <p:sp>
            <p:nvSpPr>
              <p:cNvPr id="31" name="TextovéPole 3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84000" y="3420000"/>
                <a:ext cx="2460104" cy="975139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2" name="TextovéPole 31"/>
              <p:cNvSpPr txBox="1"/>
              <p:nvPr/>
            </p:nvSpPr>
            <p:spPr>
              <a:xfrm>
                <a:off x="5400000" y="4500000"/>
                <a:ext cx="1897106" cy="91076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latin typeface="Cambria Math" panose="02040503050406030204" pitchFamily="18" charset="0"/>
                            </a:rPr>
                            <m:t>𝟐</m:t>
                          </m:r>
                          <m:r>
                            <a:rPr lang="cs-CZ" sz="2800" b="1" i="1" smtClean="0">
                              <a:latin typeface="Cambria Math" panose="02040503050406030204" pitchFamily="18" charset="0"/>
                            </a:rPr>
                            <m:t>𝒂𝒃</m:t>
                          </m:r>
                        </m:num>
                        <m:den>
                          <m:r>
                            <a:rPr lang="cs-CZ" sz="2800" b="1" i="1" smtClean="0">
                              <a:latin typeface="Cambria Math" panose="02040503050406030204" pitchFamily="18" charset="0"/>
                            </a:rPr>
                            <m:t>𝟑</m:t>
                          </m:r>
                          <m:r>
                            <a:rPr lang="cs-CZ" sz="2800" b="1" i="1" smtClean="0">
                              <a:latin typeface="Cambria Math" panose="02040503050406030204" pitchFamily="18" charset="0"/>
                            </a:rPr>
                            <m:t>𝒓</m:t>
                          </m:r>
                          <m:sSup>
                            <m:sSupPr>
                              <m:ctrlPr>
                                <a:rPr lang="cs-CZ" sz="2800" b="1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cs-CZ" sz="2800" b="1" i="1" smtClean="0">
                                  <a:latin typeface="Cambria Math" panose="02040503050406030204" pitchFamily="18" charset="0"/>
                                </a:rPr>
                                <m:t>𝒔</m:t>
                              </m:r>
                            </m:e>
                            <m:sup>
                              <m:r>
                                <a:rPr lang="cs-CZ" sz="2800" b="1" i="1" smtClean="0"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sup>
                          </m:sSup>
                          <m:r>
                            <a:rPr lang="cs-CZ" sz="2800" b="1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sSup>
                            <m:sSupPr>
                              <m:ctrlPr>
                                <a:rPr lang="cs-CZ" sz="2800" b="1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cs-CZ" sz="2800" b="1" i="1" smtClean="0">
                                  <a:latin typeface="Cambria Math" panose="02040503050406030204" pitchFamily="18" charset="0"/>
                                </a:rPr>
                                <m:t>𝒓</m:t>
                              </m:r>
                            </m:e>
                            <m:sup>
                              <m:r>
                                <a:rPr lang="cs-CZ" sz="2800" b="1" i="1" smtClean="0"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sup>
                          </m:sSup>
                          <m:r>
                            <a:rPr lang="cs-CZ" sz="2800" b="1" i="1" smtClean="0">
                              <a:latin typeface="Cambria Math" panose="02040503050406030204" pitchFamily="18" charset="0"/>
                            </a:rPr>
                            <m:t>𝒔</m:t>
                          </m:r>
                        </m:den>
                      </m:f>
                    </m:oMath>
                  </m:oMathPara>
                </a14:m>
                <a:endParaRPr lang="cs-CZ" sz="2800" b="1" i="1" dirty="0"/>
              </a:p>
            </p:txBody>
          </p:sp>
        </mc:Choice>
        <mc:Fallback xmlns="">
          <p:sp>
            <p:nvSpPr>
              <p:cNvPr id="32" name="TextovéPole 3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00000" y="4500000"/>
                <a:ext cx="1897106" cy="910762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3" name="TextovéPole 32"/>
              <p:cNvSpPr txBox="1"/>
              <p:nvPr/>
            </p:nvSpPr>
            <p:spPr>
              <a:xfrm>
                <a:off x="5364000" y="5580000"/>
                <a:ext cx="1848112" cy="96789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latin typeface="Cambria Math" panose="02040503050406030204" pitchFamily="18" charset="0"/>
                            </a:rPr>
                            <m:t>𝟑</m:t>
                          </m:r>
                          <m:sSup>
                            <m:sSupPr>
                              <m:ctrlPr>
                                <a:rPr lang="cs-CZ" sz="2800" b="1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cs-CZ" sz="2800" b="1" i="1" smtClean="0">
                                  <a:latin typeface="Cambria Math" panose="02040503050406030204" pitchFamily="18" charset="0"/>
                                </a:rPr>
                                <m:t>𝒂</m:t>
                              </m:r>
                            </m:e>
                            <m:sup>
                              <m:r>
                                <a:rPr lang="cs-CZ" sz="2800" b="1" i="1" smtClean="0"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sup>
                          </m:sSup>
                          <m:r>
                            <a:rPr lang="cs-CZ" sz="2800" b="1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cs-CZ" sz="2800" b="1" i="1" smtClean="0">
                              <a:latin typeface="Cambria Math" panose="02040503050406030204" pitchFamily="18" charset="0"/>
                            </a:rPr>
                            <m:t>𝟏𝟐</m:t>
                          </m:r>
                        </m:num>
                        <m:den>
                          <m:r>
                            <a:rPr lang="cs-CZ" sz="2800" b="1" i="1" smtClean="0">
                              <a:latin typeface="Cambria Math" panose="02040503050406030204" pitchFamily="18" charset="0"/>
                            </a:rPr>
                            <m:t>𝟏𝟐</m:t>
                          </m:r>
                          <m:sSup>
                            <m:sSupPr>
                              <m:ctrlPr>
                                <a:rPr lang="cs-CZ" sz="2800" b="1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cs-CZ" sz="2800" b="1" i="1" smtClean="0">
                                  <a:latin typeface="Cambria Math" panose="02040503050406030204" pitchFamily="18" charset="0"/>
                                </a:rPr>
                                <m:t>𝒃</m:t>
                              </m:r>
                            </m:e>
                            <m:sup>
                              <m:r>
                                <a:rPr lang="cs-CZ" sz="2800" b="1" i="1" smtClean="0"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sup>
                          </m:sSup>
                          <m:r>
                            <a:rPr lang="cs-CZ" sz="2800" b="1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cs-CZ" sz="2800" b="1" i="1" smtClean="0">
                              <a:latin typeface="Cambria Math" panose="02040503050406030204" pitchFamily="18" charset="0"/>
                            </a:rPr>
                            <m:t>𝟐𝟕</m:t>
                          </m:r>
                        </m:den>
                      </m:f>
                    </m:oMath>
                  </m:oMathPara>
                </a14:m>
                <a:endParaRPr lang="cs-CZ" sz="2800" b="1" i="1" dirty="0"/>
              </a:p>
            </p:txBody>
          </p:sp>
        </mc:Choice>
        <mc:Fallback xmlns="">
          <p:sp>
            <p:nvSpPr>
              <p:cNvPr id="33" name="TextovéPole 3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64000" y="5580000"/>
                <a:ext cx="1848112" cy="967894"/>
              </a:xfrm>
              <a:prstGeom prst="rect">
                <a:avLst/>
              </a:prstGeom>
              <a:blipFill rotWithShape="0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Nadpis 4"/>
          <p:cNvSpPr>
            <a:spLocks noGrp="1"/>
          </p:cNvSpPr>
          <p:nvPr>
            <p:ph type="title"/>
          </p:nvPr>
        </p:nvSpPr>
        <p:spPr>
          <a:xfrm>
            <a:off x="1343241" y="260648"/>
            <a:ext cx="10390716" cy="986778"/>
          </a:xfrm>
        </p:spPr>
        <p:txBody>
          <a:bodyPr/>
          <a:lstStyle/>
          <a:p>
            <a:pPr algn="ctr"/>
            <a:r>
              <a:rPr lang="cs-CZ" dirty="0"/>
              <a:t>Lomené výrazy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5" name="TextovéPole 34"/>
              <p:cNvSpPr txBox="1"/>
              <p:nvPr/>
            </p:nvSpPr>
            <p:spPr>
              <a:xfrm>
                <a:off x="3869490" y="2586826"/>
                <a:ext cx="1343241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𝒙</m:t>
                      </m:r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𝟓</m:t>
                      </m:r>
                    </m:oMath>
                  </m:oMathPara>
                </a14:m>
                <a:endParaRPr lang="cs-CZ" sz="2800" b="1" i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35" name="TextovéPole 3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69490" y="2586826"/>
                <a:ext cx="1343241" cy="523220"/>
              </a:xfrm>
              <a:prstGeom prst="rect">
                <a:avLst/>
              </a:prstGeom>
              <a:blipFill rotWithShape="0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6" name="TextovéPole 35"/>
              <p:cNvSpPr txBox="1"/>
              <p:nvPr/>
            </p:nvSpPr>
            <p:spPr>
              <a:xfrm>
                <a:off x="3825295" y="3645959"/>
                <a:ext cx="1343241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𝒚</m:t>
                      </m:r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𝟎</m:t>
                      </m:r>
                    </m:oMath>
                  </m:oMathPara>
                </a14:m>
                <a:endParaRPr lang="cs-CZ" sz="2800" b="1" i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36" name="TextovéPole 3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25295" y="3645959"/>
                <a:ext cx="1343241" cy="523220"/>
              </a:xfrm>
              <a:prstGeom prst="rect">
                <a:avLst/>
              </a:prstGeom>
              <a:blipFill rotWithShape="0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7" name="TextovéPole 36"/>
              <p:cNvSpPr txBox="1"/>
              <p:nvPr/>
            </p:nvSpPr>
            <p:spPr>
              <a:xfrm>
                <a:off x="3704256" y="4693675"/>
                <a:ext cx="1464280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𝒙</m:t>
                      </m:r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𝟕</m:t>
                      </m:r>
                    </m:oMath>
                  </m:oMathPara>
                </a14:m>
                <a:endParaRPr lang="cs-CZ" sz="2800" b="1" i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37" name="TextovéPole 3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04256" y="4693675"/>
                <a:ext cx="1464280" cy="523220"/>
              </a:xfrm>
              <a:prstGeom prst="rect">
                <a:avLst/>
              </a:prstGeom>
              <a:blipFill rotWithShape="0"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8" name="TextovéPole 37"/>
              <p:cNvSpPr txBox="1"/>
              <p:nvPr/>
            </p:nvSpPr>
            <p:spPr>
              <a:xfrm>
                <a:off x="3704256" y="5987392"/>
                <a:ext cx="1510822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𝒂</m:t>
                      </m:r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=−</m:t>
                      </m:r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𝟓</m:t>
                      </m:r>
                    </m:oMath>
                  </m:oMathPara>
                </a14:m>
                <a:endParaRPr lang="cs-CZ" sz="2800" b="1" i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38" name="TextovéPole 3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04256" y="5987392"/>
                <a:ext cx="1510822" cy="523220"/>
              </a:xfrm>
              <a:prstGeom prst="rect">
                <a:avLst/>
              </a:prstGeom>
              <a:blipFill rotWithShape="0"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9" name="TextovéPole 38"/>
              <p:cNvSpPr txBox="1"/>
              <p:nvPr/>
            </p:nvSpPr>
            <p:spPr>
              <a:xfrm>
                <a:off x="10704512" y="2612103"/>
                <a:ext cx="1343241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𝒓</m:t>
                      </m:r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𝟎</m:t>
                      </m:r>
                    </m:oMath>
                  </m:oMathPara>
                </a14:m>
                <a:endParaRPr lang="cs-CZ" sz="2800" b="1" i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39" name="TextovéPole 3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704512" y="2612103"/>
                <a:ext cx="1343241" cy="523220"/>
              </a:xfrm>
              <a:prstGeom prst="rect">
                <a:avLst/>
              </a:prstGeom>
              <a:blipFill rotWithShape="0"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0" name="TextovéPole 39"/>
              <p:cNvSpPr txBox="1"/>
              <p:nvPr/>
            </p:nvSpPr>
            <p:spPr>
              <a:xfrm>
                <a:off x="10813242" y="3645959"/>
                <a:ext cx="1343241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𝒙</m:t>
                      </m:r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∈</m:t>
                      </m:r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𝑹</m:t>
                      </m:r>
                    </m:oMath>
                  </m:oMathPara>
                </a14:m>
                <a:endParaRPr lang="cs-CZ" sz="2800" b="1" i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40" name="TextovéPole 3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813242" y="3645959"/>
                <a:ext cx="1343241" cy="523220"/>
              </a:xfrm>
              <a:prstGeom prst="rect">
                <a:avLst/>
              </a:prstGeom>
              <a:blipFill rotWithShape="0"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1" name="TextovéPole 40"/>
              <p:cNvSpPr txBox="1"/>
              <p:nvPr/>
            </p:nvSpPr>
            <p:spPr>
              <a:xfrm>
                <a:off x="9840416" y="4887350"/>
                <a:ext cx="2351584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𝒂</m:t>
                      </m:r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𝟎</m:t>
                      </m:r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;</m:t>
                      </m:r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𝒃</m:t>
                      </m:r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𝟎</m:t>
                      </m:r>
                    </m:oMath>
                  </m:oMathPara>
                </a14:m>
                <a:endParaRPr lang="cs-CZ" sz="2800" b="1" i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41" name="TextovéPole 4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840416" y="4887350"/>
                <a:ext cx="2351584" cy="523220"/>
              </a:xfrm>
              <a:prstGeom prst="rect">
                <a:avLst/>
              </a:prstGeom>
              <a:blipFill rotWithShape="0">
                <a:blip r:embed="rId1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2" name="TextovéPole 41"/>
              <p:cNvSpPr txBox="1"/>
              <p:nvPr/>
            </p:nvSpPr>
            <p:spPr>
              <a:xfrm>
                <a:off x="10704512" y="5987392"/>
                <a:ext cx="1487488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𝒂</m:t>
                      </m:r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≠±</m:t>
                      </m:r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𝟐</m:t>
                      </m:r>
                    </m:oMath>
                  </m:oMathPara>
                </a14:m>
                <a:endParaRPr lang="cs-CZ" sz="2800" b="1" i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42" name="TextovéPole 4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704512" y="5987392"/>
                <a:ext cx="1487488" cy="523220"/>
              </a:xfrm>
              <a:prstGeom prst="rect">
                <a:avLst/>
              </a:prstGeom>
              <a:blipFill rotWithShape="0">
                <a:blip r:embed="rId1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225508777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5" grpId="0"/>
      <p:bldP spid="26" grpId="0"/>
      <p:bldP spid="27" grpId="0"/>
      <p:bldP spid="28" grpId="0"/>
      <p:bldP spid="31" grpId="0"/>
      <p:bldP spid="32" grpId="0"/>
      <p:bldP spid="33" grpId="0"/>
      <p:bldP spid="35" grpId="0"/>
      <p:bldP spid="36" grpId="0"/>
      <p:bldP spid="37" grpId="0"/>
      <p:bldP spid="38" grpId="0"/>
      <p:bldP spid="39" grpId="0"/>
      <p:bldP spid="40" grpId="0"/>
      <p:bldP spid="41" grpId="0"/>
      <p:bldP spid="4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vert="horz" wrap="square" lIns="92075" tIns="46037" rIns="92075" bIns="46037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cs-CZ" dirty="0" smtClean="0"/>
              <a:t>Lomené </a:t>
            </a:r>
            <a:r>
              <a:rPr lang="cs-CZ" dirty="0"/>
              <a:t>výrazy</a:t>
            </a:r>
          </a:p>
        </p:txBody>
      </p:sp>
      <p:sp>
        <p:nvSpPr>
          <p:cNvPr id="25" name="Rectangle 3"/>
          <p:cNvSpPr>
            <a:spLocks noChangeArrowheads="1"/>
          </p:cNvSpPr>
          <p:nvPr/>
        </p:nvSpPr>
        <p:spPr bwMode="auto">
          <a:xfrm>
            <a:off x="1763713" y="1888268"/>
            <a:ext cx="9372847" cy="649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Font typeface="Trebuchet MS" panose="020B0603020202020204" pitchFamily="34" charset="0"/>
              <a:buChar char="−"/>
              <a:defRPr sz="2800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anose="020B0603020202020204" pitchFamily="34" charset="0"/>
              <a:buChar char="−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sz="2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 lomenými výrazy </a:t>
            </a:r>
            <a:r>
              <a:rPr lang="cs-CZ" altLang="cs-CZ" sz="28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počítáme obdobně </a:t>
            </a:r>
            <a:r>
              <a:rPr lang="cs-CZ" altLang="cs-CZ" sz="2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jako se zlomky.</a:t>
            </a:r>
          </a:p>
        </p:txBody>
      </p:sp>
      <p:sp>
        <p:nvSpPr>
          <p:cNvPr id="26" name="Rectangle 15"/>
          <p:cNvSpPr>
            <a:spLocks noChangeArrowheads="1"/>
          </p:cNvSpPr>
          <p:nvPr/>
        </p:nvSpPr>
        <p:spPr bwMode="auto">
          <a:xfrm>
            <a:off x="1763713" y="2474564"/>
            <a:ext cx="9264353" cy="7583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Font typeface="Trebuchet MS" panose="020B0603020202020204" pitchFamily="34" charset="0"/>
              <a:buChar char="−"/>
              <a:defRPr sz="2800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anose="020B0603020202020204" pitchFamily="34" charset="0"/>
              <a:buChar char="−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sz="28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Jmenovatel </a:t>
            </a:r>
            <a:r>
              <a:rPr lang="cs-CZ" altLang="cs-CZ" sz="28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žádného zlomku nesmí být roven </a:t>
            </a:r>
            <a:r>
              <a:rPr lang="cs-CZ" altLang="cs-CZ" sz="28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nule =&gt; </a:t>
            </a: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sz="28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Totéž </a:t>
            </a:r>
            <a:r>
              <a:rPr lang="cs-CZ" altLang="cs-CZ" sz="2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platí i pro lomené výrazy.</a:t>
            </a:r>
          </a:p>
        </p:txBody>
      </p:sp>
      <p:sp>
        <p:nvSpPr>
          <p:cNvPr id="27" name="Rectangle 16"/>
          <p:cNvSpPr>
            <a:spLocks noChangeArrowheads="1"/>
          </p:cNvSpPr>
          <p:nvPr/>
        </p:nvSpPr>
        <p:spPr bwMode="auto">
          <a:xfrm>
            <a:off x="1107733" y="3275453"/>
            <a:ext cx="10576311" cy="1081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Font typeface="Trebuchet MS" panose="020B0603020202020204" pitchFamily="34" charset="0"/>
              <a:buChar char="−"/>
              <a:defRPr sz="2800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anose="020B0603020202020204" pitchFamily="34" charset="0"/>
              <a:buChar char="−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sz="28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Je nutné vždy </a:t>
            </a:r>
            <a:r>
              <a:rPr lang="cs-CZ" altLang="cs-CZ" sz="2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vyloučit ty hodnoty jednotlivých proměnných, po jejichž dosazení by byl jmenovatel roven nule. </a:t>
            </a:r>
          </a:p>
        </p:txBody>
      </p:sp>
      <p:sp>
        <p:nvSpPr>
          <p:cNvPr id="28" name="Rectangle 17"/>
          <p:cNvSpPr>
            <a:spLocks noChangeArrowheads="1"/>
          </p:cNvSpPr>
          <p:nvPr/>
        </p:nvSpPr>
        <p:spPr bwMode="auto">
          <a:xfrm>
            <a:off x="486676" y="4136454"/>
            <a:ext cx="11424592" cy="865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Font typeface="Trebuchet MS" panose="020B0603020202020204" pitchFamily="34" charset="0"/>
              <a:buChar char="−"/>
              <a:defRPr sz="2800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anose="020B0603020202020204" pitchFamily="34" charset="0"/>
              <a:buChar char="−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sz="28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Říkáme, že určujeme podmínky, pro které má lomený výraz smysl.</a:t>
            </a:r>
          </a:p>
        </p:txBody>
      </p:sp>
      <p:sp>
        <p:nvSpPr>
          <p:cNvPr id="35" name="Freeform 25"/>
          <p:cNvSpPr>
            <a:spLocks/>
          </p:cNvSpPr>
          <p:nvPr/>
        </p:nvSpPr>
        <p:spPr bwMode="auto">
          <a:xfrm>
            <a:off x="1254456" y="5577904"/>
            <a:ext cx="638968" cy="552450"/>
          </a:xfrm>
          <a:custGeom>
            <a:avLst/>
            <a:gdLst>
              <a:gd name="T0" fmla="*/ 0 w 499"/>
              <a:gd name="T1" fmla="*/ 456149075 h 348"/>
              <a:gd name="T2" fmla="*/ 801409182 w 499"/>
              <a:gd name="T3" fmla="*/ 801409688 h 348"/>
              <a:gd name="T4" fmla="*/ 1257556381 w 499"/>
              <a:gd name="T5" fmla="*/ 0 h 348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499" h="348">
                <a:moveTo>
                  <a:pt x="0" y="181"/>
                </a:moveTo>
                <a:cubicBezTo>
                  <a:pt x="117" y="264"/>
                  <a:pt x="235" y="348"/>
                  <a:pt x="318" y="318"/>
                </a:cubicBezTo>
                <a:cubicBezTo>
                  <a:pt x="401" y="288"/>
                  <a:pt x="450" y="144"/>
                  <a:pt x="499" y="0"/>
                </a:cubicBezTo>
              </a:path>
            </a:pathLst>
          </a:custGeom>
          <a:noFill/>
          <a:ln w="28575" cmpd="sng">
            <a:solidFill>
              <a:srgbClr val="FF0000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cs-CZ"/>
          </a:p>
        </p:txBody>
      </p:sp>
      <p:sp>
        <p:nvSpPr>
          <p:cNvPr id="36" name="Freeform 26"/>
          <p:cNvSpPr>
            <a:spLocks/>
          </p:cNvSpPr>
          <p:nvPr/>
        </p:nvSpPr>
        <p:spPr bwMode="auto">
          <a:xfrm>
            <a:off x="3558711" y="5520178"/>
            <a:ext cx="1523976" cy="687962"/>
          </a:xfrm>
          <a:custGeom>
            <a:avLst/>
            <a:gdLst>
              <a:gd name="T0" fmla="*/ 0 w 499"/>
              <a:gd name="T1" fmla="*/ 456149075 h 348"/>
              <a:gd name="T2" fmla="*/ 801410193 w 499"/>
              <a:gd name="T3" fmla="*/ 801409688 h 348"/>
              <a:gd name="T4" fmla="*/ 1257559556 w 499"/>
              <a:gd name="T5" fmla="*/ 0 h 348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499" h="348">
                <a:moveTo>
                  <a:pt x="0" y="181"/>
                </a:moveTo>
                <a:cubicBezTo>
                  <a:pt x="117" y="264"/>
                  <a:pt x="235" y="348"/>
                  <a:pt x="318" y="318"/>
                </a:cubicBezTo>
                <a:cubicBezTo>
                  <a:pt x="401" y="288"/>
                  <a:pt x="450" y="144"/>
                  <a:pt x="499" y="0"/>
                </a:cubicBezTo>
              </a:path>
            </a:pathLst>
          </a:custGeom>
          <a:noFill/>
          <a:ln w="28575" cmpd="sng">
            <a:solidFill>
              <a:srgbClr val="FF0000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cs-CZ"/>
          </a:p>
        </p:txBody>
      </p:sp>
      <p:sp>
        <p:nvSpPr>
          <p:cNvPr id="37" name="Freeform 27"/>
          <p:cNvSpPr>
            <a:spLocks/>
          </p:cNvSpPr>
          <p:nvPr/>
        </p:nvSpPr>
        <p:spPr bwMode="auto">
          <a:xfrm>
            <a:off x="7866537" y="5655690"/>
            <a:ext cx="1896670" cy="552450"/>
          </a:xfrm>
          <a:custGeom>
            <a:avLst/>
            <a:gdLst>
              <a:gd name="T0" fmla="*/ 0 w 499"/>
              <a:gd name="T1" fmla="*/ 456149075 h 348"/>
              <a:gd name="T2" fmla="*/ 1918174863 w 499"/>
              <a:gd name="T3" fmla="*/ 801409688 h 348"/>
              <a:gd name="T4" fmla="*/ 2147483646 w 499"/>
              <a:gd name="T5" fmla="*/ 0 h 348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499" h="348">
                <a:moveTo>
                  <a:pt x="0" y="181"/>
                </a:moveTo>
                <a:cubicBezTo>
                  <a:pt x="117" y="264"/>
                  <a:pt x="235" y="348"/>
                  <a:pt x="318" y="318"/>
                </a:cubicBezTo>
                <a:cubicBezTo>
                  <a:pt x="401" y="288"/>
                  <a:pt x="450" y="144"/>
                  <a:pt x="499" y="0"/>
                </a:cubicBezTo>
              </a:path>
            </a:pathLst>
          </a:custGeom>
          <a:noFill/>
          <a:ln w="28575" cmpd="sng">
            <a:solidFill>
              <a:srgbClr val="FF0000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cs-CZ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ovéPole 1"/>
              <p:cNvSpPr txBox="1"/>
              <p:nvPr/>
            </p:nvSpPr>
            <p:spPr>
              <a:xfrm>
                <a:off x="839416" y="4930248"/>
                <a:ext cx="498855" cy="91057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latin typeface="Cambria Math"/>
                            </a:rPr>
                            <m:t>𝟓</m:t>
                          </m:r>
                        </m:num>
                        <m:den>
                          <m:r>
                            <a:rPr lang="cs-CZ" sz="2800" b="1" i="1" smtClean="0">
                              <a:latin typeface="Cambria Math"/>
                            </a:rPr>
                            <m:t>𝒙</m:t>
                          </m:r>
                        </m:den>
                      </m:f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2" name="TextovéPole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9416" y="4930248"/>
                <a:ext cx="498855" cy="910570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ovéPole 17"/>
              <p:cNvSpPr txBox="1"/>
              <p:nvPr/>
            </p:nvSpPr>
            <p:spPr>
              <a:xfrm>
                <a:off x="2994455" y="5001641"/>
                <a:ext cx="705642" cy="89896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latin typeface="Cambria Math"/>
                            </a:rPr>
                            <m:t>𝟕</m:t>
                          </m:r>
                        </m:num>
                        <m:den>
                          <m:r>
                            <a:rPr lang="cs-CZ" sz="2800" b="1" i="1" smtClean="0">
                              <a:latin typeface="Cambria Math"/>
                            </a:rPr>
                            <m:t>𝟐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𝒙</m:t>
                          </m:r>
                        </m:den>
                      </m:f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18" name="TextovéPole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94455" y="5001641"/>
                <a:ext cx="705642" cy="898964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ovéPole 18"/>
              <p:cNvSpPr txBox="1"/>
              <p:nvPr/>
            </p:nvSpPr>
            <p:spPr>
              <a:xfrm>
                <a:off x="7098911" y="5001641"/>
                <a:ext cx="1132874" cy="90178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latin typeface="Cambria Math"/>
                            </a:rPr>
                            <m:t>𝟗</m:t>
                          </m:r>
                        </m:num>
                        <m:den>
                          <m:r>
                            <a:rPr lang="cs-CZ" sz="2800" b="1" i="1" smtClean="0">
                              <a:latin typeface="Cambria Math"/>
                            </a:rPr>
                            <m:t>𝒙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−</m:t>
                          </m:r>
                          <m:r>
                            <a:rPr lang="cs-CZ" sz="2800" b="1" i="1" smtClean="0">
                              <a:latin typeface="Cambria Math"/>
                            </a:rPr>
                            <m:t>𝟐</m:t>
                          </m:r>
                        </m:den>
                      </m:f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19" name="TextovéPole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98911" y="5001641"/>
                <a:ext cx="1132874" cy="901785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ovéPole 3"/>
              <p:cNvSpPr txBox="1"/>
              <p:nvPr/>
            </p:nvSpPr>
            <p:spPr>
              <a:xfrm>
                <a:off x="1573940" y="5054684"/>
                <a:ext cx="1172885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smtClean="0">
                          <a:solidFill>
                            <a:srgbClr val="0070C0"/>
                          </a:solidFill>
                          <a:latin typeface="Cambria Math"/>
                        </a:rPr>
                        <m:t>𝒙</m:t>
                      </m:r>
                      <m:r>
                        <a:rPr lang="cs-CZ" sz="2800" b="1" i="1" smtClean="0">
                          <a:solidFill>
                            <a:srgbClr val="0070C0"/>
                          </a:solidFill>
                          <a:latin typeface="Cambria Math"/>
                          <a:ea typeface="Cambria Math"/>
                        </a:rPr>
                        <m:t>≠</m:t>
                      </m:r>
                      <m:r>
                        <a:rPr lang="cs-CZ" sz="2800" b="1" i="1" smtClean="0">
                          <a:solidFill>
                            <a:srgbClr val="0070C0"/>
                          </a:solidFill>
                          <a:latin typeface="Cambria Math"/>
                          <a:ea typeface="Cambria Math"/>
                        </a:rPr>
                        <m:t>𝟎</m:t>
                      </m:r>
                    </m:oMath>
                  </m:oMathPara>
                </a14:m>
                <a:endParaRPr lang="cs-CZ" sz="2800" b="1" dirty="0">
                  <a:solidFill>
                    <a:srgbClr val="0070C0"/>
                  </a:solidFill>
                </a:endParaRPr>
              </a:p>
            </p:txBody>
          </p:sp>
        </mc:Choice>
        <mc:Fallback xmlns="">
          <p:sp>
            <p:nvSpPr>
              <p:cNvPr id="4" name="TextovéPo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73940" y="5054684"/>
                <a:ext cx="1172885" cy="523220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ovéPole 20"/>
              <p:cNvSpPr txBox="1"/>
              <p:nvPr/>
            </p:nvSpPr>
            <p:spPr>
              <a:xfrm>
                <a:off x="3714535" y="5054684"/>
                <a:ext cx="2787045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smtClean="0">
                          <a:solidFill>
                            <a:srgbClr val="0070C0"/>
                          </a:solidFill>
                          <a:latin typeface="Cambria Math"/>
                        </a:rPr>
                        <m:t>𝟐</m:t>
                      </m:r>
                      <m:r>
                        <a:rPr lang="cs-CZ" sz="2800" b="1" i="1" smtClean="0">
                          <a:solidFill>
                            <a:srgbClr val="0070C0"/>
                          </a:solidFill>
                          <a:latin typeface="Cambria Math"/>
                        </a:rPr>
                        <m:t>𝒙</m:t>
                      </m:r>
                      <m:r>
                        <a:rPr lang="cs-CZ" sz="2800" b="1" i="1" smtClean="0">
                          <a:solidFill>
                            <a:srgbClr val="0070C0"/>
                          </a:solidFill>
                          <a:latin typeface="Cambria Math"/>
                          <a:ea typeface="Cambria Math"/>
                        </a:rPr>
                        <m:t>≠</m:t>
                      </m:r>
                      <m:r>
                        <a:rPr lang="cs-CZ" sz="2800" b="1" i="1" smtClean="0">
                          <a:solidFill>
                            <a:srgbClr val="0070C0"/>
                          </a:solidFill>
                          <a:latin typeface="Cambria Math"/>
                          <a:ea typeface="Cambria Math"/>
                        </a:rPr>
                        <m:t>𝟎</m:t>
                      </m:r>
                      <m:r>
                        <a:rPr lang="cs-CZ" sz="2800" b="1" i="1" smtClean="0">
                          <a:solidFill>
                            <a:srgbClr val="0070C0"/>
                          </a:solidFill>
                          <a:latin typeface="Cambria Math"/>
                          <a:ea typeface="Cambria Math"/>
                        </a:rPr>
                        <m:t>⇒</m:t>
                      </m:r>
                      <m:r>
                        <a:rPr lang="cs-CZ" sz="2800" b="1" i="1" smtClean="0">
                          <a:solidFill>
                            <a:srgbClr val="0070C0"/>
                          </a:solidFill>
                          <a:latin typeface="Cambria Math"/>
                          <a:ea typeface="Cambria Math"/>
                        </a:rPr>
                        <m:t>𝒙</m:t>
                      </m:r>
                      <m:r>
                        <a:rPr lang="cs-CZ" sz="2800" b="1" i="1" smtClean="0">
                          <a:solidFill>
                            <a:srgbClr val="0070C0"/>
                          </a:solidFill>
                          <a:latin typeface="Cambria Math"/>
                          <a:ea typeface="Cambria Math"/>
                        </a:rPr>
                        <m:t>≠</m:t>
                      </m:r>
                      <m:r>
                        <a:rPr lang="cs-CZ" sz="2800" b="1" i="1" smtClean="0">
                          <a:solidFill>
                            <a:srgbClr val="0070C0"/>
                          </a:solidFill>
                          <a:latin typeface="Cambria Math"/>
                          <a:ea typeface="Cambria Math"/>
                        </a:rPr>
                        <m:t>𝟎</m:t>
                      </m:r>
                    </m:oMath>
                  </m:oMathPara>
                </a14:m>
                <a:endParaRPr lang="cs-CZ" sz="2800" b="1" dirty="0">
                  <a:solidFill>
                    <a:srgbClr val="0070C0"/>
                  </a:solidFill>
                </a:endParaRPr>
              </a:p>
            </p:txBody>
          </p:sp>
        </mc:Choice>
        <mc:Fallback xmlns="">
          <p:sp>
            <p:nvSpPr>
              <p:cNvPr id="21" name="TextovéPole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14535" y="5054684"/>
                <a:ext cx="2787045" cy="523220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ovéPole 21"/>
              <p:cNvSpPr txBox="1"/>
              <p:nvPr/>
            </p:nvSpPr>
            <p:spPr>
              <a:xfrm>
                <a:off x="8238391" y="5189513"/>
                <a:ext cx="3214278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smtClean="0">
                          <a:solidFill>
                            <a:srgbClr val="0070C0"/>
                          </a:solidFill>
                          <a:latin typeface="Cambria Math"/>
                        </a:rPr>
                        <m:t>𝒙</m:t>
                      </m:r>
                      <m:r>
                        <a:rPr lang="cs-CZ" sz="2800" b="1" i="1" smtClean="0">
                          <a:solidFill>
                            <a:srgbClr val="0070C0"/>
                          </a:solidFill>
                          <a:latin typeface="Cambria Math"/>
                        </a:rPr>
                        <m:t>−</m:t>
                      </m:r>
                      <m:r>
                        <a:rPr lang="cs-CZ" sz="2800" b="1" i="1" smtClean="0">
                          <a:solidFill>
                            <a:srgbClr val="0070C0"/>
                          </a:solidFill>
                          <a:latin typeface="Cambria Math"/>
                        </a:rPr>
                        <m:t>𝟐</m:t>
                      </m:r>
                      <m:r>
                        <a:rPr lang="cs-CZ" sz="2800" b="1" i="1" smtClean="0">
                          <a:solidFill>
                            <a:srgbClr val="0070C0"/>
                          </a:solidFill>
                          <a:latin typeface="Cambria Math"/>
                          <a:ea typeface="Cambria Math"/>
                        </a:rPr>
                        <m:t>≠</m:t>
                      </m:r>
                      <m:r>
                        <a:rPr lang="cs-CZ" sz="2800" b="1" i="1" smtClean="0">
                          <a:solidFill>
                            <a:srgbClr val="0070C0"/>
                          </a:solidFill>
                          <a:latin typeface="Cambria Math"/>
                          <a:ea typeface="Cambria Math"/>
                        </a:rPr>
                        <m:t>𝟎</m:t>
                      </m:r>
                      <m:r>
                        <a:rPr lang="cs-CZ" sz="2800" b="1" i="1" smtClean="0">
                          <a:solidFill>
                            <a:srgbClr val="0070C0"/>
                          </a:solidFill>
                          <a:latin typeface="Cambria Math"/>
                          <a:ea typeface="Cambria Math"/>
                        </a:rPr>
                        <m:t>⇒</m:t>
                      </m:r>
                      <m:r>
                        <a:rPr lang="cs-CZ" sz="2800" b="1" i="1" smtClean="0">
                          <a:solidFill>
                            <a:srgbClr val="0070C0"/>
                          </a:solidFill>
                          <a:latin typeface="Cambria Math"/>
                          <a:ea typeface="Cambria Math"/>
                        </a:rPr>
                        <m:t>𝒙</m:t>
                      </m:r>
                      <m:r>
                        <a:rPr lang="cs-CZ" sz="2800" b="1" i="1" smtClean="0">
                          <a:solidFill>
                            <a:srgbClr val="0070C0"/>
                          </a:solidFill>
                          <a:latin typeface="Cambria Math"/>
                          <a:ea typeface="Cambria Math"/>
                        </a:rPr>
                        <m:t>≠</m:t>
                      </m:r>
                      <m:r>
                        <a:rPr lang="cs-CZ" sz="2800" b="1" i="1" smtClean="0">
                          <a:solidFill>
                            <a:srgbClr val="0070C0"/>
                          </a:solidFill>
                          <a:latin typeface="Cambria Math"/>
                          <a:ea typeface="Cambria Math"/>
                        </a:rPr>
                        <m:t>𝟐</m:t>
                      </m:r>
                    </m:oMath>
                  </m:oMathPara>
                </a14:m>
                <a:endParaRPr lang="cs-CZ" sz="2800" b="1" dirty="0">
                  <a:solidFill>
                    <a:srgbClr val="0070C0"/>
                  </a:solidFill>
                </a:endParaRPr>
              </a:p>
            </p:txBody>
          </p:sp>
        </mc:Choice>
        <mc:Fallback xmlns="">
          <p:sp>
            <p:nvSpPr>
              <p:cNvPr id="22" name="TextovéPole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38391" y="5189513"/>
                <a:ext cx="3214278" cy="523220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408850358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26" grpId="0"/>
      <p:bldP spid="27" grpId="0"/>
      <p:bldP spid="28" grpId="0"/>
      <p:bldP spid="35" grpId="0" animBg="1"/>
      <p:bldP spid="36" grpId="0" animBg="1"/>
      <p:bldP spid="37" grpId="0" animBg="1"/>
      <p:bldP spid="2" grpId="0"/>
      <p:bldP spid="18" grpId="0"/>
      <p:bldP spid="19" grpId="0"/>
      <p:bldP spid="4" grpId="0"/>
      <p:bldP spid="21" grpId="0"/>
      <p:bldP spid="2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vert="horz" wrap="square" lIns="92075" tIns="46037" rIns="92075" bIns="46037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cs-CZ" dirty="0" smtClean="0"/>
              <a:t>Lomené </a:t>
            </a:r>
            <a:r>
              <a:rPr lang="cs-CZ" dirty="0"/>
              <a:t>výrazy</a:t>
            </a:r>
          </a:p>
        </p:txBody>
      </p:sp>
      <p:sp>
        <p:nvSpPr>
          <p:cNvPr id="20" name="Rectangle 7"/>
          <p:cNvSpPr>
            <a:spLocks noChangeArrowheads="1"/>
          </p:cNvSpPr>
          <p:nvPr/>
        </p:nvSpPr>
        <p:spPr bwMode="auto">
          <a:xfrm>
            <a:off x="839416" y="2060848"/>
            <a:ext cx="184731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cs-CZ" altLang="cs-CZ" sz="2800">
              <a:cs typeface="Arial" panose="020B0604020202020204" pitchFamily="34" charset="0"/>
            </a:endParaRPr>
          </a:p>
        </p:txBody>
      </p:sp>
      <p:sp>
        <p:nvSpPr>
          <p:cNvPr id="21" name="Rectangle 8"/>
          <p:cNvSpPr>
            <a:spLocks noChangeArrowheads="1"/>
          </p:cNvSpPr>
          <p:nvPr/>
        </p:nvSpPr>
        <p:spPr bwMode="auto">
          <a:xfrm>
            <a:off x="839416" y="2060848"/>
            <a:ext cx="184731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cs-CZ" altLang="cs-CZ" sz="2800">
              <a:cs typeface="Arial" panose="020B0604020202020204" pitchFamily="34" charset="0"/>
            </a:endParaRPr>
          </a:p>
        </p:txBody>
      </p:sp>
      <p:sp>
        <p:nvSpPr>
          <p:cNvPr id="22" name="Rectangle 11"/>
          <p:cNvSpPr>
            <a:spLocks noChangeArrowheads="1"/>
          </p:cNvSpPr>
          <p:nvPr/>
        </p:nvSpPr>
        <p:spPr bwMode="auto">
          <a:xfrm>
            <a:off x="839416" y="2060848"/>
            <a:ext cx="184731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cs-CZ" altLang="cs-CZ" sz="2800">
              <a:cs typeface="Arial" panose="020B0604020202020204" pitchFamily="34" charset="0"/>
            </a:endParaRPr>
          </a:p>
        </p:txBody>
      </p:sp>
      <p:sp>
        <p:nvSpPr>
          <p:cNvPr id="23" name="Rectangle 13"/>
          <p:cNvSpPr>
            <a:spLocks noChangeArrowheads="1"/>
          </p:cNvSpPr>
          <p:nvPr/>
        </p:nvSpPr>
        <p:spPr bwMode="auto">
          <a:xfrm>
            <a:off x="1631504" y="1772816"/>
            <a:ext cx="8424862" cy="576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cs-CZ" altLang="cs-CZ" sz="2800" dirty="0">
                <a:cs typeface="Arial" panose="020B0604020202020204" pitchFamily="34" charset="0"/>
              </a:rPr>
              <a:t>Pro které hodnoty x </a:t>
            </a:r>
            <a:r>
              <a:rPr lang="cs-CZ" altLang="cs-CZ" sz="2800" b="1" i="1" dirty="0">
                <a:cs typeface="Arial" panose="020B0604020202020204" pitchFamily="34" charset="0"/>
              </a:rPr>
              <a:t>není</a:t>
            </a:r>
            <a:r>
              <a:rPr lang="cs-CZ" altLang="cs-CZ" sz="2800" dirty="0">
                <a:cs typeface="Arial" panose="020B0604020202020204" pitchFamily="34" charset="0"/>
              </a:rPr>
              <a:t> daný výraz roven nule?</a:t>
            </a:r>
          </a:p>
        </p:txBody>
      </p:sp>
      <p:sp>
        <p:nvSpPr>
          <p:cNvPr id="45" name="Rectangle 11"/>
          <p:cNvSpPr>
            <a:spLocks noChangeArrowheads="1"/>
          </p:cNvSpPr>
          <p:nvPr/>
        </p:nvSpPr>
        <p:spPr bwMode="auto">
          <a:xfrm>
            <a:off x="1137063" y="3244308"/>
            <a:ext cx="8424862" cy="4687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cs-CZ" altLang="cs-CZ" sz="2800" dirty="0">
                <a:cs typeface="Arial" panose="020B0604020202020204" pitchFamily="34" charset="0"/>
              </a:rPr>
              <a:t>Pro které hodnoty x </a:t>
            </a:r>
            <a:r>
              <a:rPr lang="cs-CZ" altLang="cs-CZ" sz="2800" b="1" i="1" dirty="0">
                <a:cs typeface="Arial" panose="020B0604020202020204" pitchFamily="34" charset="0"/>
              </a:rPr>
              <a:t>je</a:t>
            </a:r>
            <a:r>
              <a:rPr lang="cs-CZ" altLang="cs-CZ" sz="2800" dirty="0">
                <a:cs typeface="Arial" panose="020B0604020202020204" pitchFamily="34" charset="0"/>
              </a:rPr>
              <a:t> daný výraz roven nule?</a:t>
            </a:r>
          </a:p>
        </p:txBody>
      </p:sp>
      <p:sp>
        <p:nvSpPr>
          <p:cNvPr id="46" name="Rectangle 3"/>
          <p:cNvSpPr>
            <a:spLocks noChangeArrowheads="1"/>
          </p:cNvSpPr>
          <p:nvPr/>
        </p:nvSpPr>
        <p:spPr bwMode="auto">
          <a:xfrm>
            <a:off x="0" y="4021162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cs-CZ" altLang="cs-CZ" sz="1800"/>
          </a:p>
        </p:txBody>
      </p:sp>
      <p:sp>
        <p:nvSpPr>
          <p:cNvPr id="47" name="Rectangle 4"/>
          <p:cNvSpPr>
            <a:spLocks noChangeArrowheads="1"/>
          </p:cNvSpPr>
          <p:nvPr/>
        </p:nvSpPr>
        <p:spPr bwMode="auto">
          <a:xfrm>
            <a:off x="0" y="3849712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cs-CZ" altLang="cs-CZ" sz="1800"/>
          </a:p>
        </p:txBody>
      </p:sp>
      <p:sp>
        <p:nvSpPr>
          <p:cNvPr id="48" name="Rectangle 6"/>
          <p:cNvSpPr>
            <a:spLocks noChangeArrowheads="1"/>
          </p:cNvSpPr>
          <p:nvPr/>
        </p:nvSpPr>
        <p:spPr bwMode="auto">
          <a:xfrm>
            <a:off x="0" y="4002112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cs-CZ" altLang="cs-CZ" sz="1800"/>
          </a:p>
        </p:txBody>
      </p:sp>
      <p:sp>
        <p:nvSpPr>
          <p:cNvPr id="49" name="Rectangle 7"/>
          <p:cNvSpPr>
            <a:spLocks noChangeArrowheads="1"/>
          </p:cNvSpPr>
          <p:nvPr/>
        </p:nvSpPr>
        <p:spPr bwMode="auto">
          <a:xfrm>
            <a:off x="0" y="4002112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cs-CZ" altLang="cs-CZ" sz="1800"/>
          </a:p>
        </p:txBody>
      </p:sp>
      <p:sp>
        <p:nvSpPr>
          <p:cNvPr id="50" name="Rectangle 8"/>
          <p:cNvSpPr>
            <a:spLocks noChangeArrowheads="1"/>
          </p:cNvSpPr>
          <p:nvPr/>
        </p:nvSpPr>
        <p:spPr bwMode="auto">
          <a:xfrm>
            <a:off x="0" y="4002112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cs-CZ" altLang="cs-CZ" sz="1800"/>
          </a:p>
        </p:txBody>
      </p:sp>
      <p:sp>
        <p:nvSpPr>
          <p:cNvPr id="51" name="Rectangle 9"/>
          <p:cNvSpPr>
            <a:spLocks noChangeArrowheads="1"/>
          </p:cNvSpPr>
          <p:nvPr/>
        </p:nvSpPr>
        <p:spPr bwMode="auto">
          <a:xfrm>
            <a:off x="0" y="4002112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cs-CZ" altLang="cs-CZ" sz="1800"/>
          </a:p>
        </p:txBody>
      </p:sp>
      <p:sp>
        <p:nvSpPr>
          <p:cNvPr id="52" name="Rectangle 20"/>
          <p:cNvSpPr>
            <a:spLocks noChangeArrowheads="1"/>
          </p:cNvSpPr>
          <p:nvPr/>
        </p:nvSpPr>
        <p:spPr bwMode="auto">
          <a:xfrm>
            <a:off x="107950" y="4165624"/>
            <a:ext cx="3527425" cy="50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cs-CZ" altLang="cs-CZ" sz="2000" b="1" dirty="0">
                <a:solidFill>
                  <a:srgbClr val="0070C0"/>
                </a:solidFill>
                <a:cs typeface="Arial" panose="020B0604020202020204" pitchFamily="34" charset="0"/>
              </a:rPr>
              <a:t>Hledáme kořeny </a:t>
            </a:r>
            <a:r>
              <a:rPr lang="cs-CZ" altLang="cs-CZ" sz="2000" b="1" dirty="0" smtClean="0">
                <a:solidFill>
                  <a:srgbClr val="0070C0"/>
                </a:solidFill>
                <a:cs typeface="Arial" panose="020B0604020202020204" pitchFamily="34" charset="0"/>
              </a:rPr>
              <a:t>rovnice:</a:t>
            </a:r>
            <a:endParaRPr lang="cs-CZ" altLang="cs-CZ" sz="2000" b="1" dirty="0">
              <a:solidFill>
                <a:srgbClr val="0070C0"/>
              </a:solidFill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ovéPole 1"/>
              <p:cNvSpPr txBox="1"/>
              <p:nvPr/>
            </p:nvSpPr>
            <p:spPr>
              <a:xfrm>
                <a:off x="5770191" y="2349078"/>
                <a:ext cx="1132874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smtClean="0">
                          <a:latin typeface="Cambria Math"/>
                        </a:rPr>
                        <m:t>𝟑</m:t>
                      </m:r>
                      <m:r>
                        <a:rPr lang="cs-CZ" sz="2800" b="1" i="1" smtClean="0">
                          <a:latin typeface="Cambria Math"/>
                        </a:rPr>
                        <m:t>+</m:t>
                      </m:r>
                      <m:r>
                        <a:rPr lang="cs-CZ" sz="2800" b="1" i="1" smtClean="0">
                          <a:latin typeface="Cambria Math"/>
                        </a:rPr>
                        <m:t>𝒙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2" name="TextovéPole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70191" y="2349078"/>
                <a:ext cx="1132874" cy="523220"/>
              </a:xfrm>
              <a:prstGeom prst="rect">
                <a:avLst/>
              </a:prstGeom>
              <a:blipFill rotWithShape="1">
                <a:blip r:embed="rId2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4" name="TextovéPole 33"/>
              <p:cNvSpPr txBox="1"/>
              <p:nvPr/>
            </p:nvSpPr>
            <p:spPr>
              <a:xfrm>
                <a:off x="3448953" y="2322458"/>
                <a:ext cx="1132874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smtClean="0">
                          <a:latin typeface="Cambria Math"/>
                        </a:rPr>
                        <m:t>𝟓</m:t>
                      </m:r>
                      <m:r>
                        <a:rPr lang="cs-CZ" sz="2800" b="1" i="1" smtClean="0">
                          <a:latin typeface="Cambria Math"/>
                        </a:rPr>
                        <m:t>−</m:t>
                      </m:r>
                      <m:r>
                        <a:rPr lang="cs-CZ" sz="2800" b="1" i="1" smtClean="0">
                          <a:latin typeface="Cambria Math"/>
                        </a:rPr>
                        <m:t>𝒙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34" name="TextovéPole 3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48953" y="2322458"/>
                <a:ext cx="1132874" cy="523220"/>
              </a:xfrm>
              <a:prstGeom prst="rect">
                <a:avLst/>
              </a:prstGeom>
              <a:blipFill rotWithShape="1">
                <a:blip r:embed="rId2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5" name="TextovéPole 34"/>
              <p:cNvSpPr txBox="1"/>
              <p:nvPr/>
            </p:nvSpPr>
            <p:spPr>
              <a:xfrm>
                <a:off x="1457625" y="2329716"/>
                <a:ext cx="1132874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smtClean="0">
                          <a:latin typeface="Cambria Math"/>
                        </a:rPr>
                        <m:t>𝒙</m:t>
                      </m:r>
                      <m:r>
                        <a:rPr lang="cs-CZ" sz="2800" b="1" i="1" smtClean="0">
                          <a:latin typeface="Cambria Math"/>
                        </a:rPr>
                        <m:t>−</m:t>
                      </m:r>
                      <m:r>
                        <a:rPr lang="cs-CZ" sz="2800" b="1" i="1" smtClean="0">
                          <a:latin typeface="Cambria Math"/>
                        </a:rPr>
                        <m:t>𝟐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35" name="TextovéPole 3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57625" y="2329716"/>
                <a:ext cx="1132874" cy="523220"/>
              </a:xfrm>
              <a:prstGeom prst="rect">
                <a:avLst/>
              </a:prstGeom>
              <a:blipFill rotWithShape="1">
                <a:blip r:embed="rId2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6" name="TextovéPole 35"/>
              <p:cNvSpPr txBox="1"/>
              <p:nvPr/>
            </p:nvSpPr>
            <p:spPr>
              <a:xfrm>
                <a:off x="8011126" y="2322458"/>
                <a:ext cx="1132874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smtClean="0">
                          <a:latin typeface="Cambria Math"/>
                        </a:rPr>
                        <m:t>𝒙</m:t>
                      </m:r>
                      <m:r>
                        <a:rPr lang="cs-CZ" sz="2800" b="1" i="1" smtClean="0">
                          <a:latin typeface="Cambria Math"/>
                        </a:rPr>
                        <m:t>+</m:t>
                      </m:r>
                      <m:r>
                        <a:rPr lang="cs-CZ" sz="2800" b="1" i="1" smtClean="0">
                          <a:latin typeface="Cambria Math"/>
                        </a:rPr>
                        <m:t>𝟕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36" name="TextovéPole 3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11126" y="2322458"/>
                <a:ext cx="1132874" cy="523220"/>
              </a:xfrm>
              <a:prstGeom prst="rect">
                <a:avLst/>
              </a:prstGeom>
              <a:blipFill rotWithShape="1">
                <a:blip r:embed="rId2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7" name="TextovéPole 36"/>
              <p:cNvSpPr txBox="1"/>
              <p:nvPr/>
            </p:nvSpPr>
            <p:spPr>
              <a:xfrm>
                <a:off x="1437619" y="2708920"/>
                <a:ext cx="1172885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𝒙</m:t>
                      </m:r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≠</m:t>
                      </m:r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𝟐</m:t>
                      </m:r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37" name="TextovéPole 3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37619" y="2708920"/>
                <a:ext cx="1172885" cy="523220"/>
              </a:xfrm>
              <a:prstGeom prst="rect">
                <a:avLst/>
              </a:prstGeom>
              <a:blipFill rotWithShape="1">
                <a:blip r:embed="rId2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3" name="TextovéPole 62"/>
              <p:cNvSpPr txBox="1"/>
              <p:nvPr/>
            </p:nvSpPr>
            <p:spPr>
              <a:xfrm>
                <a:off x="3399115" y="2758088"/>
                <a:ext cx="1172885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𝒙</m:t>
                      </m:r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≠</m:t>
                      </m:r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𝟓</m:t>
                      </m:r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63" name="TextovéPole 6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99115" y="2758088"/>
                <a:ext cx="1172885" cy="523220"/>
              </a:xfrm>
              <a:prstGeom prst="rect">
                <a:avLst/>
              </a:prstGeom>
              <a:blipFill rotWithShape="1">
                <a:blip r:embed="rId2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4" name="TextovéPole 63"/>
              <p:cNvSpPr txBox="1"/>
              <p:nvPr/>
            </p:nvSpPr>
            <p:spPr>
              <a:xfrm>
                <a:off x="5616334" y="2797633"/>
                <a:ext cx="1440587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𝒙</m:t>
                      </m:r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≠−</m:t>
                      </m:r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𝟑</m:t>
                      </m:r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64" name="TextovéPole 6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16334" y="2797633"/>
                <a:ext cx="1440587" cy="523220"/>
              </a:xfrm>
              <a:prstGeom prst="rect">
                <a:avLst/>
              </a:prstGeom>
              <a:blipFill rotWithShape="1">
                <a:blip r:embed="rId2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5" name="TextovéPole 64"/>
              <p:cNvSpPr txBox="1"/>
              <p:nvPr/>
            </p:nvSpPr>
            <p:spPr>
              <a:xfrm>
                <a:off x="7857269" y="2797633"/>
                <a:ext cx="1440587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𝒙</m:t>
                      </m:r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≠−</m:t>
                      </m:r>
                      <m:r>
                        <a:rPr lang="cs-CZ" sz="2800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𝟕</m:t>
                      </m:r>
                    </m:oMath>
                  </m:oMathPara>
                </a14:m>
                <a:endParaRPr lang="cs-CZ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65" name="TextovéPole 6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57269" y="2797633"/>
                <a:ext cx="1440587" cy="523220"/>
              </a:xfrm>
              <a:prstGeom prst="rect">
                <a:avLst/>
              </a:prstGeom>
              <a:blipFill rotWithShape="1">
                <a:blip r:embed="rId3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3" name="TextovéPole 32"/>
              <p:cNvSpPr txBox="1"/>
              <p:nvPr/>
            </p:nvSpPr>
            <p:spPr>
              <a:xfrm>
                <a:off x="839416" y="3759552"/>
                <a:ext cx="1347677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smtClean="0">
                          <a:latin typeface="Cambria Math"/>
                        </a:rPr>
                        <m:t>𝟐</m:t>
                      </m:r>
                      <m:r>
                        <a:rPr lang="cs-CZ" sz="2800" b="1" i="1" smtClean="0">
                          <a:latin typeface="Cambria Math"/>
                        </a:rPr>
                        <m:t>𝒙</m:t>
                      </m:r>
                      <m:r>
                        <a:rPr lang="cs-CZ" sz="2800" b="1" i="1" smtClean="0">
                          <a:latin typeface="Cambria Math"/>
                        </a:rPr>
                        <m:t>−</m:t>
                      </m:r>
                      <m:r>
                        <a:rPr lang="cs-CZ" sz="2800" b="1" i="1" smtClean="0">
                          <a:latin typeface="Cambria Math"/>
                        </a:rPr>
                        <m:t>𝟔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>
          <p:sp>
            <p:nvSpPr>
              <p:cNvPr id="33" name="TextovéPole 3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9416" y="3759552"/>
                <a:ext cx="1347677" cy="523220"/>
              </a:xfrm>
              <a:prstGeom prst="rect">
                <a:avLst/>
              </a:prstGeom>
              <a:blipFill rotWithShape="1">
                <a:blip r:embed="rId3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8" name="TextovéPole 37"/>
              <p:cNvSpPr txBox="1"/>
              <p:nvPr/>
            </p:nvSpPr>
            <p:spPr>
              <a:xfrm>
                <a:off x="4151784" y="3849712"/>
                <a:ext cx="1347677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smtClean="0">
                          <a:latin typeface="Cambria Math"/>
                        </a:rPr>
                        <m:t>𝟕</m:t>
                      </m:r>
                      <m:r>
                        <a:rPr lang="cs-CZ" sz="2800" b="1" i="1" smtClean="0">
                          <a:latin typeface="Cambria Math"/>
                        </a:rPr>
                        <m:t>−</m:t>
                      </m:r>
                      <m:r>
                        <a:rPr lang="cs-CZ" sz="2800" b="1" i="1" smtClean="0">
                          <a:latin typeface="Cambria Math"/>
                        </a:rPr>
                        <m:t>𝟓</m:t>
                      </m:r>
                      <m:r>
                        <a:rPr lang="cs-CZ" sz="2800" b="1" i="1" smtClean="0">
                          <a:latin typeface="Cambria Math"/>
                        </a:rPr>
                        <m:t>𝒙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>
          <p:sp>
            <p:nvSpPr>
              <p:cNvPr id="38" name="TextovéPole 3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51784" y="3849712"/>
                <a:ext cx="1347677" cy="523220"/>
              </a:xfrm>
              <a:prstGeom prst="rect">
                <a:avLst/>
              </a:prstGeom>
              <a:blipFill rotWithShape="1">
                <a:blip r:embed="rId3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9" name="TextovéPole 38"/>
              <p:cNvSpPr txBox="1"/>
              <p:nvPr/>
            </p:nvSpPr>
            <p:spPr>
              <a:xfrm>
                <a:off x="7903724" y="3759552"/>
                <a:ext cx="1347677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smtClean="0">
                          <a:latin typeface="Cambria Math"/>
                        </a:rPr>
                        <m:t>𝟗</m:t>
                      </m:r>
                      <m:r>
                        <a:rPr lang="cs-CZ" sz="2800" b="1" i="1" smtClean="0">
                          <a:latin typeface="Cambria Math"/>
                        </a:rPr>
                        <m:t>𝒙</m:t>
                      </m:r>
                      <m:r>
                        <a:rPr lang="cs-CZ" sz="2800" b="1" i="1" smtClean="0">
                          <a:latin typeface="Cambria Math"/>
                        </a:rPr>
                        <m:t>+</m:t>
                      </m:r>
                      <m:r>
                        <a:rPr lang="cs-CZ" sz="2800" b="1" i="1" smtClean="0">
                          <a:latin typeface="Cambria Math"/>
                        </a:rPr>
                        <m:t>𝟕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>
          <p:sp>
            <p:nvSpPr>
              <p:cNvPr id="39" name="TextovéPole 3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03724" y="3759552"/>
                <a:ext cx="1347677" cy="523220"/>
              </a:xfrm>
              <a:prstGeom prst="rect">
                <a:avLst/>
              </a:prstGeom>
              <a:blipFill rotWithShape="1">
                <a:blip r:embed="rId3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0" name="TextovéPole 39"/>
              <p:cNvSpPr txBox="1"/>
              <p:nvPr/>
            </p:nvSpPr>
            <p:spPr>
              <a:xfrm>
                <a:off x="422757" y="4581128"/>
                <a:ext cx="2029723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smtClean="0">
                          <a:latin typeface="Cambria Math"/>
                        </a:rPr>
                        <m:t>𝟐</m:t>
                      </m:r>
                      <m:r>
                        <a:rPr lang="cs-CZ" sz="2800" b="1" i="1" smtClean="0">
                          <a:latin typeface="Cambria Math"/>
                        </a:rPr>
                        <m:t>𝒙</m:t>
                      </m:r>
                      <m:r>
                        <a:rPr lang="cs-CZ" sz="2800" b="1" i="1" smtClean="0">
                          <a:latin typeface="Cambria Math"/>
                        </a:rPr>
                        <m:t>−</m:t>
                      </m:r>
                      <m:r>
                        <a:rPr lang="cs-CZ" sz="2800" b="1" i="1" smtClean="0">
                          <a:latin typeface="Cambria Math"/>
                        </a:rPr>
                        <m:t>𝟔</m:t>
                      </m:r>
                      <m:r>
                        <a:rPr lang="cs-CZ" sz="2800" b="1" i="0" smtClean="0">
                          <a:latin typeface="Cambria Math"/>
                        </a:rPr>
                        <m:t>=</m:t>
                      </m:r>
                      <m:r>
                        <a:rPr lang="cs-CZ" sz="2800" b="1" i="0" smtClean="0">
                          <a:latin typeface="Cambria Math"/>
                        </a:rPr>
                        <m:t>𝟎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>
          <p:sp>
            <p:nvSpPr>
              <p:cNvPr id="40" name="TextovéPole 3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2757" y="4581128"/>
                <a:ext cx="2029723" cy="523220"/>
              </a:xfrm>
              <a:prstGeom prst="rect">
                <a:avLst/>
              </a:prstGeom>
              <a:blipFill rotWithShape="1">
                <a:blip r:embed="rId3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1" name="TextovéPole 40"/>
              <p:cNvSpPr txBox="1"/>
              <p:nvPr/>
            </p:nvSpPr>
            <p:spPr>
              <a:xfrm>
                <a:off x="3513503" y="4670449"/>
                <a:ext cx="2029723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smtClean="0">
                          <a:latin typeface="Cambria Math"/>
                        </a:rPr>
                        <m:t>𝟕</m:t>
                      </m:r>
                      <m:r>
                        <a:rPr lang="cs-CZ" sz="2800" b="1" i="1" smtClean="0">
                          <a:latin typeface="Cambria Math"/>
                        </a:rPr>
                        <m:t>−</m:t>
                      </m:r>
                      <m:r>
                        <a:rPr lang="cs-CZ" sz="2800" b="1" i="1" smtClean="0">
                          <a:latin typeface="Cambria Math"/>
                        </a:rPr>
                        <m:t>𝟓</m:t>
                      </m:r>
                      <m:r>
                        <a:rPr lang="cs-CZ" sz="2800" b="1" i="1" smtClean="0">
                          <a:latin typeface="Cambria Math"/>
                        </a:rPr>
                        <m:t>𝒙</m:t>
                      </m:r>
                      <m:r>
                        <a:rPr lang="cs-CZ" sz="2800" b="1" i="0" smtClean="0">
                          <a:latin typeface="Cambria Math"/>
                        </a:rPr>
                        <m:t>=</m:t>
                      </m:r>
                      <m:r>
                        <a:rPr lang="cs-CZ" sz="2800" b="1" i="0" smtClean="0">
                          <a:latin typeface="Cambria Math"/>
                        </a:rPr>
                        <m:t>𝟎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>
          <p:sp>
            <p:nvSpPr>
              <p:cNvPr id="41" name="TextovéPole 4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13503" y="4670449"/>
                <a:ext cx="2029723" cy="523220"/>
              </a:xfrm>
              <a:prstGeom prst="rect">
                <a:avLst/>
              </a:prstGeom>
              <a:blipFill rotWithShape="1">
                <a:blip r:embed="rId3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2" name="TextovéPole 41"/>
              <p:cNvSpPr txBox="1"/>
              <p:nvPr/>
            </p:nvSpPr>
            <p:spPr>
              <a:xfrm>
                <a:off x="7562701" y="4684221"/>
                <a:ext cx="2029723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smtClean="0">
                          <a:latin typeface="Cambria Math"/>
                        </a:rPr>
                        <m:t>𝟗</m:t>
                      </m:r>
                      <m:r>
                        <a:rPr lang="cs-CZ" sz="2800" b="1" i="1" smtClean="0">
                          <a:latin typeface="Cambria Math"/>
                        </a:rPr>
                        <m:t>𝒙</m:t>
                      </m:r>
                      <m:r>
                        <a:rPr lang="cs-CZ" sz="2800" b="1" i="1" smtClean="0">
                          <a:latin typeface="Cambria Math"/>
                        </a:rPr>
                        <m:t>+</m:t>
                      </m:r>
                      <m:r>
                        <a:rPr lang="cs-CZ" sz="2800" b="1" i="1" smtClean="0">
                          <a:latin typeface="Cambria Math"/>
                        </a:rPr>
                        <m:t>𝟕</m:t>
                      </m:r>
                      <m:r>
                        <a:rPr lang="cs-CZ" sz="2800" b="1" i="0" smtClean="0">
                          <a:latin typeface="Cambria Math"/>
                        </a:rPr>
                        <m:t>=</m:t>
                      </m:r>
                      <m:r>
                        <a:rPr lang="cs-CZ" sz="2800" b="1" i="0" smtClean="0">
                          <a:latin typeface="Cambria Math"/>
                        </a:rPr>
                        <m:t>𝟎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>
          <p:sp>
            <p:nvSpPr>
              <p:cNvPr id="42" name="TextovéPole 4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62701" y="4684221"/>
                <a:ext cx="2029723" cy="523220"/>
              </a:xfrm>
              <a:prstGeom prst="rect">
                <a:avLst/>
              </a:prstGeom>
              <a:blipFill rotWithShape="1">
                <a:blip r:embed="rId3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3" name="TextovéPole 42"/>
              <p:cNvSpPr txBox="1"/>
              <p:nvPr/>
            </p:nvSpPr>
            <p:spPr>
              <a:xfrm>
                <a:off x="1039573" y="5114147"/>
                <a:ext cx="1387688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smtClean="0">
                          <a:latin typeface="Cambria Math"/>
                        </a:rPr>
                        <m:t>𝟐</m:t>
                      </m:r>
                      <m:r>
                        <a:rPr lang="cs-CZ" sz="2800" b="1" i="1" smtClean="0">
                          <a:latin typeface="Cambria Math"/>
                        </a:rPr>
                        <m:t>𝒙</m:t>
                      </m:r>
                      <m:r>
                        <a:rPr lang="cs-CZ" sz="2800" b="1" i="0" smtClean="0">
                          <a:latin typeface="Cambria Math"/>
                        </a:rPr>
                        <m:t>=</m:t>
                      </m:r>
                      <m:r>
                        <a:rPr lang="cs-CZ" sz="2800" b="1" i="0" smtClean="0">
                          <a:latin typeface="Cambria Math"/>
                        </a:rPr>
                        <m:t>𝟔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>
          <p:sp>
            <p:nvSpPr>
              <p:cNvPr id="43" name="TextovéPole 4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39573" y="5114147"/>
                <a:ext cx="1387688" cy="523220"/>
              </a:xfrm>
              <a:prstGeom prst="rect">
                <a:avLst/>
              </a:prstGeom>
              <a:blipFill rotWithShape="1">
                <a:blip r:embed="rId3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4" name="TextovéPole 43"/>
              <p:cNvSpPr txBox="1"/>
              <p:nvPr/>
            </p:nvSpPr>
            <p:spPr>
              <a:xfrm>
                <a:off x="1250707" y="5661801"/>
                <a:ext cx="1172885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smtClean="0">
                          <a:latin typeface="Cambria Math"/>
                        </a:rPr>
                        <m:t>𝒙</m:t>
                      </m:r>
                      <m:r>
                        <a:rPr lang="cs-CZ" sz="2800" b="1" i="0" smtClean="0">
                          <a:latin typeface="Cambria Math"/>
                        </a:rPr>
                        <m:t>=</m:t>
                      </m:r>
                      <m:r>
                        <a:rPr lang="cs-CZ" sz="2800" b="1" i="0" smtClean="0">
                          <a:latin typeface="Cambria Math"/>
                        </a:rPr>
                        <m:t>𝟑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>
          <p:sp>
            <p:nvSpPr>
              <p:cNvPr id="44" name="TextovéPole 4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50707" y="5661801"/>
                <a:ext cx="1172885" cy="523220"/>
              </a:xfrm>
              <a:prstGeom prst="rect">
                <a:avLst/>
              </a:prstGeom>
              <a:blipFill rotWithShape="1">
                <a:blip r:embed="rId3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6" name="TextovéPole 65"/>
              <p:cNvSpPr txBox="1"/>
              <p:nvPr/>
            </p:nvSpPr>
            <p:spPr>
              <a:xfrm>
                <a:off x="4367808" y="5286057"/>
                <a:ext cx="1172885" cy="89896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smtClean="0">
                          <a:latin typeface="Cambria Math"/>
                        </a:rPr>
                        <m:t>𝒙</m:t>
                      </m:r>
                      <m:r>
                        <a:rPr lang="cs-CZ" sz="2800" b="1" i="0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sz="28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latin typeface="Cambria Math"/>
                            </a:rPr>
                            <m:t>𝟕</m:t>
                          </m:r>
                        </m:num>
                        <m:den>
                          <m:r>
                            <a:rPr lang="cs-CZ" sz="2800" b="1" i="1" smtClean="0">
                              <a:latin typeface="Cambria Math"/>
                            </a:rPr>
                            <m:t>𝟓</m:t>
                          </m:r>
                        </m:den>
                      </m:f>
                    </m:oMath>
                  </m:oMathPara>
                </a14:m>
                <a:endParaRPr lang="cs-CZ" sz="2800" b="1" dirty="0"/>
              </a:p>
            </p:txBody>
          </p:sp>
        </mc:Choice>
        <mc:Fallback>
          <p:sp>
            <p:nvSpPr>
              <p:cNvPr id="66" name="TextovéPole 6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67808" y="5286057"/>
                <a:ext cx="1172885" cy="898964"/>
              </a:xfrm>
              <a:prstGeom prst="rect">
                <a:avLst/>
              </a:prstGeom>
              <a:blipFill rotWithShape="1">
                <a:blip r:embed="rId3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7" name="TextovéPole 66"/>
              <p:cNvSpPr txBox="1"/>
              <p:nvPr/>
            </p:nvSpPr>
            <p:spPr>
              <a:xfrm>
                <a:off x="8484021" y="5324835"/>
                <a:ext cx="1500411" cy="89896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smtClean="0">
                          <a:latin typeface="Cambria Math"/>
                        </a:rPr>
                        <m:t>𝒙</m:t>
                      </m:r>
                      <m:r>
                        <a:rPr lang="cs-CZ" sz="2800" b="1" i="0" smtClean="0">
                          <a:latin typeface="Cambria Math"/>
                        </a:rPr>
                        <m:t>=</m:t>
                      </m:r>
                      <m:r>
                        <a:rPr lang="cs-CZ" sz="2800" b="1" i="1" smtClean="0">
                          <a:latin typeface="Cambria Math"/>
                        </a:rPr>
                        <m:t>−</m:t>
                      </m:r>
                      <m:f>
                        <m:fPr>
                          <m:ctrlPr>
                            <a:rPr lang="cs-CZ" sz="28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latin typeface="Cambria Math"/>
                            </a:rPr>
                            <m:t>𝟕</m:t>
                          </m:r>
                        </m:num>
                        <m:den>
                          <m:r>
                            <a:rPr lang="cs-CZ" sz="2800" b="1" i="1" smtClean="0">
                              <a:latin typeface="Cambria Math"/>
                            </a:rPr>
                            <m:t>𝟗</m:t>
                          </m:r>
                        </m:den>
                      </m:f>
                    </m:oMath>
                  </m:oMathPara>
                </a14:m>
                <a:endParaRPr lang="cs-CZ" sz="2800" b="1" dirty="0"/>
              </a:p>
            </p:txBody>
          </p:sp>
        </mc:Choice>
        <mc:Fallback>
          <p:sp>
            <p:nvSpPr>
              <p:cNvPr id="67" name="TextovéPole 6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84021" y="5324835"/>
                <a:ext cx="1500411" cy="898964"/>
              </a:xfrm>
              <a:prstGeom prst="rect">
                <a:avLst/>
              </a:prstGeom>
              <a:blipFill rotWithShape="1">
                <a:blip r:embed="rId4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648111251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build="p"/>
      <p:bldP spid="45" grpId="0"/>
      <p:bldP spid="52" grpId="0" build="p"/>
      <p:bldP spid="2" grpId="0"/>
      <p:bldP spid="34" grpId="0"/>
      <p:bldP spid="35" grpId="0"/>
      <p:bldP spid="36" grpId="0"/>
      <p:bldP spid="37" grpId="0"/>
      <p:bldP spid="63" grpId="0"/>
      <p:bldP spid="64" grpId="0"/>
      <p:bldP spid="65" grpId="0"/>
      <p:bldP spid="33" grpId="0"/>
      <p:bldP spid="38" grpId="0"/>
      <p:bldP spid="39" grpId="0"/>
      <p:bldP spid="40" grpId="0"/>
      <p:bldP spid="41" grpId="0"/>
      <p:bldP spid="42" grpId="0"/>
      <p:bldP spid="43" grpId="0"/>
      <p:bldP spid="44" grpId="0"/>
      <p:bldP spid="66" grpId="0"/>
      <p:bldP spid="6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vert="horz" wrap="square" lIns="92075" tIns="46037" rIns="92075" bIns="46037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cs-CZ" dirty="0" smtClean="0"/>
              <a:t>Lomené </a:t>
            </a:r>
            <a:r>
              <a:rPr lang="cs-CZ" dirty="0"/>
              <a:t>výrazy</a:t>
            </a:r>
          </a:p>
        </p:txBody>
      </p:sp>
      <p:sp>
        <p:nvSpPr>
          <p:cNvPr id="24" name="Rectangle 2"/>
          <p:cNvSpPr>
            <a:spLocks noChangeArrowheads="1"/>
          </p:cNvSpPr>
          <p:nvPr/>
        </p:nvSpPr>
        <p:spPr bwMode="auto">
          <a:xfrm>
            <a:off x="3962400" y="1711326"/>
            <a:ext cx="6696744" cy="865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Font typeface="Trebuchet MS" panose="020B0603020202020204" pitchFamily="34" charset="0"/>
              <a:buChar char="−"/>
              <a:defRPr sz="2800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anose="020B0603020202020204" pitchFamily="34" charset="0"/>
              <a:buChar char="−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sz="3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Kdy má lomený výraz smysl?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2" name="Rectangle 14"/>
              <p:cNvSpPr>
                <a:spLocks noChangeArrowheads="1"/>
              </p:cNvSpPr>
              <p:nvPr/>
            </p:nvSpPr>
            <p:spPr bwMode="auto">
              <a:xfrm>
                <a:off x="571140" y="5305641"/>
                <a:ext cx="10981307" cy="105625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>
                  <a:lnSpc>
                    <a:spcPct val="125000"/>
                  </a:lnSpc>
                  <a:spcBef>
                    <a:spcPct val="20000"/>
                  </a:spcBef>
                  <a:buClr>
                    <a:schemeClr val="bg2"/>
                  </a:buClr>
                  <a:buChar char="•"/>
                  <a:defRPr sz="32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Trebuchet MS" panose="020B0603020202020204" pitchFamily="34" charset="0"/>
                  <a:buChar char="−"/>
                  <a:defRPr sz="2800">
                    <a:solidFill>
                      <a:schemeClr val="tx1"/>
                    </a:solidFill>
                    <a:latin typeface="Trebuchet MS" panose="020B0603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Trebuchet MS" panose="020B0603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Trebuchet MS" panose="020B0603020202020204" pitchFamily="34" charset="0"/>
                  <a:buChar char="−"/>
                  <a:defRPr sz="2000">
                    <a:solidFill>
                      <a:schemeClr val="tx1"/>
                    </a:solidFill>
                    <a:latin typeface="Trebuchet MS" panose="020B0603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•"/>
                  <a:defRPr sz="2000">
                    <a:solidFill>
                      <a:schemeClr val="tx1"/>
                    </a:solidFill>
                    <a:latin typeface="Trebuchet MS" panose="020B0603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2000">
                    <a:solidFill>
                      <a:schemeClr val="tx1"/>
                    </a:solidFill>
                    <a:latin typeface="Trebuchet MS" panose="020B0603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2000">
                    <a:solidFill>
                      <a:schemeClr val="tx1"/>
                    </a:solidFill>
                    <a:latin typeface="Trebuchet MS" panose="020B0603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2000">
                    <a:solidFill>
                      <a:schemeClr val="tx1"/>
                    </a:solidFill>
                    <a:latin typeface="Trebuchet MS" panose="020B0603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2000">
                    <a:solidFill>
                      <a:schemeClr val="tx1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buClrTx/>
                  <a:buNone/>
                </a:pPr>
                <a:r>
                  <a:rPr lang="cs-CZ" altLang="cs-CZ" sz="2800" b="1" dirty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Výraz má smysl, když se </a:t>
                </a:r>
                <a14:m>
                  <m:oMath xmlns:m="http://schemas.openxmlformats.org/officeDocument/2006/math">
                    <m:r>
                      <a:rPr lang="cs-CZ" sz="2800" b="1" i="1" smtClean="0">
                        <a:solidFill>
                          <a:srgbClr val="FF0000"/>
                        </a:solidFill>
                        <a:latin typeface="Cambria Math"/>
                      </a:rPr>
                      <m:t>𝒙</m:t>
                    </m:r>
                    <m:r>
                      <a:rPr lang="cs-CZ" sz="2800" b="1" i="1">
                        <a:solidFill>
                          <a:srgbClr val="FF0000"/>
                        </a:solidFill>
                        <a:latin typeface="Cambria Math"/>
                        <a:ea typeface="Cambria Math"/>
                      </a:rPr>
                      <m:t>≠</m:t>
                    </m:r>
                    <m:r>
                      <a:rPr lang="cs-CZ" sz="2800" b="1" i="1">
                        <a:solidFill>
                          <a:srgbClr val="FF0000"/>
                        </a:solidFill>
                        <a:latin typeface="Cambria Math"/>
                        <a:ea typeface="Cambria Math"/>
                      </a:rPr>
                      <m:t>𝟑</m:t>
                    </m:r>
                  </m:oMath>
                </a14:m>
                <a:r>
                  <a:rPr lang="cs-CZ" altLang="cs-CZ" sz="2800" b="1" dirty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. </a:t>
                </a:r>
                <a:r>
                  <a:rPr lang="cs-CZ" altLang="cs-CZ" b="1" dirty="0" smtClean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/>
                </a:r>
                <a:br>
                  <a:rPr lang="cs-CZ" altLang="cs-CZ" b="1" dirty="0" smtClean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</a:br>
                <a:r>
                  <a:rPr lang="cs-CZ" altLang="cs-CZ" sz="2800" b="1" dirty="0" smtClean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Výraz </a:t>
                </a:r>
                <a:r>
                  <a:rPr lang="cs-CZ" altLang="cs-CZ" sz="2800" b="1" dirty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má tedy smysl pro všechna reálná čísla </a:t>
                </a:r>
                <a14:m>
                  <m:oMath xmlns:m="http://schemas.openxmlformats.org/officeDocument/2006/math">
                    <m:r>
                      <a:rPr lang="cs-CZ" sz="2800" b="1" i="1">
                        <a:solidFill>
                          <a:srgbClr val="FF0000"/>
                        </a:solidFill>
                        <a:latin typeface="Cambria Math"/>
                      </a:rPr>
                      <m:t>𝒙</m:t>
                    </m:r>
                  </m:oMath>
                </a14:m>
                <a:r>
                  <a:rPr lang="cs-CZ" altLang="cs-CZ" sz="2800" b="1" dirty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, kromě čísla </a:t>
                </a:r>
                <a14:m>
                  <m:oMath xmlns:m="http://schemas.openxmlformats.org/officeDocument/2006/math">
                    <m:r>
                      <a:rPr lang="cs-CZ" sz="2800" b="1" i="1">
                        <a:solidFill>
                          <a:srgbClr val="FF0000"/>
                        </a:solidFill>
                        <a:latin typeface="Cambria Math"/>
                        <a:ea typeface="Cambria Math"/>
                      </a:rPr>
                      <m:t>𝟑</m:t>
                    </m:r>
                  </m:oMath>
                </a14:m>
                <a:r>
                  <a:rPr lang="cs-CZ" altLang="cs-CZ" sz="2800" b="1" dirty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.</a:t>
                </a:r>
              </a:p>
            </p:txBody>
          </p:sp>
        </mc:Choice>
        <mc:Fallback xmlns="">
          <p:sp>
            <p:nvSpPr>
              <p:cNvPr id="32" name="Rectangle 1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71140" y="5305641"/>
                <a:ext cx="10981307" cy="1056258"/>
              </a:xfrm>
              <a:prstGeom prst="rect">
                <a:avLst/>
              </a:prstGeom>
              <a:blipFill rotWithShape="1">
                <a:blip r:embed="rId2"/>
                <a:stretch>
                  <a:fillRect l="-1166" t="-575" b="-10345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3" name="Freeform 15"/>
          <p:cNvSpPr>
            <a:spLocks/>
          </p:cNvSpPr>
          <p:nvPr/>
        </p:nvSpPr>
        <p:spPr bwMode="auto">
          <a:xfrm>
            <a:off x="2339975" y="3284538"/>
            <a:ext cx="2027833" cy="541337"/>
          </a:xfrm>
          <a:custGeom>
            <a:avLst/>
            <a:gdLst>
              <a:gd name="T0" fmla="*/ 0 w 545"/>
              <a:gd name="T1" fmla="*/ 345260294 h 341"/>
              <a:gd name="T2" fmla="*/ 2011693877 w 545"/>
              <a:gd name="T3" fmla="*/ 801408947 h 341"/>
              <a:gd name="T4" fmla="*/ 2147483646 w 545"/>
              <a:gd name="T5" fmla="*/ 0 h 341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545" h="341">
                <a:moveTo>
                  <a:pt x="0" y="137"/>
                </a:moveTo>
                <a:cubicBezTo>
                  <a:pt x="68" y="239"/>
                  <a:pt x="136" y="341"/>
                  <a:pt x="227" y="318"/>
                </a:cubicBezTo>
                <a:cubicBezTo>
                  <a:pt x="318" y="295"/>
                  <a:pt x="431" y="147"/>
                  <a:pt x="545" y="0"/>
                </a:cubicBezTo>
              </a:path>
            </a:pathLst>
          </a:custGeom>
          <a:noFill/>
          <a:ln w="28575" cmpd="sng">
            <a:solidFill>
              <a:srgbClr val="00CC00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cs-CZ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ovéPole 1"/>
              <p:cNvSpPr txBox="1"/>
              <p:nvPr/>
            </p:nvSpPr>
            <p:spPr>
              <a:xfrm>
                <a:off x="1271464" y="2411868"/>
                <a:ext cx="1680268" cy="104900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36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3600" b="1" i="1" smtClean="0">
                              <a:latin typeface="Cambria Math"/>
                            </a:rPr>
                            <m:t>𝒙</m:t>
                          </m:r>
                        </m:num>
                        <m:den>
                          <m:r>
                            <a:rPr lang="cs-CZ" sz="3600" b="1" i="1" smtClean="0">
                              <a:latin typeface="Cambria Math"/>
                            </a:rPr>
                            <m:t>𝟐</m:t>
                          </m:r>
                          <m:r>
                            <a:rPr lang="cs-CZ" sz="3600" b="1" i="1" smtClean="0">
                              <a:latin typeface="Cambria Math"/>
                            </a:rPr>
                            <m:t>𝒙</m:t>
                          </m:r>
                          <m:r>
                            <a:rPr lang="cs-CZ" sz="3600" b="1" i="1" smtClean="0">
                              <a:latin typeface="Cambria Math"/>
                            </a:rPr>
                            <m:t>−</m:t>
                          </m:r>
                          <m:r>
                            <a:rPr lang="cs-CZ" sz="3600" b="1" i="1" smtClean="0">
                              <a:latin typeface="Cambria Math"/>
                            </a:rPr>
                            <m:t>𝟔</m:t>
                          </m:r>
                        </m:den>
                      </m:f>
                    </m:oMath>
                  </m:oMathPara>
                </a14:m>
                <a:endParaRPr lang="cs-CZ" sz="3600" b="1" dirty="0"/>
              </a:p>
            </p:txBody>
          </p:sp>
        </mc:Choice>
        <mc:Fallback xmlns="">
          <p:sp>
            <p:nvSpPr>
              <p:cNvPr id="2" name="TextovéPole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71464" y="2411868"/>
                <a:ext cx="1680268" cy="1049005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ovéPole 12"/>
              <p:cNvSpPr txBox="1"/>
              <p:nvPr/>
            </p:nvSpPr>
            <p:spPr>
              <a:xfrm>
                <a:off x="4247712" y="2870969"/>
                <a:ext cx="2294218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3200" b="1" i="1" smtClean="0">
                          <a:latin typeface="Cambria Math"/>
                        </a:rPr>
                        <m:t>𝟐</m:t>
                      </m:r>
                      <m:r>
                        <a:rPr lang="cs-CZ" sz="3200" b="1" i="1" smtClean="0">
                          <a:latin typeface="Cambria Math"/>
                        </a:rPr>
                        <m:t>𝒙</m:t>
                      </m:r>
                      <m:r>
                        <a:rPr lang="cs-CZ" sz="3200" b="1" i="1" smtClean="0">
                          <a:latin typeface="Cambria Math"/>
                        </a:rPr>
                        <m:t>−</m:t>
                      </m:r>
                      <m:r>
                        <a:rPr lang="cs-CZ" sz="3200" b="1" i="1" smtClean="0">
                          <a:latin typeface="Cambria Math"/>
                        </a:rPr>
                        <m:t>𝟔</m:t>
                      </m:r>
                      <m:r>
                        <a:rPr lang="cs-CZ" sz="3200" b="1" i="1" smtClean="0">
                          <a:latin typeface="Cambria Math"/>
                          <a:ea typeface="Cambria Math"/>
                        </a:rPr>
                        <m:t>≠</m:t>
                      </m:r>
                      <m:r>
                        <a:rPr lang="cs-CZ" sz="3200" b="1" i="1" smtClean="0">
                          <a:latin typeface="Cambria Math"/>
                          <a:ea typeface="Cambria Math"/>
                        </a:rPr>
                        <m:t>𝟎</m:t>
                      </m:r>
                    </m:oMath>
                  </m:oMathPara>
                </a14:m>
                <a:endParaRPr lang="cs-CZ" sz="3200" b="1" dirty="0"/>
              </a:p>
            </p:txBody>
          </p:sp>
        </mc:Choice>
        <mc:Fallback xmlns="">
          <p:sp>
            <p:nvSpPr>
              <p:cNvPr id="13" name="TextovéPole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47712" y="2870969"/>
                <a:ext cx="2294218" cy="584775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ovéPole 13"/>
              <p:cNvSpPr txBox="1"/>
              <p:nvPr/>
            </p:nvSpPr>
            <p:spPr>
              <a:xfrm>
                <a:off x="4943872" y="3429000"/>
                <a:ext cx="1560427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3200" b="1" i="1" smtClean="0">
                          <a:latin typeface="Cambria Math"/>
                        </a:rPr>
                        <m:t>𝟐</m:t>
                      </m:r>
                      <m:r>
                        <a:rPr lang="cs-CZ" sz="3200" b="1" i="1" smtClean="0">
                          <a:latin typeface="Cambria Math"/>
                        </a:rPr>
                        <m:t>𝒙</m:t>
                      </m:r>
                      <m:r>
                        <a:rPr lang="cs-CZ" sz="3200" b="1" i="1" smtClean="0">
                          <a:latin typeface="Cambria Math"/>
                          <a:ea typeface="Cambria Math"/>
                        </a:rPr>
                        <m:t>≠</m:t>
                      </m:r>
                      <m:r>
                        <a:rPr lang="cs-CZ" sz="3200" b="1" i="1" smtClean="0">
                          <a:latin typeface="Cambria Math"/>
                          <a:ea typeface="Cambria Math"/>
                        </a:rPr>
                        <m:t>𝟔</m:t>
                      </m:r>
                    </m:oMath>
                  </m:oMathPara>
                </a14:m>
                <a:endParaRPr lang="cs-CZ" sz="3200" b="1" dirty="0"/>
              </a:p>
            </p:txBody>
          </p:sp>
        </mc:Choice>
        <mc:Fallback xmlns="">
          <p:sp>
            <p:nvSpPr>
              <p:cNvPr id="14" name="TextovéPole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43872" y="3429000"/>
                <a:ext cx="1560427" cy="584775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ovéPole 14"/>
              <p:cNvSpPr txBox="1"/>
              <p:nvPr/>
            </p:nvSpPr>
            <p:spPr>
              <a:xfrm>
                <a:off x="5159896" y="4005064"/>
                <a:ext cx="1913473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3200" b="1" i="1" smtClean="0">
                          <a:latin typeface="Cambria Math"/>
                        </a:rPr>
                        <m:t>𝒙</m:t>
                      </m:r>
                      <m:r>
                        <a:rPr lang="cs-CZ" sz="3200" b="1" i="1" smtClean="0">
                          <a:latin typeface="Cambria Math"/>
                          <a:ea typeface="Cambria Math"/>
                        </a:rPr>
                        <m:t>≠</m:t>
                      </m:r>
                      <m:r>
                        <a:rPr lang="cs-CZ" sz="3200" b="1" i="1" smtClean="0">
                          <a:latin typeface="Cambria Math"/>
                          <a:ea typeface="Cambria Math"/>
                        </a:rPr>
                        <m:t>𝟔</m:t>
                      </m:r>
                      <m:r>
                        <a:rPr lang="cs-CZ" sz="3200" b="1" i="1" smtClean="0">
                          <a:latin typeface="Cambria Math"/>
                          <a:ea typeface="Cambria Math"/>
                        </a:rPr>
                        <m:t> :</m:t>
                      </m:r>
                      <m:r>
                        <a:rPr lang="cs-CZ" sz="3200" b="1" i="1" smtClean="0">
                          <a:latin typeface="Cambria Math"/>
                          <a:ea typeface="Cambria Math"/>
                        </a:rPr>
                        <m:t>𝟐</m:t>
                      </m:r>
                    </m:oMath>
                  </m:oMathPara>
                </a14:m>
                <a:endParaRPr lang="cs-CZ" sz="3200" b="1" dirty="0"/>
              </a:p>
            </p:txBody>
          </p:sp>
        </mc:Choice>
        <mc:Fallback xmlns="">
          <p:sp>
            <p:nvSpPr>
              <p:cNvPr id="15" name="TextovéPole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59896" y="4005064"/>
                <a:ext cx="1913473" cy="584775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ovéPole 15"/>
              <p:cNvSpPr txBox="1"/>
              <p:nvPr/>
            </p:nvSpPr>
            <p:spPr>
              <a:xfrm>
                <a:off x="5159896" y="4644425"/>
                <a:ext cx="1315167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3200" b="1" i="1" smtClean="0">
                          <a:latin typeface="Cambria Math"/>
                        </a:rPr>
                        <m:t>𝒙</m:t>
                      </m:r>
                      <m:r>
                        <a:rPr lang="cs-CZ" sz="3200" b="1" i="1" smtClean="0">
                          <a:latin typeface="Cambria Math"/>
                          <a:ea typeface="Cambria Math"/>
                        </a:rPr>
                        <m:t>≠</m:t>
                      </m:r>
                      <m:r>
                        <a:rPr lang="cs-CZ" sz="3200" b="1" i="1" smtClean="0">
                          <a:latin typeface="Cambria Math"/>
                          <a:ea typeface="Cambria Math"/>
                        </a:rPr>
                        <m:t>𝟑</m:t>
                      </m:r>
                    </m:oMath>
                  </m:oMathPara>
                </a14:m>
                <a:endParaRPr lang="cs-CZ" sz="3200" b="1" dirty="0"/>
              </a:p>
            </p:txBody>
          </p:sp>
        </mc:Choice>
        <mc:Fallback xmlns="">
          <p:sp>
            <p:nvSpPr>
              <p:cNvPr id="16" name="TextovéPole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59896" y="4644425"/>
                <a:ext cx="1315167" cy="584775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551400743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32" grpId="0"/>
      <p:bldP spid="33" grpId="0" animBg="1"/>
      <p:bldP spid="13" grpId="0"/>
      <p:bldP spid="14" grpId="0"/>
      <p:bldP spid="15" grpId="0"/>
      <p:bldP spid="1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vert="horz" wrap="square" lIns="92075" tIns="46037" rIns="92075" bIns="46037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cs-CZ" dirty="0" smtClean="0"/>
              <a:t>Lomené </a:t>
            </a:r>
            <a:r>
              <a:rPr lang="cs-CZ" dirty="0"/>
              <a:t>výrazy</a:t>
            </a:r>
          </a:p>
        </p:txBody>
      </p:sp>
      <p:sp>
        <p:nvSpPr>
          <p:cNvPr id="24" name="Rectangle 2"/>
          <p:cNvSpPr>
            <a:spLocks noChangeArrowheads="1"/>
          </p:cNvSpPr>
          <p:nvPr/>
        </p:nvSpPr>
        <p:spPr bwMode="auto">
          <a:xfrm>
            <a:off x="3962400" y="1711326"/>
            <a:ext cx="6696744" cy="865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Font typeface="Trebuchet MS" panose="020B0603020202020204" pitchFamily="34" charset="0"/>
              <a:buChar char="−"/>
              <a:defRPr sz="2800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anose="020B0603020202020204" pitchFamily="34" charset="0"/>
              <a:buChar char="−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sz="3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Kdy má lomený výraz smysl?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2" name="Rectangle 14"/>
              <p:cNvSpPr>
                <a:spLocks noChangeArrowheads="1"/>
              </p:cNvSpPr>
              <p:nvPr/>
            </p:nvSpPr>
            <p:spPr bwMode="auto">
              <a:xfrm>
                <a:off x="571140" y="5305641"/>
                <a:ext cx="11141484" cy="105625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>
                  <a:lnSpc>
                    <a:spcPct val="125000"/>
                  </a:lnSpc>
                  <a:spcBef>
                    <a:spcPct val="20000"/>
                  </a:spcBef>
                  <a:buClr>
                    <a:schemeClr val="bg2"/>
                  </a:buClr>
                  <a:buChar char="•"/>
                  <a:defRPr sz="32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Trebuchet MS" panose="020B0603020202020204" pitchFamily="34" charset="0"/>
                  <a:buChar char="−"/>
                  <a:defRPr sz="2800">
                    <a:solidFill>
                      <a:schemeClr val="tx1"/>
                    </a:solidFill>
                    <a:latin typeface="Trebuchet MS" panose="020B0603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Trebuchet MS" panose="020B0603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Trebuchet MS" panose="020B0603020202020204" pitchFamily="34" charset="0"/>
                  <a:buChar char="−"/>
                  <a:defRPr sz="2000">
                    <a:solidFill>
                      <a:schemeClr val="tx1"/>
                    </a:solidFill>
                    <a:latin typeface="Trebuchet MS" panose="020B0603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•"/>
                  <a:defRPr sz="2000">
                    <a:solidFill>
                      <a:schemeClr val="tx1"/>
                    </a:solidFill>
                    <a:latin typeface="Trebuchet MS" panose="020B0603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2000">
                    <a:solidFill>
                      <a:schemeClr val="tx1"/>
                    </a:solidFill>
                    <a:latin typeface="Trebuchet MS" panose="020B0603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2000">
                    <a:solidFill>
                      <a:schemeClr val="tx1"/>
                    </a:solidFill>
                    <a:latin typeface="Trebuchet MS" panose="020B0603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2000">
                    <a:solidFill>
                      <a:schemeClr val="tx1"/>
                    </a:solidFill>
                    <a:latin typeface="Trebuchet MS" panose="020B0603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2000">
                    <a:solidFill>
                      <a:schemeClr val="tx1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buClrTx/>
                  <a:buNone/>
                </a:pPr>
                <a:r>
                  <a:rPr lang="cs-CZ" altLang="cs-CZ" sz="2800" b="1" dirty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Výraz má smysl, když se </a:t>
                </a:r>
                <a14:m>
                  <m:oMath xmlns:m="http://schemas.openxmlformats.org/officeDocument/2006/math">
                    <m:r>
                      <a:rPr lang="cs-CZ" sz="2800" b="1" i="1" smtClean="0">
                        <a:solidFill>
                          <a:srgbClr val="FF0000"/>
                        </a:solidFill>
                        <a:latin typeface="Cambria Math"/>
                      </a:rPr>
                      <m:t>𝒙</m:t>
                    </m:r>
                    <m:r>
                      <a:rPr lang="cs-CZ" sz="2800" b="1" i="1">
                        <a:solidFill>
                          <a:srgbClr val="FF0000"/>
                        </a:solidFill>
                        <a:latin typeface="Cambria Math"/>
                        <a:ea typeface="Cambria Math"/>
                      </a:rPr>
                      <m:t>≠−</m:t>
                    </m:r>
                    <m:r>
                      <a:rPr lang="cs-CZ" sz="2800" b="1" i="1">
                        <a:solidFill>
                          <a:srgbClr val="FF0000"/>
                        </a:solidFill>
                        <a:latin typeface="Cambria Math"/>
                        <a:ea typeface="Cambria Math"/>
                      </a:rPr>
                      <m:t>𝟑</m:t>
                    </m:r>
                  </m:oMath>
                </a14:m>
                <a:r>
                  <a:rPr lang="cs-CZ" altLang="cs-CZ" sz="2800" b="1" dirty="0" smtClean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. </a:t>
                </a:r>
                <a:br>
                  <a:rPr lang="cs-CZ" altLang="cs-CZ" sz="2800" b="1" dirty="0" smtClean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</a:br>
                <a:r>
                  <a:rPr lang="cs-CZ" altLang="cs-CZ" sz="2800" b="1" dirty="0" smtClean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Výraz </a:t>
                </a:r>
                <a:r>
                  <a:rPr lang="cs-CZ" altLang="cs-CZ" sz="2800" b="1" dirty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má tedy smysl pro všechna reálná čísla </a:t>
                </a:r>
                <a14:m>
                  <m:oMath xmlns:m="http://schemas.openxmlformats.org/officeDocument/2006/math">
                    <m:r>
                      <a:rPr lang="cs-CZ" sz="2800" b="1" i="1">
                        <a:solidFill>
                          <a:srgbClr val="FF0000"/>
                        </a:solidFill>
                        <a:latin typeface="Cambria Math"/>
                      </a:rPr>
                      <m:t>𝒙</m:t>
                    </m:r>
                  </m:oMath>
                </a14:m>
                <a:r>
                  <a:rPr lang="cs-CZ" altLang="cs-CZ" sz="2800" b="1" dirty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, kromě čísla </a:t>
                </a:r>
                <a14:m>
                  <m:oMath xmlns:m="http://schemas.openxmlformats.org/officeDocument/2006/math">
                    <m:r>
                      <a:rPr lang="cs-CZ" sz="2800" b="1" i="1">
                        <a:solidFill>
                          <a:srgbClr val="FF0000"/>
                        </a:solidFill>
                        <a:latin typeface="Cambria Math"/>
                        <a:ea typeface="Cambria Math"/>
                      </a:rPr>
                      <m:t>−</m:t>
                    </m:r>
                    <m:r>
                      <a:rPr lang="cs-CZ" sz="2800" b="1" i="1">
                        <a:solidFill>
                          <a:srgbClr val="FF0000"/>
                        </a:solidFill>
                        <a:latin typeface="Cambria Math"/>
                        <a:ea typeface="Cambria Math"/>
                      </a:rPr>
                      <m:t>𝟑</m:t>
                    </m:r>
                  </m:oMath>
                </a14:m>
                <a:r>
                  <a:rPr lang="cs-CZ" altLang="cs-CZ" sz="2800" b="1" dirty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.</a:t>
                </a:r>
              </a:p>
            </p:txBody>
          </p:sp>
        </mc:Choice>
        <mc:Fallback xmlns="">
          <p:sp>
            <p:nvSpPr>
              <p:cNvPr id="32" name="Rectangle 1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71140" y="5305641"/>
                <a:ext cx="11141484" cy="1056258"/>
              </a:xfrm>
              <a:prstGeom prst="rect">
                <a:avLst/>
              </a:prstGeom>
              <a:blipFill rotWithShape="1">
                <a:blip r:embed="rId2"/>
                <a:stretch>
                  <a:fillRect l="-1149" t="-575" r="-328" b="-10345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3" name="Freeform 15"/>
          <p:cNvSpPr>
            <a:spLocks/>
          </p:cNvSpPr>
          <p:nvPr/>
        </p:nvSpPr>
        <p:spPr bwMode="auto">
          <a:xfrm>
            <a:off x="1847528" y="3284538"/>
            <a:ext cx="2808311" cy="649287"/>
          </a:xfrm>
          <a:custGeom>
            <a:avLst/>
            <a:gdLst>
              <a:gd name="T0" fmla="*/ 0 w 545"/>
              <a:gd name="T1" fmla="*/ 345260294 h 341"/>
              <a:gd name="T2" fmla="*/ 2011693877 w 545"/>
              <a:gd name="T3" fmla="*/ 801408947 h 341"/>
              <a:gd name="T4" fmla="*/ 2147483646 w 545"/>
              <a:gd name="T5" fmla="*/ 0 h 341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545" h="341">
                <a:moveTo>
                  <a:pt x="0" y="137"/>
                </a:moveTo>
                <a:cubicBezTo>
                  <a:pt x="68" y="239"/>
                  <a:pt x="136" y="341"/>
                  <a:pt x="227" y="318"/>
                </a:cubicBezTo>
                <a:cubicBezTo>
                  <a:pt x="318" y="295"/>
                  <a:pt x="431" y="147"/>
                  <a:pt x="545" y="0"/>
                </a:cubicBezTo>
              </a:path>
            </a:pathLst>
          </a:custGeom>
          <a:noFill/>
          <a:ln w="28575" cmpd="sng">
            <a:solidFill>
              <a:srgbClr val="00CC00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cs-CZ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ovéPole 10"/>
              <p:cNvSpPr txBox="1"/>
              <p:nvPr/>
            </p:nvSpPr>
            <p:spPr>
              <a:xfrm>
                <a:off x="887340" y="2452003"/>
                <a:ext cx="1680268" cy="104900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36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3600" b="1" i="1" smtClean="0">
                              <a:latin typeface="Cambria Math"/>
                            </a:rPr>
                            <m:t>𝒙</m:t>
                          </m:r>
                        </m:num>
                        <m:den>
                          <m:r>
                            <a:rPr lang="cs-CZ" sz="3600" b="1" i="1" smtClean="0">
                              <a:latin typeface="Cambria Math"/>
                            </a:rPr>
                            <m:t>𝟐</m:t>
                          </m:r>
                          <m:r>
                            <a:rPr lang="cs-CZ" sz="3600" b="1" i="1" smtClean="0">
                              <a:latin typeface="Cambria Math"/>
                            </a:rPr>
                            <m:t>𝒙</m:t>
                          </m:r>
                          <m:r>
                            <a:rPr lang="cs-CZ" sz="3600" b="1" i="1" smtClean="0">
                              <a:latin typeface="Cambria Math"/>
                            </a:rPr>
                            <m:t>+</m:t>
                          </m:r>
                          <m:r>
                            <a:rPr lang="cs-CZ" sz="3600" b="1" i="1" smtClean="0">
                              <a:latin typeface="Cambria Math"/>
                            </a:rPr>
                            <m:t>𝟔</m:t>
                          </m:r>
                        </m:den>
                      </m:f>
                    </m:oMath>
                  </m:oMathPara>
                </a14:m>
                <a:endParaRPr lang="cs-CZ" sz="3600" b="1" dirty="0"/>
              </a:p>
            </p:txBody>
          </p:sp>
        </mc:Choice>
        <mc:Fallback xmlns="">
          <p:sp>
            <p:nvSpPr>
              <p:cNvPr id="11" name="TextovéPole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87340" y="2452003"/>
                <a:ext cx="1680268" cy="1049005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ovéPole 12"/>
              <p:cNvSpPr txBox="1"/>
              <p:nvPr/>
            </p:nvSpPr>
            <p:spPr>
              <a:xfrm>
                <a:off x="5172497" y="3780329"/>
                <a:ext cx="2219647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3200" b="1" i="1" smtClean="0">
                          <a:latin typeface="Cambria Math"/>
                        </a:rPr>
                        <m:t>𝒙</m:t>
                      </m:r>
                      <m:r>
                        <a:rPr lang="cs-CZ" sz="3200" b="1" i="1" smtClean="0">
                          <a:latin typeface="Cambria Math"/>
                          <a:ea typeface="Cambria Math"/>
                        </a:rPr>
                        <m:t>≠−</m:t>
                      </m:r>
                      <m:r>
                        <a:rPr lang="cs-CZ" sz="3200" b="1" i="1" smtClean="0">
                          <a:latin typeface="Cambria Math"/>
                          <a:ea typeface="Cambria Math"/>
                        </a:rPr>
                        <m:t>𝟔</m:t>
                      </m:r>
                      <m:r>
                        <a:rPr lang="cs-CZ" sz="3200" b="1" i="1" smtClean="0">
                          <a:latin typeface="Cambria Math"/>
                          <a:ea typeface="Cambria Math"/>
                        </a:rPr>
                        <m:t> :</m:t>
                      </m:r>
                      <m:r>
                        <a:rPr lang="cs-CZ" sz="3200" b="1" i="1" smtClean="0">
                          <a:latin typeface="Cambria Math"/>
                          <a:ea typeface="Cambria Math"/>
                        </a:rPr>
                        <m:t>𝟐</m:t>
                      </m:r>
                    </m:oMath>
                  </m:oMathPara>
                </a14:m>
                <a:endParaRPr lang="cs-CZ" sz="3200" b="1" dirty="0"/>
              </a:p>
            </p:txBody>
          </p:sp>
        </mc:Choice>
        <mc:Fallback xmlns="">
          <p:sp>
            <p:nvSpPr>
              <p:cNvPr id="13" name="TextovéPole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72497" y="3780329"/>
                <a:ext cx="2219647" cy="584775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ovéPole 13"/>
              <p:cNvSpPr txBox="1"/>
              <p:nvPr/>
            </p:nvSpPr>
            <p:spPr>
              <a:xfrm>
                <a:off x="4943872" y="3208620"/>
                <a:ext cx="1866601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3200" b="1" i="1" smtClean="0">
                          <a:latin typeface="Cambria Math"/>
                        </a:rPr>
                        <m:t>𝟐</m:t>
                      </m:r>
                      <m:r>
                        <a:rPr lang="cs-CZ" sz="3200" b="1" i="1" smtClean="0">
                          <a:latin typeface="Cambria Math"/>
                        </a:rPr>
                        <m:t>𝒙</m:t>
                      </m:r>
                      <m:r>
                        <a:rPr lang="cs-CZ" sz="3200" b="1" i="1" smtClean="0">
                          <a:latin typeface="Cambria Math"/>
                          <a:ea typeface="Cambria Math"/>
                        </a:rPr>
                        <m:t>≠−</m:t>
                      </m:r>
                      <m:r>
                        <a:rPr lang="cs-CZ" sz="3200" b="1" i="1" smtClean="0">
                          <a:latin typeface="Cambria Math"/>
                          <a:ea typeface="Cambria Math"/>
                        </a:rPr>
                        <m:t>𝟔</m:t>
                      </m:r>
                    </m:oMath>
                  </m:oMathPara>
                </a14:m>
                <a:endParaRPr lang="cs-CZ" sz="3200" b="1" dirty="0"/>
              </a:p>
            </p:txBody>
          </p:sp>
        </mc:Choice>
        <mc:Fallback xmlns="">
          <p:sp>
            <p:nvSpPr>
              <p:cNvPr id="14" name="TextovéPole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43872" y="3208620"/>
                <a:ext cx="1866601" cy="584775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ovéPole 14"/>
              <p:cNvSpPr txBox="1"/>
              <p:nvPr/>
            </p:nvSpPr>
            <p:spPr>
              <a:xfrm>
                <a:off x="4223792" y="2699763"/>
                <a:ext cx="2294218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3200" b="1" i="1" smtClean="0">
                          <a:latin typeface="Cambria Math"/>
                        </a:rPr>
                        <m:t>𝟐</m:t>
                      </m:r>
                      <m:r>
                        <a:rPr lang="cs-CZ" sz="3200" b="1" i="1" smtClean="0">
                          <a:latin typeface="Cambria Math"/>
                        </a:rPr>
                        <m:t>𝒙</m:t>
                      </m:r>
                      <m:r>
                        <a:rPr lang="cs-CZ" sz="3200" b="1" i="1" smtClean="0">
                          <a:latin typeface="Cambria Math"/>
                        </a:rPr>
                        <m:t>+</m:t>
                      </m:r>
                      <m:r>
                        <a:rPr lang="cs-CZ" sz="3200" b="1" i="1" smtClean="0">
                          <a:latin typeface="Cambria Math"/>
                        </a:rPr>
                        <m:t>𝟔</m:t>
                      </m:r>
                      <m:r>
                        <a:rPr lang="cs-CZ" sz="3200" b="1" i="1" smtClean="0">
                          <a:latin typeface="Cambria Math"/>
                          <a:ea typeface="Cambria Math"/>
                        </a:rPr>
                        <m:t>≠</m:t>
                      </m:r>
                      <m:r>
                        <a:rPr lang="cs-CZ" sz="3200" b="1" i="1" smtClean="0">
                          <a:latin typeface="Cambria Math"/>
                          <a:ea typeface="Cambria Math"/>
                        </a:rPr>
                        <m:t>𝟎</m:t>
                      </m:r>
                    </m:oMath>
                  </m:oMathPara>
                </a14:m>
                <a:endParaRPr lang="cs-CZ" sz="3200" b="1" dirty="0"/>
              </a:p>
            </p:txBody>
          </p:sp>
        </mc:Choice>
        <mc:Fallback xmlns="">
          <p:sp>
            <p:nvSpPr>
              <p:cNvPr id="15" name="TextovéPole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23792" y="2699763"/>
                <a:ext cx="2294218" cy="584775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ovéPole 15"/>
              <p:cNvSpPr txBox="1"/>
              <p:nvPr/>
            </p:nvSpPr>
            <p:spPr>
              <a:xfrm>
                <a:off x="5194739" y="4293096"/>
                <a:ext cx="1621341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3200" b="1" i="1" smtClean="0">
                          <a:latin typeface="Cambria Math"/>
                        </a:rPr>
                        <m:t>𝒙</m:t>
                      </m:r>
                      <m:r>
                        <a:rPr lang="cs-CZ" sz="3200" b="1" i="1" smtClean="0">
                          <a:latin typeface="Cambria Math"/>
                          <a:ea typeface="Cambria Math"/>
                        </a:rPr>
                        <m:t>≠−</m:t>
                      </m:r>
                      <m:r>
                        <a:rPr lang="cs-CZ" sz="3200" b="1" i="1" smtClean="0">
                          <a:latin typeface="Cambria Math"/>
                          <a:ea typeface="Cambria Math"/>
                        </a:rPr>
                        <m:t>𝟑</m:t>
                      </m:r>
                    </m:oMath>
                  </m:oMathPara>
                </a14:m>
                <a:endParaRPr lang="cs-CZ" sz="3200" b="1" dirty="0"/>
              </a:p>
            </p:txBody>
          </p:sp>
        </mc:Choice>
        <mc:Fallback xmlns="">
          <p:sp>
            <p:nvSpPr>
              <p:cNvPr id="16" name="TextovéPole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94739" y="4293096"/>
                <a:ext cx="1621341" cy="584775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71671623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32" grpId="0"/>
      <p:bldP spid="33" grpId="0" animBg="1"/>
      <p:bldP spid="13" grpId="0"/>
      <p:bldP spid="14" grpId="0"/>
      <p:bldP spid="15" grpId="0"/>
      <p:bldP spid="1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vert="horz" wrap="square" lIns="92075" tIns="46037" rIns="92075" bIns="46037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cs-CZ" dirty="0" smtClean="0"/>
              <a:t>Lomené </a:t>
            </a:r>
            <a:r>
              <a:rPr lang="cs-CZ" dirty="0"/>
              <a:t>výrazy</a:t>
            </a:r>
          </a:p>
        </p:txBody>
      </p:sp>
      <p:sp>
        <p:nvSpPr>
          <p:cNvPr id="24" name="Rectangle 2"/>
          <p:cNvSpPr>
            <a:spLocks noChangeArrowheads="1"/>
          </p:cNvSpPr>
          <p:nvPr/>
        </p:nvSpPr>
        <p:spPr bwMode="auto">
          <a:xfrm>
            <a:off x="3962400" y="1711326"/>
            <a:ext cx="6696744" cy="865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Font typeface="Trebuchet MS" panose="020B0603020202020204" pitchFamily="34" charset="0"/>
              <a:buChar char="−"/>
              <a:defRPr sz="2800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anose="020B0603020202020204" pitchFamily="34" charset="0"/>
              <a:buChar char="−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sz="3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Kdy má lomený výraz smysl?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Rectangle 7"/>
              <p:cNvSpPr>
                <a:spLocks noChangeArrowheads="1"/>
              </p:cNvSpPr>
              <p:nvPr/>
            </p:nvSpPr>
            <p:spPr bwMode="auto">
              <a:xfrm>
                <a:off x="767408" y="5158060"/>
                <a:ext cx="10225136" cy="158432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>
                  <a:lnSpc>
                    <a:spcPct val="125000"/>
                  </a:lnSpc>
                  <a:spcBef>
                    <a:spcPct val="20000"/>
                  </a:spcBef>
                  <a:buClr>
                    <a:schemeClr val="bg2"/>
                  </a:buClr>
                  <a:buChar char="•"/>
                  <a:defRPr sz="3200">
                    <a:solidFill>
                      <a:srgbClr val="284C6A"/>
                    </a:solidFill>
                    <a:latin typeface="Trebuchet MS" panose="020B0603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Trebuchet MS" panose="020B0603020202020204" pitchFamily="34" charset="0"/>
                  <a:buChar char="−"/>
                  <a:defRPr sz="2800">
                    <a:solidFill>
                      <a:schemeClr val="tx1"/>
                    </a:solidFill>
                    <a:latin typeface="Trebuchet MS" panose="020B0603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Trebuchet MS" panose="020B0603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Trebuchet MS" panose="020B0603020202020204" pitchFamily="34" charset="0"/>
                  <a:buChar char="−"/>
                  <a:defRPr sz="2000">
                    <a:solidFill>
                      <a:schemeClr val="tx1"/>
                    </a:solidFill>
                    <a:latin typeface="Trebuchet MS" panose="020B0603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•"/>
                  <a:defRPr sz="2000">
                    <a:solidFill>
                      <a:schemeClr val="tx1"/>
                    </a:solidFill>
                    <a:latin typeface="Trebuchet MS" panose="020B0603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2000">
                    <a:solidFill>
                      <a:schemeClr val="tx1"/>
                    </a:solidFill>
                    <a:latin typeface="Trebuchet MS" panose="020B0603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2000">
                    <a:solidFill>
                      <a:schemeClr val="tx1"/>
                    </a:solidFill>
                    <a:latin typeface="Trebuchet MS" panose="020B0603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2000">
                    <a:solidFill>
                      <a:schemeClr val="tx1"/>
                    </a:solidFill>
                    <a:latin typeface="Trebuchet MS" panose="020B0603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2000">
                    <a:solidFill>
                      <a:schemeClr val="tx1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buClrTx/>
                  <a:buFontTx/>
                  <a:buNone/>
                </a:pPr>
                <a:r>
                  <a:rPr lang="cs-CZ" altLang="cs-CZ" sz="2800" b="1" dirty="0" smtClean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Výraz má smysl, když se </a:t>
                </a:r>
                <a14:m>
                  <m:oMath xmlns:m="http://schemas.openxmlformats.org/officeDocument/2006/math">
                    <m:r>
                      <a:rPr lang="cs-CZ" altLang="cs-CZ" sz="28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𝒙</m:t>
                    </m:r>
                    <m:r>
                      <a:rPr lang="cs-CZ" altLang="cs-CZ" sz="28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≠</m:t>
                    </m:r>
                    <m:f>
                      <m:fPr>
                        <m:ctrlPr>
                          <a:rPr lang="cs-CZ" altLang="cs-CZ" sz="2800" b="1" i="1" smtClean="0">
                            <a:solidFill>
                              <a:srgbClr val="FF0000"/>
                            </a:solidFill>
                            <a:latin typeface="Cambria Math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cs-CZ" altLang="cs-CZ" sz="28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𝟑</m:t>
                        </m:r>
                      </m:num>
                      <m:den>
                        <m:r>
                          <a:rPr lang="cs-CZ" altLang="cs-CZ" sz="28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𝟓</m:t>
                        </m:r>
                      </m:den>
                    </m:f>
                  </m:oMath>
                </a14:m>
                <a:r>
                  <a:rPr lang="cs-CZ" altLang="cs-CZ" sz="2800" b="1" dirty="0" smtClean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. </a:t>
                </a:r>
                <a:r>
                  <a:rPr lang="cs-CZ" altLang="cs-CZ" sz="2800" b="1" dirty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/>
                </a:r>
                <a:br>
                  <a:rPr lang="cs-CZ" altLang="cs-CZ" sz="2800" b="1" dirty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</a:br>
                <a:r>
                  <a:rPr lang="cs-CZ" altLang="cs-CZ" sz="2800" b="1" dirty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Výraz má </a:t>
                </a:r>
                <a:r>
                  <a:rPr lang="cs-CZ" altLang="cs-CZ" sz="2800" b="1" dirty="0" smtClean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smysl </a:t>
                </a:r>
                <a:r>
                  <a:rPr lang="cs-CZ" altLang="cs-CZ" sz="2800" b="1" dirty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pro všechna reálná čísla </a:t>
                </a:r>
                <a14:m>
                  <m:oMath xmlns:m="http://schemas.openxmlformats.org/officeDocument/2006/math">
                    <m:r>
                      <a:rPr lang="cs-CZ" sz="2800" b="1" i="1" smtClean="0">
                        <a:solidFill>
                          <a:srgbClr val="FF0000"/>
                        </a:solidFill>
                        <a:latin typeface="Cambria Math"/>
                      </a:rPr>
                      <m:t>𝒙</m:t>
                    </m:r>
                  </m:oMath>
                </a14:m>
                <a:r>
                  <a:rPr lang="cs-CZ" altLang="cs-CZ" sz="2800" b="1" dirty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, kromě </a:t>
                </a:r>
                <a:r>
                  <a:rPr lang="cs-CZ" altLang="cs-CZ" sz="2800" b="1" dirty="0" smtClean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čísla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cs-CZ" altLang="cs-CZ" sz="2800" b="1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cs-CZ" altLang="cs-CZ" sz="28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𝟑</m:t>
                        </m:r>
                      </m:num>
                      <m:den>
                        <m:r>
                          <a:rPr lang="cs-CZ" altLang="cs-CZ" sz="28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𝟓</m:t>
                        </m:r>
                      </m:den>
                    </m:f>
                  </m:oMath>
                </a14:m>
                <a:r>
                  <a:rPr lang="cs-CZ" altLang="cs-CZ" sz="2800" b="1" dirty="0" smtClean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.</a:t>
                </a:r>
                <a:endParaRPr lang="cs-CZ" altLang="cs-CZ" sz="2800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13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67408" y="5158060"/>
                <a:ext cx="10225136" cy="1584325"/>
              </a:xfrm>
              <a:prstGeom prst="rect">
                <a:avLst/>
              </a:prstGeom>
              <a:blipFill rotWithShape="1">
                <a:blip r:embed="rId2"/>
                <a:stretch>
                  <a:fillRect l="-1252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Freeform 8"/>
          <p:cNvSpPr>
            <a:spLocks/>
          </p:cNvSpPr>
          <p:nvPr/>
        </p:nvSpPr>
        <p:spPr bwMode="auto">
          <a:xfrm>
            <a:off x="2339975" y="3284810"/>
            <a:ext cx="2531889" cy="541337"/>
          </a:xfrm>
          <a:custGeom>
            <a:avLst/>
            <a:gdLst>
              <a:gd name="T0" fmla="*/ 0 w 545"/>
              <a:gd name="T1" fmla="*/ 345260294 h 341"/>
              <a:gd name="T2" fmla="*/ 2147483646 w 545"/>
              <a:gd name="T3" fmla="*/ 801408947 h 341"/>
              <a:gd name="T4" fmla="*/ 2147483646 w 545"/>
              <a:gd name="T5" fmla="*/ 0 h 341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545" h="341">
                <a:moveTo>
                  <a:pt x="0" y="137"/>
                </a:moveTo>
                <a:cubicBezTo>
                  <a:pt x="68" y="239"/>
                  <a:pt x="136" y="341"/>
                  <a:pt x="227" y="318"/>
                </a:cubicBezTo>
                <a:cubicBezTo>
                  <a:pt x="318" y="295"/>
                  <a:pt x="431" y="147"/>
                  <a:pt x="545" y="0"/>
                </a:cubicBezTo>
              </a:path>
            </a:pathLst>
          </a:custGeom>
          <a:noFill/>
          <a:ln w="28575" cmpd="sng">
            <a:solidFill>
              <a:srgbClr val="00CC00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cs-CZ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ovéPole 9"/>
              <p:cNvSpPr txBox="1"/>
              <p:nvPr/>
            </p:nvSpPr>
            <p:spPr>
              <a:xfrm>
                <a:off x="1247381" y="2497175"/>
                <a:ext cx="1680267" cy="105830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36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3600" b="1" i="1" smtClean="0">
                              <a:latin typeface="Cambria Math"/>
                            </a:rPr>
                            <m:t>𝒙</m:t>
                          </m:r>
                          <m:r>
                            <a:rPr lang="cs-CZ" sz="3600" b="1" i="1" smtClean="0">
                              <a:latin typeface="Cambria Math"/>
                            </a:rPr>
                            <m:t>−</m:t>
                          </m:r>
                          <m:r>
                            <a:rPr lang="cs-CZ" sz="3600" b="1" i="1" smtClean="0">
                              <a:latin typeface="Cambria Math"/>
                            </a:rPr>
                            <m:t>𝒚</m:t>
                          </m:r>
                        </m:num>
                        <m:den>
                          <m:r>
                            <a:rPr lang="cs-CZ" sz="3600" b="1" i="1" smtClean="0">
                              <a:latin typeface="Cambria Math"/>
                            </a:rPr>
                            <m:t>𝟓</m:t>
                          </m:r>
                          <m:r>
                            <a:rPr lang="cs-CZ" sz="3600" b="1" i="1" smtClean="0">
                              <a:latin typeface="Cambria Math"/>
                            </a:rPr>
                            <m:t>𝒙</m:t>
                          </m:r>
                          <m:r>
                            <a:rPr lang="cs-CZ" sz="3600" b="1" i="1" smtClean="0">
                              <a:latin typeface="Cambria Math"/>
                            </a:rPr>
                            <m:t>−</m:t>
                          </m:r>
                          <m:r>
                            <a:rPr lang="cs-CZ" sz="3600" b="1" i="1" smtClean="0">
                              <a:latin typeface="Cambria Math"/>
                            </a:rPr>
                            <m:t>𝟑</m:t>
                          </m:r>
                        </m:den>
                      </m:f>
                    </m:oMath>
                  </m:oMathPara>
                </a14:m>
                <a:endParaRPr lang="cs-CZ" sz="3600" b="1" dirty="0"/>
              </a:p>
            </p:txBody>
          </p:sp>
        </mc:Choice>
        <mc:Fallback xmlns="">
          <p:sp>
            <p:nvSpPr>
              <p:cNvPr id="10" name="TextovéPole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47381" y="2497175"/>
                <a:ext cx="1680267" cy="1058303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ovéPole 10"/>
              <p:cNvSpPr txBox="1"/>
              <p:nvPr/>
            </p:nvSpPr>
            <p:spPr>
              <a:xfrm>
                <a:off x="4633977" y="2733938"/>
                <a:ext cx="2294218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3200" b="1" i="1" smtClean="0">
                          <a:latin typeface="Cambria Math"/>
                        </a:rPr>
                        <m:t>𝟓</m:t>
                      </m:r>
                      <m:r>
                        <a:rPr lang="cs-CZ" sz="3200" b="1" i="1" smtClean="0">
                          <a:latin typeface="Cambria Math"/>
                        </a:rPr>
                        <m:t>𝒙</m:t>
                      </m:r>
                      <m:r>
                        <a:rPr lang="cs-CZ" sz="3200" b="1" i="1" smtClean="0">
                          <a:latin typeface="Cambria Math"/>
                        </a:rPr>
                        <m:t>−</m:t>
                      </m:r>
                      <m:r>
                        <a:rPr lang="cs-CZ" sz="3200" b="1" i="1" smtClean="0">
                          <a:latin typeface="Cambria Math"/>
                        </a:rPr>
                        <m:t>𝟑</m:t>
                      </m:r>
                      <m:r>
                        <a:rPr lang="cs-CZ" sz="3200" b="1" i="1" smtClean="0">
                          <a:latin typeface="Cambria Math"/>
                          <a:ea typeface="Cambria Math"/>
                        </a:rPr>
                        <m:t>≠</m:t>
                      </m:r>
                      <m:r>
                        <a:rPr lang="cs-CZ" sz="3200" b="1" i="1" smtClean="0">
                          <a:latin typeface="Cambria Math"/>
                          <a:ea typeface="Cambria Math"/>
                        </a:rPr>
                        <m:t>𝟎</m:t>
                      </m:r>
                    </m:oMath>
                  </m:oMathPara>
                </a14:m>
                <a:endParaRPr lang="cs-CZ" sz="3200" b="1" dirty="0"/>
              </a:p>
            </p:txBody>
          </p:sp>
        </mc:Choice>
        <mc:Fallback xmlns="">
          <p:sp>
            <p:nvSpPr>
              <p:cNvPr id="11" name="TextovéPole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33977" y="2733938"/>
                <a:ext cx="2294218" cy="584775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ovéPole 17"/>
              <p:cNvSpPr txBox="1"/>
              <p:nvPr/>
            </p:nvSpPr>
            <p:spPr>
              <a:xfrm>
                <a:off x="5303912" y="3318713"/>
                <a:ext cx="1560427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3200" b="1" i="1" smtClean="0">
                          <a:latin typeface="Cambria Math"/>
                        </a:rPr>
                        <m:t>𝟓</m:t>
                      </m:r>
                      <m:r>
                        <a:rPr lang="cs-CZ" sz="3200" b="1" i="1" smtClean="0">
                          <a:latin typeface="Cambria Math"/>
                        </a:rPr>
                        <m:t>𝒙</m:t>
                      </m:r>
                      <m:r>
                        <a:rPr lang="cs-CZ" sz="3200" b="1" i="1" smtClean="0">
                          <a:latin typeface="Cambria Math"/>
                          <a:ea typeface="Cambria Math"/>
                        </a:rPr>
                        <m:t>≠</m:t>
                      </m:r>
                      <m:r>
                        <a:rPr lang="cs-CZ" sz="3200" b="1" i="1" smtClean="0">
                          <a:latin typeface="Cambria Math"/>
                          <a:ea typeface="Cambria Math"/>
                        </a:rPr>
                        <m:t>𝟑</m:t>
                      </m:r>
                    </m:oMath>
                  </m:oMathPara>
                </a14:m>
                <a:endParaRPr lang="cs-CZ" sz="3200" b="1" dirty="0"/>
              </a:p>
            </p:txBody>
          </p:sp>
        </mc:Choice>
        <mc:Fallback xmlns="">
          <p:sp>
            <p:nvSpPr>
              <p:cNvPr id="18" name="TextovéPole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03912" y="3318713"/>
                <a:ext cx="1560427" cy="584775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ovéPole 18"/>
              <p:cNvSpPr txBox="1"/>
              <p:nvPr/>
            </p:nvSpPr>
            <p:spPr>
              <a:xfrm>
                <a:off x="5519936" y="3826147"/>
                <a:ext cx="1315168" cy="101752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3200" b="1" i="1" smtClean="0">
                          <a:latin typeface="Cambria Math"/>
                        </a:rPr>
                        <m:t>𝒙</m:t>
                      </m:r>
                      <m:r>
                        <a:rPr lang="cs-CZ" sz="3200" b="1" i="1" smtClean="0">
                          <a:latin typeface="Cambria Math"/>
                          <a:ea typeface="Cambria Math"/>
                        </a:rPr>
                        <m:t>≠</m:t>
                      </m:r>
                      <m:f>
                        <m:fPr>
                          <m:ctrlPr>
                            <a:rPr lang="cs-CZ" sz="3200" b="1" i="1" smtClean="0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cs-CZ" sz="3200" b="1" i="1" smtClean="0">
                              <a:latin typeface="Cambria Math"/>
                              <a:ea typeface="Cambria Math"/>
                            </a:rPr>
                            <m:t>𝟑</m:t>
                          </m:r>
                        </m:num>
                        <m:den>
                          <m:r>
                            <a:rPr lang="cs-CZ" sz="3200" b="1" i="1" smtClean="0">
                              <a:latin typeface="Cambria Math"/>
                              <a:ea typeface="Cambria Math"/>
                            </a:rPr>
                            <m:t>𝟓</m:t>
                          </m:r>
                        </m:den>
                      </m:f>
                    </m:oMath>
                  </m:oMathPara>
                </a14:m>
                <a:endParaRPr lang="cs-CZ" sz="3200" b="1" dirty="0"/>
              </a:p>
            </p:txBody>
          </p:sp>
        </mc:Choice>
        <mc:Fallback xmlns="">
          <p:sp>
            <p:nvSpPr>
              <p:cNvPr id="19" name="TextovéPole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19936" y="3826147"/>
                <a:ext cx="1315168" cy="1017523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973923990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13" grpId="0"/>
      <p:bldP spid="14" grpId="0" animBg="1"/>
      <p:bldP spid="10" grpId="0"/>
      <p:bldP spid="11" grpId="0"/>
      <p:bldP spid="18" grpId="0"/>
      <p:bldP spid="1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vert="horz" wrap="square" lIns="92075" tIns="46037" rIns="92075" bIns="46037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cs-CZ" dirty="0" smtClean="0"/>
              <a:t>Lomené </a:t>
            </a:r>
            <a:r>
              <a:rPr lang="cs-CZ" dirty="0"/>
              <a:t>výrazy</a:t>
            </a:r>
          </a:p>
        </p:txBody>
      </p:sp>
      <p:sp>
        <p:nvSpPr>
          <p:cNvPr id="64" name="Rectangle 9"/>
          <p:cNvSpPr>
            <a:spLocks noChangeArrowheads="1"/>
          </p:cNvSpPr>
          <p:nvPr/>
        </p:nvSpPr>
        <p:spPr bwMode="auto">
          <a:xfrm>
            <a:off x="0" y="3480519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cs-CZ" altLang="cs-CZ" sz="1800"/>
          </a:p>
        </p:txBody>
      </p:sp>
      <p:sp>
        <p:nvSpPr>
          <p:cNvPr id="65" name="Rectangle 10"/>
          <p:cNvSpPr>
            <a:spLocks noChangeArrowheads="1"/>
          </p:cNvSpPr>
          <p:nvPr/>
        </p:nvSpPr>
        <p:spPr bwMode="auto">
          <a:xfrm>
            <a:off x="1888332" y="1941944"/>
            <a:ext cx="8424862" cy="484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cs-CZ" altLang="cs-CZ" sz="2800" dirty="0">
                <a:latin typeface="Times New Roman" panose="02020603050405020304" pitchFamily="18" charset="0"/>
              </a:rPr>
              <a:t>Pro které hodnoty x </a:t>
            </a:r>
            <a:r>
              <a:rPr lang="cs-CZ" altLang="cs-CZ" sz="2800" b="1" i="1" dirty="0">
                <a:latin typeface="Times New Roman" panose="02020603050405020304" pitchFamily="18" charset="0"/>
              </a:rPr>
              <a:t>je</a:t>
            </a:r>
            <a:r>
              <a:rPr lang="cs-CZ" altLang="cs-CZ" sz="2800" dirty="0">
                <a:latin typeface="Times New Roman" panose="02020603050405020304" pitchFamily="18" charset="0"/>
              </a:rPr>
              <a:t> daný výraz roven nule?</a:t>
            </a:r>
          </a:p>
        </p:txBody>
      </p:sp>
      <p:sp>
        <p:nvSpPr>
          <p:cNvPr id="66" name="Rectangle 22"/>
          <p:cNvSpPr>
            <a:spLocks noChangeArrowheads="1"/>
          </p:cNvSpPr>
          <p:nvPr/>
        </p:nvSpPr>
        <p:spPr bwMode="auto">
          <a:xfrm>
            <a:off x="79280" y="3120156"/>
            <a:ext cx="3280416" cy="50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cs-CZ" altLang="cs-CZ" sz="2000" b="1" dirty="0">
                <a:solidFill>
                  <a:srgbClr val="0070C0"/>
                </a:solidFill>
                <a:cs typeface="Arial" panose="020B0604020202020204" pitchFamily="34" charset="0"/>
              </a:rPr>
              <a:t>Hledáme kořeny rovnice:</a:t>
            </a:r>
          </a:p>
        </p:txBody>
      </p:sp>
      <p:sp>
        <p:nvSpPr>
          <p:cNvPr id="71" name="Rectangle 29"/>
          <p:cNvSpPr>
            <a:spLocks noChangeArrowheads="1"/>
          </p:cNvSpPr>
          <p:nvPr/>
        </p:nvSpPr>
        <p:spPr bwMode="auto">
          <a:xfrm>
            <a:off x="676275" y="5709510"/>
            <a:ext cx="3108871" cy="50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cs-CZ" altLang="cs-CZ" sz="2000" b="1" dirty="0" smtClean="0">
                <a:solidFill>
                  <a:srgbClr val="FF0000"/>
                </a:solidFill>
                <a:cs typeface="Arial" panose="020B0604020202020204" pitchFamily="34" charset="0"/>
              </a:rPr>
              <a:t>Kvadratická rovnice =&gt; =&gt; zatím řešit </a:t>
            </a:r>
            <a:r>
              <a:rPr lang="cs-CZ" altLang="cs-CZ" sz="2000" b="1" dirty="0">
                <a:solidFill>
                  <a:srgbClr val="FF0000"/>
                </a:solidFill>
                <a:cs typeface="Arial" panose="020B0604020202020204" pitchFamily="34" charset="0"/>
              </a:rPr>
              <a:t>neumíte.</a:t>
            </a:r>
          </a:p>
        </p:txBody>
      </p:sp>
      <p:sp>
        <p:nvSpPr>
          <p:cNvPr id="72" name="Rectangle 30"/>
          <p:cNvSpPr>
            <a:spLocks noChangeArrowheads="1"/>
          </p:cNvSpPr>
          <p:nvPr/>
        </p:nvSpPr>
        <p:spPr bwMode="auto">
          <a:xfrm>
            <a:off x="4839196" y="2498504"/>
            <a:ext cx="4793258" cy="50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cs-CZ" altLang="cs-CZ" sz="2800" b="1" dirty="0" smtClean="0">
                <a:cs typeface="Arial" panose="020B0604020202020204" pitchFamily="34" charset="0"/>
              </a:rPr>
              <a:t>Kdy </a:t>
            </a:r>
            <a:r>
              <a:rPr lang="cs-CZ" altLang="cs-CZ" sz="2800" b="1" dirty="0">
                <a:cs typeface="Arial" panose="020B0604020202020204" pitchFamily="34" charset="0"/>
              </a:rPr>
              <a:t>je součin roven nule.</a:t>
            </a:r>
          </a:p>
        </p:txBody>
      </p:sp>
      <p:sp>
        <p:nvSpPr>
          <p:cNvPr id="73" name="Rectangle 31"/>
          <p:cNvSpPr>
            <a:spLocks noChangeArrowheads="1"/>
          </p:cNvSpPr>
          <p:nvPr/>
        </p:nvSpPr>
        <p:spPr bwMode="auto">
          <a:xfrm>
            <a:off x="4838576" y="2975847"/>
            <a:ext cx="7070973" cy="8541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cs-CZ" altLang="cs-CZ" sz="2800" b="1" dirty="0">
                <a:solidFill>
                  <a:srgbClr val="FF0000"/>
                </a:solidFill>
                <a:cs typeface="Arial" panose="020B0604020202020204" pitchFamily="34" charset="0"/>
              </a:rPr>
              <a:t>Součin je roven nule za podmínky, </a:t>
            </a:r>
            <a:r>
              <a:rPr lang="cs-CZ" altLang="cs-CZ" sz="2800" b="1" dirty="0" smtClean="0">
                <a:solidFill>
                  <a:srgbClr val="FF0000"/>
                </a:solidFill>
                <a:cs typeface="Arial" panose="020B0604020202020204" pitchFamily="34" charset="0"/>
              </a:rPr>
              <a:t/>
            </a:r>
            <a:br>
              <a:rPr lang="cs-CZ" altLang="cs-CZ" sz="2800" b="1" dirty="0" smtClean="0">
                <a:solidFill>
                  <a:srgbClr val="FF0000"/>
                </a:solidFill>
                <a:cs typeface="Arial" panose="020B0604020202020204" pitchFamily="34" charset="0"/>
              </a:rPr>
            </a:br>
            <a:r>
              <a:rPr lang="cs-CZ" altLang="cs-CZ" sz="2800" b="1" dirty="0" smtClean="0">
                <a:solidFill>
                  <a:srgbClr val="FF0000"/>
                </a:solidFill>
                <a:cs typeface="Arial" panose="020B0604020202020204" pitchFamily="34" charset="0"/>
              </a:rPr>
              <a:t>že </a:t>
            </a:r>
            <a:r>
              <a:rPr lang="cs-CZ" altLang="cs-CZ" sz="2800" b="1" dirty="0">
                <a:solidFill>
                  <a:srgbClr val="FF0000"/>
                </a:solidFill>
                <a:cs typeface="Arial" panose="020B0604020202020204" pitchFamily="34" charset="0"/>
              </a:rPr>
              <a:t>alespoň jeden z činitelů je roven nule.</a:t>
            </a:r>
          </a:p>
        </p:txBody>
      </p:sp>
      <p:sp>
        <p:nvSpPr>
          <p:cNvPr id="74" name="Rectangle 32"/>
          <p:cNvSpPr>
            <a:spLocks noChangeArrowheads="1"/>
          </p:cNvSpPr>
          <p:nvPr/>
        </p:nvSpPr>
        <p:spPr bwMode="auto">
          <a:xfrm>
            <a:off x="4866349" y="4055291"/>
            <a:ext cx="940064" cy="50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cs-CZ" altLang="cs-CZ" sz="2400" b="1" dirty="0" smtClean="0">
                <a:cs typeface="Arial" panose="020B0604020202020204" pitchFamily="34" charset="0"/>
              </a:rPr>
              <a:t>Užití:</a:t>
            </a:r>
            <a:endParaRPr lang="cs-CZ" altLang="cs-CZ" sz="2400" b="1" dirty="0">
              <a:cs typeface="Arial" panose="020B0604020202020204" pitchFamily="34" charset="0"/>
            </a:endParaRPr>
          </a:p>
        </p:txBody>
      </p:sp>
      <p:sp>
        <p:nvSpPr>
          <p:cNvPr id="76" name="Rectangle 34"/>
          <p:cNvSpPr>
            <a:spLocks noChangeArrowheads="1"/>
          </p:cNvSpPr>
          <p:nvPr/>
        </p:nvSpPr>
        <p:spPr bwMode="auto">
          <a:xfrm>
            <a:off x="6300788" y="4939431"/>
            <a:ext cx="935037" cy="50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cs-CZ" altLang="cs-CZ" sz="2400" i="1" dirty="0">
                <a:solidFill>
                  <a:srgbClr val="FF3300"/>
                </a:solidFill>
                <a:cs typeface="Arial" panose="020B0604020202020204" pitchFamily="34" charset="0"/>
              </a:rPr>
              <a:t>nebo</a:t>
            </a:r>
          </a:p>
        </p:txBody>
      </p:sp>
      <p:sp>
        <p:nvSpPr>
          <p:cNvPr id="79" name="Rectangle 37"/>
          <p:cNvSpPr>
            <a:spLocks noChangeArrowheads="1"/>
          </p:cNvSpPr>
          <p:nvPr/>
        </p:nvSpPr>
        <p:spPr bwMode="auto">
          <a:xfrm>
            <a:off x="6372225" y="5660156"/>
            <a:ext cx="935038" cy="50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cs-CZ" altLang="cs-CZ" sz="2400" i="1" dirty="0">
                <a:solidFill>
                  <a:srgbClr val="FF3300"/>
                </a:solidFill>
                <a:cs typeface="Arial" panose="020B0604020202020204" pitchFamily="34" charset="0"/>
              </a:rPr>
              <a:t>nebo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ovéPole 19"/>
              <p:cNvSpPr txBox="1"/>
              <p:nvPr/>
            </p:nvSpPr>
            <p:spPr>
              <a:xfrm>
                <a:off x="437935" y="2458528"/>
                <a:ext cx="2921761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cs-CZ" sz="3200" b="1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cs-CZ" sz="3200" b="1" i="1" smtClean="0">
                              <a:latin typeface="Cambria Math"/>
                            </a:rPr>
                            <m:t>𝒙</m:t>
                          </m:r>
                          <m:r>
                            <a:rPr lang="cs-CZ" sz="3200" b="1" i="1" smtClean="0">
                              <a:latin typeface="Cambria Math"/>
                            </a:rPr>
                            <m:t>−</m:t>
                          </m:r>
                          <m:r>
                            <a:rPr lang="cs-CZ" sz="3200" b="1" i="1" smtClean="0">
                              <a:latin typeface="Cambria Math"/>
                            </a:rPr>
                            <m:t>𝟒</m:t>
                          </m:r>
                        </m:e>
                      </m:d>
                      <m:d>
                        <m:dPr>
                          <m:ctrlPr>
                            <a:rPr lang="cs-CZ" sz="3200" b="1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cs-CZ" sz="3200" b="1" i="1" smtClean="0">
                              <a:latin typeface="Cambria Math"/>
                            </a:rPr>
                            <m:t>𝟓</m:t>
                          </m:r>
                          <m:r>
                            <a:rPr lang="cs-CZ" sz="3200" b="1" i="1" smtClean="0">
                              <a:latin typeface="Cambria Math"/>
                            </a:rPr>
                            <m:t>+</m:t>
                          </m:r>
                          <m:r>
                            <a:rPr lang="cs-CZ" sz="3200" b="1" i="1" smtClean="0">
                              <a:latin typeface="Cambria Math"/>
                            </a:rPr>
                            <m:t>𝒙</m:t>
                          </m:r>
                        </m:e>
                      </m:d>
                    </m:oMath>
                  </m:oMathPara>
                </a14:m>
                <a:endParaRPr lang="cs-CZ" sz="3200" b="1" dirty="0"/>
              </a:p>
            </p:txBody>
          </p:sp>
        </mc:Choice>
        <mc:Fallback xmlns="">
          <p:sp>
            <p:nvSpPr>
              <p:cNvPr id="20" name="TextovéPole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7935" y="2458528"/>
                <a:ext cx="2921761" cy="584775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ovéPole 20"/>
              <p:cNvSpPr txBox="1"/>
              <p:nvPr/>
            </p:nvSpPr>
            <p:spPr>
              <a:xfrm>
                <a:off x="666602" y="3624981"/>
                <a:ext cx="3701206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cs-CZ" sz="3200" b="1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cs-CZ" sz="3200" b="1" i="1" smtClean="0">
                              <a:latin typeface="Cambria Math"/>
                            </a:rPr>
                            <m:t>𝒙</m:t>
                          </m:r>
                          <m:r>
                            <a:rPr lang="cs-CZ" sz="3200" b="1" i="1" smtClean="0">
                              <a:latin typeface="Cambria Math"/>
                            </a:rPr>
                            <m:t>−</m:t>
                          </m:r>
                          <m:r>
                            <a:rPr lang="cs-CZ" sz="3200" b="1" i="1" smtClean="0">
                              <a:latin typeface="Cambria Math"/>
                            </a:rPr>
                            <m:t>𝟒</m:t>
                          </m:r>
                        </m:e>
                      </m:d>
                      <m:d>
                        <m:dPr>
                          <m:ctrlPr>
                            <a:rPr lang="cs-CZ" sz="3200" b="1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cs-CZ" sz="3200" b="1" i="1" smtClean="0">
                              <a:latin typeface="Cambria Math"/>
                            </a:rPr>
                            <m:t>𝟓</m:t>
                          </m:r>
                          <m:r>
                            <a:rPr lang="cs-CZ" sz="3200" b="1" i="1" smtClean="0">
                              <a:latin typeface="Cambria Math"/>
                            </a:rPr>
                            <m:t>+</m:t>
                          </m:r>
                          <m:r>
                            <a:rPr lang="cs-CZ" sz="3200" b="1" i="1" smtClean="0">
                              <a:latin typeface="Cambria Math"/>
                            </a:rPr>
                            <m:t>𝒙</m:t>
                          </m:r>
                        </m:e>
                      </m:d>
                      <m:r>
                        <a:rPr lang="cs-CZ" sz="3200" b="1" i="0" smtClean="0">
                          <a:latin typeface="Cambria Math"/>
                        </a:rPr>
                        <m:t>=</m:t>
                      </m:r>
                      <m:r>
                        <a:rPr lang="cs-CZ" sz="3200" b="1" i="0" smtClean="0">
                          <a:latin typeface="Cambria Math"/>
                        </a:rPr>
                        <m:t>𝟎</m:t>
                      </m:r>
                    </m:oMath>
                  </m:oMathPara>
                </a14:m>
                <a:endParaRPr lang="cs-CZ" sz="3200" b="1" dirty="0"/>
              </a:p>
            </p:txBody>
          </p:sp>
        </mc:Choice>
        <mc:Fallback xmlns="">
          <p:sp>
            <p:nvSpPr>
              <p:cNvPr id="21" name="TextovéPole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6602" y="3624981"/>
                <a:ext cx="3701206" cy="584775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ovéPole 21"/>
              <p:cNvSpPr txBox="1"/>
              <p:nvPr/>
            </p:nvSpPr>
            <p:spPr>
              <a:xfrm>
                <a:off x="-44234" y="4209756"/>
                <a:ext cx="4412042" cy="5959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3200" b="1" i="1" smtClean="0">
                          <a:latin typeface="Cambria Math"/>
                        </a:rPr>
                        <m:t>𝟓</m:t>
                      </m:r>
                      <m:r>
                        <a:rPr lang="cs-CZ" sz="3200" b="1" i="1" smtClean="0">
                          <a:latin typeface="Cambria Math"/>
                        </a:rPr>
                        <m:t>𝒙</m:t>
                      </m:r>
                      <m:r>
                        <a:rPr lang="cs-CZ" sz="3200" b="1" i="1" smtClean="0">
                          <a:latin typeface="Cambria Math"/>
                        </a:rPr>
                        <m:t>+</m:t>
                      </m:r>
                      <m:sSup>
                        <m:sSupPr>
                          <m:ctrlPr>
                            <a:rPr lang="cs-CZ" sz="3200" b="1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3200" b="1" i="1" smtClean="0">
                              <a:latin typeface="Cambria Math"/>
                            </a:rPr>
                            <m:t>𝒙</m:t>
                          </m:r>
                        </m:e>
                        <m:sup>
                          <m:r>
                            <a:rPr lang="cs-CZ" sz="3200" b="1" i="1" smtClean="0"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cs-CZ" sz="3200" b="1" i="1" smtClean="0">
                          <a:latin typeface="Cambria Math"/>
                        </a:rPr>
                        <m:t>−</m:t>
                      </m:r>
                      <m:r>
                        <a:rPr lang="cs-CZ" sz="3200" b="1" i="1" smtClean="0">
                          <a:latin typeface="Cambria Math"/>
                        </a:rPr>
                        <m:t>𝟐𝟎</m:t>
                      </m:r>
                      <m:r>
                        <a:rPr lang="cs-CZ" sz="3200" b="1" i="1" smtClean="0">
                          <a:latin typeface="Cambria Math"/>
                        </a:rPr>
                        <m:t>−</m:t>
                      </m:r>
                      <m:r>
                        <a:rPr lang="cs-CZ" sz="3200" b="1" i="1" smtClean="0">
                          <a:latin typeface="Cambria Math"/>
                        </a:rPr>
                        <m:t>𝟒</m:t>
                      </m:r>
                      <m:r>
                        <a:rPr lang="cs-CZ" sz="3200" b="1" i="1" smtClean="0">
                          <a:latin typeface="Cambria Math"/>
                        </a:rPr>
                        <m:t>𝒙</m:t>
                      </m:r>
                      <m:r>
                        <a:rPr lang="cs-CZ" sz="3200" b="1" i="1" smtClean="0">
                          <a:latin typeface="Cambria Math"/>
                        </a:rPr>
                        <m:t>=</m:t>
                      </m:r>
                      <m:r>
                        <a:rPr lang="cs-CZ" sz="3200" b="1" i="1" smtClean="0">
                          <a:latin typeface="Cambria Math"/>
                        </a:rPr>
                        <m:t>𝟎</m:t>
                      </m:r>
                    </m:oMath>
                  </m:oMathPara>
                </a14:m>
                <a:endParaRPr lang="cs-CZ" sz="3200" b="1" i="1" dirty="0"/>
              </a:p>
            </p:txBody>
          </p:sp>
        </mc:Choice>
        <mc:Fallback xmlns="">
          <p:sp>
            <p:nvSpPr>
              <p:cNvPr id="22" name="TextovéPole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44234" y="4209756"/>
                <a:ext cx="4412042" cy="595932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ovéPole 22"/>
              <p:cNvSpPr txBox="1"/>
              <p:nvPr/>
            </p:nvSpPr>
            <p:spPr>
              <a:xfrm>
                <a:off x="1127448" y="4797727"/>
                <a:ext cx="3216586" cy="5959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sz="3200" b="1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3200" b="1" i="1" smtClean="0">
                              <a:latin typeface="Cambria Math"/>
                            </a:rPr>
                            <m:t>𝒙</m:t>
                          </m:r>
                        </m:e>
                        <m:sup>
                          <m:r>
                            <a:rPr lang="cs-CZ" sz="3200" b="1" i="1" smtClean="0"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cs-CZ" sz="3200" b="1" i="1" smtClean="0">
                          <a:latin typeface="Cambria Math"/>
                        </a:rPr>
                        <m:t>+</m:t>
                      </m:r>
                      <m:r>
                        <a:rPr lang="cs-CZ" sz="3200" b="1" i="1" smtClean="0">
                          <a:latin typeface="Cambria Math"/>
                        </a:rPr>
                        <m:t>𝒙</m:t>
                      </m:r>
                      <m:r>
                        <a:rPr lang="cs-CZ" sz="3200" b="1" i="1" smtClean="0">
                          <a:latin typeface="Cambria Math"/>
                        </a:rPr>
                        <m:t>−</m:t>
                      </m:r>
                      <m:r>
                        <a:rPr lang="cs-CZ" sz="3200" b="1" i="1" smtClean="0">
                          <a:latin typeface="Cambria Math"/>
                        </a:rPr>
                        <m:t>𝟐𝟎</m:t>
                      </m:r>
                      <m:r>
                        <a:rPr lang="cs-CZ" sz="3200" b="1" i="1" smtClean="0">
                          <a:latin typeface="Cambria Math"/>
                        </a:rPr>
                        <m:t>=</m:t>
                      </m:r>
                      <m:r>
                        <a:rPr lang="cs-CZ" sz="3200" b="1" i="1" smtClean="0">
                          <a:latin typeface="Cambria Math"/>
                        </a:rPr>
                        <m:t>𝟎</m:t>
                      </m:r>
                    </m:oMath>
                  </m:oMathPara>
                </a14:m>
                <a:endParaRPr lang="cs-CZ" sz="3200" b="1" i="1" dirty="0"/>
              </a:p>
            </p:txBody>
          </p:sp>
        </mc:Choice>
        <mc:Fallback xmlns="">
          <p:sp>
            <p:nvSpPr>
              <p:cNvPr id="23" name="TextovéPole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27448" y="4797727"/>
                <a:ext cx="3216586" cy="595932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ovéPole 23"/>
              <p:cNvSpPr txBox="1"/>
              <p:nvPr/>
            </p:nvSpPr>
            <p:spPr>
              <a:xfrm>
                <a:off x="4344034" y="4932457"/>
                <a:ext cx="2048959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3200" b="1" i="1" smtClean="0">
                          <a:latin typeface="Cambria Math"/>
                        </a:rPr>
                        <m:t>𝒙</m:t>
                      </m:r>
                      <m:r>
                        <a:rPr lang="cs-CZ" sz="3200" b="1" i="1" smtClean="0">
                          <a:latin typeface="Cambria Math"/>
                        </a:rPr>
                        <m:t>−</m:t>
                      </m:r>
                      <m:r>
                        <a:rPr lang="cs-CZ" sz="3200" b="1" i="1" smtClean="0">
                          <a:latin typeface="Cambria Math"/>
                        </a:rPr>
                        <m:t>𝟒</m:t>
                      </m:r>
                      <m:r>
                        <a:rPr lang="cs-CZ" sz="3200" b="1" i="0" smtClean="0">
                          <a:latin typeface="Cambria Math"/>
                        </a:rPr>
                        <m:t>=</m:t>
                      </m:r>
                      <m:r>
                        <a:rPr lang="cs-CZ" sz="3200" b="1" i="0" smtClean="0">
                          <a:latin typeface="Cambria Math"/>
                        </a:rPr>
                        <m:t>𝟎</m:t>
                      </m:r>
                    </m:oMath>
                  </m:oMathPara>
                </a14:m>
                <a:endParaRPr lang="cs-CZ" sz="3200" b="1" dirty="0"/>
              </a:p>
            </p:txBody>
          </p:sp>
        </mc:Choice>
        <mc:Fallback xmlns="">
          <p:sp>
            <p:nvSpPr>
              <p:cNvPr id="24" name="TextovéPole 2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44034" y="4932457"/>
                <a:ext cx="2048959" cy="584775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ovéPole 24"/>
              <p:cNvSpPr txBox="1"/>
              <p:nvPr/>
            </p:nvSpPr>
            <p:spPr>
              <a:xfrm>
                <a:off x="7464152" y="4932456"/>
                <a:ext cx="2048959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3200" b="1" i="1" smtClean="0">
                          <a:latin typeface="Cambria Math"/>
                        </a:rPr>
                        <m:t>𝟓</m:t>
                      </m:r>
                      <m:r>
                        <a:rPr lang="cs-CZ" sz="3200" b="1" i="1" smtClean="0">
                          <a:latin typeface="Cambria Math"/>
                        </a:rPr>
                        <m:t>+</m:t>
                      </m:r>
                      <m:r>
                        <a:rPr lang="cs-CZ" sz="3200" b="1" i="1" smtClean="0">
                          <a:latin typeface="Cambria Math"/>
                        </a:rPr>
                        <m:t>𝒙</m:t>
                      </m:r>
                      <m:r>
                        <a:rPr lang="cs-CZ" sz="3200" b="1" i="0" smtClean="0">
                          <a:latin typeface="Cambria Math"/>
                        </a:rPr>
                        <m:t>=</m:t>
                      </m:r>
                      <m:r>
                        <a:rPr lang="cs-CZ" sz="3200" b="1" i="0" smtClean="0">
                          <a:latin typeface="Cambria Math"/>
                        </a:rPr>
                        <m:t>𝟎</m:t>
                      </m:r>
                    </m:oMath>
                  </m:oMathPara>
                </a14:m>
                <a:endParaRPr lang="cs-CZ" sz="3200" b="1" dirty="0"/>
              </a:p>
            </p:txBody>
          </p:sp>
        </mc:Choice>
        <mc:Fallback xmlns="">
          <p:sp>
            <p:nvSpPr>
              <p:cNvPr id="25" name="TextovéPole 2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64152" y="4932456"/>
                <a:ext cx="2048959" cy="584775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ovéPole 25"/>
              <p:cNvSpPr txBox="1"/>
              <p:nvPr/>
            </p:nvSpPr>
            <p:spPr>
              <a:xfrm>
                <a:off x="5068865" y="5580206"/>
                <a:ext cx="1315167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3200" b="1" i="1" smtClean="0">
                          <a:latin typeface="Cambria Math"/>
                        </a:rPr>
                        <m:t>𝒙</m:t>
                      </m:r>
                      <m:r>
                        <a:rPr lang="cs-CZ" sz="3200" b="1" i="0" smtClean="0">
                          <a:latin typeface="Cambria Math"/>
                        </a:rPr>
                        <m:t>=</m:t>
                      </m:r>
                      <m:r>
                        <a:rPr lang="cs-CZ" sz="3200" b="1" i="0" smtClean="0">
                          <a:latin typeface="Cambria Math"/>
                        </a:rPr>
                        <m:t>𝟒</m:t>
                      </m:r>
                    </m:oMath>
                  </m:oMathPara>
                </a14:m>
                <a:endParaRPr lang="cs-CZ" sz="3200" b="1" dirty="0"/>
              </a:p>
            </p:txBody>
          </p:sp>
        </mc:Choice>
        <mc:Fallback xmlns="">
          <p:sp>
            <p:nvSpPr>
              <p:cNvPr id="26" name="TextovéPole 2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68865" y="5580206"/>
                <a:ext cx="1315167" cy="584775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ovéPole 26"/>
              <p:cNvSpPr txBox="1"/>
              <p:nvPr/>
            </p:nvSpPr>
            <p:spPr>
              <a:xfrm>
                <a:off x="8219075" y="5573278"/>
                <a:ext cx="1621341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3200" b="1" i="1" smtClean="0">
                          <a:latin typeface="Cambria Math"/>
                        </a:rPr>
                        <m:t>𝒙</m:t>
                      </m:r>
                      <m:r>
                        <a:rPr lang="cs-CZ" sz="3200" b="1" i="0" smtClean="0">
                          <a:latin typeface="Cambria Math"/>
                        </a:rPr>
                        <m:t>=−</m:t>
                      </m:r>
                      <m:r>
                        <a:rPr lang="cs-CZ" sz="3200" b="1" i="0" smtClean="0">
                          <a:latin typeface="Cambria Math"/>
                        </a:rPr>
                        <m:t>𝟓</m:t>
                      </m:r>
                    </m:oMath>
                  </m:oMathPara>
                </a14:m>
                <a:endParaRPr lang="cs-CZ" sz="3200" b="1" dirty="0"/>
              </a:p>
            </p:txBody>
          </p:sp>
        </mc:Choice>
        <mc:Fallback xmlns="">
          <p:sp>
            <p:nvSpPr>
              <p:cNvPr id="27" name="TextovéPole 2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19075" y="5573278"/>
                <a:ext cx="1621341" cy="584775"/>
              </a:xfrm>
              <a:prstGeom prst="rect">
                <a:avLst/>
              </a:prstGeom>
              <a:blipFill rotWithShape="1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757684721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6" grpId="0" build="p"/>
      <p:bldP spid="71" grpId="0" build="p"/>
      <p:bldP spid="72" grpId="0" build="p"/>
      <p:bldP spid="73" grpId="0" build="p"/>
      <p:bldP spid="74" grpId="0" build="p"/>
      <p:bldP spid="76" grpId="0" build="p"/>
      <p:bldP spid="79" grpId="0" build="p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vert="horz" wrap="square" lIns="92075" tIns="46037" rIns="92075" bIns="46037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cs-CZ" dirty="0" smtClean="0"/>
              <a:t>Lomené </a:t>
            </a:r>
            <a:r>
              <a:rPr lang="cs-CZ" dirty="0"/>
              <a:t>výrazy</a:t>
            </a:r>
          </a:p>
        </p:txBody>
      </p:sp>
      <p:sp>
        <p:nvSpPr>
          <p:cNvPr id="65" name="Rectangle 10"/>
          <p:cNvSpPr>
            <a:spLocks noChangeArrowheads="1"/>
          </p:cNvSpPr>
          <p:nvPr/>
        </p:nvSpPr>
        <p:spPr bwMode="auto">
          <a:xfrm>
            <a:off x="1888332" y="1941944"/>
            <a:ext cx="8424862" cy="484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cs-CZ" altLang="cs-CZ" sz="2800" dirty="0">
                <a:latin typeface="Times New Roman" panose="02020603050405020304" pitchFamily="18" charset="0"/>
              </a:rPr>
              <a:t>Pro které hodnoty x </a:t>
            </a:r>
            <a:r>
              <a:rPr lang="cs-CZ" altLang="cs-CZ" sz="2800" b="1" i="1" dirty="0" smtClean="0">
                <a:latin typeface="Times New Roman" panose="02020603050405020304" pitchFamily="18" charset="0"/>
              </a:rPr>
              <a:t>není</a:t>
            </a:r>
            <a:r>
              <a:rPr lang="cs-CZ" altLang="cs-CZ" sz="2800" dirty="0" smtClean="0">
                <a:latin typeface="Times New Roman" panose="02020603050405020304" pitchFamily="18" charset="0"/>
              </a:rPr>
              <a:t> </a:t>
            </a:r>
            <a:r>
              <a:rPr lang="cs-CZ" altLang="cs-CZ" sz="2800" dirty="0">
                <a:latin typeface="Times New Roman" panose="02020603050405020304" pitchFamily="18" charset="0"/>
              </a:rPr>
              <a:t>daný výraz roven nule?</a:t>
            </a:r>
          </a:p>
        </p:txBody>
      </p:sp>
      <p:sp>
        <p:nvSpPr>
          <p:cNvPr id="27" name="Rectangle 7"/>
          <p:cNvSpPr>
            <a:spLocks noChangeArrowheads="1"/>
          </p:cNvSpPr>
          <p:nvPr/>
        </p:nvSpPr>
        <p:spPr bwMode="auto">
          <a:xfrm>
            <a:off x="0" y="3916114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cs-CZ" altLang="cs-CZ" sz="1800"/>
          </a:p>
        </p:txBody>
      </p:sp>
      <p:sp>
        <p:nvSpPr>
          <p:cNvPr id="28" name="Rectangle 8"/>
          <p:cNvSpPr>
            <a:spLocks noChangeArrowheads="1"/>
          </p:cNvSpPr>
          <p:nvPr/>
        </p:nvSpPr>
        <p:spPr bwMode="auto">
          <a:xfrm>
            <a:off x="0" y="3916114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cs-CZ" altLang="cs-CZ" sz="1800"/>
          </a:p>
        </p:txBody>
      </p:sp>
      <p:sp>
        <p:nvSpPr>
          <p:cNvPr id="29" name="Rectangle 9"/>
          <p:cNvSpPr>
            <a:spLocks noChangeArrowheads="1"/>
          </p:cNvSpPr>
          <p:nvPr/>
        </p:nvSpPr>
        <p:spPr bwMode="auto">
          <a:xfrm>
            <a:off x="0" y="3916114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cs-CZ" altLang="cs-CZ" sz="1800"/>
          </a:p>
        </p:txBody>
      </p:sp>
      <p:sp>
        <p:nvSpPr>
          <p:cNvPr id="33" name="Rectangle 13"/>
          <p:cNvSpPr>
            <a:spLocks noChangeArrowheads="1"/>
          </p:cNvSpPr>
          <p:nvPr/>
        </p:nvSpPr>
        <p:spPr bwMode="auto">
          <a:xfrm>
            <a:off x="5412556" y="2666637"/>
            <a:ext cx="4787900" cy="50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cs-CZ" altLang="cs-CZ" sz="2400" b="1" dirty="0">
                <a:solidFill>
                  <a:srgbClr val="FF0000"/>
                </a:solidFill>
                <a:cs typeface="Arial" panose="020B0604020202020204" pitchFamily="34" charset="0"/>
              </a:rPr>
              <a:t>Rozlož mnohočlen na součin.</a:t>
            </a:r>
          </a:p>
        </p:txBody>
      </p:sp>
      <p:sp>
        <p:nvSpPr>
          <p:cNvPr id="38" name="Rectangle 17"/>
          <p:cNvSpPr>
            <a:spLocks noChangeArrowheads="1"/>
          </p:cNvSpPr>
          <p:nvPr/>
        </p:nvSpPr>
        <p:spPr bwMode="auto">
          <a:xfrm>
            <a:off x="4550096" y="4158104"/>
            <a:ext cx="1654175" cy="50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cs-CZ" altLang="cs-CZ" sz="2400" dirty="0">
                <a:solidFill>
                  <a:srgbClr val="0070C0"/>
                </a:solidFill>
                <a:cs typeface="Arial" panose="020B0604020202020204" pitchFamily="34" charset="0"/>
              </a:rPr>
              <a:t>a zároveň</a:t>
            </a:r>
          </a:p>
        </p:txBody>
      </p:sp>
      <p:sp>
        <p:nvSpPr>
          <p:cNvPr id="42" name="Rectangle 21"/>
          <p:cNvSpPr>
            <a:spLocks noChangeArrowheads="1"/>
          </p:cNvSpPr>
          <p:nvPr/>
        </p:nvSpPr>
        <p:spPr bwMode="auto">
          <a:xfrm>
            <a:off x="4481112" y="4921795"/>
            <a:ext cx="1654175" cy="50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cs-CZ" altLang="cs-CZ" sz="2400" dirty="0">
                <a:solidFill>
                  <a:srgbClr val="0070C0"/>
                </a:solidFill>
                <a:cs typeface="Arial" panose="020B0604020202020204" pitchFamily="34" charset="0"/>
              </a:rPr>
              <a:t>a zároveň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ovéPole 16"/>
              <p:cNvSpPr txBox="1"/>
              <p:nvPr/>
            </p:nvSpPr>
            <p:spPr>
              <a:xfrm>
                <a:off x="2558301" y="2590554"/>
                <a:ext cx="1956626" cy="5959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3200" b="1" i="1" smtClean="0">
                          <a:latin typeface="Cambria Math"/>
                        </a:rPr>
                        <m:t>𝟗</m:t>
                      </m:r>
                      <m:sSup>
                        <m:sSupPr>
                          <m:ctrlPr>
                            <a:rPr lang="cs-CZ" sz="3200" b="1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3200" b="1" i="1" smtClean="0">
                              <a:latin typeface="Cambria Math"/>
                            </a:rPr>
                            <m:t>𝒙</m:t>
                          </m:r>
                        </m:e>
                        <m:sup>
                          <m:r>
                            <a:rPr lang="cs-CZ" sz="3200" b="1" i="1" smtClean="0"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cs-CZ" sz="3200" b="1" i="0" smtClean="0">
                          <a:latin typeface="Cambria Math"/>
                        </a:rPr>
                        <m:t>−</m:t>
                      </m:r>
                      <m:r>
                        <a:rPr lang="cs-CZ" sz="3200" b="1" i="0" smtClean="0">
                          <a:latin typeface="Cambria Math"/>
                        </a:rPr>
                        <m:t>𝟏𝟔</m:t>
                      </m:r>
                    </m:oMath>
                  </m:oMathPara>
                </a14:m>
                <a:endParaRPr lang="cs-CZ" sz="3200" b="1" dirty="0"/>
              </a:p>
            </p:txBody>
          </p:sp>
        </mc:Choice>
        <mc:Fallback xmlns="">
          <p:sp>
            <p:nvSpPr>
              <p:cNvPr id="17" name="TextovéPole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58301" y="2590554"/>
                <a:ext cx="1956626" cy="595932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ovéPole 17"/>
              <p:cNvSpPr txBox="1"/>
              <p:nvPr/>
            </p:nvSpPr>
            <p:spPr>
              <a:xfrm>
                <a:off x="2233706" y="3331339"/>
                <a:ext cx="4191725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cs-CZ" sz="3200" b="1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cs-CZ" sz="3200" b="1" i="1" smtClean="0">
                              <a:latin typeface="Cambria Math"/>
                            </a:rPr>
                            <m:t>𝟑</m:t>
                          </m:r>
                          <m:r>
                            <a:rPr lang="cs-CZ" sz="3200" b="1" i="1" smtClean="0">
                              <a:latin typeface="Cambria Math"/>
                            </a:rPr>
                            <m:t>𝒙</m:t>
                          </m:r>
                          <m:r>
                            <a:rPr lang="cs-CZ" sz="3200" b="1" i="1" smtClean="0">
                              <a:latin typeface="Cambria Math"/>
                            </a:rPr>
                            <m:t>−</m:t>
                          </m:r>
                          <m:r>
                            <a:rPr lang="cs-CZ" sz="3200" b="1" i="1" smtClean="0">
                              <a:latin typeface="Cambria Math"/>
                            </a:rPr>
                            <m:t>𝟒</m:t>
                          </m:r>
                        </m:e>
                      </m:d>
                      <m:d>
                        <m:dPr>
                          <m:ctrlPr>
                            <a:rPr lang="cs-CZ" sz="3200" b="1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cs-CZ" sz="3200" b="1" i="1" smtClean="0">
                              <a:latin typeface="Cambria Math"/>
                            </a:rPr>
                            <m:t>𝟑</m:t>
                          </m:r>
                          <m:r>
                            <a:rPr lang="cs-CZ" sz="3200" b="1" i="1" smtClean="0">
                              <a:latin typeface="Cambria Math"/>
                            </a:rPr>
                            <m:t>𝒙</m:t>
                          </m:r>
                          <m:r>
                            <a:rPr lang="cs-CZ" sz="3200" b="1" i="1" smtClean="0">
                              <a:latin typeface="Cambria Math"/>
                            </a:rPr>
                            <m:t>+</m:t>
                          </m:r>
                          <m:r>
                            <a:rPr lang="cs-CZ" sz="3200" b="1" i="1" smtClean="0">
                              <a:latin typeface="Cambria Math"/>
                            </a:rPr>
                            <m:t>𝟒</m:t>
                          </m:r>
                        </m:e>
                      </m:d>
                      <m:r>
                        <a:rPr lang="cs-CZ" sz="3200" b="1" i="1" smtClean="0">
                          <a:latin typeface="Cambria Math"/>
                          <a:ea typeface="Cambria Math"/>
                        </a:rPr>
                        <m:t>≠</m:t>
                      </m:r>
                      <m:r>
                        <a:rPr lang="cs-CZ" sz="3200" b="1" i="1" smtClean="0">
                          <a:latin typeface="Cambria Math"/>
                          <a:ea typeface="Cambria Math"/>
                        </a:rPr>
                        <m:t>𝟎</m:t>
                      </m:r>
                    </m:oMath>
                  </m:oMathPara>
                </a14:m>
                <a:endParaRPr lang="cs-CZ" sz="3200" b="1" dirty="0"/>
              </a:p>
            </p:txBody>
          </p:sp>
        </mc:Choice>
        <mc:Fallback xmlns="">
          <p:sp>
            <p:nvSpPr>
              <p:cNvPr id="18" name="TextovéPole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33706" y="3331339"/>
                <a:ext cx="4191725" cy="584775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ovéPole 18"/>
              <p:cNvSpPr txBox="1"/>
              <p:nvPr/>
            </p:nvSpPr>
            <p:spPr>
              <a:xfrm>
                <a:off x="2018028" y="4118128"/>
                <a:ext cx="2294218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3200" b="1" i="1" smtClean="0">
                          <a:latin typeface="Cambria Math"/>
                        </a:rPr>
                        <m:t>𝟑</m:t>
                      </m:r>
                      <m:r>
                        <a:rPr lang="cs-CZ" sz="3200" b="1" i="1" smtClean="0">
                          <a:latin typeface="Cambria Math"/>
                        </a:rPr>
                        <m:t>𝒙</m:t>
                      </m:r>
                      <m:r>
                        <a:rPr lang="cs-CZ" sz="3200" b="1" i="1" smtClean="0">
                          <a:latin typeface="Cambria Math"/>
                        </a:rPr>
                        <m:t>−</m:t>
                      </m:r>
                      <m:r>
                        <a:rPr lang="cs-CZ" sz="3200" b="1" i="1" smtClean="0">
                          <a:latin typeface="Cambria Math"/>
                        </a:rPr>
                        <m:t>𝟒</m:t>
                      </m:r>
                      <m:r>
                        <a:rPr lang="cs-CZ" sz="3200" b="1" i="1" smtClean="0">
                          <a:latin typeface="Cambria Math"/>
                          <a:ea typeface="Cambria Math"/>
                        </a:rPr>
                        <m:t>≠</m:t>
                      </m:r>
                      <m:r>
                        <a:rPr lang="cs-CZ" sz="3200" b="1" i="1" smtClean="0">
                          <a:latin typeface="Cambria Math"/>
                          <a:ea typeface="Cambria Math"/>
                        </a:rPr>
                        <m:t>𝟎</m:t>
                      </m:r>
                    </m:oMath>
                  </m:oMathPara>
                </a14:m>
                <a:endParaRPr lang="cs-CZ" sz="3200" b="1" dirty="0"/>
              </a:p>
            </p:txBody>
          </p:sp>
        </mc:Choice>
        <mc:Fallback xmlns="">
          <p:sp>
            <p:nvSpPr>
              <p:cNvPr id="19" name="TextovéPole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18028" y="4118128"/>
                <a:ext cx="2294218" cy="584775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ovéPole 19"/>
              <p:cNvSpPr txBox="1"/>
              <p:nvPr/>
            </p:nvSpPr>
            <p:spPr>
              <a:xfrm>
                <a:off x="6135287" y="4118128"/>
                <a:ext cx="2294218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3200" b="1" i="1" smtClean="0">
                          <a:latin typeface="Cambria Math"/>
                        </a:rPr>
                        <m:t>𝟑</m:t>
                      </m:r>
                      <m:r>
                        <a:rPr lang="cs-CZ" sz="3200" b="1" i="1" smtClean="0">
                          <a:latin typeface="Cambria Math"/>
                        </a:rPr>
                        <m:t>𝒙</m:t>
                      </m:r>
                      <m:r>
                        <a:rPr lang="cs-CZ" sz="3200" b="1" i="1" smtClean="0">
                          <a:latin typeface="Cambria Math"/>
                        </a:rPr>
                        <m:t>+</m:t>
                      </m:r>
                      <m:r>
                        <a:rPr lang="cs-CZ" sz="3200" b="1" i="1" smtClean="0">
                          <a:latin typeface="Cambria Math"/>
                        </a:rPr>
                        <m:t>𝟒</m:t>
                      </m:r>
                      <m:r>
                        <a:rPr lang="cs-CZ" sz="3200" b="1" i="1" smtClean="0">
                          <a:latin typeface="Cambria Math"/>
                          <a:ea typeface="Cambria Math"/>
                        </a:rPr>
                        <m:t>≠</m:t>
                      </m:r>
                      <m:r>
                        <a:rPr lang="cs-CZ" sz="3200" b="1" i="1" smtClean="0">
                          <a:latin typeface="Cambria Math"/>
                          <a:ea typeface="Cambria Math"/>
                        </a:rPr>
                        <m:t>𝟎</m:t>
                      </m:r>
                    </m:oMath>
                  </m:oMathPara>
                </a14:m>
                <a:endParaRPr lang="cs-CZ" sz="3200" b="1" dirty="0"/>
              </a:p>
            </p:txBody>
          </p:sp>
        </mc:Choice>
        <mc:Fallback xmlns="">
          <p:sp>
            <p:nvSpPr>
              <p:cNvPr id="20" name="TextovéPole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35287" y="4118128"/>
                <a:ext cx="2294218" cy="584775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ovéPole 20"/>
              <p:cNvSpPr txBox="1"/>
              <p:nvPr/>
            </p:nvSpPr>
            <p:spPr>
              <a:xfrm>
                <a:off x="2945260" y="4662776"/>
                <a:ext cx="1315168" cy="101572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3200" b="1" i="1" smtClean="0">
                          <a:latin typeface="Cambria Math"/>
                        </a:rPr>
                        <m:t>𝒙</m:t>
                      </m:r>
                      <m:r>
                        <a:rPr lang="cs-CZ" sz="3200" b="1" i="1" smtClean="0">
                          <a:latin typeface="Cambria Math"/>
                          <a:ea typeface="Cambria Math"/>
                        </a:rPr>
                        <m:t>≠</m:t>
                      </m:r>
                      <m:f>
                        <m:fPr>
                          <m:ctrlPr>
                            <a:rPr lang="cs-CZ" sz="3200" b="1" i="1" smtClean="0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cs-CZ" sz="3200" b="1" i="1" smtClean="0">
                              <a:latin typeface="Cambria Math"/>
                              <a:ea typeface="Cambria Math"/>
                            </a:rPr>
                            <m:t>𝟒</m:t>
                          </m:r>
                        </m:num>
                        <m:den>
                          <m:r>
                            <a:rPr lang="cs-CZ" sz="3200" b="1" i="1" smtClean="0">
                              <a:latin typeface="Cambria Math"/>
                              <a:ea typeface="Cambria Math"/>
                            </a:rPr>
                            <m:t>𝟑</m:t>
                          </m:r>
                        </m:den>
                      </m:f>
                    </m:oMath>
                  </m:oMathPara>
                </a14:m>
                <a:endParaRPr lang="cs-CZ" sz="3200" b="1" dirty="0"/>
              </a:p>
            </p:txBody>
          </p:sp>
        </mc:Choice>
        <mc:Fallback xmlns="">
          <p:sp>
            <p:nvSpPr>
              <p:cNvPr id="21" name="TextovéPole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45260" y="4662776"/>
                <a:ext cx="1315168" cy="1015727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ovéPole 21"/>
              <p:cNvSpPr txBox="1"/>
              <p:nvPr/>
            </p:nvSpPr>
            <p:spPr>
              <a:xfrm>
                <a:off x="7107174" y="4666343"/>
                <a:ext cx="1689758" cy="101572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3200" b="1" i="1" smtClean="0">
                          <a:latin typeface="Cambria Math"/>
                        </a:rPr>
                        <m:t>𝒙</m:t>
                      </m:r>
                      <m:r>
                        <a:rPr lang="cs-CZ" sz="3200" b="1" i="1" smtClean="0">
                          <a:latin typeface="Cambria Math"/>
                          <a:ea typeface="Cambria Math"/>
                        </a:rPr>
                        <m:t>≠−</m:t>
                      </m:r>
                      <m:f>
                        <m:fPr>
                          <m:ctrlPr>
                            <a:rPr lang="cs-CZ" sz="3200" b="1" i="1" smtClean="0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cs-CZ" sz="3200" b="1" i="1" smtClean="0">
                              <a:latin typeface="Cambria Math"/>
                              <a:ea typeface="Cambria Math"/>
                            </a:rPr>
                            <m:t>𝟒</m:t>
                          </m:r>
                        </m:num>
                        <m:den>
                          <m:r>
                            <a:rPr lang="cs-CZ" sz="3200" b="1" i="1" smtClean="0">
                              <a:latin typeface="Cambria Math"/>
                              <a:ea typeface="Cambria Math"/>
                            </a:rPr>
                            <m:t>𝟑</m:t>
                          </m:r>
                        </m:den>
                      </m:f>
                    </m:oMath>
                  </m:oMathPara>
                </a14:m>
                <a:endParaRPr lang="cs-CZ" sz="3200" b="1" dirty="0"/>
              </a:p>
            </p:txBody>
          </p:sp>
        </mc:Choice>
        <mc:Fallback xmlns="">
          <p:sp>
            <p:nvSpPr>
              <p:cNvPr id="22" name="TextovéPole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07174" y="4666343"/>
                <a:ext cx="1689758" cy="1015727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ovéPole 22"/>
              <p:cNvSpPr txBox="1"/>
              <p:nvPr/>
            </p:nvSpPr>
            <p:spPr>
              <a:xfrm>
                <a:off x="5290408" y="5678503"/>
                <a:ext cx="1689758" cy="1015727"/>
              </a:xfrm>
              <a:prstGeom prst="rect">
                <a:avLst/>
              </a:prstGeom>
              <a:noFill/>
              <a:ln w="38100">
                <a:solidFill>
                  <a:srgbClr val="FFC000"/>
                </a:solidFill>
              </a:ln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3200" b="1" i="1" smtClean="0">
                          <a:latin typeface="Cambria Math"/>
                        </a:rPr>
                        <m:t>𝒙</m:t>
                      </m:r>
                      <m:r>
                        <a:rPr lang="cs-CZ" sz="3200" b="1" i="1" smtClean="0">
                          <a:latin typeface="Cambria Math"/>
                          <a:ea typeface="Cambria Math"/>
                        </a:rPr>
                        <m:t>≠±</m:t>
                      </m:r>
                      <m:f>
                        <m:fPr>
                          <m:ctrlPr>
                            <a:rPr lang="cs-CZ" sz="3200" b="1" i="1" smtClean="0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cs-CZ" sz="3200" b="1" i="1" smtClean="0">
                              <a:latin typeface="Cambria Math"/>
                              <a:ea typeface="Cambria Math"/>
                            </a:rPr>
                            <m:t>𝟒</m:t>
                          </m:r>
                        </m:num>
                        <m:den>
                          <m:r>
                            <a:rPr lang="cs-CZ" sz="3200" b="1" i="1" smtClean="0">
                              <a:latin typeface="Cambria Math"/>
                              <a:ea typeface="Cambria Math"/>
                            </a:rPr>
                            <m:t>𝟑</m:t>
                          </m:r>
                        </m:den>
                      </m:f>
                    </m:oMath>
                  </m:oMathPara>
                </a14:m>
                <a:endParaRPr lang="cs-CZ" sz="3200" b="1" dirty="0"/>
              </a:p>
            </p:txBody>
          </p:sp>
        </mc:Choice>
        <mc:Fallback xmlns="">
          <p:sp>
            <p:nvSpPr>
              <p:cNvPr id="23" name="TextovéPole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90408" y="5678503"/>
                <a:ext cx="1689758" cy="1015727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  <a:ln w="38100">
                <a:solidFill>
                  <a:srgbClr val="FFC000"/>
                </a:solidFill>
              </a:ln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ovéPole 23"/>
              <p:cNvSpPr txBox="1"/>
              <p:nvPr/>
            </p:nvSpPr>
            <p:spPr>
              <a:xfrm>
                <a:off x="2710701" y="2742954"/>
                <a:ext cx="1956626" cy="5959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3200" b="1" i="1" smtClean="0">
                          <a:latin typeface="Cambria Math"/>
                        </a:rPr>
                        <m:t>𝟗</m:t>
                      </m:r>
                      <m:sSup>
                        <m:sSupPr>
                          <m:ctrlPr>
                            <a:rPr lang="cs-CZ" sz="3200" b="1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3200" b="1" i="1" smtClean="0">
                              <a:latin typeface="Cambria Math"/>
                            </a:rPr>
                            <m:t>𝒙</m:t>
                          </m:r>
                        </m:e>
                        <m:sup>
                          <m:r>
                            <a:rPr lang="cs-CZ" sz="3200" b="1" i="1" smtClean="0"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cs-CZ" sz="3200" b="1" i="0" smtClean="0">
                          <a:latin typeface="Cambria Math"/>
                        </a:rPr>
                        <m:t>−</m:t>
                      </m:r>
                      <m:r>
                        <a:rPr lang="cs-CZ" sz="3200" b="1" i="0" smtClean="0">
                          <a:latin typeface="Cambria Math"/>
                        </a:rPr>
                        <m:t>𝟏𝟔</m:t>
                      </m:r>
                    </m:oMath>
                  </m:oMathPara>
                </a14:m>
                <a:endParaRPr lang="cs-CZ" sz="3200" b="1" dirty="0"/>
              </a:p>
            </p:txBody>
          </p:sp>
        </mc:Choice>
        <mc:Fallback xmlns="">
          <p:sp>
            <p:nvSpPr>
              <p:cNvPr id="24" name="TextovéPole 2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10701" y="2742954"/>
                <a:ext cx="1956626" cy="595932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825108495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build="p"/>
      <p:bldP spid="38" grpId="0" build="p"/>
      <p:bldP spid="42" grpId="0" build="p"/>
      <p:bldP spid="18" grpId="0"/>
      <p:bldP spid="19" grpId="0"/>
      <p:bldP spid="20" grpId="0"/>
      <p:bldP spid="21" grpId="0"/>
      <p:bldP spid="22" grpId="0"/>
      <p:bldP spid="23" grpId="0" animBg="1"/>
    </p:bldLst>
  </p:timing>
</p:sld>
</file>

<file path=ppt/theme/theme1.xml><?xml version="1.0" encoding="utf-8"?>
<a:theme xmlns:a="http://schemas.openxmlformats.org/drawingml/2006/main" name="Prezentace školení zaměstnanců">
  <a:themeElements>
    <a:clrScheme name="Blends 5">
      <a:dk1>
        <a:srgbClr val="000000"/>
      </a:dk1>
      <a:lt1>
        <a:srgbClr val="FFFFFF"/>
      </a:lt1>
      <a:dk2>
        <a:srgbClr val="000066"/>
      </a:dk2>
      <a:lt2>
        <a:srgbClr val="333333"/>
      </a:lt2>
      <a:accent1>
        <a:srgbClr val="C4709A"/>
      </a:accent1>
      <a:accent2>
        <a:srgbClr val="4B4EB5"/>
      </a:accent2>
      <a:accent3>
        <a:srgbClr val="FFFFFF"/>
      </a:accent3>
      <a:accent4>
        <a:srgbClr val="000000"/>
      </a:accent4>
      <a:accent5>
        <a:srgbClr val="DEBBCA"/>
      </a:accent5>
      <a:accent6>
        <a:srgbClr val="4346A4"/>
      </a:accent6>
      <a:hlink>
        <a:srgbClr val="C481CF"/>
      </a:hlink>
      <a:folHlink>
        <a:srgbClr val="76B749"/>
      </a:folHlink>
    </a:clrScheme>
    <a:fontScheme name="Blends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Blend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2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3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4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iv sady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ady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Prezentace školení zaměstnanců</Template>
  <TotalTime>1183</TotalTime>
  <Words>1900</Words>
  <Application>Microsoft Office PowerPoint</Application>
  <PresentationFormat>Vlastní</PresentationFormat>
  <Paragraphs>282</Paragraphs>
  <Slides>23</Slides>
  <Notes>1</Notes>
  <HiddenSlides>0</HiddenSlides>
  <MMClips>0</MMClips>
  <ScaleCrop>false</ScaleCrop>
  <HeadingPairs>
    <vt:vector size="6" baseType="variant">
      <vt:variant>
        <vt:lpstr>Motiv</vt:lpstr>
      </vt:variant>
      <vt:variant>
        <vt:i4>1</vt:i4>
      </vt:variant>
      <vt:variant>
        <vt:lpstr>Vložené servery OLE</vt:lpstr>
      </vt:variant>
      <vt:variant>
        <vt:i4>1</vt:i4>
      </vt:variant>
      <vt:variant>
        <vt:lpstr>Nadpisy snímků</vt:lpstr>
      </vt:variant>
      <vt:variant>
        <vt:i4>23</vt:i4>
      </vt:variant>
    </vt:vector>
  </HeadingPairs>
  <TitlesOfParts>
    <vt:vector size="25" baseType="lpstr">
      <vt:lpstr>Prezentace školení zaměstnanců</vt:lpstr>
      <vt:lpstr>Rovnice</vt:lpstr>
      <vt:lpstr>Lomené výrazy (2)  Podmínky řešitelnost</vt:lpstr>
      <vt:lpstr>Lomené výrazy</vt:lpstr>
      <vt:lpstr>Lomené výrazy</vt:lpstr>
      <vt:lpstr>Lomené výrazy</vt:lpstr>
      <vt:lpstr>Lomené výrazy</vt:lpstr>
      <vt:lpstr>Lomené výrazy</vt:lpstr>
      <vt:lpstr>Lomené výrazy</vt:lpstr>
      <vt:lpstr>Lomené výrazy</vt:lpstr>
      <vt:lpstr>Lomené výrazy</vt:lpstr>
      <vt:lpstr>Lomené výrazy</vt:lpstr>
      <vt:lpstr>Lomené výrazy</vt:lpstr>
      <vt:lpstr>Lomené výrazy</vt:lpstr>
      <vt:lpstr>Lomené výrazy</vt:lpstr>
      <vt:lpstr>Lomené výrazy</vt:lpstr>
      <vt:lpstr>Lomené výrazy</vt:lpstr>
      <vt:lpstr>Lomené výrazy</vt:lpstr>
      <vt:lpstr>Lomené výrazy</vt:lpstr>
      <vt:lpstr>Lomené výrazy</vt:lpstr>
      <vt:lpstr>Lomené výrazy</vt:lpstr>
      <vt:lpstr>Lomené výrazy</vt:lpstr>
      <vt:lpstr>Lomené výrazy</vt:lpstr>
      <vt:lpstr>Lomené výrazy</vt:lpstr>
      <vt:lpstr>Lomené výrazy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Lineární rovnice se dvěma neznámými</dc:title>
  <dc:creator>Pedro</dc:creator>
  <cp:lastModifiedBy>Pedro</cp:lastModifiedBy>
  <cp:revision>146</cp:revision>
  <dcterms:created xsi:type="dcterms:W3CDTF">2012-01-02T08:14:14Z</dcterms:created>
  <dcterms:modified xsi:type="dcterms:W3CDTF">2017-11-04T10:48:54Z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TC010130221029</vt:lpwstr>
  </property>
</Properties>
</file>