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61" r:id="rId6"/>
    <p:sldId id="274" r:id="rId7"/>
    <p:sldId id="262" r:id="rId8"/>
    <p:sldId id="275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10" autoAdjust="0"/>
    <p:restoredTop sz="94600" autoAdjust="0"/>
  </p:normalViewPr>
  <p:slideViewPr>
    <p:cSldViewPr>
      <p:cViewPr varScale="1">
        <p:scale>
          <a:sx n="111" d="100"/>
          <a:sy n="111" d="100"/>
        </p:scale>
        <p:origin x="-102" y="-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18540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6549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486915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277824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133655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png"/><Relationship Id="rId7" Type="http://schemas.openxmlformats.org/officeDocument/2006/relationships/image" Target="../media/image75.png"/><Relationship Id="rId12" Type="http://schemas.openxmlformats.org/officeDocument/2006/relationships/image" Target="../media/image8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88.png"/><Relationship Id="rId5" Type="http://schemas.openxmlformats.org/officeDocument/2006/relationships/image" Target="../media/image84.png"/><Relationship Id="rId10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0.png"/><Relationship Id="rId18" Type="http://schemas.openxmlformats.org/officeDocument/2006/relationships/image" Target="../media/image10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17" Type="http://schemas.openxmlformats.org/officeDocument/2006/relationships/image" Target="../media/image10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3.png"/><Relationship Id="rId20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98.png"/><Relationship Id="rId5" Type="http://schemas.openxmlformats.org/officeDocument/2006/relationships/image" Target="../media/image92.png"/><Relationship Id="rId15" Type="http://schemas.openxmlformats.org/officeDocument/2006/relationships/image" Target="../media/image102.png"/><Relationship Id="rId10" Type="http://schemas.openxmlformats.org/officeDocument/2006/relationships/image" Target="../media/image97.png"/><Relationship Id="rId19" Type="http://schemas.openxmlformats.org/officeDocument/2006/relationships/image" Target="../media/image106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Relationship Id="rId14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5" Type="http://schemas.openxmlformats.org/officeDocument/2006/relationships/image" Target="../media/image110.png"/><Relationship Id="rId15" Type="http://schemas.openxmlformats.org/officeDocument/2006/relationships/image" Target="../media/image120.pn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Relationship Id="rId14" Type="http://schemas.openxmlformats.org/officeDocument/2006/relationships/image" Target="../media/image1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310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37.png"/><Relationship Id="rId4" Type="http://schemas.openxmlformats.org/officeDocument/2006/relationships/image" Target="../media/image1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4.png"/><Relationship Id="rId7" Type="http://schemas.openxmlformats.org/officeDocument/2006/relationships/image" Target="../media/image17.png"/><Relationship Id="rId12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5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21" Type="http://schemas.openxmlformats.org/officeDocument/2006/relationships/image" Target="../media/image69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(1) </a:t>
            </a:r>
            <a:br>
              <a:rPr lang="cs-CZ" dirty="0" smtClean="0"/>
            </a:br>
            <a:r>
              <a:rPr lang="cs-CZ" sz="3200" dirty="0"/>
              <a:t>opakování - Algebraické výrazy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673180" y="1988841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6. </a:t>
            </a:r>
            <a:r>
              <a:rPr lang="cs-CZ" altLang="cs-CZ" sz="2600" b="1" dirty="0">
                <a:cs typeface="Arial" panose="020B0604020202020204" pitchFamily="34" charset="0"/>
              </a:rPr>
              <a:t>Vzorce – Druhá mocnina dvojčlenu</a:t>
            </a:r>
          </a:p>
        </p:txBody>
      </p:sp>
      <p:sp>
        <p:nvSpPr>
          <p:cNvPr id="35" name="Obdélník 34"/>
          <p:cNvSpPr/>
          <p:nvPr/>
        </p:nvSpPr>
        <p:spPr bwMode="auto">
          <a:xfrm>
            <a:off x="3647728" y="5395914"/>
            <a:ext cx="5040560" cy="964876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" name="TextovéPole 35"/>
          <p:cNvSpPr txBox="1"/>
          <p:nvPr/>
        </p:nvSpPr>
        <p:spPr>
          <a:xfrm>
            <a:off x="1543004" y="3960203"/>
            <a:ext cx="9124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b="1" dirty="0">
                <a:solidFill>
                  <a:srgbClr val="FF0000"/>
                </a:solidFill>
              </a:rPr>
              <a:t>Druhou mocninu součtu vypočteme tak, že umocníme první člen, přičteme dvojnásobek součinu obou členů a přičteme umocněný druhý člen, tj. platí: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635238" y="2667806"/>
                <a:ext cx="31808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/>
                        </a:rPr>
                        <m:t>(</m:t>
                      </m:r>
                      <m:r>
                        <a:rPr lang="cs-CZ" sz="2800" b="1" i="1">
                          <a:latin typeface="Cambria Math"/>
                        </a:rPr>
                        <m:t>𝒂</m:t>
                      </m:r>
                      <m:r>
                        <a:rPr lang="cs-CZ" sz="2800" b="1" i="1">
                          <a:latin typeface="Cambria Math"/>
                        </a:rPr>
                        <m:t>+</m:t>
                      </m:r>
                      <m:r>
                        <a:rPr lang="cs-CZ" sz="2800" b="1" i="1">
                          <a:latin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</a:rPr>
                        <m:t>)∙(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238" y="2667806"/>
                <a:ext cx="3180852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59708" y="2653995"/>
                <a:ext cx="150830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708" y="2653995"/>
                <a:ext cx="1508300" cy="5329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67923" y="3328109"/>
                <a:ext cx="520799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>
                          <a:latin typeface="Cambria Math"/>
                        </a:rPr>
                        <m:t>(</m:t>
                      </m:r>
                      <m:r>
                        <a:rPr lang="cs-CZ" sz="28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</a:rPr>
                        <m:t>+</m:t>
                      </m:r>
                      <m:r>
                        <a:rPr lang="cs-CZ" sz="2800" b="1" i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</a:rPr>
                        <m:t>)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23" y="3328109"/>
                <a:ext cx="5207997" cy="5329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4722473" y="3243087"/>
                <a:ext cx="2434290" cy="67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𝟒</m:t>
                                  </m:r>
                                </m:sup>
                              </m:sSup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2473" y="3243087"/>
                <a:ext cx="2434290" cy="6748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3583198" y="5580386"/>
                <a:ext cx="5321373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198" y="5580386"/>
                <a:ext cx="5321373" cy="5959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939618" y="2667806"/>
                <a:ext cx="94847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618" y="2667806"/>
                <a:ext cx="948470" cy="5329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6744072" y="2689756"/>
                <a:ext cx="9571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2689756"/>
                <a:ext cx="957102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7544792" y="2667806"/>
                <a:ext cx="63944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792" y="2667806"/>
                <a:ext cx="639440" cy="5329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6831672" y="3340040"/>
                <a:ext cx="120477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672" y="3340040"/>
                <a:ext cx="1204772" cy="53296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7812312" y="3354143"/>
                <a:ext cx="1331279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𝟏𝟐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12" y="3354143"/>
                <a:ext cx="1331279" cy="53296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8916125" y="3340617"/>
                <a:ext cx="1229517" cy="531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𝟗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6125" y="3340617"/>
                <a:ext cx="1229517" cy="53181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35159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5" grpId="0" animBg="1"/>
      <p:bldP spid="36" grpId="0"/>
      <p:bldP spid="37" grpId="0"/>
      <p:bldP spid="38" grpId="0"/>
      <p:bldP spid="39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57752" y="1932921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6. </a:t>
            </a:r>
            <a:r>
              <a:rPr lang="cs-CZ" altLang="cs-CZ" sz="2600" b="1" dirty="0">
                <a:cs typeface="Arial" panose="020B0604020202020204" pitchFamily="34" charset="0"/>
              </a:rPr>
              <a:t>Vzorce – Druhá mocnina dvojčlenu</a:t>
            </a:r>
          </a:p>
        </p:txBody>
      </p:sp>
      <p:sp>
        <p:nvSpPr>
          <p:cNvPr id="35" name="Obdélník 34"/>
          <p:cNvSpPr/>
          <p:nvPr/>
        </p:nvSpPr>
        <p:spPr bwMode="auto">
          <a:xfrm>
            <a:off x="3647728" y="5395914"/>
            <a:ext cx="5040560" cy="964876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" name="TextovéPole 35"/>
          <p:cNvSpPr txBox="1"/>
          <p:nvPr/>
        </p:nvSpPr>
        <p:spPr>
          <a:xfrm>
            <a:off x="1543004" y="3960203"/>
            <a:ext cx="9124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b="1" dirty="0">
                <a:solidFill>
                  <a:srgbClr val="FF0000"/>
                </a:solidFill>
              </a:rPr>
              <a:t>Druhou mocninu rozdílu vypočteme tak, že umocníme první člen, odečteme dvojnásobek součinu obou členů a přičteme umocněný druhý člen, tj. platí: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559496" y="2667806"/>
                <a:ext cx="31808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/>
                        </a:rPr>
                        <m:t>(</m:t>
                      </m:r>
                      <m:r>
                        <a:rPr lang="cs-CZ" sz="2800" b="1" i="1">
                          <a:latin typeface="Cambria Math"/>
                        </a:rPr>
                        <m:t>𝒂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>
                          <a:latin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</a:rPr>
                        <m:t>)∙(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800" b="1" i="1"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2667806"/>
                <a:ext cx="3180852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583966" y="2653995"/>
                <a:ext cx="150830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8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966" y="2653995"/>
                <a:ext cx="1508300" cy="5329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79377" y="3290153"/>
                <a:ext cx="518457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>
                          <a:latin typeface="Cambria Math"/>
                        </a:rPr>
                        <m:t>(</m:t>
                      </m:r>
                      <m:r>
                        <a:rPr lang="cs-CZ" sz="28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</a:rPr>
                        <m:t>)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r>
                        <a:rPr lang="cs-CZ" sz="2800" b="1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7" y="3290153"/>
                <a:ext cx="5184575" cy="5329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4946083" y="3186275"/>
                <a:ext cx="2302045" cy="67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𝟒</m:t>
                                  </m:r>
                                </m:sup>
                              </m:sSup>
                              <m:r>
                                <a:rPr lang="cs-CZ" sz="28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083" y="3186275"/>
                <a:ext cx="2302045" cy="6748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3583198" y="5580386"/>
                <a:ext cx="5321373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198" y="5580386"/>
                <a:ext cx="5321373" cy="5959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5939618" y="2667806"/>
                <a:ext cx="94847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618" y="2667806"/>
                <a:ext cx="948470" cy="5329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744072" y="2689756"/>
                <a:ext cx="9571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2689756"/>
                <a:ext cx="957102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544792" y="2667806"/>
                <a:ext cx="63944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792" y="2667806"/>
                <a:ext cx="639440" cy="5329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998262" y="3284984"/>
                <a:ext cx="119935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262" y="3284984"/>
                <a:ext cx="1199354" cy="53296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8011068" y="3284984"/>
                <a:ext cx="132529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𝟏𝟐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1068" y="3284984"/>
                <a:ext cx="1325292" cy="53296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9169396" y="3284985"/>
                <a:ext cx="1175076" cy="531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cs-CZ" sz="2800" b="1" i="1">
                          <a:latin typeface="Cambria Math" panose="02040503050406030204" pitchFamily="18" charset="0"/>
                        </a:rPr>
                        <m:t>𝟗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9396" y="3284985"/>
                <a:ext cx="1175076" cy="53181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4993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5" grpId="0" animBg="1"/>
      <p:bldP spid="36" grpId="0"/>
      <p:bldP spid="37" grpId="0"/>
      <p:bldP spid="38" grpId="0"/>
      <p:bldP spid="39" grpId="0"/>
      <p:bldP spid="71" grpId="0"/>
      <p:bldP spid="72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6949537" y="5249250"/>
            <a:ext cx="5195135" cy="844046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2982" y="296429"/>
            <a:ext cx="7236231" cy="792088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sz="3600" dirty="0"/>
              <a:t>Algebraické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-24680" y="2600282"/>
                <a:ext cx="31844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(</m:t>
                      </m:r>
                      <m:r>
                        <a:rPr lang="cs-CZ" sz="2800" b="1" i="1" smtClean="0"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)∙(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600282"/>
                <a:ext cx="3184482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3248" y="3780355"/>
                <a:ext cx="4179798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(</m:t>
                      </m:r>
                      <m:r>
                        <a:rPr lang="cs-CZ" sz="2800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𝒔</m:t>
                      </m:r>
                      <m:r>
                        <a:rPr lang="cs-CZ" sz="2800" b="1" i="1" smtClean="0">
                          <a:latin typeface="Cambria Math"/>
                        </a:rPr>
                        <m:t>)∙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𝒔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8" y="3780355"/>
                <a:ext cx="4179798" cy="5329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49773" y="2554289"/>
                <a:ext cx="8378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773" y="2554289"/>
                <a:ext cx="837808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097525" y="3791522"/>
                <a:ext cx="1593373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7525" y="3791522"/>
                <a:ext cx="1593373" cy="53296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7893138" y="4276804"/>
                <a:ext cx="1812748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800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 u="dbl" smtClean="0">
                          <a:latin typeface="Cambria Math"/>
                        </a:rPr>
                        <m:t>−</m:t>
                      </m:r>
                      <m:r>
                        <a:rPr lang="cs-CZ" sz="2800" b="1" i="1" u="dbl" smtClean="0">
                          <a:latin typeface="Cambria Math"/>
                          <a:ea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2800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3138" y="4276804"/>
                <a:ext cx="1812748" cy="5329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497880" y="3564138"/>
            <a:ext cx="2929287" cy="639310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p:sp>
        <p:nvSpPr>
          <p:cNvPr id="43" name="Oblouk 42"/>
          <p:cNvSpPr/>
          <p:nvPr/>
        </p:nvSpPr>
        <p:spPr bwMode="auto">
          <a:xfrm>
            <a:off x="495765" y="3648179"/>
            <a:ext cx="1964339" cy="450490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p:sp>
        <p:nvSpPr>
          <p:cNvPr id="44" name="TextovéPole 43"/>
          <p:cNvSpPr txBox="1"/>
          <p:nvPr/>
        </p:nvSpPr>
        <p:spPr>
          <a:xfrm>
            <a:off x="-15800" y="4919039"/>
            <a:ext cx="69099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b="1" dirty="0" smtClean="0">
                <a:solidFill>
                  <a:srgbClr val="FF0000"/>
                </a:solidFill>
              </a:rPr>
              <a:t>Součin dvojčlenů, které se liší pouze znaménkem u jednoho ze členů vypočteme tak, že umocníme první člen a  odečteme druhou mocninu druhého členu, tj. platí: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9" name="Oblouk 18"/>
          <p:cNvSpPr/>
          <p:nvPr/>
        </p:nvSpPr>
        <p:spPr bwMode="auto">
          <a:xfrm>
            <a:off x="345611" y="2480546"/>
            <a:ext cx="1264002" cy="426739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p:sp>
        <p:nvSpPr>
          <p:cNvPr id="20" name="Oblouk 19"/>
          <p:cNvSpPr/>
          <p:nvPr/>
        </p:nvSpPr>
        <p:spPr bwMode="auto">
          <a:xfrm>
            <a:off x="952890" y="2494707"/>
            <a:ext cx="630248" cy="325430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646459" y="2567034"/>
                <a:ext cx="13210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  −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6459" y="2567034"/>
                <a:ext cx="1321054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7046038" y="2521857"/>
                <a:ext cx="397014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𝟐𝟓</m:t>
                      </m:r>
                      <m:r>
                        <a:rPr lang="cs-CZ" sz="2800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038" y="2521857"/>
                <a:ext cx="3970147" cy="5329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10733553" y="2525605"/>
                <a:ext cx="144391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u="dbl" smtClean="0">
                          <a:latin typeface="Cambria Math"/>
                        </a:rPr>
                        <m:t>−</m:t>
                      </m:r>
                      <m:r>
                        <a:rPr lang="cs-CZ" sz="2800" b="1" i="1" u="dbl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3553" y="2525605"/>
                <a:ext cx="1443911" cy="53296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5435521" y="3809500"/>
                <a:ext cx="1851469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800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5521" y="3809500"/>
                <a:ext cx="1851469" cy="53296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louk 23"/>
          <p:cNvSpPr/>
          <p:nvPr/>
        </p:nvSpPr>
        <p:spPr bwMode="auto">
          <a:xfrm rot="10800000">
            <a:off x="936568" y="2849966"/>
            <a:ext cx="1296035" cy="453536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317001" y="2893373"/>
            <a:ext cx="1915601" cy="428571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841198" y="2579900"/>
                <a:ext cx="12760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+ </m:t>
                      </m:r>
                      <m:r>
                        <a:rPr lang="cs-CZ" sz="2800" b="1" i="1" smtClean="0"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198" y="2579900"/>
                <a:ext cx="1276079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921130" y="2554289"/>
                <a:ext cx="13313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− 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130" y="2554289"/>
                <a:ext cx="1331305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louk 36"/>
          <p:cNvSpPr/>
          <p:nvPr/>
        </p:nvSpPr>
        <p:spPr bwMode="auto">
          <a:xfrm rot="10800000">
            <a:off x="1496442" y="3993603"/>
            <a:ext cx="1858504" cy="523656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1477933" y="4009577"/>
            <a:ext cx="838069" cy="441925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7124851" y="3817956"/>
                <a:ext cx="1851469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𝒔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851" y="3817956"/>
                <a:ext cx="1851469" cy="53296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8748396" y="3861655"/>
                <a:ext cx="204697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𝒔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𝒔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8396" y="3861655"/>
                <a:ext cx="2046971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594881" y="4278597"/>
                <a:ext cx="98999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− </m:t>
                      </m:r>
                      <m:r>
                        <a:rPr lang="cs-CZ" sz="2800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4881" y="4278597"/>
                <a:ext cx="989997" cy="53296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738845" y="4264680"/>
                <a:ext cx="10777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+ </m:t>
                      </m:r>
                      <m:r>
                        <a:rPr lang="cs-CZ" sz="2800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845" y="4264680"/>
                <a:ext cx="1077745" cy="53296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3739395" y="4264481"/>
                <a:ext cx="846346" cy="531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395" y="4264481"/>
                <a:ext cx="846346" cy="531812"/>
              </a:xfrm>
              <a:prstGeom prst="rect">
                <a:avLst/>
              </a:prstGeom>
              <a:blipFill rotWithShape="0">
                <a:blip r:embed="rId18"/>
                <a:stretch>
                  <a:fillRect r="-1798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6505977" y="4278597"/>
                <a:ext cx="1512853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+ </m:t>
                      </m:r>
                      <m:r>
                        <a:rPr lang="cs-CZ" sz="2800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977" y="4278597"/>
                <a:ext cx="1512853" cy="53296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6949538" y="5373307"/>
                <a:ext cx="5195134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538" y="5373307"/>
                <a:ext cx="5195134" cy="5959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1757752" y="1932921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6. </a:t>
            </a:r>
            <a:r>
              <a:rPr lang="cs-CZ" altLang="cs-CZ" sz="2600" b="1" dirty="0" smtClean="0">
                <a:cs typeface="Arial" panose="020B0604020202020204" pitchFamily="34" charset="0"/>
              </a:rPr>
              <a:t>Vzorce</a:t>
            </a:r>
            <a:endParaRPr lang="cs-CZ" altLang="cs-CZ" sz="26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4493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23" grpId="0"/>
      <p:bldP spid="27" grpId="0"/>
      <p:bldP spid="29" grpId="0"/>
      <p:bldP spid="30" grpId="0"/>
      <p:bldP spid="3" grpId="0" animBg="1"/>
      <p:bldP spid="43" grpId="0" animBg="1"/>
      <p:bldP spid="44" grpId="0"/>
      <p:bldP spid="19" grpId="0" animBg="1"/>
      <p:bldP spid="20" grpId="0" animBg="1"/>
      <p:bldP spid="21" grpId="0"/>
      <p:bldP spid="26" grpId="0"/>
      <p:bldP spid="33" grpId="0"/>
      <p:bldP spid="2" grpId="0"/>
      <p:bldP spid="24" grpId="0" animBg="1"/>
      <p:bldP spid="25" grpId="0" animBg="1"/>
      <p:bldP spid="31" grpId="0"/>
      <p:bldP spid="34" grpId="0"/>
      <p:bldP spid="37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  <p:bldP spid="4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279" y="356659"/>
            <a:ext cx="9648308" cy="1056117"/>
          </a:xfrm>
          <a:noFill/>
          <a:ln/>
        </p:spPr>
        <p:txBody>
          <a:bodyPr vert="horz" wrap="square" lIns="122767" tIns="61383" rIns="122767" bIns="6138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sz="4800" dirty="0"/>
              <a:t>Algebraické výrazy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1175792" y="2005517"/>
            <a:ext cx="75845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7. </a:t>
            </a:r>
            <a:r>
              <a:rPr lang="cs-CZ" altLang="cs-CZ" sz="2600" b="1" dirty="0" smtClean="0">
                <a:cs typeface="Arial" panose="020B0604020202020204" pitchFamily="34" charset="0"/>
              </a:rPr>
              <a:t>Rozklad </a:t>
            </a:r>
            <a:r>
              <a:rPr lang="cs-CZ" altLang="cs-CZ" sz="2600" b="1" dirty="0">
                <a:cs typeface="Arial" panose="020B0604020202020204" pitchFamily="34" charset="0"/>
              </a:rPr>
              <a:t>na součin - vytýkání před závorku</a:t>
            </a:r>
            <a:endParaRPr lang="cs-CZ" sz="26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2601895"/>
                <a:ext cx="28556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𝒄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𝐝</m:t>
                          </m:r>
                        </m:e>
                      </m:d>
                      <m:r>
                        <a:rPr lang="cs-CZ" sz="2800" b="1" i="0" smtClean="0">
                          <a:latin typeface="Cambria Math"/>
                        </a:rPr>
                        <m:t>:</m:t>
                      </m:r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01895"/>
                <a:ext cx="2855640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330766" y="2601895"/>
                <a:ext cx="6739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0766" y="2601895"/>
                <a:ext cx="673927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814848" y="2601895"/>
                <a:ext cx="990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𝒅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848" y="2601895"/>
                <a:ext cx="99015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blouk 16"/>
          <p:cNvSpPr/>
          <p:nvPr/>
        </p:nvSpPr>
        <p:spPr bwMode="auto">
          <a:xfrm rot="10800000">
            <a:off x="424177" y="2863504"/>
            <a:ext cx="1423350" cy="421595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800"/>
          </a:p>
        </p:txBody>
      </p:sp>
      <p:sp>
        <p:nvSpPr>
          <p:cNvPr id="18" name="Oblouk 17"/>
          <p:cNvSpPr/>
          <p:nvPr/>
        </p:nvSpPr>
        <p:spPr bwMode="auto">
          <a:xfrm rot="10800000">
            <a:off x="1261508" y="2759569"/>
            <a:ext cx="599999" cy="484291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800"/>
          </a:p>
        </p:txBody>
      </p:sp>
      <p:sp>
        <p:nvSpPr>
          <p:cNvPr id="2" name="TextovéPole 1"/>
          <p:cNvSpPr txBox="1"/>
          <p:nvPr/>
        </p:nvSpPr>
        <p:spPr>
          <a:xfrm>
            <a:off x="3863752" y="2497960"/>
            <a:ext cx="7878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Mnohočlen dělíme jednočlenem tak, že jednočlenem postupně vydělíme každý ze členů mnohočlenu.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32923" y="3861048"/>
                <a:ext cx="19306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𝟒</m:t>
                      </m:r>
                      <m:r>
                        <a:rPr lang="cs-CZ" sz="2800" b="1" i="1" smtClean="0">
                          <a:latin typeface="Cambria Math"/>
                        </a:rPr>
                        <m:t>𝒂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𝟔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23" y="3861048"/>
                <a:ext cx="1930629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882344" y="3861048"/>
                <a:ext cx="28455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𝒂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344" y="3861048"/>
                <a:ext cx="284550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727848" y="3861048"/>
                <a:ext cx="2304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𝟐</m:t>
                      </m:r>
                      <m:r>
                        <a:rPr lang="cs-CZ" sz="2800" b="1" i="1" u="dbl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1" i="1" u="dbl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u="dbl" smtClean="0">
                          <a:latin typeface="Cambria Math"/>
                        </a:rPr>
                        <m:t>𝒂</m:t>
                      </m:r>
                      <m:r>
                        <a:rPr lang="cs-CZ" sz="2800" b="1" i="1" u="dbl" smtClean="0">
                          <a:latin typeface="Cambria Math"/>
                        </a:rPr>
                        <m:t>+</m:t>
                      </m:r>
                      <m:r>
                        <a:rPr lang="cs-CZ" sz="2800" b="1" i="1" u="dbl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0" u="dbl" smtClean="0">
                          <a:latin typeface="Cambria Math"/>
                        </a:rPr>
                        <m:t>𝐛</m:t>
                      </m:r>
                      <m:r>
                        <a:rPr lang="cs-CZ" sz="2800" b="1" i="0" u="dbl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848" y="3861048"/>
                <a:ext cx="2304256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" y="4480210"/>
                <a:ext cx="206355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𝒓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480210"/>
                <a:ext cx="2063552" cy="5329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0" y="5013176"/>
                <a:ext cx="350371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−</m:t>
                      </m:r>
                      <m:r>
                        <a:rPr lang="cs-CZ" sz="2800" b="1" i="0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13176"/>
                <a:ext cx="3503712" cy="53296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0" y="5560330"/>
                <a:ext cx="281484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60330"/>
                <a:ext cx="2814847" cy="53296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0" y="6165304"/>
                <a:ext cx="3328998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65304"/>
                <a:ext cx="3328998" cy="53296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1956902" y="4488203"/>
                <a:ext cx="205086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02" y="4488203"/>
                <a:ext cx="2050866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3467720" y="5019416"/>
                <a:ext cx="3339488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𝐚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720" y="5019416"/>
                <a:ext cx="3339488" cy="53296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568217" y="5551543"/>
                <a:ext cx="33394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𝒙𝒚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𝟒𝐱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217" y="5551543"/>
                <a:ext cx="3339488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058104" y="6165304"/>
                <a:ext cx="3339488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𝒑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104" y="6165304"/>
                <a:ext cx="3339488" cy="53296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63887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0" grpId="0"/>
      <p:bldP spid="24" grpId="0"/>
      <p:bldP spid="17" grpId="0" animBg="1"/>
      <p:bldP spid="18" grpId="0" animBg="1"/>
      <p:bldP spid="21" grpId="0"/>
      <p:bldP spid="23" grpId="0"/>
      <p:bldP spid="26" grpId="0"/>
      <p:bldP spid="27" grpId="0"/>
      <p:bldP spid="29" grpId="0"/>
      <p:bldP spid="30" grpId="0"/>
      <p:bldP spid="31" grpId="0"/>
      <p:bldP spid="32" grpId="0"/>
      <p:bldP spid="32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6828158" y="1892829"/>
            <a:ext cx="5316513" cy="932723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vert="horz" wrap="square" lIns="122767" tIns="61383" rIns="122767" bIns="6138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sz="4800" dirty="0"/>
              <a:t>Algebraické výrazy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1727626" y="1824000"/>
            <a:ext cx="51005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600" b="1" dirty="0" smtClean="0">
                <a:solidFill>
                  <a:srgbClr val="FF0066"/>
                </a:solidFill>
                <a:cs typeface="Arial" panose="020B0604020202020204" pitchFamily="34" charset="0"/>
              </a:rPr>
              <a:t>8. </a:t>
            </a:r>
            <a:r>
              <a:rPr lang="cs-CZ" altLang="cs-CZ" sz="2600" b="1" dirty="0">
                <a:cs typeface="Arial" panose="020B0604020202020204" pitchFamily="34" charset="0"/>
              </a:rPr>
              <a:t>Rozklad na součin - </a:t>
            </a:r>
            <a:r>
              <a:rPr lang="cs-CZ" altLang="cs-CZ" sz="2600" b="1" dirty="0" smtClean="0">
                <a:cs typeface="Arial" panose="020B0604020202020204" pitchFamily="34" charset="0"/>
              </a:rPr>
              <a:t>vzorce</a:t>
            </a:r>
            <a:endParaRPr lang="cs-CZ" sz="26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74808" y="2304000"/>
                <a:ext cx="20648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8" y="2304000"/>
                <a:ext cx="2064809" cy="4700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2976000"/>
            <a:ext cx="87596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trojčlen, jehož jediným společným dělitelem je 1 (nelze vytýkat)</a:t>
            </a:r>
            <a:endParaRPr lang="cs-CZ" sz="22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3456000"/>
            <a:ext cx="73921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d</a:t>
            </a:r>
            <a:r>
              <a:rPr lang="cs-CZ" sz="2200" b="1" dirty="0" smtClean="0"/>
              <a:t>ruhou možností rozkladu je rozklad pomocí vzorce</a:t>
            </a:r>
            <a:endParaRPr lang="cs-CZ" sz="22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" y="3936000"/>
            <a:ext cx="5231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první člen je druhou mocninou x</a:t>
            </a:r>
            <a:endParaRPr lang="cs-CZ" sz="22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" y="4416000"/>
            <a:ext cx="44398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t</a:t>
            </a:r>
            <a:r>
              <a:rPr lang="cs-CZ" sz="2200" b="1" dirty="0" smtClean="0"/>
              <a:t>řetí člen je druhou mocninou 2</a:t>
            </a:r>
            <a:endParaRPr lang="cs-CZ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6828157" y="2058117"/>
                <a:ext cx="5316515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846096" y="5328000"/>
                <a:ext cx="7226235" cy="511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667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9072331" y="2029244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0" name="Ovál 49"/>
          <p:cNvSpPr/>
          <p:nvPr/>
        </p:nvSpPr>
        <p:spPr bwMode="auto">
          <a:xfrm>
            <a:off x="11280576" y="1999833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3" name="TextovéPole 52"/>
          <p:cNvSpPr txBox="1"/>
          <p:nvPr/>
        </p:nvSpPr>
        <p:spPr>
          <a:xfrm>
            <a:off x="0" y="4896000"/>
            <a:ext cx="76081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druhý člen je dvojnásobkem výrazů x a 2 </a:t>
            </a:r>
            <a:r>
              <a:rPr lang="cs-CZ" sz="2200" b="1" dirty="0"/>
              <a:t>(</a:t>
            </a:r>
            <a:r>
              <a:rPr lang="cs-CZ" sz="2200" b="1" dirty="0" smtClean="0"/>
              <a:t>2·x·2 = 4x)</a:t>
            </a:r>
            <a:endParaRPr lang="cs-CZ" sz="2200" b="1" dirty="0"/>
          </a:p>
        </p:txBody>
      </p:sp>
      <p:sp>
        <p:nvSpPr>
          <p:cNvPr id="54" name="Ovál 53"/>
          <p:cNvSpPr/>
          <p:nvPr/>
        </p:nvSpPr>
        <p:spPr bwMode="auto">
          <a:xfrm>
            <a:off x="10032685" y="2058117"/>
            <a:ext cx="960000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7" name="TextovéPole 56"/>
          <p:cNvSpPr txBox="1"/>
          <p:nvPr/>
        </p:nvSpPr>
        <p:spPr>
          <a:xfrm>
            <a:off x="1" y="5376000"/>
            <a:ext cx="20648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latí-li tedy:</a:t>
            </a:r>
            <a:endParaRPr lang="cs-CZ" sz="22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8759634" y="5356187"/>
            <a:ext cx="1560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 též:</a:t>
            </a:r>
            <a:endParaRPr lang="cs-CZ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167096" y="2376000"/>
                <a:ext cx="20648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096" y="2376000"/>
                <a:ext cx="2064809" cy="47000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715491" y="2743201"/>
            <a:ext cx="8443859" cy="2881745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7147893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33" grpId="0"/>
      <p:bldP spid="33" grpId="1"/>
      <p:bldP spid="48" grpId="0"/>
      <p:bldP spid="49" grpId="0"/>
      <p:bldP spid="51" grpId="0"/>
      <p:bldP spid="52" grpId="0"/>
      <p:bldP spid="4" grpId="0"/>
      <p:bldP spid="38" grpId="0"/>
      <p:bldP spid="8" grpId="0" animBg="1"/>
      <p:bldP spid="50" grpId="0" animBg="1"/>
      <p:bldP spid="53" grpId="0"/>
      <p:bldP spid="54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6828158" y="1892829"/>
            <a:ext cx="5316513" cy="932723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vert="horz" wrap="square" lIns="122767" tIns="61383" rIns="122767" bIns="6138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sz="4800" dirty="0"/>
              <a:t>Algebraické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74808" y="2304000"/>
                <a:ext cx="20648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 smtClean="0">
                          <a:latin typeface="Cambria Math"/>
                        </a:rPr>
                        <m:t>𝒑</m:t>
                      </m:r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8" y="2304000"/>
                <a:ext cx="2064809" cy="470000"/>
              </a:xfrm>
              <a:prstGeom prst="rect">
                <a:avLst/>
              </a:prstGeom>
              <a:blipFill rotWithShape="0">
                <a:blip r:embed="rId3"/>
                <a:stretch>
                  <a:fillRect l="-885" b="-18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2976000"/>
            <a:ext cx="8616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trojčlen, jehož jediným společným dělitelem je 1 (nelze vytýkat)</a:t>
            </a:r>
            <a:endParaRPr lang="cs-CZ" sz="22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3456000"/>
            <a:ext cx="7320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d</a:t>
            </a:r>
            <a:r>
              <a:rPr lang="cs-CZ" sz="2200" b="1" dirty="0" smtClean="0"/>
              <a:t>ruhou možností rozkladu je rozklad pomocí vzorce</a:t>
            </a:r>
            <a:endParaRPr lang="cs-CZ" sz="22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0" y="3936000"/>
            <a:ext cx="49438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první člen je druhou mocninou p</a:t>
            </a:r>
            <a:endParaRPr lang="cs-CZ" sz="22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" y="4416000"/>
            <a:ext cx="46558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t</a:t>
            </a:r>
            <a:r>
              <a:rPr lang="cs-CZ" sz="2200" b="1" dirty="0" smtClean="0"/>
              <a:t>řetí člen je druhou mocninou 3</a:t>
            </a:r>
            <a:endParaRPr lang="cs-CZ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6828157" y="2058117"/>
                <a:ext cx="5316515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846096" y="5328000"/>
                <a:ext cx="7226235" cy="511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667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667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667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667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9072331" y="2029244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0" name="Ovál 49"/>
          <p:cNvSpPr/>
          <p:nvPr/>
        </p:nvSpPr>
        <p:spPr bwMode="auto">
          <a:xfrm>
            <a:off x="11280576" y="1999833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3" name="TextovéPole 52"/>
          <p:cNvSpPr txBox="1"/>
          <p:nvPr/>
        </p:nvSpPr>
        <p:spPr>
          <a:xfrm>
            <a:off x="1" y="4896000"/>
            <a:ext cx="76801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druhý člen je dvojnásobkem výrazů p a 3 [2·p·3 = 6p]</a:t>
            </a:r>
            <a:endParaRPr lang="cs-CZ" sz="2200" b="1" dirty="0"/>
          </a:p>
        </p:txBody>
      </p:sp>
      <p:sp>
        <p:nvSpPr>
          <p:cNvPr id="54" name="Ovál 53"/>
          <p:cNvSpPr/>
          <p:nvPr/>
        </p:nvSpPr>
        <p:spPr bwMode="auto">
          <a:xfrm>
            <a:off x="10032685" y="2058117"/>
            <a:ext cx="960000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7" name="TextovéPole 56"/>
          <p:cNvSpPr txBox="1"/>
          <p:nvPr/>
        </p:nvSpPr>
        <p:spPr>
          <a:xfrm>
            <a:off x="1" y="5376000"/>
            <a:ext cx="20648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latí-li tedy:</a:t>
            </a:r>
            <a:endParaRPr lang="cs-CZ" sz="22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8760296" y="5437555"/>
            <a:ext cx="1560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 též:</a:t>
            </a:r>
            <a:endParaRPr lang="cs-CZ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167096" y="2376000"/>
                <a:ext cx="20648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𝒑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096" y="2376000"/>
                <a:ext cx="2064809" cy="470000"/>
              </a:xfrm>
              <a:prstGeom prst="rect">
                <a:avLst/>
              </a:prstGeom>
              <a:blipFill rotWithShape="0">
                <a:blip r:embed="rId6"/>
                <a:stretch>
                  <a:fillRect b="-129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715491" y="2743201"/>
            <a:ext cx="8443859" cy="2881745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20" name="TextovéPole 19"/>
          <p:cNvSpPr txBox="1"/>
          <p:nvPr/>
        </p:nvSpPr>
        <p:spPr>
          <a:xfrm>
            <a:off x="1535154" y="1825572"/>
            <a:ext cx="51005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600" b="1" dirty="0" smtClean="0">
                <a:solidFill>
                  <a:srgbClr val="FF0066"/>
                </a:solidFill>
                <a:cs typeface="Arial" panose="020B0604020202020204" pitchFamily="34" charset="0"/>
              </a:rPr>
              <a:t>8. </a:t>
            </a:r>
            <a:r>
              <a:rPr lang="cs-CZ" altLang="cs-CZ" sz="2600" b="1" dirty="0">
                <a:cs typeface="Arial" panose="020B0604020202020204" pitchFamily="34" charset="0"/>
              </a:rPr>
              <a:t>Rozklad na součin - </a:t>
            </a:r>
            <a:r>
              <a:rPr lang="cs-CZ" altLang="cs-CZ" sz="2600" b="1" dirty="0" smtClean="0">
                <a:cs typeface="Arial" panose="020B0604020202020204" pitchFamily="34" charset="0"/>
              </a:rPr>
              <a:t>vzorce</a:t>
            </a:r>
            <a:endParaRPr lang="cs-CZ" sz="2600" b="1" u="sng" dirty="0"/>
          </a:p>
        </p:txBody>
      </p:sp>
    </p:spTree>
    <p:extLst>
      <p:ext uri="{BB962C8B-B14F-4D97-AF65-F5344CB8AC3E}">
        <p14:creationId xmlns:p14="http://schemas.microsoft.com/office/powerpoint/2010/main" val="1542138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3" grpId="0"/>
      <p:bldP spid="33" grpId="1"/>
      <p:bldP spid="48" grpId="0"/>
      <p:bldP spid="49" grpId="0"/>
      <p:bldP spid="51" grpId="0"/>
      <p:bldP spid="52" grpId="0"/>
      <p:bldP spid="4" grpId="0"/>
      <p:bldP spid="38" grpId="0"/>
      <p:bldP spid="8" grpId="0" animBg="1"/>
      <p:bldP spid="50" grpId="0" animBg="1"/>
      <p:bldP spid="53" grpId="0"/>
      <p:bldP spid="54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6828158" y="1892829"/>
            <a:ext cx="5316513" cy="932723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vert="horz" wrap="square" lIns="122767" tIns="61383" rIns="122767" bIns="6138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sz="4800" dirty="0"/>
              <a:t>Algebraické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1150871" y="2400000"/>
                <a:ext cx="1680767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871" y="2400000"/>
                <a:ext cx="1680767" cy="470000"/>
              </a:xfrm>
              <a:prstGeom prst="rect">
                <a:avLst/>
              </a:prstGeom>
              <a:blipFill rotWithShape="0">
                <a:blip r:embed="rId3"/>
                <a:stretch>
                  <a:fillRect l="-14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-1" y="3360000"/>
            <a:ext cx="89763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dvojčlen, jehož jediným společným dělitelem je 1 (nelze vytýkat)</a:t>
            </a:r>
            <a:endParaRPr lang="cs-CZ" sz="22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3840000"/>
            <a:ext cx="7625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d</a:t>
            </a:r>
            <a:r>
              <a:rPr lang="cs-CZ" sz="2200" b="1" dirty="0" smtClean="0"/>
              <a:t>ruhou možností rozkladu je rozklad pomocí vzorce</a:t>
            </a:r>
            <a:endParaRPr lang="cs-CZ" sz="22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-1" y="4320000"/>
            <a:ext cx="68287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první člen je druhou mocninou k</a:t>
            </a:r>
            <a:endParaRPr lang="cs-CZ" sz="22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4800000"/>
            <a:ext cx="6403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druhý člen je druhou mocninou 4</a:t>
            </a:r>
            <a:endParaRPr lang="cs-CZ" sz="2200" b="1" dirty="0"/>
          </a:p>
        </p:txBody>
      </p:sp>
      <p:sp>
        <p:nvSpPr>
          <p:cNvPr id="8" name="Ovál 7"/>
          <p:cNvSpPr/>
          <p:nvPr/>
        </p:nvSpPr>
        <p:spPr bwMode="auto">
          <a:xfrm>
            <a:off x="10416931" y="2029244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0" name="Ovál 49"/>
          <p:cNvSpPr/>
          <p:nvPr/>
        </p:nvSpPr>
        <p:spPr bwMode="auto">
          <a:xfrm>
            <a:off x="11377037" y="1999833"/>
            <a:ext cx="671624" cy="672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p:sp>
        <p:nvSpPr>
          <p:cNvPr id="57" name="TextovéPole 56"/>
          <p:cNvSpPr txBox="1"/>
          <p:nvPr/>
        </p:nvSpPr>
        <p:spPr>
          <a:xfrm>
            <a:off x="0" y="5280000"/>
            <a:ext cx="2582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latí-li tedy:</a:t>
            </a:r>
            <a:endParaRPr lang="cs-CZ" sz="22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8759634" y="5280000"/>
            <a:ext cx="1560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p</a:t>
            </a:r>
            <a:r>
              <a:rPr lang="cs-CZ" sz="2200" b="1" dirty="0" smtClean="0"/>
              <a:t>latí též:</a:t>
            </a:r>
            <a:endParaRPr lang="cs-CZ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167096" y="2448000"/>
                <a:ext cx="29289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=(</m:t>
                      </m:r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</a:rPr>
                        <m:t>)∙(</m:t>
                      </m:r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096" y="2448000"/>
                <a:ext cx="2928905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715491" y="2743202"/>
            <a:ext cx="8443859" cy="2783021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cs-CZ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6828157" y="2058117"/>
                <a:ext cx="5316515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5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651693" y="5232001"/>
                <a:ext cx="5316515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693" y="5232001"/>
                <a:ext cx="5316515" cy="5959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727626" y="1824000"/>
            <a:ext cx="51005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600" b="1" dirty="0" smtClean="0">
                <a:solidFill>
                  <a:srgbClr val="FF0066"/>
                </a:solidFill>
                <a:cs typeface="Arial" panose="020B0604020202020204" pitchFamily="34" charset="0"/>
              </a:rPr>
              <a:t>8. </a:t>
            </a:r>
            <a:r>
              <a:rPr lang="cs-CZ" altLang="cs-CZ" sz="2600" b="1" dirty="0">
                <a:cs typeface="Arial" panose="020B0604020202020204" pitchFamily="34" charset="0"/>
              </a:rPr>
              <a:t>Rozklad na součin - </a:t>
            </a:r>
            <a:r>
              <a:rPr lang="cs-CZ" altLang="cs-CZ" sz="2600" b="1" dirty="0" smtClean="0">
                <a:cs typeface="Arial" panose="020B0604020202020204" pitchFamily="34" charset="0"/>
              </a:rPr>
              <a:t>vzorce</a:t>
            </a:r>
            <a:endParaRPr lang="cs-CZ" sz="2600" b="1" u="sng" dirty="0"/>
          </a:p>
        </p:txBody>
      </p:sp>
    </p:spTree>
    <p:extLst>
      <p:ext uri="{BB962C8B-B14F-4D97-AF65-F5344CB8AC3E}">
        <p14:creationId xmlns:p14="http://schemas.microsoft.com/office/powerpoint/2010/main" val="32563147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3" grpId="0"/>
      <p:bldP spid="33" grpId="1"/>
      <p:bldP spid="48" grpId="0"/>
      <p:bldP spid="49" grpId="0"/>
      <p:bldP spid="51" grpId="0"/>
      <p:bldP spid="52" grpId="0"/>
      <p:bldP spid="8" grpId="0" animBg="1"/>
      <p:bldP spid="50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  <p:bldP spid="20" grpId="0"/>
      <p:bldP spid="21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536" y="2033366"/>
            <a:ext cx="2701354" cy="547191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cs-CZ" dirty="0" smtClean="0"/>
              <a:t>   </a:t>
            </a:r>
            <a:r>
              <a:rPr lang="cs-CZ" b="1" dirty="0" smtClean="0">
                <a:solidFill>
                  <a:srgbClr val="FF0066"/>
                </a:solidFill>
              </a:rPr>
              <a:t>Témata:</a:t>
            </a:r>
            <a:endParaRPr lang="cs-CZ" b="1" dirty="0">
              <a:solidFill>
                <a:srgbClr val="FF0066"/>
              </a:solidFill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524000" y="2700001"/>
            <a:ext cx="3240906" cy="57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1. Co je to výraz</a:t>
            </a: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524000" y="3168001"/>
            <a:ext cx="9144000" cy="54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700" b="1" dirty="0">
                <a:cs typeface="Arial" panose="020B0604020202020204" pitchFamily="34" charset="0"/>
              </a:rPr>
              <a:t>2. Výrazy číselné a výrazy s proměnnou (mnohočleny)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1524000" y="3636001"/>
            <a:ext cx="5905202" cy="57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3. Sčítání mnohočlenů</a:t>
            </a: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524000" y="4104000"/>
            <a:ext cx="6049218" cy="57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4. Odčítání mnohočlenů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524000" y="4572001"/>
            <a:ext cx="5904296" cy="50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5. Násobení mnohočlenů</a:t>
            </a: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524000" y="5508000"/>
            <a:ext cx="8424936" cy="585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7. Rozklad na součin - vytýkání před závorku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1524000" y="5976001"/>
            <a:ext cx="7344816" cy="58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8. Rozklad na součin - pomocí vzorců</a:t>
            </a: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1524000" y="5040001"/>
            <a:ext cx="7344816" cy="58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800" b="1" dirty="0">
                <a:cs typeface="Arial" panose="020B0604020202020204" pitchFamily="34" charset="0"/>
              </a:rPr>
              <a:t>6. Vzorce – druhá mocnina dvojčlenu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017714"/>
            <a:ext cx="9144000" cy="1627311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cs-CZ" dirty="0" smtClean="0"/>
              <a:t>  </a:t>
            </a:r>
            <a:r>
              <a:rPr lang="cs-CZ" sz="2800" b="1" dirty="0">
                <a:solidFill>
                  <a:srgbClr val="FC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K zápisu postupu řešení všech matematických </a:t>
            </a:r>
            <a:b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i nematematických úloh a početních operací </a:t>
            </a:r>
            <a:b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s čísly nebo proměnnými používáme výrazy</a:t>
            </a:r>
            <a:r>
              <a:rPr lang="cs-CZ" altLang="cs-CZ" b="1" dirty="0">
                <a:solidFill>
                  <a:srgbClr val="284C6A"/>
                </a:solidFill>
                <a:latin typeface="Trebuchet MS" panose="020B0603020202020204" pitchFamily="34" charset="0"/>
              </a:rPr>
              <a:t>.  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1527572" y="352467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Výrazy jsou tedy zápisy početních výkonů.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 rot="20238963">
                <a:off x="2010055" y="4427477"/>
                <a:ext cx="197650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32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238963">
                <a:off x="486054" y="4427476"/>
                <a:ext cx="1976503" cy="4924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 rot="1220203">
                <a:off x="8807316" y="4463839"/>
                <a:ext cx="1299074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220203">
                <a:off x="7283316" y="4463838"/>
                <a:ext cx="1299074" cy="5035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 rot="21279760">
                <a:off x="7482692" y="5487055"/>
                <a:ext cx="2252476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n>
                                <a:solidFill>
                                  <a:srgbClr val="7030A0"/>
                                </a:solidFill>
                              </a:ln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ln>
                                <a:solidFill>
                                  <a:srgbClr val="7030A0"/>
                                </a:solidFill>
                              </a:ln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>
                              <a:ln>
                                <a:solidFill>
                                  <a:srgbClr val="7030A0"/>
                                </a:solidFill>
                              </a:ln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ln>
                            <a:solidFill>
                              <a:srgbClr val="7030A0"/>
                            </a:solidFill>
                          </a:ln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>
                          <a:ln>
                            <a:solidFill>
                              <a:srgbClr val="7030A0"/>
                            </a:solidFill>
                          </a:ln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>
                          <a:ln>
                            <a:solidFill>
                              <a:srgbClr val="7030A0"/>
                            </a:solidFill>
                          </a:ln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>
                          <a:ln>
                            <a:solidFill>
                              <a:srgbClr val="7030A0"/>
                            </a:solidFill>
                          </a:ln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>
                          <a:ln>
                            <a:solidFill>
                              <a:srgbClr val="7030A0"/>
                            </a:solidFill>
                          </a:ln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b="1" dirty="0">
                  <a:ln>
                    <a:solidFill>
                      <a:srgbClr val="7030A0"/>
                    </a:solidFill>
                  </a:ln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279760">
                <a:off x="7482692" y="5487055"/>
                <a:ext cx="2252476" cy="5035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 rot="575746">
                <a:off x="5587744" y="4525272"/>
                <a:ext cx="1330108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75746">
                <a:off x="4063744" y="4525272"/>
                <a:ext cx="1330108" cy="92519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 rot="1729500">
                <a:off x="3442077" y="5489010"/>
                <a:ext cx="15304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𝟑𝐱</m:t>
                    </m:r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𝟕𝐲</m:t>
                    </m:r>
                  </m:oMath>
                </a14:m>
                <a:r>
                  <a:rPr lang="cs-CZ" sz="3200" b="1" dirty="0">
                    <a:solidFill>
                      <a:srgbClr val="00B0F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9500">
                <a:off x="1918077" y="5489009"/>
                <a:ext cx="1530484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2" grpId="0"/>
      <p:bldP spid="3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3" name="Obdélník 2"/>
          <p:cNvSpPr/>
          <p:nvPr/>
        </p:nvSpPr>
        <p:spPr>
          <a:xfrm>
            <a:off x="1524000" y="211601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srgbClr val="FC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700" b="1" dirty="0">
                <a:cs typeface="Arial" panose="020B0604020202020204" pitchFamily="34" charset="0"/>
              </a:rPr>
              <a:t>Výrazy číselné a výrazy s proměnnou (mnohočleny)</a:t>
            </a:r>
            <a:r>
              <a:rPr lang="cs-CZ" sz="2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524000" y="270892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0070C0"/>
                </a:solidFill>
                <a:cs typeface="Arial" panose="020B0604020202020204" pitchFamily="34" charset="0"/>
              </a:rPr>
              <a:t>Výrazy číselné</a:t>
            </a:r>
            <a:r>
              <a:rPr lang="cs-CZ" altLang="cs-CZ" sz="2800" b="1" dirty="0">
                <a:cs typeface="Arial" panose="020B0604020202020204" pitchFamily="34" charset="0"/>
              </a:rPr>
              <a:t> – </a:t>
            </a:r>
            <a:r>
              <a:rPr lang="cs-CZ" altLang="cs-CZ" sz="2600" b="1" dirty="0">
                <a:cs typeface="Arial" panose="020B0604020202020204" pitchFamily="34" charset="0"/>
              </a:rPr>
              <a:t>výrazy v nichž se vyskytují pouze čísla</a:t>
            </a:r>
            <a:endParaRPr 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 rot="20238963">
                <a:off x="1794032" y="3440918"/>
                <a:ext cx="197650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32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238963">
                <a:off x="270031" y="3440917"/>
                <a:ext cx="1976503" cy="4924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 rot="1569504">
                <a:off x="8273406" y="3457360"/>
                <a:ext cx="1832489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32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569504">
                <a:off x="6749405" y="3457359"/>
                <a:ext cx="1832489" cy="5035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 rot="455692">
                <a:off x="4911155" y="3462937"/>
                <a:ext cx="236968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55692">
                <a:off x="3387155" y="3462936"/>
                <a:ext cx="2369688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2135560" y="4447787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0070C0"/>
                </a:solidFill>
                <a:cs typeface="Arial" panose="020B0604020202020204" pitchFamily="34" charset="0"/>
              </a:rPr>
              <a:t>Výrazy s proměnnou (algebraické)</a:t>
            </a:r>
            <a:r>
              <a:rPr lang="cs-CZ" altLang="cs-CZ" sz="2800" b="1" dirty="0">
                <a:cs typeface="Arial" panose="020B0604020202020204" pitchFamily="34" charset="0"/>
              </a:rPr>
              <a:t> – </a:t>
            </a:r>
            <a:endParaRPr lang="cs-CZ" altLang="cs-CZ" sz="2800" b="1" dirty="0" smtClean="0">
              <a:cs typeface="Arial" panose="020B0604020202020204" pitchFamily="34" charset="0"/>
            </a:endParaRPr>
          </a:p>
          <a:p>
            <a:r>
              <a:rPr lang="cs-CZ" altLang="cs-CZ" sz="2400" b="1" dirty="0">
                <a:cs typeface="Arial" panose="020B0604020202020204" pitchFamily="34" charset="0"/>
              </a:rPr>
              <a:t>– </a:t>
            </a:r>
            <a:r>
              <a:rPr lang="cs-CZ" altLang="cs-CZ" sz="2600" b="1" dirty="0" smtClean="0">
                <a:cs typeface="Arial" panose="020B0604020202020204" pitchFamily="34" charset="0"/>
              </a:rPr>
              <a:t>výrazy v </a:t>
            </a:r>
            <a:r>
              <a:rPr lang="cs-CZ" altLang="cs-CZ" sz="2600" b="1" dirty="0">
                <a:cs typeface="Arial" panose="020B0604020202020204" pitchFamily="34" charset="0"/>
              </a:rPr>
              <a:t>nichž se vyskytují kromě čísel i proměnné</a:t>
            </a:r>
            <a:endParaRPr 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 rot="20645639">
                <a:off x="1909695" y="5723769"/>
                <a:ext cx="15304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𝟑𝐱</m:t>
                    </m:r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32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𝟕𝐲</m:t>
                    </m:r>
                  </m:oMath>
                </a14:m>
                <a:r>
                  <a:rPr lang="cs-CZ" sz="3200" b="1" dirty="0">
                    <a:solidFill>
                      <a:srgbClr val="00B0F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45639">
                <a:off x="385695" y="5723768"/>
                <a:ext cx="1530484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 rot="1729500">
                <a:off x="3865874" y="5711019"/>
                <a:ext cx="204626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cs-CZ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9500">
                <a:off x="2341874" y="5711018"/>
                <a:ext cx="2046266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 rot="21030238">
                <a:off x="7004168" y="5749317"/>
                <a:ext cx="2504147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3200" b="1" i="1">
                            <a:solidFill>
                              <a:srgbClr val="FF00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3200" b="1" i="1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3200" b="1" i="1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3200" b="1" i="1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3200" b="1" i="1">
                        <a:solidFill>
                          <a:srgbClr val="FF0066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3200" b="1">
                        <a:solidFill>
                          <a:srgbClr val="FF0066"/>
                        </a:solidFill>
                        <a:latin typeface="Cambria Math" panose="02040503050406030204" pitchFamily="18" charset="0"/>
                      </a:rPr>
                      <m:t>𝟑𝐚</m:t>
                    </m:r>
                    <m:r>
                      <a:rPr lang="cs-CZ" sz="3200" b="1">
                        <a:solidFill>
                          <a:srgbClr val="FF0066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3200" b="1">
                        <a:solidFill>
                          <a:srgbClr val="FF0066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cs-CZ" sz="3200" b="1" dirty="0">
                    <a:solidFill>
                      <a:srgbClr val="FF0066"/>
                    </a:solidFill>
                  </a:rPr>
                  <a:t> </a:t>
                </a:r>
                <a:endParaRPr lang="cs-CZ" sz="32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30238">
                <a:off x="5480167" y="5749316"/>
                <a:ext cx="2504147" cy="5035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3" name="Obdélník 2"/>
          <p:cNvSpPr/>
          <p:nvPr/>
        </p:nvSpPr>
        <p:spPr>
          <a:xfrm>
            <a:off x="1703512" y="2132856"/>
            <a:ext cx="3998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66"/>
                </a:solidFill>
                <a:cs typeface="Arial" panose="020B0604020202020204" pitchFamily="34" charset="0"/>
              </a:rPr>
              <a:t>3. </a:t>
            </a:r>
            <a:r>
              <a:rPr lang="cs-CZ" altLang="cs-CZ" sz="2800" b="1" dirty="0">
                <a:cs typeface="Arial" panose="020B0604020202020204" pitchFamily="34" charset="0"/>
              </a:rPr>
              <a:t>Sčítání mnohočlenů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2622539" y="2908819"/>
                <a:ext cx="7337555" cy="648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sz="3200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>
                              <a:latin typeface="Cambria Math"/>
                            </a:rPr>
                            <m:t>+</m:t>
                          </m:r>
                          <m:r>
                            <a:rPr lang="cs-CZ" sz="3200" b="1">
                              <a:latin typeface="Cambria Math"/>
                            </a:rPr>
                            <m:t>𝟓𝐱</m:t>
                          </m:r>
                          <m:r>
                            <a:rPr lang="cs-CZ" sz="3200" b="1">
                              <a:latin typeface="Cambria Math"/>
                            </a:rPr>
                            <m:t> −</m:t>
                          </m:r>
                          <m:r>
                            <a:rPr lang="cs-CZ" sz="3200" b="1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3200" b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>
                              <a:latin typeface="Cambria Math"/>
                            </a:rPr>
                            <m:t>𝟒</m:t>
                          </m:r>
                          <m:r>
                            <a:rPr lang="cs-CZ" sz="3200" b="1">
                              <a:latin typeface="Cambria Math"/>
                            </a:rPr>
                            <m:t> −</m:t>
                          </m:r>
                          <m:r>
                            <a:rPr lang="cs-CZ" sz="3200" b="1">
                              <a:latin typeface="Cambria Math"/>
                            </a:rPr>
                            <m:t>𝟐𝐱</m:t>
                          </m:r>
                          <m:r>
                            <a:rPr lang="cs-CZ" sz="3200" b="1">
                              <a:latin typeface="Cambria Math"/>
                            </a:rPr>
                            <m:t> +</m:t>
                          </m:r>
                          <m:r>
                            <a:rPr lang="cs-CZ" sz="3200" b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sz="3200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sz="32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538" y="2908818"/>
                <a:ext cx="7337555" cy="6481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0" y="3809752"/>
            <a:ext cx="465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Odstraníme závorky *:</a:t>
            </a:r>
            <a:endParaRPr lang="cs-CZ" sz="20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393717" y="1714917"/>
            <a:ext cx="33466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/>
              <a:t>*  </a:t>
            </a:r>
            <a:r>
              <a:rPr lang="cs-CZ" sz="1600" b="1" i="1" dirty="0"/>
              <a:t>pokud je před závorkou + </a:t>
            </a:r>
            <a:br>
              <a:rPr lang="cs-CZ" sz="1600" b="1" i="1" dirty="0"/>
            </a:br>
            <a:r>
              <a:rPr lang="cs-CZ" sz="1600" b="1" i="1" dirty="0"/>
              <a:t>    opíšeme vše co je v závorce </a:t>
            </a:r>
            <a:br>
              <a:rPr lang="cs-CZ" sz="1600" b="1" i="1" dirty="0"/>
            </a:br>
            <a:r>
              <a:rPr lang="cs-CZ" sz="1600" b="1" i="1" dirty="0"/>
              <a:t>    se zachováním znamének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5483961" y="5069752"/>
                <a:ext cx="5170979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</m:t>
                      </m:r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𝟓𝐱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𝟐𝐱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𝟕</m:t>
                      </m:r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𝟒</m:t>
                      </m:r>
                      <m:r>
                        <a:rPr lang="cs-CZ" sz="2600" b="1">
                          <a:latin typeface="Cambria Math"/>
                        </a:rPr>
                        <m:t> 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5069752"/>
                <a:ext cx="5170979" cy="5014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0" y="4349753"/>
            <a:ext cx="6026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</a:t>
            </a:r>
            <a:r>
              <a:rPr lang="cs-CZ" sz="2000" b="1" dirty="0"/>
              <a:t>Určíme členy, ve kterých jsou stejné </a:t>
            </a:r>
            <a:br>
              <a:rPr lang="cs-CZ" sz="2000" b="1" dirty="0"/>
            </a:br>
            <a:r>
              <a:rPr lang="cs-CZ" sz="2000" b="1" dirty="0"/>
              <a:t>     proměnné se stejnými mocniteli: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5483960" y="4379652"/>
                <a:ext cx="658870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        +       −    +    −      +         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4379651"/>
                <a:ext cx="6588704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Obdélník 62"/>
              <p:cNvSpPr/>
              <p:nvPr/>
            </p:nvSpPr>
            <p:spPr>
              <a:xfrm>
                <a:off x="5792076" y="4375503"/>
                <a:ext cx="823880" cy="50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3" name="Obdélník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076" y="4375503"/>
                <a:ext cx="823880" cy="5014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délník 63"/>
              <p:cNvSpPr/>
              <p:nvPr/>
            </p:nvSpPr>
            <p:spPr>
              <a:xfrm>
                <a:off x="6711702" y="4378666"/>
                <a:ext cx="65114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𝟓𝐱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4" name="Obdélník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702" y="4378665"/>
                <a:ext cx="651140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Obdélník 64"/>
              <p:cNvSpPr/>
              <p:nvPr/>
            </p:nvSpPr>
            <p:spPr>
              <a:xfrm>
                <a:off x="7525252" y="4364702"/>
                <a:ext cx="47641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5" name="Obdélník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252" y="4364701"/>
                <a:ext cx="476412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bdélník 65"/>
              <p:cNvSpPr/>
              <p:nvPr/>
            </p:nvSpPr>
            <p:spPr>
              <a:xfrm>
                <a:off x="8137722" y="4349753"/>
                <a:ext cx="47641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722" y="4349752"/>
                <a:ext cx="476412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Obdélník 66"/>
              <p:cNvSpPr/>
              <p:nvPr/>
            </p:nvSpPr>
            <p:spPr>
              <a:xfrm>
                <a:off x="8729288" y="4364701"/>
                <a:ext cx="65114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7" name="Obdélník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288" y="4364700"/>
                <a:ext cx="651140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Obdélník 67"/>
              <p:cNvSpPr/>
              <p:nvPr/>
            </p:nvSpPr>
            <p:spPr>
              <a:xfrm>
                <a:off x="9500004" y="4363472"/>
                <a:ext cx="823880" cy="50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8" name="Obdélník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6004" y="4363472"/>
                <a:ext cx="823880" cy="50148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ovéPole 68"/>
          <p:cNvSpPr txBox="1"/>
          <p:nvPr/>
        </p:nvSpPr>
        <p:spPr>
          <a:xfrm>
            <a:off x="1" y="5069752"/>
            <a:ext cx="5532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Tyto členy sečteme (odečteme):</a:t>
            </a:r>
            <a:endParaRPr lang="cs-CZ" sz="2000" b="1" dirty="0"/>
          </a:p>
        </p:txBody>
      </p:sp>
      <p:sp>
        <p:nvSpPr>
          <p:cNvPr id="70" name="Levá složená závorka 69"/>
          <p:cNvSpPr/>
          <p:nvPr/>
        </p:nvSpPr>
        <p:spPr bwMode="auto">
          <a:xfrm rot="16200000">
            <a:off x="6418658" y="5208430"/>
            <a:ext cx="288032" cy="93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71" name="Levá složená závorka 70"/>
          <p:cNvSpPr/>
          <p:nvPr/>
        </p:nvSpPr>
        <p:spPr bwMode="auto">
          <a:xfrm rot="16200000">
            <a:off x="8194547" y="5233986"/>
            <a:ext cx="288032" cy="86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72" name="Levá složená závorka 71"/>
          <p:cNvSpPr/>
          <p:nvPr/>
        </p:nvSpPr>
        <p:spPr bwMode="auto">
          <a:xfrm rot="16200000">
            <a:off x="9564077" y="5407881"/>
            <a:ext cx="288032" cy="50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519937" y="3717032"/>
                <a:ext cx="5135003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</m:t>
                      </m:r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𝟓𝐱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𝟕</m:t>
                      </m:r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𝟒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𝟐𝐱</m:t>
                      </m:r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717032"/>
                <a:ext cx="5135003" cy="5014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5483961" y="5820446"/>
                <a:ext cx="4810939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       </m:t>
                      </m:r>
                      <m:r>
                        <a:rPr lang="cs-CZ" sz="2600" b="1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     +      </m:t>
                      </m:r>
                      <m:r>
                        <a:rPr lang="cs-CZ" sz="2600" b="1">
                          <a:latin typeface="Cambria Math"/>
                        </a:rPr>
                        <m:t>𝟑𝐱</m:t>
                      </m:r>
                      <m:r>
                        <a:rPr lang="cs-CZ" sz="2600" b="1">
                          <a:latin typeface="Cambria Math"/>
                        </a:rPr>
                        <m:t>      −   </m:t>
                      </m:r>
                      <m:r>
                        <a:rPr lang="cs-CZ" sz="2600" b="1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5820446"/>
                <a:ext cx="4810939" cy="50148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15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7" grpId="0"/>
      <p:bldP spid="58" grpId="0"/>
      <p:bldP spid="59" grpId="0"/>
      <p:bldP spid="59" grpId="1"/>
      <p:bldP spid="60" grpId="0"/>
      <p:bldP spid="61" grpId="0"/>
      <p:bldP spid="62" grpId="0"/>
      <p:bldP spid="63" grpId="0" build="allAtOnce"/>
      <p:bldP spid="64" grpId="0" build="allAtOnce"/>
      <p:bldP spid="65" grpId="0" build="allAtOnce"/>
      <p:bldP spid="66" grpId="0" build="allAtOnce"/>
      <p:bldP spid="67" grpId="0" build="allAtOnce"/>
      <p:bldP spid="68" grpId="0" build="allAtOnce"/>
      <p:bldP spid="69" grpId="0"/>
      <p:bldP spid="70" grpId="0" animBg="1"/>
      <p:bldP spid="71" grpId="0" animBg="1"/>
      <p:bldP spid="72" grpId="0" animBg="1"/>
      <p:bldP spid="73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3" name="Obdélník 2"/>
          <p:cNvSpPr/>
          <p:nvPr/>
        </p:nvSpPr>
        <p:spPr>
          <a:xfrm>
            <a:off x="1703513" y="2132856"/>
            <a:ext cx="4257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66"/>
                </a:solidFill>
                <a:cs typeface="Arial" panose="020B0604020202020204" pitchFamily="34" charset="0"/>
              </a:rPr>
              <a:t>4. </a:t>
            </a:r>
            <a:r>
              <a:rPr lang="cs-CZ" altLang="cs-CZ" sz="2800" b="1" dirty="0">
                <a:cs typeface="Arial" panose="020B0604020202020204" pitchFamily="34" charset="0"/>
              </a:rPr>
              <a:t>Odčítání mnohočlenů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2622539" y="2908819"/>
                <a:ext cx="7337555" cy="648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sz="3200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>
                              <a:latin typeface="Cambria Math"/>
                            </a:rPr>
                            <m:t>+</m:t>
                          </m:r>
                          <m:r>
                            <a:rPr lang="cs-CZ" sz="3200" b="1">
                              <a:latin typeface="Cambria Math"/>
                            </a:rPr>
                            <m:t>𝟓𝐱</m:t>
                          </m:r>
                          <m:r>
                            <a:rPr lang="cs-CZ" sz="3200" b="1">
                              <a:latin typeface="Cambria Math"/>
                            </a:rPr>
                            <m:t> −</m:t>
                          </m:r>
                          <m:r>
                            <a:rPr lang="cs-CZ" sz="3200" b="1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3200" b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>
                              <a:latin typeface="Cambria Math"/>
                            </a:rPr>
                            <m:t>𝟒</m:t>
                          </m:r>
                          <m:r>
                            <a:rPr lang="cs-CZ" sz="3200" b="1">
                              <a:latin typeface="Cambria Math"/>
                            </a:rPr>
                            <m:t> −</m:t>
                          </m:r>
                          <m:r>
                            <a:rPr lang="cs-CZ" sz="3200" b="1">
                              <a:latin typeface="Cambria Math"/>
                            </a:rPr>
                            <m:t>𝟐𝐱</m:t>
                          </m:r>
                          <m:r>
                            <a:rPr lang="cs-CZ" sz="3200" b="1">
                              <a:latin typeface="Cambria Math"/>
                            </a:rPr>
                            <m:t> +</m:t>
                          </m:r>
                          <m:r>
                            <a:rPr lang="cs-CZ" sz="3200" b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sz="3200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sz="32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538" y="2908818"/>
                <a:ext cx="7337555" cy="6481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0" y="3809752"/>
            <a:ext cx="465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Odstraníme závorky *:</a:t>
            </a:r>
            <a:endParaRPr lang="cs-CZ" sz="20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393717" y="1714917"/>
            <a:ext cx="33466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/>
              <a:t>*  </a:t>
            </a:r>
            <a:r>
              <a:rPr lang="cs-CZ" sz="1600" b="1" i="1" dirty="0"/>
              <a:t>pokud je před závorkou - </a:t>
            </a:r>
            <a:br>
              <a:rPr lang="cs-CZ" sz="1600" b="1" i="1" dirty="0"/>
            </a:br>
            <a:r>
              <a:rPr lang="cs-CZ" sz="1600" b="1" i="1" dirty="0"/>
              <a:t>    opíšeme vše co je v závorce </a:t>
            </a:r>
            <a:br>
              <a:rPr lang="cs-CZ" sz="1600" b="1" i="1" dirty="0"/>
            </a:br>
            <a:r>
              <a:rPr lang="cs-CZ" sz="1600" b="1" i="1" dirty="0"/>
              <a:t>    s opačnými znaménky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5483961" y="5069752"/>
                <a:ext cx="5170979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</m:t>
                      </m:r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𝟓𝐱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𝟐𝐱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𝟕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𝟒</m:t>
                      </m:r>
                      <m:r>
                        <a:rPr lang="cs-CZ" sz="2600" b="1">
                          <a:latin typeface="Cambria Math"/>
                        </a:rPr>
                        <m:t> 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5069752"/>
                <a:ext cx="5170979" cy="5014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0" y="4349753"/>
            <a:ext cx="6026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</a:t>
            </a:r>
            <a:r>
              <a:rPr lang="cs-CZ" sz="2000" b="1" dirty="0"/>
              <a:t>Určíme členy, ve kterých jsou stejné </a:t>
            </a:r>
            <a:br>
              <a:rPr lang="cs-CZ" sz="2000" b="1" dirty="0"/>
            </a:br>
            <a:r>
              <a:rPr lang="cs-CZ" sz="2000" b="1" dirty="0"/>
              <a:t>    </a:t>
            </a:r>
            <a:r>
              <a:rPr lang="cs-CZ" sz="2000" b="1" dirty="0" smtClean="0"/>
              <a:t>proměnné </a:t>
            </a:r>
            <a:r>
              <a:rPr lang="cs-CZ" sz="2000" b="1" dirty="0"/>
              <a:t>se stejnými mocniteli: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5483960" y="4379652"/>
                <a:ext cx="658870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        +       − 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cs-CZ" sz="2600" b="1">
                          <a:latin typeface="Cambria Math"/>
                        </a:rPr>
                        <m:t>   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         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4379651"/>
                <a:ext cx="6588704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Obdélník 62"/>
              <p:cNvSpPr/>
              <p:nvPr/>
            </p:nvSpPr>
            <p:spPr>
              <a:xfrm>
                <a:off x="5792076" y="4375503"/>
                <a:ext cx="823880" cy="50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3" name="Obdélník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076" y="4375503"/>
                <a:ext cx="823880" cy="5014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délník 63"/>
              <p:cNvSpPr/>
              <p:nvPr/>
            </p:nvSpPr>
            <p:spPr>
              <a:xfrm>
                <a:off x="6711702" y="4378666"/>
                <a:ext cx="65114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𝟓𝐱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4" name="Obdélník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702" y="4378665"/>
                <a:ext cx="651140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Obdélník 64"/>
              <p:cNvSpPr/>
              <p:nvPr/>
            </p:nvSpPr>
            <p:spPr>
              <a:xfrm>
                <a:off x="7525252" y="4364702"/>
                <a:ext cx="47641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5" name="Obdélník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252" y="4364701"/>
                <a:ext cx="476412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bdélník 65"/>
              <p:cNvSpPr/>
              <p:nvPr/>
            </p:nvSpPr>
            <p:spPr>
              <a:xfrm>
                <a:off x="8137722" y="4349753"/>
                <a:ext cx="47641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722" y="4349752"/>
                <a:ext cx="476412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Obdélník 66"/>
              <p:cNvSpPr/>
              <p:nvPr/>
            </p:nvSpPr>
            <p:spPr>
              <a:xfrm>
                <a:off x="8729288" y="4364701"/>
                <a:ext cx="65114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7" name="Obdélník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288" y="4364700"/>
                <a:ext cx="651140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Obdélník 67"/>
              <p:cNvSpPr/>
              <p:nvPr/>
            </p:nvSpPr>
            <p:spPr>
              <a:xfrm>
                <a:off x="9500004" y="4363472"/>
                <a:ext cx="823880" cy="50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68" name="Obdélník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6004" y="4363472"/>
                <a:ext cx="823880" cy="50148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ovéPole 68"/>
          <p:cNvSpPr txBox="1"/>
          <p:nvPr/>
        </p:nvSpPr>
        <p:spPr>
          <a:xfrm>
            <a:off x="1" y="5069752"/>
            <a:ext cx="5532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Tyto členy sečteme (odečteme):</a:t>
            </a:r>
            <a:endParaRPr lang="cs-CZ" sz="2000" b="1" dirty="0"/>
          </a:p>
        </p:txBody>
      </p:sp>
      <p:sp>
        <p:nvSpPr>
          <p:cNvPr id="70" name="Levá složená závorka 69"/>
          <p:cNvSpPr/>
          <p:nvPr/>
        </p:nvSpPr>
        <p:spPr bwMode="auto">
          <a:xfrm rot="16200000">
            <a:off x="6418658" y="5208430"/>
            <a:ext cx="288032" cy="93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71" name="Levá složená závorka 70"/>
          <p:cNvSpPr/>
          <p:nvPr/>
        </p:nvSpPr>
        <p:spPr bwMode="auto">
          <a:xfrm rot="16200000">
            <a:off x="8194547" y="5233986"/>
            <a:ext cx="288032" cy="86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72" name="Levá složená závorka 71"/>
          <p:cNvSpPr/>
          <p:nvPr/>
        </p:nvSpPr>
        <p:spPr bwMode="auto">
          <a:xfrm rot="16200000">
            <a:off x="9564077" y="5407881"/>
            <a:ext cx="288032" cy="50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519937" y="3717032"/>
                <a:ext cx="5135003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</m:t>
                      </m:r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𝟓𝐱</m:t>
                      </m:r>
                      <m:r>
                        <a:rPr lang="cs-CZ" sz="2600" b="1">
                          <a:latin typeface="Cambria Math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𝟕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𝟒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600" b="1">
                          <a:latin typeface="Cambria Math"/>
                        </a:rPr>
                        <m:t>𝟐𝐱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717032"/>
                <a:ext cx="5135003" cy="5014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5483961" y="5820446"/>
                <a:ext cx="4810939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=   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sz="26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     +   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600" b="1">
                          <a:latin typeface="Cambria Math"/>
                        </a:rPr>
                        <m:t>𝐱</m:t>
                      </m:r>
                      <m:r>
                        <a:rPr lang="cs-CZ" sz="2600" b="1">
                          <a:latin typeface="Cambria Math"/>
                        </a:rPr>
                        <m:t>      −   </m:t>
                      </m:r>
                      <m:r>
                        <a:rPr lang="cs-CZ" sz="2600" b="1">
                          <a:latin typeface="Cambria Math" panose="02040503050406030204" pitchFamily="18" charset="0"/>
                        </a:rPr>
                        <m:t>𝟏𝟏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960" y="5820446"/>
                <a:ext cx="4810939" cy="50148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660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15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7" grpId="0"/>
      <p:bldP spid="58" grpId="0"/>
      <p:bldP spid="59" grpId="0"/>
      <p:bldP spid="59" grpId="1"/>
      <p:bldP spid="60" grpId="0"/>
      <p:bldP spid="61" grpId="0"/>
      <p:bldP spid="62" grpId="0"/>
      <p:bldP spid="63" grpId="0" build="allAtOnce"/>
      <p:bldP spid="64" grpId="0" build="allAtOnce"/>
      <p:bldP spid="65" grpId="0" build="allAtOnce"/>
      <p:bldP spid="66" grpId="0" build="allAtOnce"/>
      <p:bldP spid="67" grpId="0" build="allAtOnce"/>
      <p:bldP spid="68" grpId="0" build="allAtOnce"/>
      <p:bldP spid="69" grpId="0"/>
      <p:bldP spid="70" grpId="0" animBg="1"/>
      <p:bldP spid="71" grpId="0" animBg="1"/>
      <p:bldP spid="72" grpId="0" animBg="1"/>
      <p:bldP spid="73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631504" y="2123273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5. </a:t>
            </a:r>
            <a:r>
              <a:rPr lang="cs-CZ" altLang="cs-CZ" sz="2600" b="1" dirty="0">
                <a:cs typeface="Arial" panose="020B0604020202020204" pitchFamily="34" charset="0"/>
              </a:rPr>
              <a:t>Násobení mnohočlenů – jednočlen × jednočlen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840627" y="3314624"/>
                <a:ext cx="1848905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26" y="3314624"/>
                <a:ext cx="1848905" cy="5014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837864" y="3887650"/>
                <a:ext cx="1909717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63" y="3887649"/>
                <a:ext cx="1909717" cy="5073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1524001" y="4718175"/>
            <a:ext cx="9143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/>
              <a:t>Násobení je asociativní, tj. činitele lze libovolně zaměnit.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9336361" y="3862447"/>
                <a:ext cx="898709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𝟗</m:t>
                          </m:r>
                        </m:sup>
                      </m:sSup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3862447"/>
                <a:ext cx="898709" cy="5014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251576" y="3302607"/>
                <a:ext cx="576064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576" y="3302606"/>
                <a:ext cx="576064" cy="5073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5100481" y="2811658"/>
                <a:ext cx="31115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481" y="2811657"/>
                <a:ext cx="3111596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3647729" y="3861049"/>
                <a:ext cx="2379644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9" y="3861048"/>
                <a:ext cx="2379644" cy="50738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807968" y="3861933"/>
                <a:ext cx="2948948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861932"/>
                <a:ext cx="2948948" cy="50738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896201" y="3862447"/>
                <a:ext cx="1730487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𝟏𝟎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𝟗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862447"/>
                <a:ext cx="1730487" cy="50148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37864" y="2712829"/>
                <a:ext cx="1593840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64" y="2712828"/>
                <a:ext cx="1593840" cy="50738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3251576" y="2723462"/>
                <a:ext cx="576064" cy="501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576" y="2723462"/>
                <a:ext cx="576064" cy="5014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blouk 16"/>
          <p:cNvSpPr/>
          <p:nvPr/>
        </p:nvSpPr>
        <p:spPr bwMode="auto">
          <a:xfrm>
            <a:off x="2067708" y="3760584"/>
            <a:ext cx="684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18" name="Oblouk 17"/>
          <p:cNvSpPr/>
          <p:nvPr/>
        </p:nvSpPr>
        <p:spPr bwMode="auto">
          <a:xfrm>
            <a:off x="2285938" y="3760584"/>
            <a:ext cx="684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19" name="TextovéPole 18"/>
          <p:cNvSpPr txBox="1"/>
          <p:nvPr/>
        </p:nvSpPr>
        <p:spPr>
          <a:xfrm>
            <a:off x="1524000" y="5416768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rgbClr val="FF0000"/>
                </a:solidFill>
              </a:rPr>
              <a:t>Při násobení jednočlenů můžeme koeficienty (čísla) </a:t>
            </a:r>
            <a:br>
              <a:rPr lang="cs-CZ" sz="2600" b="1" dirty="0">
                <a:solidFill>
                  <a:srgbClr val="FF0000"/>
                </a:solidFill>
              </a:rPr>
            </a:br>
            <a:r>
              <a:rPr lang="cs-CZ" sz="2600" b="1" dirty="0">
                <a:solidFill>
                  <a:srgbClr val="FF0000"/>
                </a:solidFill>
              </a:rPr>
              <a:t>i proměnné libovolně sdružovat a měnit jejich pořadí.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631504" y="2123273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5. </a:t>
            </a:r>
            <a:r>
              <a:rPr lang="cs-CZ" altLang="cs-CZ" sz="2600" b="1" dirty="0">
                <a:cs typeface="Arial" panose="020B0604020202020204" pitchFamily="34" charset="0"/>
              </a:rPr>
              <a:t>Násobení mnohočlenů – jednočlen × mnohočlen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027961" y="3175867"/>
                <a:ext cx="234777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961" y="3175867"/>
                <a:ext cx="2347776" cy="4924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633566" y="4229216"/>
                <a:ext cx="3076830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566" y="4229216"/>
                <a:ext cx="3076830" cy="5073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045604" y="3176216"/>
                <a:ext cx="90952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604" y="3176216"/>
                <a:ext cx="90952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6492330" y="3723032"/>
            <a:ext cx="4155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/>
              <a:t>(platí distributivní zákon)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417783" y="4246605"/>
                <a:ext cx="1630803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783" y="4246605"/>
                <a:ext cx="1630803" cy="5073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7679479" y="4261937"/>
                <a:ext cx="1925940" cy="507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𝟗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9479" y="4261937"/>
                <a:ext cx="1925940" cy="5073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027961" y="2650142"/>
                <a:ext cx="225112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961" y="2650142"/>
                <a:ext cx="2251124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3986422" y="2655110"/>
                <a:ext cx="157116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𝟏𝟔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422" y="2655110"/>
                <a:ext cx="1571168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blouk 28"/>
          <p:cNvSpPr/>
          <p:nvPr/>
        </p:nvSpPr>
        <p:spPr bwMode="auto">
          <a:xfrm>
            <a:off x="1980285" y="4045176"/>
            <a:ext cx="1739451" cy="417452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30" name="Oblouk 29"/>
          <p:cNvSpPr/>
          <p:nvPr/>
        </p:nvSpPr>
        <p:spPr bwMode="auto">
          <a:xfrm>
            <a:off x="1999674" y="4045176"/>
            <a:ext cx="787214" cy="409064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31" name="TextovéPole 30"/>
          <p:cNvSpPr txBox="1"/>
          <p:nvPr/>
        </p:nvSpPr>
        <p:spPr>
          <a:xfrm>
            <a:off x="1524000" y="5025370"/>
            <a:ext cx="91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rgbClr val="FF0000"/>
                </a:solidFill>
              </a:rPr>
              <a:t>Mnohočlen násobíme jednočlenem tak, že jednočlenem vynásobíme každý člen mnohočlenu a výsledné jednočleny sečteme.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295754" y="2678648"/>
                <a:ext cx="44849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𝟖𝟎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754" y="2678648"/>
                <a:ext cx="448492" cy="492443"/>
              </a:xfrm>
              <a:prstGeom prst="rect">
                <a:avLst/>
              </a:prstGeom>
              <a:blipFill rotWithShape="0">
                <a:blip r:embed="rId9"/>
                <a:stretch>
                  <a:fillRect r="-41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louk 32"/>
          <p:cNvSpPr/>
          <p:nvPr/>
        </p:nvSpPr>
        <p:spPr bwMode="auto">
          <a:xfrm>
            <a:off x="2282576" y="3068960"/>
            <a:ext cx="425341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34" name="Oblouk 33"/>
          <p:cNvSpPr/>
          <p:nvPr/>
        </p:nvSpPr>
        <p:spPr bwMode="auto">
          <a:xfrm>
            <a:off x="2272703" y="3061010"/>
            <a:ext cx="1090291" cy="410566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710396" y="3192605"/>
                <a:ext cx="138560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 + </m:t>
                      </m:r>
                      <m:r>
                        <a:rPr lang="cs-CZ" sz="2600" b="1" i="1">
                          <a:latin typeface="Cambria Math"/>
                        </a:rPr>
                        <m:t>𝟓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396" y="3192605"/>
                <a:ext cx="1385604" cy="49244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880713" y="3171091"/>
                <a:ext cx="173574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=</m:t>
                      </m:r>
                      <m:r>
                        <a:rPr lang="cs-CZ" sz="2600" b="1" i="1">
                          <a:latin typeface="Cambria Math"/>
                        </a:rPr>
                        <m:t>𝟑𝟓</m:t>
                      </m:r>
                      <m:r>
                        <a:rPr lang="cs-CZ" sz="2600" b="1" i="1">
                          <a:latin typeface="Cambria Math"/>
                        </a:rPr>
                        <m:t>+</m:t>
                      </m:r>
                      <m:r>
                        <a:rPr lang="cs-CZ" sz="2600" b="1" i="1">
                          <a:latin typeface="Cambria Math"/>
                        </a:rPr>
                        <m:t>𝟒𝟓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713" y="3171091"/>
                <a:ext cx="1735741" cy="49244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516052" y="3142585"/>
                <a:ext cx="92897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=</m:t>
                      </m:r>
                      <m:r>
                        <a:rPr lang="cs-CZ" sz="2600" b="1" i="1">
                          <a:latin typeface="Cambria Math"/>
                        </a:rPr>
                        <m:t>𝟖𝟎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052" y="3142585"/>
                <a:ext cx="928975" cy="49244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bdélník 37"/>
              <p:cNvSpPr/>
              <p:nvPr/>
            </p:nvSpPr>
            <p:spPr>
              <a:xfrm>
                <a:off x="5787936" y="4261937"/>
                <a:ext cx="2125710" cy="5003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6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6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6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38" name="Obdélní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7936" y="4261937"/>
                <a:ext cx="2125710" cy="50039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4707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/>
      <p:bldP spid="32" grpId="0"/>
      <p:bldP spid="33" grpId="0" animBg="1"/>
      <p:bldP spid="34" grpId="0" animBg="1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Algebraické výrazy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57752" y="1932921"/>
            <a:ext cx="9036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600" b="1" dirty="0">
                <a:solidFill>
                  <a:srgbClr val="FF0066"/>
                </a:solidFill>
                <a:cs typeface="Arial" panose="020B0604020202020204" pitchFamily="34" charset="0"/>
              </a:rPr>
              <a:t>5. </a:t>
            </a:r>
            <a:r>
              <a:rPr lang="cs-CZ" altLang="cs-CZ" sz="2600" b="1" dirty="0">
                <a:cs typeface="Arial" panose="020B0604020202020204" pitchFamily="34" charset="0"/>
              </a:rPr>
              <a:t>Násobení mnohočlenů – mnohočlen × mnohočlen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415481" y="3080574"/>
                <a:ext cx="29540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(</m:t>
                      </m:r>
                      <m:r>
                        <a:rPr lang="cs-CZ" sz="2400" b="1" i="1"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</a:rPr>
                        <m:t>+</m:t>
                      </m:r>
                      <m:r>
                        <a:rPr lang="cs-CZ" sz="2400" b="1" i="1">
                          <a:latin typeface="Cambria Math"/>
                        </a:rPr>
                        <m:t>𝟖</m:t>
                      </m:r>
                      <m:r>
                        <a:rPr lang="cs-CZ" sz="2400" b="1" i="1">
                          <a:latin typeface="Cambria Math"/>
                        </a:rPr>
                        <m:t>)∙(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4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1" y="3080574"/>
                <a:ext cx="2954011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649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7328" y="4474924"/>
                <a:ext cx="3925815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>
                          <a:latin typeface="Cambria Math"/>
                        </a:rPr>
                        <m:t>(</m:t>
                      </m:r>
                      <m:r>
                        <a:rPr lang="cs-CZ" sz="24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</a:rPr>
                        <m:t>)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4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4474924"/>
                <a:ext cx="3925815" cy="470000"/>
              </a:xfrm>
              <a:prstGeom prst="rect">
                <a:avLst/>
              </a:prstGeom>
              <a:blipFill rotWithShape="0">
                <a:blip r:embed="rId3"/>
                <a:stretch>
                  <a:fillRect l="-1398"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935761" y="3074838"/>
                <a:ext cx="8605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1" y="3074838"/>
                <a:ext cx="860511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1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3791744" y="4437112"/>
                <a:ext cx="1806394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4437112"/>
                <a:ext cx="1806394" cy="470000"/>
              </a:xfrm>
              <a:prstGeom prst="rect">
                <a:avLst/>
              </a:prstGeom>
              <a:blipFill rotWithShape="0">
                <a:blip r:embed="rId5"/>
                <a:stretch>
                  <a:fillRect l="-6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7387116" y="5172303"/>
                <a:ext cx="302936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u="dbl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sz="2400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u="dbl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400" b="1" i="1" u="dbl">
                          <a:latin typeface="Cambria Math"/>
                        </a:rPr>
                        <m:t>−</m:t>
                      </m:r>
                      <m:r>
                        <a:rPr lang="cs-CZ" sz="2400" b="1" i="1" u="dbl">
                          <a:latin typeface="Cambria Math"/>
                        </a:rPr>
                        <m:t>𝟏𝟏</m:t>
                      </m:r>
                      <m:sSup>
                        <m:sSupPr>
                          <m:ctrlPr>
                            <a:rPr lang="cs-CZ" sz="2400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u="dbl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400" b="1" i="1" u="dbl">
                          <a:latin typeface="Cambria Math"/>
                          <a:ea typeface="Cambria Math"/>
                        </a:rPr>
                        <m:t>− </m:t>
                      </m:r>
                      <m:r>
                        <a:rPr lang="cs-CZ" sz="2400" b="1" i="1" u="dbl">
                          <a:latin typeface="Cambria Math"/>
                          <a:ea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sz="2400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u="dbl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u="dbl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116" y="5172303"/>
                <a:ext cx="3029364" cy="47545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667560" y="2359142"/>
                <a:ext cx="295365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(</m:t>
                      </m:r>
                      <m:r>
                        <a:rPr lang="cs-CZ" sz="2600" b="1" i="1">
                          <a:latin typeface="Cambria Math"/>
                        </a:rPr>
                        <m:t>𝟑</m:t>
                      </m:r>
                      <m:r>
                        <a:rPr lang="cs-CZ" sz="2600" b="1" i="1">
                          <a:latin typeface="Cambria Math"/>
                        </a:rPr>
                        <m:t>+</m:t>
                      </m:r>
                      <m:r>
                        <a:rPr lang="cs-CZ" sz="2600" b="1" i="1">
                          <a:latin typeface="Cambria Math"/>
                        </a:rPr>
                        <m:t>𝟖</m:t>
                      </m:r>
                      <m:r>
                        <a:rPr lang="cs-CZ" sz="2600" b="1" i="1">
                          <a:latin typeface="Cambria Math"/>
                        </a:rPr>
                        <m:t>)∙(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6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560" y="2359142"/>
                <a:ext cx="2953655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4440000" y="2368381"/>
                <a:ext cx="18720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>
                          <a:latin typeface="Cambria Math"/>
                        </a:rPr>
                        <m:t>𝟏𝟏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∙(−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600" b="1" i="1">
                          <a:latin typeface="Cambria Math"/>
                          <a:ea typeface="Cambria Math"/>
                        </a:rPr>
                        <m:t>)=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0000" y="2368381"/>
                <a:ext cx="1872000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Oblouk 46"/>
          <p:cNvSpPr/>
          <p:nvPr/>
        </p:nvSpPr>
        <p:spPr bwMode="auto">
          <a:xfrm>
            <a:off x="499707" y="4382305"/>
            <a:ext cx="2718729" cy="427385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48" name="Oblouk 47"/>
          <p:cNvSpPr/>
          <p:nvPr/>
        </p:nvSpPr>
        <p:spPr bwMode="auto">
          <a:xfrm>
            <a:off x="517814" y="4382304"/>
            <a:ext cx="1691482" cy="406850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49" name="TextovéPole 48"/>
          <p:cNvSpPr txBox="1"/>
          <p:nvPr/>
        </p:nvSpPr>
        <p:spPr>
          <a:xfrm>
            <a:off x="1524000" y="566124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Mnohočlen násobíme mnohočlenem tak, že každý člen jednoho mnohočlenu násobíme každým členem druhého mnohočlenu a vzniklé jednočleny sečteme.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6259596" y="2382921"/>
                <a:ext cx="91652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 u="dbl">
                          <a:latin typeface="Cambria Math"/>
                        </a:rPr>
                        <m:t>− </m:t>
                      </m:r>
                      <m:r>
                        <a:rPr lang="cs-CZ" sz="2600" b="1" i="1" u="dbl">
                          <a:latin typeface="Cambria Math"/>
                        </a:rPr>
                        <m:t>𝟐𝟐</m:t>
                      </m:r>
                    </m:oMath>
                  </m:oMathPara>
                </a14:m>
                <a:endParaRPr lang="cs-CZ" sz="2600" b="1" u="dbl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596" y="2382921"/>
                <a:ext cx="916524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blouk 50"/>
          <p:cNvSpPr/>
          <p:nvPr/>
        </p:nvSpPr>
        <p:spPr bwMode="auto">
          <a:xfrm>
            <a:off x="1706833" y="2936832"/>
            <a:ext cx="1223188" cy="420326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400"/>
          </a:p>
        </p:txBody>
      </p:sp>
      <p:sp>
        <p:nvSpPr>
          <p:cNvPr id="52" name="Oblouk 51"/>
          <p:cNvSpPr/>
          <p:nvPr/>
        </p:nvSpPr>
        <p:spPr bwMode="auto">
          <a:xfrm>
            <a:off x="2325786" y="2936832"/>
            <a:ext cx="601394" cy="43827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4474746" y="3076912"/>
                <a:ext cx="12612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 + </m:t>
                      </m:r>
                      <m:r>
                        <a:rPr lang="cs-CZ" sz="2400" b="1" i="1">
                          <a:latin typeface="Cambria Math"/>
                        </a:rPr>
                        <m:t>𝟖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746" y="3076912"/>
                <a:ext cx="1261215" cy="4616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7301528" y="3064731"/>
                <a:ext cx="37630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</a:rPr>
                        <m:t>𝟐𝟏</m:t>
                      </m:r>
                      <m:r>
                        <a:rPr lang="cs-CZ" sz="2400" b="1" i="1">
                          <a:latin typeface="Cambria Math"/>
                        </a:rPr>
                        <m:t>+</m:t>
                      </m:r>
                      <m:r>
                        <a:rPr lang="cs-CZ" sz="2400" b="1" i="1">
                          <a:latin typeface="Cambria Math"/>
                        </a:rPr>
                        <m:t>𝟓𝟔</m:t>
                      </m:r>
                      <m:r>
                        <a:rPr lang="cs-CZ" sz="2400" b="1" i="1">
                          <a:latin typeface="Cambria Math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</a:rPr>
                        <m:t>𝟐𝟕</m:t>
                      </m:r>
                      <m:r>
                        <a:rPr lang="cs-CZ" sz="2400" b="1" i="1">
                          <a:latin typeface="Cambria Math"/>
                        </a:rPr>
                        <m:t> −</m:t>
                      </m:r>
                      <m:r>
                        <a:rPr lang="cs-CZ" sz="2400" b="1" i="1">
                          <a:latin typeface="Cambria Math"/>
                        </a:rPr>
                        <m:t>𝟕𝟐</m:t>
                      </m:r>
                      <m:r>
                        <a:rPr lang="cs-CZ" sz="2400" b="1" i="1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528" y="3064731"/>
                <a:ext cx="3763025" cy="4616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10668000" y="3063803"/>
                <a:ext cx="864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u="dbl">
                          <a:latin typeface="Cambria Math"/>
                        </a:rPr>
                        <m:t>−</m:t>
                      </m:r>
                      <m:r>
                        <a:rPr lang="cs-CZ" sz="2400" b="1" i="1" u="dbl">
                          <a:latin typeface="Cambria Math"/>
                        </a:rPr>
                        <m:t>𝟐𝟐</m:t>
                      </m:r>
                    </m:oMath>
                  </m:oMathPara>
                </a14:m>
                <a:endParaRPr lang="cs-CZ" sz="2400" b="1" u="dbl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0" y="3063803"/>
                <a:ext cx="864400" cy="4616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5366172" y="4437113"/>
                <a:ext cx="1661545" cy="468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172" y="4437113"/>
                <a:ext cx="1661545" cy="468975"/>
              </a:xfrm>
              <a:prstGeom prst="rect">
                <a:avLst/>
              </a:prstGeom>
              <a:blipFill rotWithShape="0">
                <a:blip r:embed="rId13"/>
                <a:stretch>
                  <a:fillRect l="-3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Oblouk 56"/>
          <p:cNvSpPr/>
          <p:nvPr/>
        </p:nvSpPr>
        <p:spPr bwMode="auto">
          <a:xfrm rot="10800000">
            <a:off x="2318428" y="3282728"/>
            <a:ext cx="1293646" cy="467539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400"/>
          </a:p>
        </p:txBody>
      </p:sp>
      <p:sp>
        <p:nvSpPr>
          <p:cNvPr id="58" name="Oblouk 57"/>
          <p:cNvSpPr/>
          <p:nvPr/>
        </p:nvSpPr>
        <p:spPr bwMode="auto">
          <a:xfrm rot="10800000">
            <a:off x="1757216" y="3302410"/>
            <a:ext cx="1854858" cy="447857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5375920" y="3076912"/>
                <a:ext cx="12652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 − </m:t>
                      </m:r>
                      <m:r>
                        <a:rPr lang="cs-CZ" sz="2400" b="1" i="1"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920" y="3076912"/>
                <a:ext cx="1265214" cy="4616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312024" y="3088699"/>
                <a:ext cx="12626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 − </m:t>
                      </m:r>
                      <m:r>
                        <a:rPr lang="cs-CZ" sz="2400" b="1" i="1">
                          <a:latin typeface="Cambria Math"/>
                        </a:rPr>
                        <m:t>𝟖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024" y="3088699"/>
                <a:ext cx="1262660" cy="4616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3691773" y="3524159"/>
            <a:ext cx="6573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Násobit jednočleny lze v libovolném pořadí.</a:t>
            </a:r>
          </a:p>
        </p:txBody>
      </p:sp>
      <p:sp>
        <p:nvSpPr>
          <p:cNvPr id="62" name="TextovéPole 61"/>
          <p:cNvSpPr txBox="1"/>
          <p:nvPr/>
        </p:nvSpPr>
        <p:spPr>
          <a:xfrm>
            <a:off x="2477123" y="3932153"/>
            <a:ext cx="7919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Jednotlivé členy je třeba násobit i s jejich znaménky!</a:t>
            </a:r>
          </a:p>
        </p:txBody>
      </p:sp>
      <p:sp>
        <p:nvSpPr>
          <p:cNvPr id="63" name="Oblouk 62"/>
          <p:cNvSpPr/>
          <p:nvPr/>
        </p:nvSpPr>
        <p:spPr bwMode="auto">
          <a:xfrm rot="10800000">
            <a:off x="1363551" y="4680102"/>
            <a:ext cx="1786637" cy="405082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p:sp>
        <p:nvSpPr>
          <p:cNvPr id="64" name="Oblouk 63"/>
          <p:cNvSpPr/>
          <p:nvPr/>
        </p:nvSpPr>
        <p:spPr bwMode="auto">
          <a:xfrm rot="10800000">
            <a:off x="1337183" y="4676022"/>
            <a:ext cx="872113" cy="409162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2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Obdélník 64"/>
              <p:cNvSpPr/>
              <p:nvPr/>
            </p:nvSpPr>
            <p:spPr>
              <a:xfrm>
                <a:off x="6825361" y="4447125"/>
                <a:ext cx="1808957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5" name="Obdélník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361" y="4447125"/>
                <a:ext cx="1808957" cy="47000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bdélník 65"/>
              <p:cNvSpPr/>
              <p:nvPr/>
            </p:nvSpPr>
            <p:spPr>
              <a:xfrm>
                <a:off x="8337444" y="4459591"/>
                <a:ext cx="1976247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7444" y="4459591"/>
                <a:ext cx="1976247" cy="47000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5236820" y="5184542"/>
                <a:ext cx="989997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− </m:t>
                      </m:r>
                      <m:r>
                        <a:rPr lang="cs-CZ" sz="2400" b="1" i="1"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820" y="5184542"/>
                <a:ext cx="989997" cy="475451"/>
              </a:xfrm>
              <a:prstGeom prst="rect">
                <a:avLst/>
              </a:prstGeom>
              <a:blipFill rotWithShape="0">
                <a:blip r:embed="rId18"/>
                <a:stretch>
                  <a:fillRect r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4411214" y="5185798"/>
                <a:ext cx="728912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+ </m:t>
                      </m:r>
                      <m:r>
                        <a:rPr lang="cs-CZ" sz="2400" b="1" i="1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214" y="5185798"/>
                <a:ext cx="728912" cy="475451"/>
              </a:xfrm>
              <a:prstGeom prst="rect">
                <a:avLst/>
              </a:prstGeom>
              <a:blipFill rotWithShape="0">
                <a:blip r:embed="rId19"/>
                <a:stretch>
                  <a:fillRect r="-193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3423063" y="5169623"/>
                <a:ext cx="846346" cy="468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063" y="5169623"/>
                <a:ext cx="846346" cy="468205"/>
              </a:xfrm>
              <a:prstGeom prst="rect">
                <a:avLst/>
              </a:prstGeom>
              <a:blipFill rotWithShape="0">
                <a:blip r:embed="rId20"/>
                <a:stretch>
                  <a:fillRect r="-376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6220505" y="5184541"/>
                <a:ext cx="1345774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− </m:t>
                      </m:r>
                      <m:r>
                        <a:rPr lang="cs-CZ" sz="2400" b="1" i="1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505" y="5184541"/>
                <a:ext cx="1345774" cy="47000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126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/>
      <p:bldP spid="54" grpId="0"/>
      <p:bldP spid="55" grpId="0"/>
      <p:bldP spid="56" grpId="0"/>
      <p:bldP spid="57" grpId="0" animBg="1"/>
      <p:bldP spid="58" grpId="0" animBg="1"/>
      <p:bldP spid="59" grpId="0"/>
      <p:bldP spid="60" grpId="0"/>
      <p:bldP spid="61" grpId="0"/>
      <p:bldP spid="62" grpId="0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694</TotalTime>
  <Words>1986</Words>
  <Application>Microsoft Office PowerPoint</Application>
  <PresentationFormat>Vlastní</PresentationFormat>
  <Paragraphs>248</Paragraphs>
  <Slides>16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 školení zaměstnanců</vt:lpstr>
      <vt:lpstr>Lomené výrazy (1)  opakování - 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  <vt:lpstr>Algebraické výrazy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96</cp:revision>
  <dcterms:created xsi:type="dcterms:W3CDTF">2012-01-02T08:14:14Z</dcterms:created>
  <dcterms:modified xsi:type="dcterms:W3CDTF">2017-11-04T10:28:33Z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