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6" r:id="rId3"/>
    <p:sldId id="297" r:id="rId4"/>
    <p:sldId id="298" r:id="rId5"/>
    <p:sldId id="300" r:id="rId6"/>
    <p:sldId id="301" r:id="rId7"/>
    <p:sldId id="304" r:id="rId8"/>
    <p:sldId id="302" r:id="rId9"/>
    <p:sldId id="305" r:id="rId10"/>
    <p:sldId id="306" r:id="rId11"/>
    <p:sldId id="307" r:id="rId12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0.jpg"/><Relationship Id="rId7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2.jpg"/><Relationship Id="rId10" Type="http://schemas.openxmlformats.org/officeDocument/2006/relationships/image" Target="../media/image35.png"/><Relationship Id="rId4" Type="http://schemas.openxmlformats.org/officeDocument/2006/relationships/image" Target="../media/image21.jp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jpg"/><Relationship Id="rId7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8.png"/><Relationship Id="rId5" Type="http://schemas.openxmlformats.org/officeDocument/2006/relationships/image" Target="../media/image4.jpeg"/><Relationship Id="rId10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jpeg"/><Relationship Id="rId7" Type="http://schemas.openxmlformats.org/officeDocument/2006/relationships/image" Target="../media/image2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4.jpeg"/><Relationship Id="rId10" Type="http://schemas.openxmlformats.org/officeDocument/2006/relationships/image" Target="../media/image26.png"/><Relationship Id="rId4" Type="http://schemas.openxmlformats.org/officeDocument/2006/relationships/image" Target="../media/image8.jpe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Užití podobnosti v praxi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Užití podobnosti</a:t>
            </a:r>
            <a:br>
              <a:rPr lang="cs-CZ" dirty="0" smtClean="0"/>
            </a:br>
            <a:r>
              <a:rPr lang="cs-CZ" sz="3200" dirty="0" smtClean="0"/>
              <a:t>v praxi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088" y="2034714"/>
            <a:ext cx="9113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Třetí den se Honzík rozhodl změřit výšku místní rozhledny. Bohužel celou noc pršelo a země byla </a:t>
            </a:r>
            <a:r>
              <a:rPr lang="cs-CZ" b="1" smtClean="0"/>
              <a:t>značně </a:t>
            </a:r>
            <a:r>
              <a:rPr lang="cs-CZ" b="1" smtClean="0"/>
              <a:t>rozbahněná, </a:t>
            </a:r>
            <a:r>
              <a:rPr lang="cs-CZ" b="1" dirty="0" smtClean="0"/>
              <a:t>a tudíž si na zem lehat určitě nechtěl. Ovšem i tentokrát si poradil. Našel si kaluž a postavil se tak, aby viděl vrchol věže odražený v kaluži. Potom změřil vzdálenosti kaluže od paty rozhledny (32,5 metru) a svojí vzdálenost od kaluže (260 cm). Jak vysoká je rozhledna, když Honzovy oči jsou ve výšce 150 cm nad zemí?</a:t>
            </a:r>
            <a:endParaRPr lang="cs-CZ" b="1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93" y="4744412"/>
            <a:ext cx="447952" cy="144716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 bwMode="auto">
          <a:xfrm>
            <a:off x="-14560" y="6173688"/>
            <a:ext cx="9144000" cy="698748"/>
          </a:xfrm>
          <a:prstGeom prst="rect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429001"/>
            <a:ext cx="742950" cy="274468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734" y="5804303"/>
            <a:ext cx="756084" cy="566333"/>
          </a:xfrm>
          <a:prstGeom prst="rect">
            <a:avLst/>
          </a:prstGeom>
        </p:spPr>
      </p:pic>
      <p:cxnSp>
        <p:nvCxnSpPr>
          <p:cNvPr id="7" name="Přímá spojnice 6"/>
          <p:cNvCxnSpPr/>
          <p:nvPr/>
        </p:nvCxnSpPr>
        <p:spPr bwMode="auto">
          <a:xfrm flipH="1">
            <a:off x="2555776" y="3573016"/>
            <a:ext cx="5844083" cy="26006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683569" y="4873352"/>
            <a:ext cx="1872207" cy="130033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Levá složená závorka 11"/>
          <p:cNvSpPr/>
          <p:nvPr/>
        </p:nvSpPr>
        <p:spPr bwMode="auto">
          <a:xfrm rot="10800000" flipH="1" flipV="1">
            <a:off x="7812360" y="3573016"/>
            <a:ext cx="623896" cy="2580013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7236296" y="4653136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dirty="0" smtClean="0"/>
              <a:t> m</a:t>
            </a:r>
            <a:endParaRPr lang="cs-CZ" b="1" dirty="0"/>
          </a:p>
        </p:txBody>
      </p:sp>
      <p:sp>
        <p:nvSpPr>
          <p:cNvPr id="14" name="Levá složená závorka 13"/>
          <p:cNvSpPr/>
          <p:nvPr/>
        </p:nvSpPr>
        <p:spPr bwMode="auto">
          <a:xfrm rot="5400000" flipH="1" flipV="1">
            <a:off x="5317137" y="3403943"/>
            <a:ext cx="357758" cy="588048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148064" y="64533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32,5 m</a:t>
            </a:r>
            <a:endParaRPr lang="cs-CZ" b="1" dirty="0"/>
          </a:p>
        </p:txBody>
      </p:sp>
      <p:sp>
        <p:nvSpPr>
          <p:cNvPr id="16" name="Levá složená závorka 15"/>
          <p:cNvSpPr/>
          <p:nvPr/>
        </p:nvSpPr>
        <p:spPr bwMode="auto">
          <a:xfrm rot="5400000" flipH="1" flipV="1">
            <a:off x="1439069" y="5406355"/>
            <a:ext cx="361206" cy="1872208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115616" y="651605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260 cm</a:t>
            </a:r>
            <a:endParaRPr lang="cs-CZ" b="1" dirty="0"/>
          </a:p>
        </p:txBody>
      </p:sp>
      <p:sp>
        <p:nvSpPr>
          <p:cNvPr id="18" name="Levá složená závorka 17"/>
          <p:cNvSpPr/>
          <p:nvPr/>
        </p:nvSpPr>
        <p:spPr bwMode="auto">
          <a:xfrm flipH="1" flipV="1">
            <a:off x="747440" y="4873350"/>
            <a:ext cx="656208" cy="1279679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1577628" y="5283326"/>
            <a:ext cx="1410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150 cm</a:t>
            </a:r>
            <a:endParaRPr lang="cs-CZ" b="1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9" y="2793995"/>
            <a:ext cx="1876425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195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Užití podobnosti</a:t>
            </a:r>
            <a:br>
              <a:rPr lang="cs-CZ" dirty="0" smtClean="0"/>
            </a:br>
            <a:r>
              <a:rPr lang="cs-CZ" sz="3200" dirty="0" smtClean="0"/>
              <a:t>v praxi</a:t>
            </a:r>
            <a:endParaRPr lang="cs-CZ" sz="32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93" y="4744412"/>
            <a:ext cx="447952" cy="144716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 bwMode="auto">
          <a:xfrm>
            <a:off x="-14560" y="6173688"/>
            <a:ext cx="9144000" cy="698748"/>
          </a:xfrm>
          <a:prstGeom prst="rect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429001"/>
            <a:ext cx="742950" cy="274468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734" y="5804303"/>
            <a:ext cx="756084" cy="566333"/>
          </a:xfrm>
          <a:prstGeom prst="rect">
            <a:avLst/>
          </a:prstGeom>
        </p:spPr>
      </p:pic>
      <p:cxnSp>
        <p:nvCxnSpPr>
          <p:cNvPr id="7" name="Přímá spojnice 6"/>
          <p:cNvCxnSpPr/>
          <p:nvPr/>
        </p:nvCxnSpPr>
        <p:spPr bwMode="auto">
          <a:xfrm flipH="1">
            <a:off x="2555776" y="3573016"/>
            <a:ext cx="5844083" cy="26006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683569" y="4873352"/>
            <a:ext cx="1872207" cy="130033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Levá složená závorka 11"/>
          <p:cNvSpPr/>
          <p:nvPr/>
        </p:nvSpPr>
        <p:spPr bwMode="auto">
          <a:xfrm rot="10800000" flipH="1" flipV="1">
            <a:off x="7812360" y="3573016"/>
            <a:ext cx="623896" cy="2580013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7236296" y="4653136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dirty="0" smtClean="0"/>
              <a:t> m</a:t>
            </a:r>
            <a:endParaRPr lang="cs-CZ" b="1" dirty="0"/>
          </a:p>
        </p:txBody>
      </p:sp>
      <p:sp>
        <p:nvSpPr>
          <p:cNvPr id="14" name="Levá složená závorka 13"/>
          <p:cNvSpPr/>
          <p:nvPr/>
        </p:nvSpPr>
        <p:spPr bwMode="auto">
          <a:xfrm rot="5400000" flipH="1" flipV="1">
            <a:off x="5320642" y="3409729"/>
            <a:ext cx="350748" cy="588048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076056" y="64533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32,5 m</a:t>
            </a:r>
            <a:endParaRPr lang="cs-CZ" b="1" dirty="0"/>
          </a:p>
        </p:txBody>
      </p:sp>
      <p:sp>
        <p:nvSpPr>
          <p:cNvPr id="16" name="Levá složená závorka 15"/>
          <p:cNvSpPr/>
          <p:nvPr/>
        </p:nvSpPr>
        <p:spPr bwMode="auto">
          <a:xfrm rot="5400000" flipH="1" flipV="1">
            <a:off x="1439069" y="5406355"/>
            <a:ext cx="361206" cy="1872208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115616" y="651605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260 cm</a:t>
            </a:r>
            <a:endParaRPr lang="cs-CZ" b="1" dirty="0"/>
          </a:p>
        </p:txBody>
      </p:sp>
      <p:sp>
        <p:nvSpPr>
          <p:cNvPr id="18" name="Levá složená závorka 17"/>
          <p:cNvSpPr/>
          <p:nvPr/>
        </p:nvSpPr>
        <p:spPr bwMode="auto">
          <a:xfrm flipH="1" flipV="1">
            <a:off x="747440" y="4873350"/>
            <a:ext cx="656208" cy="1279679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1577628" y="5283326"/>
            <a:ext cx="1410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150 cm</a:t>
            </a:r>
            <a:endParaRPr lang="cs-CZ" b="1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9" y="2793995"/>
            <a:ext cx="1876425" cy="1038225"/>
          </a:xfrm>
          <a:prstGeom prst="rect">
            <a:avLst/>
          </a:prstGeom>
        </p:spPr>
      </p:pic>
      <p:sp>
        <p:nvSpPr>
          <p:cNvPr id="20" name="TextovéPole 19"/>
          <p:cNvSpPr txBox="1"/>
          <p:nvPr/>
        </p:nvSpPr>
        <p:spPr>
          <a:xfrm>
            <a:off x="1115617" y="191683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Výpočet: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1916832"/>
            <a:ext cx="663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Poněvadž jsou trojúhelníky podobné podle věty </a:t>
            </a:r>
            <a:r>
              <a:rPr lang="cs-CZ" b="1" dirty="0" err="1" smtClean="0"/>
              <a:t>uu</a:t>
            </a:r>
            <a:r>
              <a:rPr lang="cs-CZ" b="1" dirty="0" smtClean="0"/>
              <a:t>, platí: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771800" y="2276872"/>
                <a:ext cx="1373882" cy="665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276872"/>
                <a:ext cx="1373882" cy="6658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995936" y="2348880"/>
                <a:ext cx="1373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/ ·</m:t>
                      </m:r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  <m:r>
                        <a:rPr lang="cs-CZ" b="1" i="1" dirty="0" smtClean="0">
                          <a:latin typeface="Cambria Math"/>
                        </a:rPr>
                        <m:t>,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2348880"/>
                <a:ext cx="1373882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333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976364" y="2946332"/>
                <a:ext cx="1955676" cy="647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·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364" y="2946332"/>
                <a:ext cx="1955676" cy="64761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031913" y="3563724"/>
                <a:ext cx="1396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𝟏𝟖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𝟕𝟓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913" y="3563724"/>
                <a:ext cx="139607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>
            <a:off x="2915816" y="3933056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70881" y="3933056"/>
                <a:ext cx="2005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𝟏𝟖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𝟕𝟓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𝐦𝐞𝐭𝐫</m:t>
                      </m:r>
                      <m:r>
                        <a:rPr lang="cs-CZ" b="1" i="0" smtClean="0">
                          <a:latin typeface="Cambria Math"/>
                        </a:rPr>
                        <m:t>ů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881" y="3933056"/>
                <a:ext cx="2005175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Přímá spojnice 27"/>
          <p:cNvCxnSpPr/>
          <p:nvPr/>
        </p:nvCxnSpPr>
        <p:spPr bwMode="auto">
          <a:xfrm>
            <a:off x="3078000" y="4293096"/>
            <a:ext cx="190248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059832" y="4365104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ovéPole 29"/>
          <p:cNvSpPr txBox="1"/>
          <p:nvPr/>
        </p:nvSpPr>
        <p:spPr>
          <a:xfrm>
            <a:off x="1691680" y="4727428"/>
            <a:ext cx="372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Rozhledna měří 18,75 metrů.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-14560" y="6161856"/>
            <a:ext cx="9158560" cy="118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929189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7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Matematická podobnost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3645024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46531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39751" y="393305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cxnSp>
        <p:nvCxnSpPr>
          <p:cNvPr id="25" name="Přímá spojnice se šipkou 24"/>
          <p:cNvCxnSpPr>
            <a:stCxn id="12" idx="3"/>
          </p:cNvCxnSpPr>
          <p:nvPr/>
        </p:nvCxnSpPr>
        <p:spPr bwMode="auto">
          <a:xfrm flipV="1">
            <a:off x="3024554" y="3035931"/>
            <a:ext cx="4287688" cy="108179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>
            <a:stCxn id="3" idx="3"/>
            <a:endCxn id="14" idx="1"/>
          </p:cNvCxnSpPr>
          <p:nvPr/>
        </p:nvCxnSpPr>
        <p:spPr bwMode="auto">
          <a:xfrm flipV="1">
            <a:off x="1746049" y="4189730"/>
            <a:ext cx="3427541" cy="6480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68" name="TextovéPole 7167"/>
              <p:cNvSpPr txBox="1"/>
              <p:nvPr/>
            </p:nvSpPr>
            <p:spPr>
              <a:xfrm rot="20917309">
                <a:off x="2122658" y="4686640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168" name="TextovéPole 71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17309">
                <a:off x="2122658" y="4686640"/>
                <a:ext cx="286230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354310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08304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36296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53811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 rot="20770144">
                <a:off x="3742437" y="3107419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𝑪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770144">
                <a:off x="3742437" y="3107419"/>
                <a:ext cx="28623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3553811" y="4827611"/>
            <a:ext cx="5331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Podobné jsou takové útvary, které mají stejný poměr vzdáleností odpovídajících si bodů. 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321713" y="5951864"/>
                <a:ext cx="83547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𝑪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𝑪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𝑪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𝑫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𝑩𝑫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 …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13" y="5951864"/>
                <a:ext cx="8354743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938917" y="5661248"/>
            <a:ext cx="161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braz : vzor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687575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" grpId="0"/>
      <p:bldP spid="45" grpId="0"/>
      <p:bldP spid="7" grpId="0"/>
      <p:bldP spid="4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Poměr podobnosti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3645024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46531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39751" y="393305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cxnSp>
        <p:nvCxnSpPr>
          <p:cNvPr id="25" name="Přímá spojnice se šipkou 24"/>
          <p:cNvCxnSpPr>
            <a:stCxn id="12" idx="3"/>
          </p:cNvCxnSpPr>
          <p:nvPr/>
        </p:nvCxnSpPr>
        <p:spPr bwMode="auto">
          <a:xfrm flipV="1">
            <a:off x="3024554" y="3035931"/>
            <a:ext cx="4287688" cy="108179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>
            <a:stCxn id="3" idx="3"/>
            <a:endCxn id="14" idx="1"/>
          </p:cNvCxnSpPr>
          <p:nvPr/>
        </p:nvCxnSpPr>
        <p:spPr bwMode="auto">
          <a:xfrm flipV="1">
            <a:off x="1746049" y="4189730"/>
            <a:ext cx="3427541" cy="6480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354310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08304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36296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53811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93186" y="5109277"/>
            <a:ext cx="5331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Tento poměr lze vyjádřit číslem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79512" y="5551754"/>
                <a:ext cx="8354743" cy="587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𝒌</m:t>
                    </m:r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𝑨𝑩</m:t>
                            </m:r>
                          </m:e>
                        </m:d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𝑩𝑪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𝑫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𝑩𝑫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 </m:t>
                    </m:r>
                  </m:oMath>
                </a14:m>
                <a:r>
                  <a:rPr lang="cs-CZ" sz="2000" b="1" dirty="0" smtClean="0"/>
                  <a:t>…;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551754"/>
                <a:ext cx="8354743" cy="5870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179512" y="6021288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číslo k (k &gt; 0) nazýváme poměr (koeficient) podobnosti.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 rot="20881526">
                <a:off x="2297000" y="4482644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81526">
                <a:off x="2297000" y="4482644"/>
                <a:ext cx="28623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 rot="20770144">
                <a:off x="3742437" y="3226950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𝑪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770144">
                <a:off x="3742437" y="3226950"/>
                <a:ext cx="28623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10007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29" grpId="0"/>
      <p:bldP spid="31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Poměr podobnosti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2348880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321297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39751" y="263691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54310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08304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36296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53811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170169" y="4331665"/>
            <a:ext cx="642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Obdélníky </a:t>
            </a:r>
            <a:r>
              <a:rPr lang="cs-CZ" sz="2400" b="1" dirty="0"/>
              <a:t>ABCD </a:t>
            </a:r>
            <a:r>
              <a:rPr lang="cs-CZ" sz="2400" b="1" dirty="0" smtClean="0"/>
              <a:t>a A´B´C´D´ jsou podobné.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70170" y="4807884"/>
            <a:ext cx="5697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Poměr podobnosti těchto obdélníků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573121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 jakém poměru jsou velikosti vnitřních úhlů toho obdélníka?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580112" y="4807884"/>
            <a:ext cx="1013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k = 2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1332" y="621557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Podobné útvary mají </a:t>
            </a:r>
            <a:r>
              <a:rPr lang="cs-CZ" sz="2400" b="1" i="1" dirty="0" smtClean="0">
                <a:solidFill>
                  <a:srgbClr val="FF0000"/>
                </a:solidFill>
              </a:rPr>
              <a:t>shodné</a:t>
            </a:r>
            <a:r>
              <a:rPr lang="cs-CZ" sz="2400" b="1" dirty="0" smtClean="0">
                <a:solidFill>
                  <a:srgbClr val="FF0000"/>
                </a:solidFill>
              </a:rPr>
              <a:t> odpovídající si úhly.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124434" y="2483604"/>
                <a:ext cx="55842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4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4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cs-CZ" sz="40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4434" y="2483604"/>
                <a:ext cx="558425" cy="707886"/>
              </a:xfrm>
              <a:prstGeom prst="rect">
                <a:avLst/>
              </a:prstGeom>
              <a:blipFill rotWithShape="1">
                <a:blip r:embed="rId2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290778" y="2715017"/>
                <a:ext cx="55842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4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4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cs-CZ" sz="40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778" y="2715017"/>
                <a:ext cx="558425" cy="707886"/>
              </a:xfrm>
              <a:prstGeom prst="rect">
                <a:avLst/>
              </a:prstGeom>
              <a:blipFill rotWithShape="1">
                <a:blip r:embed="rId3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96342" y="5269549"/>
                <a:ext cx="83801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400" b="1" dirty="0" smtClean="0">
                    <a:solidFill>
                      <a:srgbClr val="FF0000"/>
                    </a:solidFill>
                  </a:rPr>
                  <a:t>Podobnost zapisujeme: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𝑶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~</m:t>
                    </m:r>
                    <m:sSub>
                      <m:sSub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𝑶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42" y="5269549"/>
                <a:ext cx="8380114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29" grpId="0"/>
      <p:bldP spid="31" grpId="0"/>
      <p:bldP spid="35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Poměr podobnosti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2348880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321297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994745" y="452247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1,5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4716016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181702" y="393762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423701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551215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8320683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8306339" y="1835532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489915" y="1835532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22" name="Obdélník 21"/>
          <p:cNvSpPr>
            <a:spLocks noChangeAspect="1"/>
          </p:cNvSpPr>
          <p:nvPr/>
        </p:nvSpPr>
        <p:spPr bwMode="auto">
          <a:xfrm>
            <a:off x="6120171" y="4435186"/>
            <a:ext cx="936104" cy="468052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5919281" y="489649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A´´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868144" y="4153144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D´´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6938187" y="413978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C´´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6979341" y="4891808"/>
            <a:ext cx="550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B´´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309942" y="488367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267744" y="263226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29" name="Obdélník 28"/>
          <p:cNvSpPr/>
          <p:nvPr/>
        </p:nvSpPr>
        <p:spPr bwMode="auto">
          <a:xfrm>
            <a:off x="467542" y="5517232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/>
          <p:nvPr/>
        </p:nvSpPr>
        <p:spPr bwMode="auto">
          <a:xfrm>
            <a:off x="5716239" y="5517232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467542" y="4183902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03848" y="244513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 &gt; 1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203848" y="42303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 &lt; 1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203848" y="55150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 = 1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69159" y="386104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21713" y="522920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186395" y="522920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130847" y="386104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267744" y="50131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2195736" y="637203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69159" y="500035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23528" y="638461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023643" y="505711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023644" y="637191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267743" y="580061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284244" y="448454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451271" y="3001598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zvětšení</a:t>
            </a:r>
            <a:r>
              <a:rPr lang="cs-CZ" dirty="0" smtClean="0"/>
              <a:t> délek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646234" y="4846482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zmenšení</a:t>
            </a:r>
            <a:r>
              <a:rPr lang="cs-CZ" dirty="0" smtClean="0"/>
              <a:t> délek</a:t>
            </a:r>
            <a:endParaRPr lang="cs-CZ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585924" y="5982002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zachování</a:t>
            </a:r>
            <a:r>
              <a:rPr lang="cs-CZ" dirty="0" smtClean="0"/>
              <a:t> délek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646233" y="6351334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(shodnost)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453818" y="6390768"/>
            <a:ext cx="66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A´´´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7313110" y="6390768"/>
            <a:ext cx="64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B´´´</a:t>
            </a:r>
            <a:endParaRPr lang="cs-CZ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7371968" y="5215814"/>
            <a:ext cx="65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C´´´</a:t>
            </a:r>
            <a:endParaRPr lang="cs-CZ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453818" y="5229200"/>
            <a:ext cx="67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D´´´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28005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44" grpId="0"/>
      <p:bldP spid="58" grpId="0"/>
      <p:bldP spid="59" grpId="0"/>
      <p:bldP spid="60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04" y="3356992"/>
            <a:ext cx="1600200" cy="2847975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Užití podobnosti</a:t>
            </a:r>
            <a:br>
              <a:rPr lang="cs-CZ" dirty="0" smtClean="0"/>
            </a:br>
            <a:r>
              <a:rPr lang="cs-CZ" sz="3200" dirty="0" smtClean="0"/>
              <a:t>v praxi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088" y="2023680"/>
            <a:ext cx="8928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Honzík </a:t>
            </a:r>
            <a:r>
              <a:rPr lang="cs-CZ" b="1" dirty="0" err="1" smtClean="0"/>
              <a:t>Surveyor</a:t>
            </a:r>
            <a:r>
              <a:rPr lang="cs-CZ" b="1" dirty="0" smtClean="0"/>
              <a:t> se rozhodl, že se pokusí změřit výšku stromu u nich na sídlišti. Vzal si na pomoc dřevěnou </a:t>
            </a:r>
            <a:r>
              <a:rPr lang="cs-CZ" b="1" dirty="0" smtClean="0"/>
              <a:t>tyčku, </a:t>
            </a:r>
            <a:r>
              <a:rPr lang="cs-CZ" b="1" dirty="0" smtClean="0"/>
              <a:t>o níž věděl, že měří přesně 2,5 metru a měřící pásmo. Vedle stromu postavil </a:t>
            </a:r>
            <a:r>
              <a:rPr lang="cs-CZ" b="1" dirty="0" smtClean="0"/>
              <a:t>tyč, </a:t>
            </a:r>
            <a:r>
              <a:rPr lang="cs-CZ" b="1" dirty="0" smtClean="0"/>
              <a:t>a poněvadž byl krásný slunečný </a:t>
            </a:r>
            <a:r>
              <a:rPr lang="cs-CZ" b="1" dirty="0" smtClean="0"/>
              <a:t>den, </a:t>
            </a:r>
            <a:r>
              <a:rPr lang="cs-CZ" b="1" dirty="0" smtClean="0"/>
              <a:t>změřil délku jejího stínu. Poté změřil i délku stínu, který vrhal strom. Jak vysoký je strom, když délka stínu tyče je 220 cm a délka stínu stromu 30,8 m?</a:t>
            </a:r>
            <a:endParaRPr lang="cs-CZ" b="1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0" y="61653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bdélník 7"/>
          <p:cNvSpPr/>
          <p:nvPr/>
        </p:nvSpPr>
        <p:spPr bwMode="auto">
          <a:xfrm>
            <a:off x="-14560" y="6173688"/>
            <a:ext cx="9144000" cy="698748"/>
          </a:xfrm>
          <a:prstGeom prst="rect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88" y="5273764"/>
            <a:ext cx="3108424" cy="89154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0717"/>
            <a:ext cx="983443" cy="983443"/>
          </a:xfrm>
          <a:prstGeom prst="rect">
            <a:avLst/>
          </a:prstGeom>
        </p:spPr>
      </p:pic>
      <p:cxnSp>
        <p:nvCxnSpPr>
          <p:cNvPr id="16" name="Přímá spojnice 15"/>
          <p:cNvCxnSpPr/>
          <p:nvPr/>
        </p:nvCxnSpPr>
        <p:spPr bwMode="auto">
          <a:xfrm>
            <a:off x="1115616" y="3356992"/>
            <a:ext cx="3210396" cy="28335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bdélník 20"/>
          <p:cNvSpPr/>
          <p:nvPr/>
        </p:nvSpPr>
        <p:spPr bwMode="auto">
          <a:xfrm>
            <a:off x="5724128" y="5273764"/>
            <a:ext cx="72008" cy="89154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5796136" y="5301208"/>
            <a:ext cx="1008112" cy="87248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74" name="Přímá spojnice 7173"/>
          <p:cNvCxnSpPr/>
          <p:nvPr/>
        </p:nvCxnSpPr>
        <p:spPr bwMode="auto">
          <a:xfrm>
            <a:off x="5760240" y="6165304"/>
            <a:ext cx="9720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5" name="TextovéPole 7174"/>
          <p:cNvSpPr txBox="1"/>
          <p:nvPr/>
        </p:nvSpPr>
        <p:spPr>
          <a:xfrm>
            <a:off x="5868144" y="63813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220 cm</a:t>
            </a:r>
            <a:endParaRPr lang="cs-CZ" b="1" dirty="0"/>
          </a:p>
        </p:txBody>
      </p:sp>
      <p:sp>
        <p:nvSpPr>
          <p:cNvPr id="7176" name="Levá složená závorka 7175"/>
          <p:cNvSpPr/>
          <p:nvPr/>
        </p:nvSpPr>
        <p:spPr bwMode="auto">
          <a:xfrm rot="5400000" flipH="1" flipV="1">
            <a:off x="6172358" y="5749630"/>
            <a:ext cx="219664" cy="1044116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Levá složená závorka 71"/>
          <p:cNvSpPr/>
          <p:nvPr/>
        </p:nvSpPr>
        <p:spPr bwMode="auto">
          <a:xfrm rot="5400000" flipH="1" flipV="1">
            <a:off x="2550151" y="4790133"/>
            <a:ext cx="361570" cy="3190152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2339752" y="652306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30,8 m</a:t>
            </a:r>
            <a:endParaRPr lang="cs-CZ" b="1" dirty="0"/>
          </a:p>
        </p:txBody>
      </p:sp>
      <p:sp>
        <p:nvSpPr>
          <p:cNvPr id="74" name="Levá složená závorka 73"/>
          <p:cNvSpPr/>
          <p:nvPr/>
        </p:nvSpPr>
        <p:spPr bwMode="auto">
          <a:xfrm rot="10800000" flipH="1" flipV="1">
            <a:off x="5408178" y="5301208"/>
            <a:ext cx="315950" cy="851821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4644008" y="5517232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2,5 m</a:t>
            </a:r>
            <a:endParaRPr lang="cs-CZ" b="1" dirty="0"/>
          </a:p>
        </p:txBody>
      </p:sp>
      <p:sp>
        <p:nvSpPr>
          <p:cNvPr id="76" name="Levá složená závorka 75"/>
          <p:cNvSpPr/>
          <p:nvPr/>
        </p:nvSpPr>
        <p:spPr bwMode="auto">
          <a:xfrm rot="10800000" flipH="1" flipV="1">
            <a:off x="491721" y="3356992"/>
            <a:ext cx="623896" cy="2796037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-14560" y="4570344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dirty="0" smtClean="0"/>
              <a:t> m</a:t>
            </a:r>
            <a:endParaRPr lang="cs-CZ" b="1" dirty="0"/>
          </a:p>
        </p:txBody>
      </p:sp>
      <p:pic>
        <p:nvPicPr>
          <p:cNvPr id="7177" name="Obrázek 717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229200"/>
            <a:ext cx="278677" cy="90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557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21" grpId="0" animBg="1"/>
      <p:bldP spid="7175" grpId="0"/>
      <p:bldP spid="7176" grpId="0" animBg="1"/>
      <p:bldP spid="72" grpId="0" animBg="1"/>
      <p:bldP spid="73" grpId="0"/>
      <p:bldP spid="74" grpId="0" animBg="1"/>
      <p:bldP spid="75" grpId="0"/>
      <p:bldP spid="76" grpId="0" animBg="1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04" y="3356992"/>
            <a:ext cx="1600200" cy="2847975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Užití podobnosti</a:t>
            </a:r>
            <a:br>
              <a:rPr lang="cs-CZ" dirty="0" smtClean="0"/>
            </a:br>
            <a:r>
              <a:rPr lang="cs-CZ" sz="3200" dirty="0" smtClean="0"/>
              <a:t>v praxi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15617" y="191683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Výpočet:</a:t>
            </a:r>
            <a:endParaRPr lang="cs-CZ" b="1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0" y="61653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bdélník 7"/>
          <p:cNvSpPr/>
          <p:nvPr/>
        </p:nvSpPr>
        <p:spPr bwMode="auto">
          <a:xfrm>
            <a:off x="-14560" y="6173688"/>
            <a:ext cx="9144000" cy="698748"/>
          </a:xfrm>
          <a:prstGeom prst="rect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88" y="5273764"/>
            <a:ext cx="3108424" cy="89154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0717"/>
            <a:ext cx="983443" cy="983443"/>
          </a:xfrm>
          <a:prstGeom prst="rect">
            <a:avLst/>
          </a:prstGeom>
        </p:spPr>
      </p:pic>
      <p:cxnSp>
        <p:nvCxnSpPr>
          <p:cNvPr id="16" name="Přímá spojnice 15"/>
          <p:cNvCxnSpPr/>
          <p:nvPr/>
        </p:nvCxnSpPr>
        <p:spPr bwMode="auto">
          <a:xfrm>
            <a:off x="1115616" y="3356992"/>
            <a:ext cx="3210396" cy="28335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bdélník 20"/>
          <p:cNvSpPr/>
          <p:nvPr/>
        </p:nvSpPr>
        <p:spPr bwMode="auto">
          <a:xfrm>
            <a:off x="5724128" y="5273764"/>
            <a:ext cx="72008" cy="89154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5796136" y="5301208"/>
            <a:ext cx="1008112" cy="87248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74" name="Přímá spojnice 7173"/>
          <p:cNvCxnSpPr/>
          <p:nvPr/>
        </p:nvCxnSpPr>
        <p:spPr bwMode="auto">
          <a:xfrm>
            <a:off x="5760240" y="6165304"/>
            <a:ext cx="9720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5" name="TextovéPole 7174"/>
          <p:cNvSpPr txBox="1"/>
          <p:nvPr/>
        </p:nvSpPr>
        <p:spPr>
          <a:xfrm>
            <a:off x="5868144" y="63813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220 cm</a:t>
            </a:r>
            <a:endParaRPr lang="cs-CZ" b="1" dirty="0"/>
          </a:p>
        </p:txBody>
      </p:sp>
      <p:sp>
        <p:nvSpPr>
          <p:cNvPr id="7176" name="Levá složená závorka 7175"/>
          <p:cNvSpPr/>
          <p:nvPr/>
        </p:nvSpPr>
        <p:spPr bwMode="auto">
          <a:xfrm rot="5400000" flipH="1" flipV="1">
            <a:off x="6172358" y="5749630"/>
            <a:ext cx="219664" cy="1044116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Levá složená závorka 71"/>
          <p:cNvSpPr/>
          <p:nvPr/>
        </p:nvSpPr>
        <p:spPr bwMode="auto">
          <a:xfrm rot="5400000" flipH="1" flipV="1">
            <a:off x="2550151" y="4790133"/>
            <a:ext cx="361570" cy="3190152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2339752" y="652306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30,8 m</a:t>
            </a:r>
            <a:endParaRPr lang="cs-CZ" b="1" dirty="0"/>
          </a:p>
        </p:txBody>
      </p:sp>
      <p:sp>
        <p:nvSpPr>
          <p:cNvPr id="74" name="Levá složená závorka 73"/>
          <p:cNvSpPr/>
          <p:nvPr/>
        </p:nvSpPr>
        <p:spPr bwMode="auto">
          <a:xfrm rot="10800000" flipH="1" flipV="1">
            <a:off x="5408178" y="5301208"/>
            <a:ext cx="315950" cy="851821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4644008" y="5517232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2,5 m</a:t>
            </a:r>
            <a:endParaRPr lang="cs-CZ" b="1" dirty="0"/>
          </a:p>
        </p:txBody>
      </p:sp>
      <p:sp>
        <p:nvSpPr>
          <p:cNvPr id="76" name="Levá složená závorka 75"/>
          <p:cNvSpPr/>
          <p:nvPr/>
        </p:nvSpPr>
        <p:spPr bwMode="auto">
          <a:xfrm rot="10800000" flipH="1" flipV="1">
            <a:off x="491721" y="3356992"/>
            <a:ext cx="623896" cy="2796037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-14560" y="4570344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dirty="0" smtClean="0"/>
              <a:t> m</a:t>
            </a:r>
            <a:endParaRPr lang="cs-CZ" b="1" dirty="0"/>
          </a:p>
        </p:txBody>
      </p:sp>
      <p:pic>
        <p:nvPicPr>
          <p:cNvPr id="7177" name="Obrázek 717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5252735"/>
            <a:ext cx="278676" cy="900294"/>
          </a:xfrm>
          <a:prstGeom prst="rect">
            <a:avLst/>
          </a:prstGeom>
        </p:spPr>
      </p:pic>
      <p:sp>
        <p:nvSpPr>
          <p:cNvPr id="23" name="TextovéPole 22"/>
          <p:cNvSpPr txBox="1"/>
          <p:nvPr/>
        </p:nvSpPr>
        <p:spPr>
          <a:xfrm>
            <a:off x="2267744" y="1916832"/>
            <a:ext cx="663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Poněvadž jsou trojúhelníky podobné podle věty </a:t>
            </a:r>
            <a:r>
              <a:rPr lang="cs-CZ" b="1" dirty="0" err="1" smtClean="0"/>
              <a:t>uu</a:t>
            </a:r>
            <a:r>
              <a:rPr lang="cs-CZ" b="1" dirty="0" smtClean="0"/>
              <a:t>, platí: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214342" y="2276872"/>
                <a:ext cx="1373882" cy="665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𝟑𝟎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4342" y="2276872"/>
                <a:ext cx="1373882" cy="66588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6726510" y="2348880"/>
                <a:ext cx="1373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/ · </m:t>
                      </m:r>
                      <m:r>
                        <a:rPr lang="cs-CZ" b="1" i="1" dirty="0" smtClean="0">
                          <a:latin typeface="Cambria Math"/>
                        </a:rPr>
                        <m:t>𝟐</m:t>
                      </m:r>
                      <m:r>
                        <a:rPr lang="cs-CZ" b="1" i="1" dirty="0" smtClean="0">
                          <a:latin typeface="Cambria Math"/>
                        </a:rPr>
                        <m:t>,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510" y="2348880"/>
                <a:ext cx="1373882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885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496644" y="2946332"/>
                <a:ext cx="1955676" cy="642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𝟑𝟎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·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6644" y="2946332"/>
                <a:ext cx="1955676" cy="64203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5552193" y="3563724"/>
                <a:ext cx="11800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2193" y="3563724"/>
                <a:ext cx="1180047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591161" y="3933056"/>
                <a:ext cx="16451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𝐦𝐞𝐭𝐫</m:t>
                      </m:r>
                      <m:r>
                        <a:rPr lang="cs-CZ" b="1" i="0" smtClean="0">
                          <a:latin typeface="Cambria Math"/>
                        </a:rPr>
                        <m:t>ů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161" y="3933056"/>
                <a:ext cx="164513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 bwMode="auto">
          <a:xfrm>
            <a:off x="5585842" y="3933056"/>
            <a:ext cx="16504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5580112" y="4302388"/>
            <a:ext cx="16504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580112" y="4352437"/>
            <a:ext cx="16504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ovéPole 4"/>
          <p:cNvSpPr txBox="1"/>
          <p:nvPr/>
        </p:nvSpPr>
        <p:spPr>
          <a:xfrm>
            <a:off x="4619099" y="4596313"/>
            <a:ext cx="2794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Strom měří 35 metrů.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4232755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16" y="5603170"/>
            <a:ext cx="1688748" cy="634142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Užití podobnosti</a:t>
            </a:r>
            <a:br>
              <a:rPr lang="cs-CZ" dirty="0" smtClean="0"/>
            </a:br>
            <a:r>
              <a:rPr lang="cs-CZ" sz="3200" dirty="0" smtClean="0"/>
              <a:t>v praxi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088" y="2034714"/>
            <a:ext cx="9113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Honzíkovi se měření zalíbilo, a tak se druhý den rozhodl změřit i výšku komínu </a:t>
            </a:r>
            <a:br>
              <a:rPr lang="cs-CZ" b="1" dirty="0" smtClean="0"/>
            </a:br>
            <a:r>
              <a:rPr lang="cs-CZ" b="1" dirty="0" smtClean="0"/>
              <a:t>u nedaleké továrny. Vzal si opět svoji dřevěnou </a:t>
            </a:r>
            <a:r>
              <a:rPr lang="cs-CZ" b="1" dirty="0" smtClean="0"/>
              <a:t>tyčku, </a:t>
            </a:r>
            <a:r>
              <a:rPr lang="cs-CZ" b="1" dirty="0" smtClean="0"/>
              <a:t>o níž věděl, že měří přesně 2,5 metru a měřící pásmo. Bohužel dneska bylo zataženo a tak stíny použít nemohl. Našel si tedy místo</a:t>
            </a:r>
            <a:r>
              <a:rPr lang="cs-CZ" b="1" dirty="0"/>
              <a:t>, ze kterého jedním okem viděl od země vršek komína přesně za horním koncem tyče. </a:t>
            </a:r>
            <a:r>
              <a:rPr lang="cs-CZ" b="1" dirty="0" smtClean="0"/>
              <a:t>Změřil, že vzdálenost  oka od dolního okraje tyče je 3 metry a vzdálenost tyče od </a:t>
            </a:r>
            <a:r>
              <a:rPr lang="cs-CZ" b="1" dirty="0" smtClean="0"/>
              <a:t>komínu </a:t>
            </a:r>
            <a:r>
              <a:rPr lang="cs-CZ" b="1" dirty="0" smtClean="0"/>
              <a:t>je 48 metrů. Jak vysoký byl komín?</a:t>
            </a: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" y="2679906"/>
            <a:ext cx="1574800" cy="103021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534" y="3671158"/>
            <a:ext cx="379541" cy="2502530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 bwMode="auto">
          <a:xfrm>
            <a:off x="-14560" y="6173688"/>
            <a:ext cx="9144000" cy="698748"/>
          </a:xfrm>
          <a:prstGeom prst="rect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H="1">
            <a:off x="2771800" y="3671158"/>
            <a:ext cx="5854504" cy="250253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délník 9"/>
          <p:cNvSpPr/>
          <p:nvPr/>
        </p:nvSpPr>
        <p:spPr bwMode="auto">
          <a:xfrm>
            <a:off x="4860032" y="5273764"/>
            <a:ext cx="72008" cy="89154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Levá složená závorka 10"/>
          <p:cNvSpPr/>
          <p:nvPr/>
        </p:nvSpPr>
        <p:spPr bwMode="auto">
          <a:xfrm rot="5400000" flipH="1" flipV="1">
            <a:off x="6580357" y="4480984"/>
            <a:ext cx="361571" cy="373021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652306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48 m</a:t>
            </a:r>
            <a:endParaRPr lang="cs-CZ" b="1" dirty="0"/>
          </a:p>
        </p:txBody>
      </p:sp>
      <p:sp>
        <p:nvSpPr>
          <p:cNvPr id="13" name="Levá složená závorka 12"/>
          <p:cNvSpPr/>
          <p:nvPr/>
        </p:nvSpPr>
        <p:spPr bwMode="auto">
          <a:xfrm rot="5400000" flipH="1" flipV="1">
            <a:off x="3653315" y="5280341"/>
            <a:ext cx="361206" cy="2124236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563888" y="65160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m</a:t>
            </a:r>
            <a:endParaRPr lang="cs-CZ" b="1" dirty="0"/>
          </a:p>
        </p:txBody>
      </p:sp>
      <p:sp>
        <p:nvSpPr>
          <p:cNvPr id="15" name="Levá složená závorka 14"/>
          <p:cNvSpPr/>
          <p:nvPr/>
        </p:nvSpPr>
        <p:spPr bwMode="auto">
          <a:xfrm flipH="1" flipV="1">
            <a:off x="4932040" y="5301208"/>
            <a:ext cx="315950" cy="879265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250036" y="5517232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2,5 m</a:t>
            </a:r>
            <a:endParaRPr lang="cs-CZ" b="1" dirty="0"/>
          </a:p>
        </p:txBody>
      </p:sp>
      <p:sp>
        <p:nvSpPr>
          <p:cNvPr id="18" name="Levá složená závorka 17"/>
          <p:cNvSpPr/>
          <p:nvPr/>
        </p:nvSpPr>
        <p:spPr bwMode="auto">
          <a:xfrm rot="10800000" flipH="1" flipV="1">
            <a:off x="7980552" y="3671158"/>
            <a:ext cx="623896" cy="2481871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338268" y="4653136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dirty="0" smtClean="0"/>
              <a:t> 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217991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16" y="5603170"/>
            <a:ext cx="1688748" cy="634142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Užití podobnosti</a:t>
            </a:r>
            <a:br>
              <a:rPr lang="cs-CZ" dirty="0" smtClean="0"/>
            </a:br>
            <a:r>
              <a:rPr lang="cs-CZ" sz="3200" dirty="0" smtClean="0"/>
              <a:t>v praxi</a:t>
            </a:r>
            <a:endParaRPr lang="cs-CZ" sz="32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" y="2679906"/>
            <a:ext cx="1574800" cy="103021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534" y="3671158"/>
            <a:ext cx="379541" cy="2502530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 bwMode="auto">
          <a:xfrm>
            <a:off x="-14560" y="6173688"/>
            <a:ext cx="9144000" cy="698748"/>
          </a:xfrm>
          <a:prstGeom prst="rect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H="1">
            <a:off x="2771800" y="3671158"/>
            <a:ext cx="5854504" cy="250253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délník 9"/>
          <p:cNvSpPr/>
          <p:nvPr/>
        </p:nvSpPr>
        <p:spPr bwMode="auto">
          <a:xfrm>
            <a:off x="4860032" y="5273764"/>
            <a:ext cx="72008" cy="89154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Levá složená závorka 10"/>
          <p:cNvSpPr/>
          <p:nvPr/>
        </p:nvSpPr>
        <p:spPr bwMode="auto">
          <a:xfrm rot="5400000" flipH="1" flipV="1">
            <a:off x="6580357" y="4480984"/>
            <a:ext cx="361571" cy="373021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652306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48 m</a:t>
            </a:r>
            <a:endParaRPr lang="cs-CZ" b="1" dirty="0"/>
          </a:p>
        </p:txBody>
      </p:sp>
      <p:sp>
        <p:nvSpPr>
          <p:cNvPr id="13" name="Levá složená závorka 12"/>
          <p:cNvSpPr/>
          <p:nvPr/>
        </p:nvSpPr>
        <p:spPr bwMode="auto">
          <a:xfrm rot="5400000" flipH="1" flipV="1">
            <a:off x="3653315" y="5280341"/>
            <a:ext cx="361206" cy="2124236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563888" y="65160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m</a:t>
            </a:r>
            <a:endParaRPr lang="cs-CZ" b="1" dirty="0"/>
          </a:p>
        </p:txBody>
      </p:sp>
      <p:sp>
        <p:nvSpPr>
          <p:cNvPr id="15" name="Levá složená závorka 14"/>
          <p:cNvSpPr/>
          <p:nvPr/>
        </p:nvSpPr>
        <p:spPr bwMode="auto">
          <a:xfrm flipH="1" flipV="1">
            <a:off x="4932040" y="5301208"/>
            <a:ext cx="315950" cy="879265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250036" y="5517232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2,5 m</a:t>
            </a:r>
            <a:endParaRPr lang="cs-CZ" b="1" dirty="0"/>
          </a:p>
        </p:txBody>
      </p:sp>
      <p:sp>
        <p:nvSpPr>
          <p:cNvPr id="18" name="Levá složená závorka 17"/>
          <p:cNvSpPr/>
          <p:nvPr/>
        </p:nvSpPr>
        <p:spPr bwMode="auto">
          <a:xfrm rot="10800000" flipH="1" flipV="1">
            <a:off x="7980552" y="3671158"/>
            <a:ext cx="623896" cy="2481871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 w="127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338268" y="4653136"/>
            <a:ext cx="90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dirty="0" smtClean="0"/>
              <a:t> m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115617" y="191683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Výpočet: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1916832"/>
            <a:ext cx="663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Poněvadž jsou trojúhelníky podobné podle věty </a:t>
            </a:r>
            <a:r>
              <a:rPr lang="cs-CZ" b="1" dirty="0" err="1" smtClean="0"/>
              <a:t>uu</a:t>
            </a:r>
            <a:r>
              <a:rPr lang="cs-CZ" b="1" dirty="0" smtClean="0"/>
              <a:t>, platí: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771800" y="2276872"/>
                <a:ext cx="1373882" cy="665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𝟓𝟏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276872"/>
                <a:ext cx="1373882" cy="6658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995936" y="2348880"/>
                <a:ext cx="1373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/ · </m:t>
                      </m:r>
                      <m:r>
                        <a:rPr lang="cs-CZ" b="1" i="1" dirty="0" smtClean="0">
                          <a:latin typeface="Cambria Math"/>
                        </a:rPr>
                        <m:t>𝟐</m:t>
                      </m:r>
                      <m:r>
                        <a:rPr lang="cs-CZ" b="1" i="1" dirty="0" smtClean="0">
                          <a:latin typeface="Cambria Math"/>
                        </a:rPr>
                        <m:t>,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2348880"/>
                <a:ext cx="1373882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333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976364" y="2946332"/>
                <a:ext cx="1955676" cy="642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𝟓𝟏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·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364" y="2946332"/>
                <a:ext cx="1955676" cy="64203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031913" y="3563724"/>
                <a:ext cx="11800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𝟒𝟐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913" y="3563724"/>
                <a:ext cx="1180047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>
            <a:off x="2915816" y="3933056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70881" y="3933056"/>
                <a:ext cx="1861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𝟒𝟐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𝐦𝐞𝐭𝐫</m:t>
                      </m:r>
                      <m:r>
                        <a:rPr lang="cs-CZ" b="1" i="0" smtClean="0">
                          <a:latin typeface="Cambria Math"/>
                        </a:rPr>
                        <m:t>ů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881" y="3933056"/>
                <a:ext cx="1861159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Přímá spojnice 27"/>
          <p:cNvCxnSpPr/>
          <p:nvPr/>
        </p:nvCxnSpPr>
        <p:spPr bwMode="auto">
          <a:xfrm>
            <a:off x="2993554" y="4293096"/>
            <a:ext cx="190248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2987824" y="4365104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2357753" y="4727428"/>
            <a:ext cx="3006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Komín měří 42,5 metrů.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183058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1572</TotalTime>
  <Words>773</Words>
  <Application>Microsoft Office PowerPoint</Application>
  <PresentationFormat>Předvádění na obrazovce (4:3)</PresentationFormat>
  <Paragraphs>162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 školení zaměstnanců</vt:lpstr>
      <vt:lpstr>Užití podobnosti v praxi</vt:lpstr>
      <vt:lpstr>Podobnost Matematická podobnost</vt:lpstr>
      <vt:lpstr>Podobnost Poměr podobnosti</vt:lpstr>
      <vt:lpstr>Podobnost Poměr podobnosti</vt:lpstr>
      <vt:lpstr>Podobnost Poměr podobnosti</vt:lpstr>
      <vt:lpstr>Užití podobnosti v praxi</vt:lpstr>
      <vt:lpstr>Užití podobnosti v praxi</vt:lpstr>
      <vt:lpstr>Užití podobnosti v praxi</vt:lpstr>
      <vt:lpstr>Užití podobnosti v praxi</vt:lpstr>
      <vt:lpstr>Užití podobnosti v praxi</vt:lpstr>
      <vt:lpstr>Užití podobnosti v praxi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243</cp:revision>
  <dcterms:created xsi:type="dcterms:W3CDTF">2012-01-02T08:14:14Z</dcterms:created>
  <dcterms:modified xsi:type="dcterms:W3CDTF">2012-03-05T09:26:26Z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