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98" r:id="rId3"/>
    <p:sldId id="299" r:id="rId4"/>
    <p:sldId id="300" r:id="rId5"/>
    <p:sldId id="301" r:id="rId6"/>
    <p:sldId id="302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Užití podobnosti</a:t>
            </a:r>
            <a:br>
              <a:rPr lang="cs-CZ" dirty="0" smtClean="0"/>
            </a:br>
            <a:r>
              <a:rPr lang="cs-CZ" sz="3200" dirty="0" smtClean="0"/>
              <a:t>Změna délky úsečky v daném poměru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Užití podobnosti</a:t>
            </a:r>
            <a:br>
              <a:rPr lang="cs-CZ" dirty="0"/>
            </a:br>
            <a:r>
              <a:rPr lang="cs-CZ" sz="3200" dirty="0"/>
              <a:t>Změna délky úsečky v daném poměru</a:t>
            </a: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73409" y="2936394"/>
            <a:ext cx="2949627" cy="15476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67542" y="4484082"/>
            <a:ext cx="43204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3423036" y="2936394"/>
            <a:ext cx="1364988" cy="15476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4644008" y="1830296"/>
            <a:ext cx="4499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Proč je trojúhelník ABC podobný trojúhelníku AED?</a:t>
            </a:r>
            <a:endParaRPr lang="cs-CZ" sz="2000" b="1" dirty="0"/>
          </a:p>
        </p:txBody>
      </p:sp>
      <p:cxnSp>
        <p:nvCxnSpPr>
          <p:cNvPr id="40" name="Přímá spojnice 39"/>
          <p:cNvCxnSpPr>
            <a:cxnSpLocks noChangeAspect="1"/>
          </p:cNvCxnSpPr>
          <p:nvPr/>
        </p:nvCxnSpPr>
        <p:spPr bwMode="auto">
          <a:xfrm>
            <a:off x="2123729" y="3609186"/>
            <a:ext cx="757605" cy="8748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257384" y="4484082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691679" y="323985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502531" y="4491930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4499434" y="4484082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131840" y="2567062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707904" y="32036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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267744" y="37256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</a:t>
            </a:r>
            <a:endParaRPr lang="cs-CZ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326091" y="37532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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5777" y="323985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</a:t>
            </a:r>
            <a:endParaRPr lang="cs-CZ" dirty="0"/>
          </a:p>
        </p:txBody>
      </p:sp>
      <p:sp>
        <p:nvSpPr>
          <p:cNvPr id="15" name="Oblouk 14"/>
          <p:cNvSpPr/>
          <p:nvPr/>
        </p:nvSpPr>
        <p:spPr bwMode="auto">
          <a:xfrm rot="2518656">
            <a:off x="780341" y="4031203"/>
            <a:ext cx="576064" cy="510376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855281" y="4122598"/>
            <a:ext cx="42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</a:rPr>
              <a:t>a</a:t>
            </a:r>
          </a:p>
        </p:txBody>
      </p:sp>
      <p:sp>
        <p:nvSpPr>
          <p:cNvPr id="19" name="Oblouk 18"/>
          <p:cNvSpPr/>
          <p:nvPr/>
        </p:nvSpPr>
        <p:spPr bwMode="auto">
          <a:xfrm rot="15206420">
            <a:off x="1930047" y="3801700"/>
            <a:ext cx="1080120" cy="1059562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louk 69"/>
          <p:cNvSpPr/>
          <p:nvPr/>
        </p:nvSpPr>
        <p:spPr bwMode="auto">
          <a:xfrm rot="15206420">
            <a:off x="3802255" y="3783899"/>
            <a:ext cx="1080120" cy="1059562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129593" y="4058714"/>
            <a:ext cx="42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4073809" y="4046562"/>
            <a:ext cx="42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4715459" y="2751728"/>
            <a:ext cx="4105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ABC je podobný trojúhelníku AED podle věty </a:t>
            </a:r>
            <a:r>
              <a:rPr lang="cs-CZ" sz="2000" b="1" dirty="0" err="1" smtClean="0"/>
              <a:t>uu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4898358" y="4236093"/>
                <a:ext cx="23593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𝑨𝑫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</a:rPr>
                        <m:t>=</m:t>
                      </m:r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 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𝑨𝑪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358" y="4236093"/>
                <a:ext cx="2359303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4932040" y="5067770"/>
                <a:ext cx="23593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𝑨𝑬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</a:rPr>
                        <m:t>=</m:t>
                      </m:r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 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𝑨𝑩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067770"/>
                <a:ext cx="2359303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4958370" y="5791471"/>
                <a:ext cx="23593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𝑬𝑫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</a:rPr>
                        <m:t>=</m:t>
                      </m:r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 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</a:rPr>
                            <m:t>𝑩𝑪</m:t>
                          </m:r>
                        </m:e>
                      </m: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370" y="5791471"/>
                <a:ext cx="2359303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6660232" y="4061348"/>
                <a:ext cx="2359303" cy="738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𝑨𝑫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𝑨𝑪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061348"/>
                <a:ext cx="2359303" cy="7383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6660232" y="4861262"/>
                <a:ext cx="2359303" cy="738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𝑨𝑬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861262"/>
                <a:ext cx="2359303" cy="7383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6732240" y="5622354"/>
                <a:ext cx="2359303" cy="738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</a:rPr>
                        <m:t>𝒌</m:t>
                      </m:r>
                      <m:r>
                        <a:rPr lang="cs-CZ" sz="20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2000" b="1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𝑬𝑫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000" b="1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dirty="0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5622354"/>
                <a:ext cx="2359303" cy="7383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46" grpId="0"/>
      <p:bldP spid="61" grpId="0"/>
      <p:bldP spid="62" grpId="0"/>
      <p:bldP spid="63" grpId="0"/>
      <p:bldP spid="13" grpId="0"/>
      <p:bldP spid="67" grpId="0"/>
      <p:bldP spid="68" grpId="0"/>
      <p:bldP spid="69" grpId="0"/>
      <p:bldP spid="15" grpId="0" animBg="1"/>
      <p:bldP spid="17" grpId="0"/>
      <p:bldP spid="19" grpId="0" animBg="1"/>
      <p:bldP spid="70" grpId="0" animBg="1"/>
      <p:bldP spid="20" grpId="0"/>
      <p:bldP spid="71" grpId="0"/>
      <p:bldP spid="2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Užití podobnosti</a:t>
            </a:r>
            <a:br>
              <a:rPr lang="cs-CZ" dirty="0"/>
            </a:br>
            <a:r>
              <a:rPr lang="cs-CZ" sz="3200" dirty="0"/>
              <a:t>Změna délky úsečky v daném poměru</a:t>
            </a: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257384" y="2924944"/>
            <a:ext cx="432048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3125419" y="2936394"/>
            <a:ext cx="1441731" cy="17165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1. Změňte (zmenšete) graficky úsečku AB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  <m:r>
                          <a:rPr lang="cs-CZ" sz="2000" b="1" i="1" smtClean="0">
                            <a:latin typeface="Cambria Math"/>
                          </a:rPr>
                          <m:t>=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𝟏𝟏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𝒄𝒎</m:t>
                        </m:r>
                      </m:e>
                    </m:d>
                  </m:oMath>
                </a14:m>
                <a:r>
                  <a:rPr lang="cs-CZ" sz="2000" b="1" dirty="0" smtClean="0"/>
                  <a:t> v poměru 3 : 5.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66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2429" y="293639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259630" y="377104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83566" y="339805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4427984" y="292494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624572" y="2460650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48574" y="252462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úsečku AB.</a:t>
            </a:r>
            <a:endParaRPr lang="cs-CZ" b="1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966870" y="3855846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827584" y="3182247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398629" y="3502622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555776" y="4221088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136135" y="4509120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1750845" y="4030591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987822" y="469890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V="1">
            <a:off x="1907898" y="2848030"/>
            <a:ext cx="1007720" cy="11576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3846284" y="3677367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3923928" y="3610561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2267744" y="3501008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195736" y="3573016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251718" y="2924734"/>
            <a:ext cx="2592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TextovéPole 83"/>
          <p:cNvSpPr txBox="1"/>
          <p:nvPr/>
        </p:nvSpPr>
        <p:spPr>
          <a:xfrm>
            <a:off x="4860032" y="2907585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polopřímku AO.</a:t>
            </a:r>
            <a:endParaRPr lang="cs-CZ" b="1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3419872" y="4725144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ovéPole 86"/>
          <p:cNvSpPr txBox="1"/>
          <p:nvPr/>
        </p:nvSpPr>
        <p:spPr>
          <a:xfrm>
            <a:off x="3275854" y="494116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</a:t>
            </a:r>
            <a:endParaRPr lang="cs-CZ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865466" y="3301602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Na polopřímku AO naneseme </a:t>
            </a:r>
            <a:br>
              <a:rPr lang="cs-CZ" b="1" dirty="0" smtClean="0"/>
            </a:br>
            <a:r>
              <a:rPr lang="cs-CZ" b="1" dirty="0" smtClean="0"/>
              <a:t>    5 stejných dílů.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4865466" y="392376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</a:t>
            </a:r>
            <a:r>
              <a:rPr lang="cs-CZ" b="1" dirty="0" smtClean="0"/>
              <a:t>. Bod 5 spojíme s bodem B.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4885086" y="4281297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5</a:t>
            </a:r>
            <a:r>
              <a:rPr lang="cs-CZ" b="1" dirty="0" smtClean="0"/>
              <a:t>. Bodem 3 vedeme rovnoběžku s </a:t>
            </a:r>
            <a:br>
              <a:rPr lang="cs-CZ" b="1" dirty="0" smtClean="0"/>
            </a:br>
            <a:r>
              <a:rPr lang="cs-CZ" b="1" dirty="0" smtClean="0"/>
              <a:t>    přímkou 5B.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900366" y="4946094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Průsečík rovnoběžky a úsečky AB </a:t>
            </a:r>
            <a:br>
              <a:rPr lang="cs-CZ" b="1" dirty="0" smtClean="0"/>
            </a:br>
            <a:r>
              <a:rPr lang="cs-CZ" b="1" dirty="0" smtClean="0"/>
              <a:t>    označíme X.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860032" y="5581122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Řešením je úsečka AX.</a:t>
            </a:r>
            <a:endParaRPr lang="cs-CZ" b="1" dirty="0"/>
          </a:p>
        </p:txBody>
      </p:sp>
      <p:sp>
        <p:nvSpPr>
          <p:cNvPr id="7186" name="TextovéPole 7185"/>
          <p:cNvSpPr txBox="1"/>
          <p:nvPr/>
        </p:nvSpPr>
        <p:spPr>
          <a:xfrm>
            <a:off x="74439" y="4411826"/>
            <a:ext cx="219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Kontrola výpočtem: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-36512" y="6093296"/>
                <a:ext cx="2193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u="dbl" smtClean="0">
                              <a:latin typeface="Cambria Math"/>
                            </a:rPr>
                            <m:t>𝐀𝐗</m:t>
                          </m:r>
                        </m:e>
                      </m:d>
                      <m:r>
                        <a:rPr lang="cs-CZ" b="1" i="0" u="dbl" smtClean="0">
                          <a:latin typeface="Cambria Math"/>
                        </a:rPr>
                        <m:t>=</m:t>
                      </m:r>
                      <m:r>
                        <a:rPr lang="cs-CZ" b="1" i="0" u="dbl" smtClean="0">
                          <a:latin typeface="Cambria Math"/>
                        </a:rPr>
                        <m:t>𝟔</m:t>
                      </m:r>
                      <m:r>
                        <a:rPr lang="cs-CZ" b="1" i="0" u="dbl" smtClean="0">
                          <a:latin typeface="Cambria Math"/>
                        </a:rPr>
                        <m:t>,</m:t>
                      </m:r>
                      <m:r>
                        <a:rPr lang="cs-CZ" b="1" i="0" u="dbl" smtClean="0">
                          <a:latin typeface="Cambria Math"/>
                        </a:rPr>
                        <m:t>𝟔</m:t>
                      </m:r>
                      <m:r>
                        <a:rPr lang="cs-CZ" b="1" i="0" u="dbl" smtClean="0">
                          <a:latin typeface="Cambria Math"/>
                        </a:rPr>
                        <m:t> </m:t>
                      </m:r>
                      <m:r>
                        <a:rPr lang="cs-CZ" b="1" i="0" u="dbl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093296"/>
                <a:ext cx="21933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88" name="Přímá spojnice 7187"/>
          <p:cNvCxnSpPr/>
          <p:nvPr/>
        </p:nvCxnSpPr>
        <p:spPr bwMode="auto">
          <a:xfrm>
            <a:off x="185067" y="5945289"/>
            <a:ext cx="20106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91" name="Přímá spojnice 7190"/>
          <p:cNvCxnSpPr/>
          <p:nvPr/>
        </p:nvCxnSpPr>
        <p:spPr bwMode="auto">
          <a:xfrm>
            <a:off x="259134" y="2936394"/>
            <a:ext cx="3666544" cy="21517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2411758" y="436510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09349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46" grpId="0"/>
      <p:bldP spid="61" grpId="0"/>
      <p:bldP spid="62" grpId="0"/>
      <p:bldP spid="63" grpId="0"/>
      <p:bldP spid="21" grpId="0"/>
      <p:bldP spid="51" grpId="0"/>
      <p:bldP spid="53" grpId="0"/>
      <p:bldP spid="84" grpId="0"/>
      <p:bldP spid="87" grpId="0"/>
      <p:bldP spid="88" grpId="0"/>
      <p:bldP spid="89" grpId="0"/>
      <p:bldP spid="90" grpId="0"/>
      <p:bldP spid="91" grpId="0"/>
      <p:bldP spid="92" grpId="0"/>
      <p:bldP spid="7186" grpId="0"/>
      <p:bldP spid="94" grpId="0"/>
      <p:bldP spid="95" grpId="0"/>
      <p:bldP spid="96" grpId="0"/>
      <p:bldP spid="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Přímá spojnice 53"/>
          <p:cNvCxnSpPr/>
          <p:nvPr/>
        </p:nvCxnSpPr>
        <p:spPr bwMode="auto">
          <a:xfrm flipV="1">
            <a:off x="293024" y="2924944"/>
            <a:ext cx="417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Užití podobnosti</a:t>
            </a:r>
            <a:br>
              <a:rPr lang="cs-CZ" dirty="0"/>
            </a:br>
            <a:r>
              <a:rPr lang="cs-CZ" sz="3200" dirty="0"/>
              <a:t>Změna délky úsečky v daném poměru</a:t>
            </a: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257384" y="2924944"/>
            <a:ext cx="29464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V="1">
            <a:off x="3081526" y="2784068"/>
            <a:ext cx="928464" cy="1914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2. Změňte (zvětšete) graficky úsečku AB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  <m:r>
                          <a:rPr lang="cs-CZ" sz="2000" b="1" i="1" smtClean="0">
                            <a:latin typeface="Cambria Math"/>
                          </a:rPr>
                          <m:t>=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𝟕</m:t>
                        </m:r>
                        <m:r>
                          <a:rPr lang="cs-CZ" sz="20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𝒄𝒎</m:t>
                        </m:r>
                      </m:e>
                    </m:d>
                  </m:oMath>
                </a14:m>
                <a:r>
                  <a:rPr lang="cs-CZ" sz="2000" b="1" dirty="0" smtClean="0"/>
                  <a:t> v poměru 5 : 4.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66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85679" y="2528247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259630" y="377104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83566" y="339805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920110" y="252462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707904" y="252462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48574" y="252462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úsečku AB.</a:t>
            </a:r>
            <a:endParaRPr lang="cs-CZ" b="1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966870" y="3855846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827584" y="3182247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398629" y="3502622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555776" y="4181940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136135" y="4509120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2411758" y="4411826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987822" y="469890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V="1">
            <a:off x="2555776" y="2924944"/>
            <a:ext cx="648071" cy="13588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3563888" y="3645024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3635896" y="3501008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3051066" y="3187677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987824" y="3300775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TextovéPole 83"/>
          <p:cNvSpPr txBox="1"/>
          <p:nvPr/>
        </p:nvSpPr>
        <p:spPr>
          <a:xfrm>
            <a:off x="4860032" y="2907585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polopřímku AO.</a:t>
            </a:r>
            <a:endParaRPr lang="cs-CZ" b="1" dirty="0"/>
          </a:p>
        </p:txBody>
      </p:sp>
      <p:cxnSp>
        <p:nvCxnSpPr>
          <p:cNvPr id="81" name="Přímá spojnice 80"/>
          <p:cNvCxnSpPr/>
          <p:nvPr/>
        </p:nvCxnSpPr>
        <p:spPr bwMode="auto">
          <a:xfrm>
            <a:off x="251520" y="2922458"/>
            <a:ext cx="369435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3419872" y="4725144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ovéPole 86"/>
          <p:cNvSpPr txBox="1"/>
          <p:nvPr/>
        </p:nvSpPr>
        <p:spPr>
          <a:xfrm>
            <a:off x="3275854" y="494116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</a:t>
            </a:r>
            <a:endParaRPr lang="cs-CZ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865466" y="3301602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Na polopřímku AO naneseme </a:t>
            </a:r>
            <a:br>
              <a:rPr lang="cs-CZ" b="1" dirty="0" smtClean="0"/>
            </a:br>
            <a:r>
              <a:rPr lang="cs-CZ" b="1" dirty="0" smtClean="0"/>
              <a:t>    5 stejných dílů.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4865466" y="392376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</a:t>
            </a:r>
            <a:r>
              <a:rPr lang="cs-CZ" b="1" dirty="0" smtClean="0"/>
              <a:t>. Bod 4 spojíme s bodem B.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4885086" y="4281297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5</a:t>
            </a:r>
            <a:r>
              <a:rPr lang="cs-CZ" b="1" dirty="0" smtClean="0"/>
              <a:t>. Bodem 5 vedeme rovnoběžku s </a:t>
            </a:r>
            <a:br>
              <a:rPr lang="cs-CZ" b="1" dirty="0" smtClean="0"/>
            </a:br>
            <a:r>
              <a:rPr lang="cs-CZ" b="1" dirty="0" smtClean="0"/>
              <a:t>    přímkou 4B.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900366" y="4946094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Průsečík rovnoběžky a úsečky AB </a:t>
            </a:r>
            <a:br>
              <a:rPr lang="cs-CZ" b="1" dirty="0" smtClean="0"/>
            </a:br>
            <a:r>
              <a:rPr lang="cs-CZ" b="1" dirty="0" smtClean="0"/>
              <a:t>    označíme X.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860032" y="5581122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Řešením je úsečka AX.</a:t>
            </a:r>
            <a:endParaRPr lang="cs-CZ" b="1" dirty="0"/>
          </a:p>
        </p:txBody>
      </p:sp>
      <p:sp>
        <p:nvSpPr>
          <p:cNvPr id="7186" name="TextovéPole 7185"/>
          <p:cNvSpPr txBox="1"/>
          <p:nvPr/>
        </p:nvSpPr>
        <p:spPr>
          <a:xfrm>
            <a:off x="74439" y="4411826"/>
            <a:ext cx="219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Kontrola výpočtem: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∙7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107504" y="6093296"/>
                <a:ext cx="2193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u="dbl" smtClean="0">
                              <a:latin typeface="Cambria Math"/>
                            </a:rPr>
                            <m:t>𝐀𝐗</m:t>
                          </m:r>
                        </m:e>
                      </m:d>
                      <m:r>
                        <a:rPr lang="cs-CZ" b="1" i="0" u="dbl" smtClean="0">
                          <a:latin typeface="Cambria Math"/>
                        </a:rPr>
                        <m:t>=</m:t>
                      </m:r>
                      <m:r>
                        <a:rPr lang="cs-CZ" b="1" i="0" u="dbl" smtClean="0">
                          <a:latin typeface="Cambria Math"/>
                        </a:rPr>
                        <m:t>𝟖</m:t>
                      </m:r>
                      <m:r>
                        <a:rPr lang="cs-CZ" b="1" i="0" u="dbl" smtClean="0">
                          <a:latin typeface="Cambria Math"/>
                        </a:rPr>
                        <m:t>,</m:t>
                      </m:r>
                      <m:r>
                        <a:rPr lang="cs-CZ" b="1" i="0" u="dbl" smtClean="0">
                          <a:latin typeface="Cambria Math"/>
                        </a:rPr>
                        <m:t>𝟕𝟓</m:t>
                      </m:r>
                      <m:r>
                        <a:rPr lang="cs-CZ" b="1" i="0" u="dbl" smtClean="0">
                          <a:latin typeface="Cambria Math"/>
                        </a:rPr>
                        <m:t> </m:t>
                      </m:r>
                      <m:r>
                        <a:rPr lang="cs-CZ" b="1" i="0" u="dbl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093296"/>
                <a:ext cx="21933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88" name="Přímá spojnice 7187"/>
          <p:cNvCxnSpPr/>
          <p:nvPr/>
        </p:nvCxnSpPr>
        <p:spPr bwMode="auto">
          <a:xfrm>
            <a:off x="185067" y="5945289"/>
            <a:ext cx="20106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251513" y="2926112"/>
            <a:ext cx="3666544" cy="21517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3203847" y="2836361"/>
            <a:ext cx="0" cy="1795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1835694" y="400506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552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46" grpId="0"/>
      <p:bldP spid="61" grpId="0"/>
      <p:bldP spid="62" grpId="0"/>
      <p:bldP spid="63" grpId="0"/>
      <p:bldP spid="21" grpId="0"/>
      <p:bldP spid="52" grpId="0"/>
      <p:bldP spid="53" grpId="0"/>
      <p:bldP spid="84" grpId="0"/>
      <p:bldP spid="87" grpId="0"/>
      <p:bldP spid="88" grpId="0"/>
      <p:bldP spid="89" grpId="0"/>
      <p:bldP spid="90" grpId="0"/>
      <p:bldP spid="91" grpId="0"/>
      <p:bldP spid="92" grpId="0"/>
      <p:bldP spid="7186" grpId="0"/>
      <p:bldP spid="94" grpId="0"/>
      <p:bldP spid="95" grpId="0"/>
      <p:bldP spid="96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Přímá spojnice 53"/>
          <p:cNvCxnSpPr/>
          <p:nvPr/>
        </p:nvCxnSpPr>
        <p:spPr bwMode="auto">
          <a:xfrm>
            <a:off x="257384" y="2924944"/>
            <a:ext cx="375260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Užití podobnosti</a:t>
            </a:r>
            <a:br>
              <a:rPr lang="cs-CZ" dirty="0"/>
            </a:br>
            <a:r>
              <a:rPr lang="cs-CZ" sz="3200" dirty="0" smtClean="0"/>
              <a:t>Rozdělení </a:t>
            </a:r>
            <a:r>
              <a:rPr lang="cs-CZ" sz="3200" dirty="0"/>
              <a:t>úsečky v daném poměru</a:t>
            </a:r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3081526" y="2864914"/>
            <a:ext cx="928464" cy="18049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3. Rozdělte graficky úsečku AB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  <m:r>
                          <a:rPr lang="cs-CZ" sz="2000" b="1" i="1" smtClean="0">
                            <a:latin typeface="Cambria Math"/>
                          </a:rPr>
                          <m:t>=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𝟏𝟐</m:t>
                        </m:r>
                        <m:r>
                          <a:rPr lang="cs-CZ" sz="20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𝒄𝒎</m:t>
                        </m:r>
                      </m:e>
                    </m:d>
                  </m:oMath>
                </a14:m>
                <a:r>
                  <a:rPr lang="cs-CZ" sz="2000" b="1" dirty="0" smtClean="0"/>
                  <a:t> v poměru 3 : 2.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66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85679" y="2528247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259630" y="377104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83566" y="339805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940076" y="251432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261466" y="251432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48574" y="252462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úsečku AB.</a:t>
            </a:r>
            <a:endParaRPr lang="cs-CZ" b="1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966870" y="3855846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827584" y="3182247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398629" y="3502622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2555776" y="4181940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3136135" y="4509120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1750845" y="4030591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411758" y="4411826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987822" y="469890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V="1">
            <a:off x="1906234" y="2819501"/>
            <a:ext cx="612068" cy="121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3563888" y="3645024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3635896" y="3501008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2267744" y="3212976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195736" y="3356992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257384" y="2924944"/>
            <a:ext cx="2220791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TextovéPole 83"/>
          <p:cNvSpPr txBox="1"/>
          <p:nvPr/>
        </p:nvSpPr>
        <p:spPr>
          <a:xfrm>
            <a:off x="4860032" y="2907585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polopřímku AO.</a:t>
            </a:r>
            <a:endParaRPr lang="cs-CZ" b="1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3419872" y="4725144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ovéPole 86"/>
          <p:cNvSpPr txBox="1"/>
          <p:nvPr/>
        </p:nvSpPr>
        <p:spPr>
          <a:xfrm>
            <a:off x="3275854" y="494116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</a:t>
            </a:r>
            <a:endParaRPr lang="cs-CZ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865466" y="3301602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Na polopřímku AO naneseme </a:t>
            </a:r>
            <a:br>
              <a:rPr lang="cs-CZ" b="1" dirty="0" smtClean="0"/>
            </a:br>
            <a:r>
              <a:rPr lang="cs-CZ" b="1" dirty="0" smtClean="0"/>
              <a:t>    5 stejných dílů (součet dílů).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4865466" y="392376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</a:t>
            </a:r>
            <a:r>
              <a:rPr lang="cs-CZ" b="1" dirty="0" smtClean="0"/>
              <a:t>. Bod 5 spojíme s bodem B.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4885086" y="4281297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5</a:t>
            </a:r>
            <a:r>
              <a:rPr lang="cs-CZ" b="1" dirty="0" smtClean="0"/>
              <a:t>. Bodem 3 vedeme rovnoběžku s </a:t>
            </a:r>
            <a:br>
              <a:rPr lang="cs-CZ" b="1" dirty="0" smtClean="0"/>
            </a:br>
            <a:r>
              <a:rPr lang="cs-CZ" b="1" dirty="0" smtClean="0"/>
              <a:t>    přímkou 5B.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900366" y="4946094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Průsečík rovnoběžky a úsečky AB </a:t>
            </a:r>
            <a:br>
              <a:rPr lang="cs-CZ" b="1" dirty="0" smtClean="0"/>
            </a:br>
            <a:r>
              <a:rPr lang="cs-CZ" b="1" dirty="0" smtClean="0"/>
              <a:t>    označíme X.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860032" y="5581122"/>
            <a:ext cx="4295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Řešením je bod X, který rozdělil </a:t>
            </a:r>
            <a:br>
              <a:rPr lang="cs-CZ" b="1" dirty="0" smtClean="0"/>
            </a:br>
            <a:r>
              <a:rPr lang="cs-CZ" b="1" dirty="0" smtClean="0"/>
              <a:t>    úsečku AB na dvě části v poměru </a:t>
            </a:r>
            <a:br>
              <a:rPr lang="cs-CZ" b="1" dirty="0" smtClean="0"/>
            </a:br>
            <a:r>
              <a:rPr lang="cs-CZ" b="1" dirty="0" smtClean="0"/>
              <a:t>    3 : 2.</a:t>
            </a:r>
            <a:endParaRPr lang="cs-CZ" b="1" dirty="0"/>
          </a:p>
        </p:txBody>
      </p:sp>
      <p:sp>
        <p:nvSpPr>
          <p:cNvPr id="7186" name="TextovéPole 7185"/>
          <p:cNvSpPr txBox="1"/>
          <p:nvPr/>
        </p:nvSpPr>
        <p:spPr>
          <a:xfrm>
            <a:off x="74439" y="4411826"/>
            <a:ext cx="219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Kontrola výpočtem: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3" y="4781158"/>
                <a:ext cx="2193305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20" y="5310500"/>
                <a:ext cx="2193305" cy="6347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2431" y="6021288"/>
                <a:ext cx="2193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u="dbl" smtClean="0">
                              <a:latin typeface="Cambria Math"/>
                            </a:rPr>
                            <m:t>𝐀𝐗</m:t>
                          </m:r>
                        </m:e>
                      </m:d>
                      <m:r>
                        <a:rPr lang="cs-CZ" b="1" i="0" u="dbl" smtClean="0">
                          <a:latin typeface="Cambria Math"/>
                        </a:rPr>
                        <m:t>=</m:t>
                      </m:r>
                      <m:r>
                        <a:rPr lang="cs-CZ" b="1" i="0" u="dbl" smtClean="0">
                          <a:latin typeface="Cambria Math"/>
                        </a:rPr>
                        <m:t>𝟕</m:t>
                      </m:r>
                      <m:r>
                        <a:rPr lang="cs-CZ" b="1" i="0" u="dbl" smtClean="0">
                          <a:latin typeface="Cambria Math"/>
                        </a:rPr>
                        <m:t>,</m:t>
                      </m:r>
                      <m:r>
                        <a:rPr lang="cs-CZ" b="1" i="0" u="dbl" smtClean="0">
                          <a:latin typeface="Cambria Math"/>
                        </a:rPr>
                        <m:t>𝟐</m:t>
                      </m:r>
                      <m:r>
                        <a:rPr lang="cs-CZ" b="1" i="0" u="dbl" smtClean="0">
                          <a:latin typeface="Cambria Math"/>
                        </a:rPr>
                        <m:t> </m:t>
                      </m:r>
                      <m:r>
                        <a:rPr lang="cs-CZ" b="1" i="0" u="dbl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" y="6021288"/>
                <a:ext cx="21933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88" name="Přímá spojnice 7187"/>
          <p:cNvCxnSpPr/>
          <p:nvPr/>
        </p:nvCxnSpPr>
        <p:spPr bwMode="auto">
          <a:xfrm>
            <a:off x="185067" y="5945289"/>
            <a:ext cx="20106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466753" y="2918613"/>
            <a:ext cx="1557661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2395226" y="5157192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𝐵𝑋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226" y="5157192"/>
                <a:ext cx="2193305" cy="6347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339752" y="5674531"/>
                <a:ext cx="219330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𝐵𝑋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5674531"/>
                <a:ext cx="2193305" cy="63478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Přímá spojnice 67"/>
          <p:cNvCxnSpPr/>
          <p:nvPr/>
        </p:nvCxnSpPr>
        <p:spPr bwMode="auto">
          <a:xfrm>
            <a:off x="2470012" y="6277962"/>
            <a:ext cx="20106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2450703" y="6319786"/>
                <a:ext cx="2193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u="dbl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0" u="dbl" smtClean="0">
                              <a:latin typeface="Cambria Math"/>
                            </a:rPr>
                            <m:t>𝐁𝐗</m:t>
                          </m:r>
                        </m:e>
                      </m:d>
                      <m:r>
                        <a:rPr lang="cs-CZ" b="1" i="0" u="dbl" smtClean="0">
                          <a:latin typeface="Cambria Math"/>
                        </a:rPr>
                        <m:t>=</m:t>
                      </m:r>
                      <m:r>
                        <a:rPr lang="cs-CZ" b="1" i="0" u="dbl" smtClean="0">
                          <a:latin typeface="Cambria Math"/>
                        </a:rPr>
                        <m:t>𝟒</m:t>
                      </m:r>
                      <m:r>
                        <a:rPr lang="cs-CZ" b="1" i="0" u="dbl" smtClean="0">
                          <a:latin typeface="Cambria Math"/>
                        </a:rPr>
                        <m:t>,</m:t>
                      </m:r>
                      <m:r>
                        <a:rPr lang="cs-CZ" b="1" i="0" u="dbl" smtClean="0">
                          <a:latin typeface="Cambria Math"/>
                        </a:rPr>
                        <m:t>𝟖</m:t>
                      </m:r>
                      <m:r>
                        <a:rPr lang="cs-CZ" b="1" i="0" u="dbl" smtClean="0">
                          <a:latin typeface="Cambria Math"/>
                        </a:rPr>
                        <m:t> </m:t>
                      </m:r>
                      <m:r>
                        <a:rPr lang="cs-CZ" b="1" i="0" u="dbl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703" y="6319786"/>
                <a:ext cx="219330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251513" y="2918613"/>
            <a:ext cx="3666544" cy="21517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85720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46" grpId="0"/>
      <p:bldP spid="61" grpId="0"/>
      <p:bldP spid="62" grpId="0"/>
      <p:bldP spid="63" grpId="0"/>
      <p:bldP spid="21" grpId="0"/>
      <p:bldP spid="51" grpId="0"/>
      <p:bldP spid="52" grpId="0"/>
      <p:bldP spid="53" grpId="0"/>
      <p:bldP spid="84" grpId="0"/>
      <p:bldP spid="87" grpId="0"/>
      <p:bldP spid="88" grpId="0"/>
      <p:bldP spid="89" grpId="0"/>
      <p:bldP spid="90" grpId="0"/>
      <p:bldP spid="91" grpId="0"/>
      <p:bldP spid="92" grpId="0"/>
      <p:bldP spid="7186" grpId="0"/>
      <p:bldP spid="94" grpId="0"/>
      <p:bldP spid="95" grpId="0"/>
      <p:bldP spid="96" grpId="0"/>
      <p:bldP spid="66" grpId="0"/>
      <p:bldP spid="67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Užití podobnosti</a:t>
            </a:r>
            <a:br>
              <a:rPr lang="cs-CZ" dirty="0"/>
            </a:br>
            <a:r>
              <a:rPr lang="cs-CZ" sz="3200" dirty="0" smtClean="0"/>
              <a:t>Rozdělení </a:t>
            </a:r>
            <a:r>
              <a:rPr lang="cs-CZ" sz="3200" dirty="0"/>
              <a:t>úsečky </a:t>
            </a:r>
            <a:r>
              <a:rPr lang="cs-CZ" sz="3200" dirty="0" smtClean="0"/>
              <a:t>na stejné díly</a:t>
            </a:r>
            <a:endParaRPr lang="cs-CZ" sz="3200" dirty="0"/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1966870" y="2903730"/>
            <a:ext cx="2052751" cy="10442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3. Rozdělte graficky úsečku AB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  <m:r>
                          <a:rPr lang="cs-CZ" sz="2000" b="1" i="1" smtClean="0">
                            <a:latin typeface="Cambria Math"/>
                          </a:rPr>
                          <m:t>=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𝟏𝟏</m:t>
                        </m:r>
                        <m:r>
                          <a:rPr lang="cs-CZ" sz="20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000" b="1" i="1" smtClean="0">
                            <a:latin typeface="Cambria Math"/>
                          </a:rPr>
                          <m:t>𝒄𝒎</m:t>
                        </m:r>
                      </m:e>
                    </m:d>
                  </m:oMath>
                </a14:m>
                <a:r>
                  <a:rPr lang="cs-CZ" sz="2000" b="1" dirty="0" smtClean="0"/>
                  <a:t> na 3 stejné díly.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20778"/>
                <a:ext cx="9144000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66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85679" y="2528247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259630" y="3771044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83566" y="339805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3940076" y="251432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318658" y="2514329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48574" y="252462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úsečku AB.</a:t>
            </a:r>
            <a:endParaRPr lang="cs-CZ" b="1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966870" y="3855846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827584" y="3140968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1398629" y="3502622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1750845" y="4030591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cxnSp>
        <p:nvCxnSpPr>
          <p:cNvPr id="65" name="Přímá spojnice 64"/>
          <p:cNvCxnSpPr/>
          <p:nvPr/>
        </p:nvCxnSpPr>
        <p:spPr bwMode="auto">
          <a:xfrm flipV="1">
            <a:off x="1368000" y="2883661"/>
            <a:ext cx="1458163" cy="7483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74" name="Přímá spojnice 7173"/>
          <p:cNvCxnSpPr/>
          <p:nvPr/>
        </p:nvCxnSpPr>
        <p:spPr bwMode="auto">
          <a:xfrm>
            <a:off x="2699792" y="3501008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843808" y="3429000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2195736" y="3068960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2123728" y="3140968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TextovéPole 83"/>
          <p:cNvSpPr txBox="1"/>
          <p:nvPr/>
        </p:nvSpPr>
        <p:spPr>
          <a:xfrm>
            <a:off x="4860032" y="2907585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polopřímku AO.</a:t>
            </a:r>
            <a:endParaRPr lang="cs-CZ" b="1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2267744" y="4046343"/>
            <a:ext cx="0" cy="174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ovéPole 86"/>
          <p:cNvSpPr txBox="1"/>
          <p:nvPr/>
        </p:nvSpPr>
        <p:spPr>
          <a:xfrm>
            <a:off x="2033150" y="4227188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 </a:t>
            </a:r>
            <a:endParaRPr lang="cs-CZ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4865466" y="3301602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Na polopřímku AO naneseme </a:t>
            </a:r>
            <a:br>
              <a:rPr lang="cs-CZ" b="1" dirty="0" smtClean="0"/>
            </a:br>
            <a:r>
              <a:rPr lang="cs-CZ" b="1" dirty="0" smtClean="0"/>
              <a:t>    3 stejné díly.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4865466" y="3923764"/>
            <a:ext cx="429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</a:t>
            </a:r>
            <a:r>
              <a:rPr lang="cs-CZ" b="1" dirty="0" smtClean="0"/>
              <a:t>. Bod 3 spojíme s bodem B.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4885086" y="4281297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5</a:t>
            </a:r>
            <a:r>
              <a:rPr lang="cs-CZ" b="1" dirty="0" smtClean="0"/>
              <a:t>. Body 1 a 2 vedeme rovnoběžky </a:t>
            </a:r>
            <a:br>
              <a:rPr lang="cs-CZ" b="1" dirty="0" smtClean="0"/>
            </a:br>
            <a:r>
              <a:rPr lang="cs-CZ" b="1" dirty="0" smtClean="0"/>
              <a:t>    s přímkou 3B.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4900366" y="4946094"/>
            <a:ext cx="429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Průsečíky rovnoběžky a úsečky AB </a:t>
            </a:r>
            <a:br>
              <a:rPr lang="cs-CZ" b="1" dirty="0" smtClean="0"/>
            </a:br>
            <a:r>
              <a:rPr lang="cs-CZ" b="1" dirty="0" smtClean="0"/>
              <a:t>    označíme X a Y.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860032" y="5581122"/>
            <a:ext cx="4295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Řešením jsou body X a Y, které </a:t>
            </a:r>
            <a:br>
              <a:rPr lang="cs-CZ" b="1" dirty="0" smtClean="0"/>
            </a:br>
            <a:r>
              <a:rPr lang="cs-CZ" b="1" dirty="0" smtClean="0"/>
              <a:t>    rozdělily úsečku AB na tři stejně </a:t>
            </a:r>
            <a:br>
              <a:rPr lang="cs-CZ" b="1" dirty="0" smtClean="0"/>
            </a:br>
            <a:r>
              <a:rPr lang="cs-CZ" b="1" dirty="0" smtClean="0"/>
              <a:t>    dlouhé části.</a:t>
            </a:r>
            <a:endParaRPr lang="cs-CZ" b="1" dirty="0"/>
          </a:p>
        </p:txBody>
      </p:sp>
      <p:sp>
        <p:nvSpPr>
          <p:cNvPr id="7186" name="TextovéPole 7185"/>
          <p:cNvSpPr txBox="1"/>
          <p:nvPr/>
        </p:nvSpPr>
        <p:spPr>
          <a:xfrm>
            <a:off x="74439" y="4411826"/>
            <a:ext cx="219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Kontrola výpočtem: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18963" y="4781158"/>
                <a:ext cx="4137138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𝑋𝑌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𝑌𝐵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𝐴𝐵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3" y="4781158"/>
                <a:ext cx="4137138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179512" y="5310500"/>
                <a:ext cx="3672408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𝑋𝑌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 </m:t>
                      </m:r>
                      <m:d>
                        <m:dPr>
                          <m:begChr m:val="|"/>
                          <m:endChr m:val="|"/>
                          <m:ctrlPr>
                            <a:rPr lang="cs-CZ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𝑌𝐵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∙11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310500"/>
                <a:ext cx="3672408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58291" y="6093296"/>
                <a:ext cx="40096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𝐴𝑋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𝑋𝑌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 </m:t>
                      </m:r>
                      <m:d>
                        <m:dPr>
                          <m:begChr m:val="|"/>
                          <m:endChr m:val="|"/>
                          <m:ctrlPr>
                            <a:rPr lang="cs-CZ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/>
                            </a:rPr>
                            <m:t>𝑌𝐵</m:t>
                          </m:r>
                        </m:e>
                      </m:d>
                      <m:r>
                        <a:rPr lang="cs-CZ" i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𝟕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1" y="6093296"/>
                <a:ext cx="400965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88" name="Přímá spojnice 7187"/>
          <p:cNvCxnSpPr/>
          <p:nvPr/>
        </p:nvCxnSpPr>
        <p:spPr bwMode="auto">
          <a:xfrm>
            <a:off x="185067" y="5945289"/>
            <a:ext cx="35948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51520" y="2924448"/>
            <a:ext cx="375260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2754000" y="2907585"/>
            <a:ext cx="12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>
            <a:endCxn id="63" idx="2"/>
          </p:cNvCxnSpPr>
          <p:nvPr/>
        </p:nvCxnSpPr>
        <p:spPr bwMode="auto">
          <a:xfrm flipV="1">
            <a:off x="815857" y="2883661"/>
            <a:ext cx="718826" cy="3793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2378695" y="2538253"/>
            <a:ext cx="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115616" y="2996952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027075" y="3073400"/>
            <a:ext cx="0" cy="178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49967" y="6518841"/>
            <a:ext cx="35948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252612" y="6597352"/>
            <a:ext cx="35948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1494000" y="2907585"/>
            <a:ext cx="12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226800" y="2908875"/>
            <a:ext cx="2478270" cy="1453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223200" y="2908800"/>
            <a:ext cx="126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773012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46" grpId="0"/>
      <p:bldP spid="61" grpId="0"/>
      <p:bldP spid="62" grpId="0"/>
      <p:bldP spid="63" grpId="0"/>
      <p:bldP spid="21" grpId="0"/>
      <p:bldP spid="51" grpId="0"/>
      <p:bldP spid="84" grpId="0"/>
      <p:bldP spid="87" grpId="0"/>
      <p:bldP spid="88" grpId="0"/>
      <p:bldP spid="89" grpId="0"/>
      <p:bldP spid="90" grpId="0"/>
      <p:bldP spid="91" grpId="0"/>
      <p:bldP spid="92" grpId="0"/>
      <p:bldP spid="7186" grpId="0"/>
      <p:bldP spid="94" grpId="0"/>
      <p:bldP spid="95" grpId="0"/>
      <p:bldP spid="96" grpId="0"/>
      <p:bldP spid="5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1875</TotalTime>
  <Words>581</Words>
  <Application>Microsoft Office PowerPoint</Application>
  <PresentationFormat>Předvádění na obrazovce (4:3)</PresentationFormat>
  <Paragraphs>117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Užití podobnosti Změna délky úsečky v daném poměru</vt:lpstr>
      <vt:lpstr>Užití podobnosti Změna délky úsečky v daném poměru</vt:lpstr>
      <vt:lpstr>Užití podobnosti Změna délky úsečky v daném poměru</vt:lpstr>
      <vt:lpstr>Užití podobnosti Změna délky úsečky v daném poměru</vt:lpstr>
      <vt:lpstr>Užití podobnosti Rozdělení úsečky v daném poměru</vt:lpstr>
      <vt:lpstr>Užití podobnosti Rozdělení úsečky na stejné díly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322</cp:revision>
  <dcterms:created xsi:type="dcterms:W3CDTF">2012-01-02T08:14:14Z</dcterms:created>
  <dcterms:modified xsi:type="dcterms:W3CDTF">2012-03-01T21:04:21Z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