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316" r:id="rId3"/>
    <p:sldId id="317" r:id="rId4"/>
    <p:sldId id="318" r:id="rId5"/>
    <p:sldId id="319" r:id="rId6"/>
    <p:sldId id="320" r:id="rId7"/>
    <p:sldId id="321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2.png"/><Relationship Id="rId18" Type="http://schemas.openxmlformats.org/officeDocument/2006/relationships/image" Target="../media/image37.png"/><Relationship Id="rId3" Type="http://schemas.openxmlformats.org/officeDocument/2006/relationships/image" Target="../media/image23.png"/><Relationship Id="rId21" Type="http://schemas.openxmlformats.org/officeDocument/2006/relationships/image" Target="../media/image40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6.png"/><Relationship Id="rId2" Type="http://schemas.openxmlformats.org/officeDocument/2006/relationships/image" Target="../media/image1.png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30.png"/><Relationship Id="rId19" Type="http://schemas.openxmlformats.org/officeDocument/2006/relationships/image" Target="../media/image38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Tělesa</a:t>
            </a:r>
            <a:br>
              <a:rPr lang="cs-CZ" sz="6000" dirty="0" smtClean="0"/>
            </a:br>
            <a:r>
              <a:rPr lang="cs-CZ" sz="3200" dirty="0" smtClean="0"/>
              <a:t>Užití goniometrických funkcí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/>
              <a:t>Tělesa</a:t>
            </a:r>
            <a:r>
              <a:rPr lang="cs-CZ" sz="9600" dirty="0"/>
              <a:t/>
            </a:r>
            <a:br>
              <a:rPr lang="cs-CZ" sz="9600" dirty="0"/>
            </a:br>
            <a:r>
              <a:rPr lang="cs-CZ" sz="3200" dirty="0"/>
              <a:t>Užití goniometrických </a:t>
            </a:r>
            <a:r>
              <a:rPr lang="cs-CZ" sz="3200" dirty="0" smtClean="0"/>
              <a:t>funkcí - 1</a:t>
            </a:r>
            <a:endParaRPr lang="cs-CZ" sz="3200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6300192" y="4445944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6876256" y="3501008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7668344" y="1484784"/>
            <a:ext cx="0" cy="2484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6300192" y="1484784"/>
            <a:ext cx="1368152" cy="2952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6876256" y="1484784"/>
            <a:ext cx="792088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7668344" y="1484784"/>
            <a:ext cx="1368152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H="1">
            <a:off x="8460432" y="3501008"/>
            <a:ext cx="576064" cy="94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6300192" y="3501008"/>
            <a:ext cx="576064" cy="94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7524328" y="119675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444208" y="333147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8892480" y="314096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8316416" y="443711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129861" y="445297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686264" y="1556792"/>
            <a:ext cx="756084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TextovéPole 90"/>
          <p:cNvSpPr txBox="1"/>
          <p:nvPr/>
        </p:nvSpPr>
        <p:spPr>
          <a:xfrm>
            <a:off x="-1" y="1988840"/>
            <a:ext cx="7302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Pravidelný čtyřboký jehlan má délku podstavné hrany 48 mm a velikost úhlu sevřeného jeho stěnovou výškou a rovinou podstavy je 70°. Vypočítej objem a povrch tohoto jehlanu.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0" y="288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 = 48 mm</a:t>
            </a:r>
            <a:endParaRPr lang="cs-CZ" sz="16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698722" y="1484784"/>
            <a:ext cx="1049742" cy="2484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7698722" y="3969060"/>
            <a:ext cx="10497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Oblouk 6"/>
          <p:cNvSpPr>
            <a:spLocks noChangeAspect="1"/>
          </p:cNvSpPr>
          <p:nvPr/>
        </p:nvSpPr>
        <p:spPr bwMode="auto">
          <a:xfrm rot="15677317">
            <a:off x="8244024" y="3545944"/>
            <a:ext cx="756000" cy="756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7349934" y="4365104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8810310" y="3923944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8316416" y="3604144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7395501" y="2812126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8280412" y="2726922"/>
            <a:ext cx="438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s</a:t>
            </a:r>
            <a:endParaRPr lang="cs-CZ" baseline="-25000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72008" y="2819837"/>
            <a:ext cx="6876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7380312" y="381052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0" y="324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= 70°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360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latin typeface="Arial" pitchFamily="34" charset="0"/>
                <a:cs typeface="Arial" pitchFamily="34" charset="0"/>
              </a:rPr>
              <a:t>S</a:t>
            </a:r>
            <a:r>
              <a:rPr lang="cs-CZ" sz="1600" b="1" dirty="0" smtClean="0"/>
              <a:t> = … mm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396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600" b="1" dirty="0" smtClean="0"/>
              <a:t> = … mm</a:t>
            </a:r>
            <a:r>
              <a:rPr lang="cs-CZ" sz="1600" b="1" baseline="30000" dirty="0" smtClean="0"/>
              <a:t>3</a:t>
            </a:r>
            <a:endParaRPr lang="cs-CZ" sz="1600" b="1" baseline="30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4248000"/>
            <a:ext cx="13386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0" y="4320000"/>
                <a:ext cx="1194629" cy="564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𝒑</m:t>
                              </m:r>
                            </m:sub>
                          </m:sSub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20000"/>
                <a:ext cx="1194629" cy="5642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0" y="4860000"/>
                <a:ext cx="1194629" cy="608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60000"/>
                <a:ext cx="1194629" cy="6082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1620000" y="2880000"/>
                <a:ext cx="1194629" cy="677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𝒕𝒈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num>
                        <m:den>
                          <m:f>
                            <m:f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2880000"/>
                <a:ext cx="1194629" cy="677173"/>
              </a:xfrm>
              <a:prstGeom prst="rect">
                <a:avLst/>
              </a:prstGeom>
              <a:blipFill rotWithShape="1">
                <a:blip r:embed="rId4"/>
                <a:stretch>
                  <a:fillRect b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1620000" y="3492000"/>
                <a:ext cx="1440378" cy="515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𝒕𝒈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492000"/>
                <a:ext cx="1440378" cy="515975"/>
              </a:xfrm>
              <a:prstGeom prst="rect">
                <a:avLst/>
              </a:prstGeom>
              <a:blipFill rotWithShape="1">
                <a:blip r:embed="rId5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1620000" y="3960000"/>
                <a:ext cx="1872426" cy="553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𝟒𝟖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𝒕𝒈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𝟕𝟎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960000"/>
                <a:ext cx="1872426" cy="55335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1620000" y="450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𝟐𝟒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𝟕𝟒𝟕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4500000"/>
                <a:ext cx="1872426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1620000" y="486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𝟔𝟓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𝟗𝟒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4860000"/>
                <a:ext cx="1872426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620000" y="522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𝟔𝟔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𝒎𝒎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5220000"/>
                <a:ext cx="1872426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/>
          <p:nvPr/>
        </p:nvCxnSpPr>
        <p:spPr bwMode="auto">
          <a:xfrm>
            <a:off x="1619999" y="518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1619999" y="554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0" y="5400000"/>
                <a:ext cx="1467889" cy="59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𝟒𝟖</m:t>
                              </m:r>
                            </m:e>
                            <m:sup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𝟔𝟔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00000"/>
                <a:ext cx="1467889" cy="59272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0" y="5940000"/>
                <a:ext cx="18567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𝟓𝟎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𝟔𝟖𝟖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40000"/>
                <a:ext cx="1856728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0" y="6300000"/>
                <a:ext cx="1856728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𝟓𝟎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𝟔𝟖𝟖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𝒎𝒎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00000"/>
                <a:ext cx="1856728" cy="34413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Přímá spojnice 79"/>
          <p:cNvCxnSpPr/>
          <p:nvPr/>
        </p:nvCxnSpPr>
        <p:spPr bwMode="auto">
          <a:xfrm>
            <a:off x="-1" y="6300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-1" y="6696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0" y="6660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779912" y="2880000"/>
                <a:ext cx="1584176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𝒑𝒍</m:t>
                          </m:r>
                        </m:sub>
                      </m:sSub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2880000"/>
                <a:ext cx="1584176" cy="360612"/>
              </a:xfrm>
              <a:prstGeom prst="rect">
                <a:avLst/>
              </a:prstGeom>
              <a:blipFill rotWithShape="1">
                <a:blip r:embed="rId13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3779912" y="3240000"/>
                <a:ext cx="1944216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240000"/>
                <a:ext cx="1944216" cy="34413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6480000" y="4680000"/>
                <a:ext cx="1194629" cy="558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𝒔𝒊𝒏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num>
                        <m:den>
                          <m:sSub>
                            <m:sSub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4680000"/>
                <a:ext cx="1194629" cy="55899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480000" y="5184000"/>
                <a:ext cx="1194629" cy="515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𝒔𝒊𝒏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𝜶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184000"/>
                <a:ext cx="1194629" cy="515975"/>
              </a:xfrm>
              <a:prstGeom prst="rect">
                <a:avLst/>
              </a:prstGeom>
              <a:blipFill rotWithShape="1">
                <a:blip r:embed="rId16"/>
                <a:stretch>
                  <a:fillRect b="-35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6480000" y="5688000"/>
                <a:ext cx="2071700" cy="580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𝟔𝟔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𝑶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𝟗𝟑𝟗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688000"/>
                <a:ext cx="2071700" cy="58099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6480000" y="6192000"/>
                <a:ext cx="20717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𝟕𝟎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192000"/>
                <a:ext cx="2071700" cy="338554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Přímá spojnice 66"/>
          <p:cNvCxnSpPr/>
          <p:nvPr/>
        </p:nvCxnSpPr>
        <p:spPr bwMode="auto">
          <a:xfrm>
            <a:off x="6479999" y="6516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6480000" y="6480000"/>
                <a:ext cx="20717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𝟕𝟎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  <m:r>
                        <a:rPr lang="cs-CZ" sz="1600" b="1" i="0" dirty="0" smtClean="0">
                          <a:latin typeface="Cambria Math"/>
                        </a:rPr>
                        <m:t> </m:t>
                      </m:r>
                      <m:r>
                        <a:rPr lang="cs-CZ" sz="1600" b="1" i="0" dirty="0" smtClean="0">
                          <a:latin typeface="Cambria Math"/>
                        </a:rPr>
                        <m:t>𝐦𝐦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480000"/>
                <a:ext cx="2071700" cy="338554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Přímá spojnice 70"/>
          <p:cNvCxnSpPr/>
          <p:nvPr/>
        </p:nvCxnSpPr>
        <p:spPr bwMode="auto">
          <a:xfrm>
            <a:off x="6479999" y="6804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3780000" y="3600000"/>
                <a:ext cx="235801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𝟒𝟖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𝟒𝟖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𝟕𝟎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600000"/>
                <a:ext cx="2358010" cy="344133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3780000" y="3960000"/>
                <a:ext cx="27822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𝟑𝟎𝟒</m:t>
                      </m:r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r>
                        <a:rPr lang="cs-CZ" sz="1600" b="1" i="1" dirty="0">
                          <a:latin typeface="Cambria Math"/>
                        </a:rPr>
                        <m:t>𝟔𝟕𝟑𝟗</m:t>
                      </m:r>
                      <m:r>
                        <a:rPr lang="cs-CZ" sz="1600" b="1" i="1" dirty="0">
                          <a:latin typeface="Cambria Math"/>
                        </a:rPr>
                        <m:t>,</m:t>
                      </m:r>
                      <m:r>
                        <a:rPr lang="cs-CZ" sz="1600" b="1" i="1" dirty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960000"/>
                <a:ext cx="2782254" cy="338554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3780000" y="4320000"/>
                <a:ext cx="27822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>
                          <a:latin typeface="Cambria Math"/>
                        </a:rPr>
                        <m:t>𝑺</m:t>
                      </m:r>
                      <m:r>
                        <a:rPr lang="cs-CZ" sz="1600" b="1" i="1" dirty="0">
                          <a:latin typeface="Cambria Math"/>
                        </a:rPr>
                        <m:t>=</m:t>
                      </m:r>
                      <m:r>
                        <a:rPr lang="cs-CZ" sz="1600" b="1" i="1" dirty="0">
                          <a:latin typeface="Cambria Math"/>
                        </a:rPr>
                        <m:t>𝟗𝟎𝟒𝟑</m:t>
                      </m:r>
                      <m:r>
                        <a:rPr lang="cs-CZ" sz="1600" b="1" i="1" dirty="0">
                          <a:latin typeface="Cambria Math"/>
                        </a:rPr>
                        <m:t>,</m:t>
                      </m:r>
                      <m:r>
                        <a:rPr lang="cs-CZ" sz="1600" b="1" i="1" dirty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4320000"/>
                <a:ext cx="2782254" cy="338554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Přímá spojnice 75"/>
          <p:cNvCxnSpPr/>
          <p:nvPr/>
        </p:nvCxnSpPr>
        <p:spPr bwMode="auto">
          <a:xfrm>
            <a:off x="3779999" y="468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3780000" y="4680000"/>
                <a:ext cx="1944128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𝟗𝟎𝟒𝟑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𝒎𝒎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4680000"/>
                <a:ext cx="1944128" cy="344133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3779999" y="5076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3779999" y="504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ovéPole 88"/>
          <p:cNvSpPr txBox="1"/>
          <p:nvPr/>
        </p:nvSpPr>
        <p:spPr>
          <a:xfrm>
            <a:off x="8820472" y="371703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91" grpId="0"/>
      <p:bldP spid="92" grpId="0"/>
      <p:bldP spid="7" grpId="0" animBg="1"/>
      <p:bldP spid="8" grpId="0"/>
      <p:bldP spid="48" grpId="0"/>
      <p:bldP spid="49" grpId="0"/>
      <p:bldP spid="50" grpId="0"/>
      <p:bldP spid="51" grpId="0"/>
      <p:bldP spid="52" grpId="0"/>
      <p:bldP spid="53" grpId="0"/>
      <p:bldP spid="55" grpId="0"/>
      <p:bldP spid="57" grpId="0"/>
      <p:bldP spid="59" grpId="0"/>
      <p:bldP spid="60" grpId="0"/>
      <p:bldP spid="61" grpId="0"/>
      <p:bldP spid="62" grpId="0"/>
      <p:bldP spid="64" grpId="0"/>
      <p:bldP spid="65" grpId="0"/>
      <p:bldP spid="66" grpId="0"/>
      <p:bldP spid="68" grpId="0"/>
      <p:bldP spid="77" grpId="0"/>
      <p:bldP spid="78" grpId="0"/>
      <p:bldP spid="79" grpId="0"/>
      <p:bldP spid="84" grpId="0"/>
      <p:bldP spid="87" grpId="0"/>
      <p:bldP spid="88" grpId="0"/>
      <p:bldP spid="56" grpId="0"/>
      <p:bldP spid="58" grpId="0"/>
      <p:bldP spid="63" grpId="0"/>
      <p:bldP spid="70" grpId="0"/>
      <p:bldP spid="72" grpId="0"/>
      <p:bldP spid="73" grpId="0"/>
      <p:bldP spid="75" grpId="0"/>
      <p:bldP spid="82" grpId="0"/>
      <p:bldP spid="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/>
              <a:t>Tělesa</a:t>
            </a:r>
            <a:r>
              <a:rPr lang="cs-CZ" sz="9600" dirty="0"/>
              <a:t/>
            </a:r>
            <a:br>
              <a:rPr lang="cs-CZ" sz="9600" dirty="0"/>
            </a:br>
            <a:r>
              <a:rPr lang="cs-CZ" sz="3200" dirty="0"/>
              <a:t>Užití goniometrických </a:t>
            </a:r>
            <a:r>
              <a:rPr lang="cs-CZ" sz="3200" dirty="0" smtClean="0"/>
              <a:t>funkcí - 2</a:t>
            </a:r>
            <a:endParaRPr lang="cs-CZ" sz="3200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-1" y="1988840"/>
            <a:ext cx="7302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Kužel má délku strany 32 cm a tato svírá s podstavou úhel 66°. </a:t>
            </a:r>
            <a:br>
              <a:rPr lang="cs-CZ" sz="1600" b="1" dirty="0" smtClean="0"/>
            </a:br>
            <a:r>
              <a:rPr lang="cs-CZ" sz="1600" b="1" dirty="0" smtClean="0"/>
              <a:t>Vypočtěte objem a povrch tohoto kužele.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0" y="288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 = 32 cm</a:t>
            </a:r>
            <a:endParaRPr lang="cs-CZ" sz="1600" b="1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72008" y="2564904"/>
            <a:ext cx="6876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0" y="324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= 66°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360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latin typeface="Arial" pitchFamily="34" charset="0"/>
                <a:cs typeface="Arial" pitchFamily="34" charset="0"/>
              </a:rPr>
              <a:t>S</a:t>
            </a:r>
            <a:r>
              <a:rPr lang="cs-CZ" sz="1600" b="1" dirty="0" smtClean="0"/>
              <a:t> = … cm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396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600" b="1" dirty="0" smtClean="0"/>
              <a:t> = … cm</a:t>
            </a:r>
            <a:r>
              <a:rPr lang="cs-CZ" sz="1600" b="1" baseline="30000" dirty="0" smtClean="0"/>
              <a:t>3</a:t>
            </a:r>
            <a:endParaRPr lang="cs-CZ" sz="1600" b="1" baseline="30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4248000"/>
            <a:ext cx="13386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0" y="4320000"/>
                <a:ext cx="1194629" cy="564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𝒑</m:t>
                              </m:r>
                            </m:sub>
                          </m:sSub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20000"/>
                <a:ext cx="1194629" cy="5642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0" y="4860000"/>
                <a:ext cx="1619999" cy="59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dirty="0" smtClean="0"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  <m:r>
                                <a:rPr lang="cs-CZ" sz="1600" b="1" i="1" dirty="0" smtClean="0"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60000"/>
                <a:ext cx="1619999" cy="5927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1620000" y="2880000"/>
                <a:ext cx="1619999" cy="515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𝒄𝒐𝒔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2880000"/>
                <a:ext cx="1619999" cy="5159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1620000" y="3492000"/>
                <a:ext cx="14403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𝒓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𝒔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𝒄𝒐𝒔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492000"/>
                <a:ext cx="1440378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1620000" y="378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𝒓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𝟑𝟐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𝒄𝒐𝒔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𝟔𝟔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780000"/>
                <a:ext cx="1872426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1620000" y="414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𝒓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𝟑𝟐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𝟒𝟎𝟔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1600" b="1" i="0" dirty="0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4140000"/>
                <a:ext cx="1872426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1620000" y="450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𝒓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𝟏𝟑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4500000"/>
                <a:ext cx="1872426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620000" y="4860000"/>
                <a:ext cx="18724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𝒓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𝟏𝟑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4860000"/>
                <a:ext cx="1872426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/>
          <p:nvPr/>
        </p:nvCxnSpPr>
        <p:spPr bwMode="auto">
          <a:xfrm>
            <a:off x="1619999" y="482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1619999" y="518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0" y="5400000"/>
                <a:ext cx="2195736" cy="59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1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𝟏𝟒</m:t>
                              </m:r>
                              <m:r>
                                <a:rPr lang="cs-CZ" sz="1600" b="1" i="1" dirty="0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𝟏𝟑</m:t>
                              </m:r>
                            </m:e>
                            <m:sup>
                              <m:r>
                                <a:rPr lang="cs-CZ" sz="1600" b="1" i="1" dirty="0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𝟐𝟗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00000"/>
                <a:ext cx="2195736" cy="59272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0" y="5940000"/>
                <a:ext cx="18567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𝟓</m:t>
                      </m:r>
                      <m:r>
                        <a:rPr lang="cs-CZ" sz="1600" b="1" i="1" dirty="0" smtClean="0">
                          <a:latin typeface="Cambria Math"/>
                        </a:rPr>
                        <m:t> 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𝟏𝟔𝟓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40000"/>
                <a:ext cx="1856728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0" y="6300000"/>
                <a:ext cx="1856728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𝑽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𝟓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𝟏𝟔𝟓</m:t>
                      </m:r>
                      <m:r>
                        <a:rPr lang="cs-CZ" sz="1600" b="1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00000"/>
                <a:ext cx="1856728" cy="34413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Přímá spojnice 79"/>
          <p:cNvCxnSpPr/>
          <p:nvPr/>
        </p:nvCxnSpPr>
        <p:spPr bwMode="auto">
          <a:xfrm>
            <a:off x="-1" y="6300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-1" y="6696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0" y="6660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779912" y="2880000"/>
                <a:ext cx="1584176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𝒑</m:t>
                          </m:r>
                        </m:sub>
                      </m:sSub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1600" b="1" i="1" dirty="0" smtClean="0">
                              <a:latin typeface="Cambria Math"/>
                            </a:rPr>
                            <m:t>𝒑𝒍</m:t>
                          </m:r>
                        </m:sub>
                      </m:sSub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2880000"/>
                <a:ext cx="1584176" cy="360612"/>
              </a:xfrm>
              <a:prstGeom prst="rect">
                <a:avLst/>
              </a:prstGeom>
              <a:blipFill rotWithShape="1">
                <a:blip r:embed="rId13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3779912" y="3240000"/>
                <a:ext cx="1944216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𝒓𝒔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240000"/>
                <a:ext cx="1944216" cy="34413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6516000" y="4860000"/>
                <a:ext cx="1194629" cy="515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𝒔𝒊𝒏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dirty="0" smtClean="0">
                              <a:latin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dirty="0" smtClean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000" y="4860000"/>
                <a:ext cx="1194629" cy="51597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480000" y="5400000"/>
                <a:ext cx="14399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𝒔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𝒔𝒊𝒏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400000"/>
                <a:ext cx="1439999" cy="338554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6480000" y="5760000"/>
                <a:ext cx="20717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0" dirty="0" smtClean="0">
                          <a:latin typeface="Cambria Math"/>
                        </a:rPr>
                        <m:t>𝟑𝟐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𝟗𝟏𝟑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760000"/>
                <a:ext cx="2071700" cy="33855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6480000" y="6120000"/>
                <a:ext cx="20717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𝟐𝟗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120000"/>
                <a:ext cx="2071700" cy="338554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Přímá spojnice 66"/>
          <p:cNvCxnSpPr/>
          <p:nvPr/>
        </p:nvCxnSpPr>
        <p:spPr bwMode="auto">
          <a:xfrm>
            <a:off x="6479999" y="644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6480000" y="6480000"/>
                <a:ext cx="20717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𝒗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𝟐𝟗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𝟐</m:t>
                      </m:r>
                      <m:r>
                        <a:rPr lang="cs-CZ" sz="1600" b="1" i="0" dirty="0" smtClean="0">
                          <a:latin typeface="Cambria Math"/>
                        </a:rPr>
                        <m:t> </m:t>
                      </m:r>
                      <m:r>
                        <a:rPr lang="cs-CZ" sz="1600" b="1" i="0" dirty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480000"/>
                <a:ext cx="2071700" cy="338554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Přímá spojnice 70"/>
          <p:cNvCxnSpPr/>
          <p:nvPr/>
        </p:nvCxnSpPr>
        <p:spPr bwMode="auto">
          <a:xfrm>
            <a:off x="6479999" y="6804000"/>
            <a:ext cx="1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3780000" y="3600000"/>
                <a:ext cx="3333314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,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𝟏𝟒</m:t>
                          </m:r>
                          <m:r>
                            <a:rPr lang="cs-CZ" sz="1600" b="1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𝟏𝟑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𝟑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𝟏𝟒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𝟏𝟑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𝟑𝟐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600000"/>
                <a:ext cx="3333314" cy="344133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3780000" y="3960000"/>
                <a:ext cx="27822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𝟓𝟑𝟎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𝟔𝟔</m:t>
                      </m:r>
                      <m:r>
                        <a:rPr lang="cs-CZ" sz="1600" b="1" i="1" dirty="0" smtClean="0">
                          <a:latin typeface="Cambria Math"/>
                        </a:rPr>
                        <m:t>+</m:t>
                      </m:r>
                      <m:r>
                        <a:rPr lang="cs-CZ" sz="1600" b="1" i="1" dirty="0">
                          <a:latin typeface="Cambria Math"/>
                        </a:rPr>
                        <m:t>𝟏𝟑𝟎𝟔</m:t>
                      </m:r>
                      <m:r>
                        <a:rPr lang="cs-CZ" sz="1600" b="1" i="1" dirty="0">
                          <a:latin typeface="Cambria Math"/>
                        </a:rPr>
                        <m:t>,</m:t>
                      </m:r>
                      <m:r>
                        <a:rPr lang="cs-CZ" sz="1600" b="1" i="1" dirty="0">
                          <a:latin typeface="Cambria Math"/>
                        </a:rPr>
                        <m:t>𝟐𝟒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960000"/>
                <a:ext cx="2782254" cy="338554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3780000" y="4320000"/>
                <a:ext cx="27822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>
                          <a:latin typeface="Cambria Math"/>
                        </a:rPr>
                        <m:t>𝑺</m:t>
                      </m:r>
                      <m:r>
                        <a:rPr lang="cs-CZ" sz="1600" b="1" i="1" dirty="0">
                          <a:latin typeface="Cambria Math"/>
                        </a:rPr>
                        <m:t>=</m:t>
                      </m:r>
                      <m:r>
                        <a:rPr lang="cs-CZ" sz="1600" b="1" i="1" dirty="0">
                          <a:latin typeface="Cambria Math"/>
                        </a:rPr>
                        <m:t>𝟏𝟖𝟑𝟔</m:t>
                      </m:r>
                      <m:r>
                        <a:rPr lang="cs-CZ" sz="1600" b="1" i="1" dirty="0">
                          <a:latin typeface="Cambria Math"/>
                        </a:rPr>
                        <m:t>,</m:t>
                      </m:r>
                      <m:r>
                        <a:rPr lang="cs-CZ" sz="1600" b="1" i="1" dirty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4320000"/>
                <a:ext cx="2782254" cy="338554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Přímá spojnice 75"/>
          <p:cNvCxnSpPr/>
          <p:nvPr/>
        </p:nvCxnSpPr>
        <p:spPr bwMode="auto">
          <a:xfrm>
            <a:off x="3779999" y="468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3780000" y="4680000"/>
                <a:ext cx="1944128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𝑺</m:t>
                      </m:r>
                      <m:r>
                        <a:rPr lang="cs-CZ" sz="1600" b="1" i="1" dirty="0" smtClean="0">
                          <a:latin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𝟏𝟖𝟑𝟔</m:t>
                      </m:r>
                      <m:r>
                        <a:rPr lang="cs-CZ" sz="1600" b="1" i="1" dirty="0" smtClean="0">
                          <a:latin typeface="Cambria Math"/>
                        </a:rPr>
                        <m:t>,</m:t>
                      </m:r>
                      <m:r>
                        <a:rPr lang="cs-CZ" sz="1600" b="1" i="1" dirty="0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sz="16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1600" b="1" i="1" dirty="0" smtClean="0"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cs-CZ" sz="1600" b="1" i="1" dirty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4680000"/>
                <a:ext cx="1944128" cy="344133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3779999" y="5076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3779999" y="5040000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TextovéPole 89"/>
          <p:cNvSpPr txBox="1"/>
          <p:nvPr/>
        </p:nvSpPr>
        <p:spPr>
          <a:xfrm>
            <a:off x="7801642" y="162880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93" name="Ovál 92"/>
          <p:cNvSpPr/>
          <p:nvPr/>
        </p:nvSpPr>
        <p:spPr bwMode="auto">
          <a:xfrm>
            <a:off x="6987000" y="3717032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4" name="Přímá spojnice 93"/>
          <p:cNvCxnSpPr/>
          <p:nvPr/>
        </p:nvCxnSpPr>
        <p:spPr bwMode="auto">
          <a:xfrm flipV="1">
            <a:off x="7958881" y="1979880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>
            <a:endCxn id="93" idx="2"/>
          </p:cNvCxnSpPr>
          <p:nvPr/>
        </p:nvCxnSpPr>
        <p:spPr bwMode="auto">
          <a:xfrm flipH="1">
            <a:off x="6987000" y="1967354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>
            <a:endCxn id="93" idx="6"/>
          </p:cNvCxnSpPr>
          <p:nvPr/>
        </p:nvCxnSpPr>
        <p:spPr bwMode="auto">
          <a:xfrm>
            <a:off x="7959108" y="1967354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Oblouk 96"/>
          <p:cNvSpPr/>
          <p:nvPr/>
        </p:nvSpPr>
        <p:spPr bwMode="auto">
          <a:xfrm rot="10800000">
            <a:off x="6987000" y="371703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Oblouk 97"/>
          <p:cNvSpPr/>
          <p:nvPr/>
        </p:nvSpPr>
        <p:spPr bwMode="auto">
          <a:xfrm flipV="1">
            <a:off x="6991662" y="371703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9" name="Přímá spojnice 98"/>
          <p:cNvCxnSpPr>
            <a:stCxn id="97" idx="1"/>
            <a:endCxn id="93" idx="6"/>
          </p:cNvCxnSpPr>
          <p:nvPr/>
        </p:nvCxnSpPr>
        <p:spPr bwMode="auto">
          <a:xfrm>
            <a:off x="7977000" y="4167032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Oblouk 99"/>
          <p:cNvSpPr/>
          <p:nvPr/>
        </p:nvSpPr>
        <p:spPr bwMode="auto">
          <a:xfrm>
            <a:off x="7706881" y="3905880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7940881" y="3869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760865" y="413446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706881" y="276631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8244408" y="406245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8264921" y="2566292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106" name="Oblouk 105"/>
          <p:cNvSpPr>
            <a:spLocks noChangeAspect="1"/>
          </p:cNvSpPr>
          <p:nvPr/>
        </p:nvSpPr>
        <p:spPr bwMode="auto">
          <a:xfrm rot="15677317">
            <a:off x="8461042" y="3744000"/>
            <a:ext cx="756000" cy="756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8532440" y="3802537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350059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53" grpId="0"/>
      <p:bldP spid="55" grpId="0"/>
      <p:bldP spid="57" grpId="0"/>
      <p:bldP spid="59" grpId="0"/>
      <p:bldP spid="60" grpId="0"/>
      <p:bldP spid="61" grpId="0"/>
      <p:bldP spid="62" grpId="0"/>
      <p:bldP spid="64" grpId="0"/>
      <p:bldP spid="65" grpId="0"/>
      <p:bldP spid="66" grpId="0"/>
      <p:bldP spid="68" grpId="0"/>
      <p:bldP spid="77" grpId="0"/>
      <p:bldP spid="78" grpId="0"/>
      <p:bldP spid="79" grpId="0"/>
      <p:bldP spid="84" grpId="0"/>
      <p:bldP spid="87" grpId="0"/>
      <p:bldP spid="88" grpId="0"/>
      <p:bldP spid="56" grpId="0"/>
      <p:bldP spid="58" grpId="0"/>
      <p:bldP spid="63" grpId="0"/>
      <p:bldP spid="70" grpId="0"/>
      <p:bldP spid="72" grpId="0"/>
      <p:bldP spid="73" grpId="0"/>
      <p:bldP spid="75" grpId="0"/>
      <p:bldP spid="82" grpId="0"/>
      <p:bldP spid="90" grpId="0"/>
      <p:bldP spid="93" grpId="0" animBg="1"/>
      <p:bldP spid="97" grpId="0" animBg="1"/>
      <p:bldP spid="98" grpId="0" animBg="1"/>
      <p:bldP spid="100" grpId="0" animBg="1"/>
      <p:bldP spid="101" grpId="0"/>
      <p:bldP spid="102" grpId="0"/>
      <p:bldP spid="103" grpId="0"/>
      <p:bldP spid="104" grpId="0"/>
      <p:bldP spid="105" grpId="0"/>
      <p:bldP spid="106" grpId="0" animBg="1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/>
              <a:t>Tělesa</a:t>
            </a:r>
            <a:r>
              <a:rPr lang="cs-CZ" sz="9600" dirty="0"/>
              <a:t/>
            </a:r>
            <a:br>
              <a:rPr lang="cs-CZ" sz="9600" dirty="0"/>
            </a:br>
            <a:r>
              <a:rPr lang="cs-CZ" sz="3200" dirty="0"/>
              <a:t>Užití goniometrických </a:t>
            </a:r>
            <a:r>
              <a:rPr lang="cs-CZ" sz="3200" dirty="0" smtClean="0"/>
              <a:t>funkcí - 3</a:t>
            </a:r>
            <a:endParaRPr lang="cs-CZ" sz="3200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0" y="2736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 = 9 m</a:t>
            </a:r>
            <a:endParaRPr lang="cs-CZ" sz="16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0" y="306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z = 22 m</a:t>
            </a:r>
            <a:endParaRPr lang="cs-CZ" sz="16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0" y="342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= 75°</a:t>
            </a:r>
            <a:endParaRPr lang="cs-CZ" sz="16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0" y="3780000"/>
            <a:ext cx="1389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 V = … cm</a:t>
            </a:r>
            <a:r>
              <a:rPr lang="cs-CZ" sz="1600" b="1" baseline="30000" dirty="0" smtClean="0"/>
              <a:t>3</a:t>
            </a:r>
            <a:endParaRPr lang="cs-CZ" sz="1600" b="1" baseline="30000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6984268" y="5661248"/>
            <a:ext cx="1080120" cy="8137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V="1">
            <a:off x="6984268" y="4509120"/>
            <a:ext cx="1332148" cy="1152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H="1">
            <a:off x="8064388" y="4509120"/>
            <a:ext cx="252028" cy="19658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>
            <a:off x="6984268" y="3078936"/>
            <a:ext cx="540060" cy="25823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7524328" y="3078936"/>
            <a:ext cx="792088" cy="14301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7524328" y="3078936"/>
            <a:ext cx="540060" cy="33960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7187970" y="606810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</a:t>
            </a:r>
            <a:endParaRPr lang="cs-CZ" dirty="0"/>
          </a:p>
        </p:txBody>
      </p:sp>
      <p:sp>
        <p:nvSpPr>
          <p:cNvPr id="97" name="Oblouk 96"/>
          <p:cNvSpPr>
            <a:spLocks noChangeAspect="1"/>
          </p:cNvSpPr>
          <p:nvPr/>
        </p:nvSpPr>
        <p:spPr bwMode="auto">
          <a:xfrm rot="1636261">
            <a:off x="6660000" y="5400000"/>
            <a:ext cx="756000" cy="756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Oblouk 97"/>
          <p:cNvSpPr>
            <a:spLocks noChangeAspect="1"/>
          </p:cNvSpPr>
          <p:nvPr/>
        </p:nvSpPr>
        <p:spPr bwMode="auto">
          <a:xfrm rot="17143297">
            <a:off x="7704000" y="5957148"/>
            <a:ext cx="684000" cy="684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7055452" y="544522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</a:rPr>
              <a:t>a</a:t>
            </a:r>
            <a:endParaRPr lang="cs-CZ" dirty="0"/>
          </a:p>
        </p:txBody>
      </p:sp>
      <p:sp>
        <p:nvSpPr>
          <p:cNvPr id="25" name="Obdélník 24"/>
          <p:cNvSpPr/>
          <p:nvPr/>
        </p:nvSpPr>
        <p:spPr>
          <a:xfrm>
            <a:off x="7755102" y="594928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</a:rPr>
              <a:t>a</a:t>
            </a:r>
            <a:endParaRPr lang="cs-CZ" dirty="0"/>
          </a:p>
        </p:txBody>
      </p:sp>
      <p:cxnSp>
        <p:nvCxnSpPr>
          <p:cNvPr id="27" name="Přímá spojnice 26"/>
          <p:cNvCxnSpPr/>
          <p:nvPr/>
        </p:nvCxnSpPr>
        <p:spPr bwMode="auto">
          <a:xfrm flipH="1">
            <a:off x="7524328" y="4509120"/>
            <a:ext cx="792088" cy="15589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7524328" y="3078936"/>
            <a:ext cx="232988" cy="2550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bdélník 32"/>
          <p:cNvSpPr/>
          <p:nvPr/>
        </p:nvSpPr>
        <p:spPr>
          <a:xfrm>
            <a:off x="7444410" y="436411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Obdélník 98"/>
          <p:cNvSpPr/>
          <p:nvPr/>
        </p:nvSpPr>
        <p:spPr>
          <a:xfrm>
            <a:off x="7859493" y="5148915"/>
            <a:ext cx="4569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b="1" baseline="-25000" dirty="0" smtClean="0">
                <a:latin typeface="Arial" pitchFamily="34" charset="0"/>
                <a:cs typeface="Arial" pitchFamily="34" charset="0"/>
              </a:rPr>
              <a:t>s</a:t>
            </a:r>
            <a:endParaRPr lang="cs-CZ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Přímá spojnice 36"/>
          <p:cNvCxnSpPr/>
          <p:nvPr/>
        </p:nvCxnSpPr>
        <p:spPr bwMode="auto">
          <a:xfrm>
            <a:off x="0" y="4140000"/>
            <a:ext cx="12961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1800000" y="2700000"/>
                <a:ext cx="1194629" cy="585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𝑽</m:t>
                      </m:r>
                      <m:r>
                        <a:rPr lang="cs-CZ" sz="1600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cs-CZ" sz="1600" b="1" i="1" smtClean="0">
                                  <a:latin typeface="Cambria Math"/>
                                </a:rPr>
                                <m:t>𝒑</m:t>
                              </m:r>
                            </m:sub>
                          </m:sSub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2700000"/>
                <a:ext cx="1194629" cy="5854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1800000" y="3240000"/>
                <a:ext cx="1800201" cy="678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𝑽</m:t>
                      </m:r>
                      <m:r>
                        <a:rPr lang="cs-CZ" sz="1600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1600" b="1" i="1" smtClean="0">
                                  <a:latin typeface="Cambria Math"/>
                                </a:rPr>
                                <m:t>𝒛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cs-CZ" sz="1600" b="1" i="1" smtClean="0">
                                      <a:latin typeface="Cambria Math"/>
                                      <a:ea typeface="Cambria Math"/>
                                    </a:rPr>
                                    <m:t>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16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240000"/>
                <a:ext cx="1800201" cy="67839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4140000" y="2700000"/>
                <a:ext cx="1800201" cy="675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𝒕𝒈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600" b="1" i="1" smtClean="0">
                                  <a:latin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cs-CZ" sz="1600" b="1" i="1" smtClean="0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cs-CZ" sz="16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1600" b="1" i="1">
                                  <a:latin typeface="Cambria Math"/>
                                </a:rPr>
                                <m:t>𝒛</m:t>
                              </m:r>
                            </m:num>
                            <m:den>
                              <m:r>
                                <a:rPr lang="cs-CZ" sz="1600" b="1" i="1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2700000"/>
                <a:ext cx="1800201" cy="675570"/>
              </a:xfrm>
              <a:prstGeom prst="rect">
                <a:avLst/>
              </a:prstGeom>
              <a:blipFill rotWithShape="1">
                <a:blip r:embed="rId4"/>
                <a:stretch>
                  <a:fillRect b="-36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140000" y="3384000"/>
                <a:ext cx="1800201" cy="514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smtClean="0">
                              <a:latin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sz="1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𝒕𝒈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3384000"/>
                <a:ext cx="1800201" cy="514372"/>
              </a:xfrm>
              <a:prstGeom prst="rect">
                <a:avLst/>
              </a:prstGeom>
              <a:blipFill rotWithShape="1">
                <a:blip r:embed="rId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4140000" y="3924000"/>
                <a:ext cx="1800201" cy="574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1" i="1" smtClean="0">
                              <a:latin typeface="Cambria Math"/>
                            </a:rPr>
                            <m:t>𝟐𝟐</m:t>
                          </m:r>
                        </m:num>
                        <m:den>
                          <m:r>
                            <a:rPr lang="cs-CZ" sz="1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𝒕𝒈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𝟕𝟎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3924000"/>
                <a:ext cx="1800201" cy="57458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140000" y="4464000"/>
                <a:ext cx="1800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𝟏𝟏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𝟕𝟑𝟐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4464000"/>
                <a:ext cx="1800201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140000" y="4824000"/>
                <a:ext cx="1800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𝟒𝟏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𝟎𝟓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4824000"/>
                <a:ext cx="1800201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140000" y="5220000"/>
                <a:ext cx="1800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cs-CZ" sz="1600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𝟒𝟏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𝟎𝟓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r>
                        <a:rPr lang="cs-CZ" sz="1600" b="1" i="1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5220000"/>
                <a:ext cx="1800201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Přímá spojnice 35"/>
          <p:cNvCxnSpPr/>
          <p:nvPr/>
        </p:nvCxnSpPr>
        <p:spPr bwMode="auto">
          <a:xfrm>
            <a:off x="4140000" y="5220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4140000" y="5580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800000" y="3960000"/>
                <a:ext cx="1958972" cy="7193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𝑽</m:t>
                      </m:r>
                      <m:r>
                        <a:rPr lang="cs-CZ" sz="1600" b="1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16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1600" b="1" i="1" smtClean="0">
                                  <a:latin typeface="Cambria Math"/>
                                </a:rPr>
                                <m:t>𝟐𝟐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𝟒𝟏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cs-CZ" sz="1600" b="1" i="1" smtClean="0">
                                  <a:latin typeface="Cambria Math"/>
                                  <a:ea typeface="Cambria Math"/>
                                </a:rPr>
                                <m:t>𝟎𝟓</m:t>
                              </m:r>
                            </m:num>
                            <m:den>
                              <m:r>
                                <a:rPr lang="cs-CZ" sz="1600" b="1" i="1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1600" b="1" i="1" smtClean="0">
                              <a:latin typeface="Cambria Math"/>
                              <a:ea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16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960000"/>
                <a:ext cx="1958972" cy="71936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800000" y="4680000"/>
                <a:ext cx="195897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>
                          <a:latin typeface="Cambria Math"/>
                        </a:rPr>
                        <m:t>𝑽</m:t>
                      </m:r>
                      <m:r>
                        <a:rPr lang="cs-CZ" sz="1600" b="1" i="1">
                          <a:latin typeface="Cambria Math"/>
                        </a:rPr>
                        <m:t>=</m:t>
                      </m:r>
                      <m:r>
                        <a:rPr lang="cs-CZ" sz="1600" b="1" i="1">
                          <a:latin typeface="Cambria Math"/>
                        </a:rPr>
                        <m:t>𝟏𝟑𝟓𝟒</m:t>
                      </m:r>
                      <m:r>
                        <a:rPr lang="cs-CZ" sz="1600" b="1" i="1">
                          <a:latin typeface="Cambria Math"/>
                        </a:rPr>
                        <m:t>,</m:t>
                      </m:r>
                      <m:r>
                        <a:rPr lang="cs-CZ" sz="1600" b="1" i="1">
                          <a:latin typeface="Cambria Math"/>
                        </a:rPr>
                        <m:t>𝟔𝟓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680000"/>
                <a:ext cx="1958972" cy="33855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1800000" y="5076000"/>
                <a:ext cx="1958972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600" b="1" i="1" smtClean="0">
                          <a:latin typeface="Cambria Math"/>
                        </a:rPr>
                        <m:t>𝑽</m:t>
                      </m:r>
                      <m:r>
                        <a:rPr lang="cs-CZ" sz="1600" b="1" i="1" smtClean="0">
                          <a:latin typeface="Cambria Math"/>
                        </a:rPr>
                        <m:t>=</m:t>
                      </m:r>
                      <m:r>
                        <a:rPr lang="cs-CZ" sz="1600" b="1" i="1" smtClean="0">
                          <a:latin typeface="Cambria Math"/>
                        </a:rPr>
                        <m:t>𝟏𝟑𝟓𝟒</m:t>
                      </m:r>
                      <m:r>
                        <a:rPr lang="cs-CZ" sz="1600" b="1" i="1" smtClean="0">
                          <a:latin typeface="Cambria Math"/>
                        </a:rPr>
                        <m:t>,</m:t>
                      </m:r>
                      <m:r>
                        <a:rPr lang="cs-CZ" sz="1600" b="1" i="1" smtClean="0">
                          <a:latin typeface="Cambria Math"/>
                        </a:rPr>
                        <m:t>𝟔𝟓</m:t>
                      </m:r>
                      <m:r>
                        <a:rPr lang="cs-CZ" sz="1600" b="1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sz="16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cs-CZ" sz="16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076000"/>
                <a:ext cx="1958972" cy="34413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Přímá spojnice 41"/>
          <p:cNvCxnSpPr/>
          <p:nvPr/>
        </p:nvCxnSpPr>
        <p:spPr bwMode="auto">
          <a:xfrm>
            <a:off x="1800000" y="5040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1800000" y="5472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800000" y="5544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-1" y="1988840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Vypočítej objem jehlanu, který má výšku 9 metrů a jehož podstavou je rovnoramenný trojúhelník s délkou základny 22 metrů a velikost úhlu při základně je 75°.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7735131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23" grpId="0"/>
      <p:bldP spid="97" grpId="0" animBg="1"/>
      <p:bldP spid="98" grpId="0" animBg="1"/>
      <p:bldP spid="24" grpId="0"/>
      <p:bldP spid="25" grpId="0"/>
      <p:bldP spid="33" grpId="0"/>
      <p:bldP spid="99" grpId="0"/>
      <p:bldP spid="102" grpId="0"/>
      <p:bldP spid="103" grpId="0"/>
      <p:bldP spid="104" grpId="0"/>
      <p:bldP spid="28" grpId="0"/>
      <p:bldP spid="29" grpId="0"/>
      <p:bldP spid="30" grpId="0"/>
      <p:bldP spid="34" grpId="0"/>
      <p:bldP spid="35" grpId="0"/>
      <p:bldP spid="39" grpId="0"/>
      <p:bldP spid="40" grpId="0"/>
      <p:bldP spid="41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/>
              <a:t>Tělesa</a:t>
            </a:r>
            <a:r>
              <a:rPr lang="cs-CZ" sz="9600" dirty="0"/>
              <a:t/>
            </a:r>
            <a:br>
              <a:rPr lang="cs-CZ" sz="9600" dirty="0"/>
            </a:br>
            <a:r>
              <a:rPr lang="cs-CZ" sz="3200" dirty="0"/>
              <a:t>Užití goniometrických </a:t>
            </a:r>
            <a:r>
              <a:rPr lang="cs-CZ" sz="3200" dirty="0" smtClean="0"/>
              <a:t>funkcí - 4</a:t>
            </a:r>
            <a:endParaRPr lang="cs-CZ" sz="3200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0" y="2736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 = 4,2 cm</a:t>
            </a:r>
            <a:endParaRPr lang="cs-CZ" sz="16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0" y="3456000"/>
            <a:ext cx="1619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 = … cm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0" y="3096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= 68°</a:t>
            </a:r>
            <a:endParaRPr lang="cs-CZ" sz="16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0" y="3816000"/>
            <a:ext cx="1389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 </a:t>
            </a:r>
            <a:r>
              <a:rPr lang="cs-CZ" sz="1600" b="1" dirty="0" smtClean="0"/>
              <a:t>= … cm</a:t>
            </a:r>
            <a:r>
              <a:rPr lang="cs-CZ" sz="1600" b="1" baseline="30000" dirty="0" smtClean="0"/>
              <a:t>3</a:t>
            </a:r>
            <a:endParaRPr lang="cs-CZ" sz="1600" b="1" baseline="30000" dirty="0"/>
          </a:p>
        </p:txBody>
      </p:sp>
      <p:cxnSp>
        <p:nvCxnSpPr>
          <p:cNvPr id="37" name="Přímá spojnice 36"/>
          <p:cNvCxnSpPr/>
          <p:nvPr/>
        </p:nvCxnSpPr>
        <p:spPr bwMode="auto">
          <a:xfrm>
            <a:off x="0" y="4140000"/>
            <a:ext cx="12961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254499" y="5963731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830563" y="5018795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7622651" y="3002571"/>
            <a:ext cx="0" cy="2484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6254499" y="3002571"/>
            <a:ext cx="1368152" cy="2952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H="1">
            <a:off x="6830563" y="3002571"/>
            <a:ext cx="792088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622651" y="3002571"/>
            <a:ext cx="1368152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H="1">
            <a:off x="8414739" y="5018795"/>
            <a:ext cx="576064" cy="94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H="1">
            <a:off x="6254499" y="5018795"/>
            <a:ext cx="576064" cy="944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478635" y="271453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6398515" y="484926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8846787" y="4658755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8270723" y="595489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6084168" y="597076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7640571" y="3074579"/>
            <a:ext cx="756084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7653029" y="3002571"/>
            <a:ext cx="1049742" cy="24842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7653029" y="5486847"/>
            <a:ext cx="10497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Oblouk 60"/>
          <p:cNvSpPr>
            <a:spLocks noChangeAspect="1"/>
          </p:cNvSpPr>
          <p:nvPr/>
        </p:nvSpPr>
        <p:spPr bwMode="auto">
          <a:xfrm rot="21004988">
            <a:off x="8060814" y="5521928"/>
            <a:ext cx="504000" cy="504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7304241" y="5882891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8764617" y="5441731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286038" y="5507940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7349808" y="4329913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8234719" y="4244709"/>
            <a:ext cx="438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s</a:t>
            </a:r>
            <a:endParaRPr lang="cs-CZ" baseline="-25000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7334619" y="5328313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774779" y="5234819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6511" y="2060848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Boční hrana a hrana podstavy pravidelného čtyřbokého jehlanu svírají úhel 68°. Délka hrany podstavy je 4,2 cm. Vypočítejte objem a povrch tohoto jehlanu.</a:t>
            </a:r>
            <a:endParaRPr lang="cs-CZ" sz="16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6511189" y="6444044"/>
            <a:ext cx="266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= 28 cm</a:t>
            </a:r>
            <a:r>
              <a:rPr lang="cs-CZ" b="1" baseline="30000" dirty="0" smtClean="0">
                <a:solidFill>
                  <a:srgbClr val="FF0000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; S = 61 cm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520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53" grpId="0"/>
      <p:bldP spid="54" grpId="0"/>
      <p:bldP spid="55" grpId="0"/>
      <p:bldP spid="56" grpId="0"/>
      <p:bldP spid="57" grpId="0"/>
      <p:bldP spid="61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/>
              <a:t>Tělesa</a:t>
            </a:r>
            <a:r>
              <a:rPr lang="cs-CZ" sz="9600" dirty="0"/>
              <a:t/>
            </a:r>
            <a:br>
              <a:rPr lang="cs-CZ" sz="9600" dirty="0"/>
            </a:br>
            <a:r>
              <a:rPr lang="cs-CZ" sz="3200" dirty="0"/>
              <a:t>Užití goniometrických </a:t>
            </a:r>
            <a:r>
              <a:rPr lang="cs-CZ" sz="3200" dirty="0" smtClean="0"/>
              <a:t>funkcí - 5</a:t>
            </a:r>
            <a:endParaRPr lang="cs-CZ" sz="3200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-1" y="1988840"/>
            <a:ext cx="7302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Vypočítejte objem a povrch kužele, který má při hlavním vrcholu osového řezu úhel velikosti 78° a stranu dlouhou 3,8 m.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0" y="288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</a:t>
            </a:r>
            <a:r>
              <a:rPr lang="cs-CZ" sz="1600" b="1" dirty="0" smtClean="0"/>
              <a:t> = 3,8 m</a:t>
            </a:r>
            <a:endParaRPr lang="cs-CZ" sz="1600" b="1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72008" y="2564904"/>
            <a:ext cx="6876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0" y="324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Symbol" pitchFamily="18" charset="2"/>
                <a:sym typeface="Symbol"/>
              </a:rPr>
              <a:t></a:t>
            </a:r>
            <a:r>
              <a:rPr lang="cs-CZ" sz="1600" b="1" dirty="0" smtClean="0"/>
              <a:t> = 78°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360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latin typeface="Arial" pitchFamily="34" charset="0"/>
                <a:cs typeface="Arial" pitchFamily="34" charset="0"/>
              </a:rPr>
              <a:t>S</a:t>
            </a:r>
            <a:r>
              <a:rPr lang="cs-CZ" sz="1600" b="1" dirty="0" smtClean="0"/>
              <a:t> = … cm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396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600" b="1" dirty="0" smtClean="0"/>
              <a:t> = … cm</a:t>
            </a:r>
            <a:r>
              <a:rPr lang="cs-CZ" sz="1600" b="1" baseline="30000" dirty="0" smtClean="0"/>
              <a:t>3</a:t>
            </a:r>
            <a:endParaRPr lang="cs-CZ" sz="1600" b="1" baseline="30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4248000"/>
            <a:ext cx="13386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TextovéPole 89"/>
          <p:cNvSpPr txBox="1"/>
          <p:nvPr/>
        </p:nvSpPr>
        <p:spPr>
          <a:xfrm>
            <a:off x="7801642" y="162880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93" name="Ovál 92"/>
          <p:cNvSpPr/>
          <p:nvPr/>
        </p:nvSpPr>
        <p:spPr bwMode="auto">
          <a:xfrm>
            <a:off x="6987000" y="3717032"/>
            <a:ext cx="1980000" cy="9000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4" name="Přímá spojnice 93"/>
          <p:cNvCxnSpPr/>
          <p:nvPr/>
        </p:nvCxnSpPr>
        <p:spPr bwMode="auto">
          <a:xfrm flipV="1">
            <a:off x="7958881" y="1979880"/>
            <a:ext cx="0" cy="21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>
            <a:endCxn id="93" idx="2"/>
          </p:cNvCxnSpPr>
          <p:nvPr/>
        </p:nvCxnSpPr>
        <p:spPr bwMode="auto">
          <a:xfrm flipH="1">
            <a:off x="6987000" y="1967354"/>
            <a:ext cx="972108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>
            <a:endCxn id="93" idx="6"/>
          </p:cNvCxnSpPr>
          <p:nvPr/>
        </p:nvCxnSpPr>
        <p:spPr bwMode="auto">
          <a:xfrm>
            <a:off x="7959108" y="1967354"/>
            <a:ext cx="1007892" cy="21996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Oblouk 96"/>
          <p:cNvSpPr/>
          <p:nvPr/>
        </p:nvSpPr>
        <p:spPr bwMode="auto">
          <a:xfrm rot="10800000">
            <a:off x="6987000" y="371703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Oblouk 97"/>
          <p:cNvSpPr/>
          <p:nvPr/>
        </p:nvSpPr>
        <p:spPr bwMode="auto">
          <a:xfrm flipV="1">
            <a:off x="6991662" y="3717032"/>
            <a:ext cx="1980000" cy="900000"/>
          </a:xfrm>
          <a:prstGeom prst="arc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9" name="Přímá spojnice 98"/>
          <p:cNvCxnSpPr>
            <a:stCxn id="97" idx="1"/>
            <a:endCxn id="93" idx="6"/>
          </p:cNvCxnSpPr>
          <p:nvPr/>
        </p:nvCxnSpPr>
        <p:spPr bwMode="auto">
          <a:xfrm>
            <a:off x="7977000" y="4167032"/>
            <a:ext cx="99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Oblouk 99"/>
          <p:cNvSpPr/>
          <p:nvPr/>
        </p:nvSpPr>
        <p:spPr bwMode="auto">
          <a:xfrm>
            <a:off x="7706881" y="3905880"/>
            <a:ext cx="504000" cy="504000"/>
          </a:xfrm>
          <a:prstGeom prst="arc">
            <a:avLst/>
          </a:prstGeom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7940881" y="3869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760865" y="413446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706881" y="276631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8244408" y="406245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8264921" y="2566292"/>
            <a:ext cx="31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</a:t>
            </a:r>
            <a:endParaRPr lang="cs-CZ" sz="16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812360" y="2204283"/>
            <a:ext cx="24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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" name="Oblouk 2"/>
          <p:cNvSpPr>
            <a:spLocks noChangeAspect="1"/>
          </p:cNvSpPr>
          <p:nvPr/>
        </p:nvSpPr>
        <p:spPr bwMode="auto">
          <a:xfrm rot="8100000">
            <a:off x="7601437" y="1921933"/>
            <a:ext cx="720000" cy="72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6437035" y="6444044"/>
            <a:ext cx="274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= 17,6 m</a:t>
            </a:r>
            <a:r>
              <a:rPr lang="cs-CZ" b="1" baseline="30000" dirty="0" smtClean="0">
                <a:solidFill>
                  <a:srgbClr val="FF0000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; S = 46,5 m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066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53" grpId="0"/>
      <p:bldP spid="55" grpId="0"/>
      <p:bldP spid="57" grpId="0"/>
      <p:bldP spid="90" grpId="0"/>
      <p:bldP spid="93" grpId="0" animBg="1"/>
      <p:bldP spid="97" grpId="0" animBg="1"/>
      <p:bldP spid="98" grpId="0" animBg="1"/>
      <p:bldP spid="100" grpId="0" animBg="1"/>
      <p:bldP spid="101" grpId="0"/>
      <p:bldP spid="102" grpId="0"/>
      <p:bldP spid="103" grpId="0"/>
      <p:bldP spid="104" grpId="0"/>
      <p:bldP spid="105" grpId="0"/>
      <p:bldP spid="107" grpId="0"/>
      <p:bldP spid="3" grpId="0" animBg="1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/>
              <a:t>Tělesa</a:t>
            </a:r>
            <a:r>
              <a:rPr lang="cs-CZ" sz="9600" dirty="0"/>
              <a:t/>
            </a:r>
            <a:br>
              <a:rPr lang="cs-CZ" sz="9600" dirty="0"/>
            </a:br>
            <a:r>
              <a:rPr lang="cs-CZ" sz="3200" dirty="0"/>
              <a:t>Užití goniometrických </a:t>
            </a:r>
            <a:r>
              <a:rPr lang="cs-CZ" sz="3200" dirty="0" smtClean="0"/>
              <a:t>funkcí - 6</a:t>
            </a:r>
            <a:endParaRPr lang="cs-CZ" sz="3200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-1" y="1988840"/>
            <a:ext cx="7302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Vypočítejte objem a povrch pravidelného čtyřbokého hranolu, je-li hrana jeho podstavy dlouhá 8 cm a stěnová úhlopříčka (podstavy) a tělesová úhlopříčka  svírají úhel 53°.</a:t>
            </a:r>
            <a:endParaRPr lang="cs-CZ" sz="16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0" y="288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 = 8 cm</a:t>
            </a:r>
            <a:endParaRPr lang="cs-CZ" sz="1600" b="1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72008" y="2852936"/>
            <a:ext cx="6876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0" y="3240000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Symbol" pitchFamily="18" charset="2"/>
                <a:sym typeface="Symbol"/>
              </a:rPr>
              <a:t></a:t>
            </a:r>
            <a:r>
              <a:rPr lang="cs-CZ" sz="1600" b="1" dirty="0" smtClean="0"/>
              <a:t> = 53°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0" y="360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latin typeface="Arial" pitchFamily="34" charset="0"/>
                <a:cs typeface="Arial" pitchFamily="34" charset="0"/>
              </a:rPr>
              <a:t>S</a:t>
            </a:r>
            <a:r>
              <a:rPr lang="cs-CZ" sz="1600" b="1" dirty="0" smtClean="0"/>
              <a:t> = … cm</a:t>
            </a:r>
            <a:r>
              <a:rPr lang="cs-CZ" sz="1600" b="1" baseline="30000" dirty="0" smtClean="0"/>
              <a:t>2</a:t>
            </a:r>
            <a:endParaRPr lang="cs-CZ" sz="1600" b="1" baseline="300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3960000"/>
            <a:ext cx="133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600" b="1" dirty="0" smtClean="0"/>
              <a:t> = … cm</a:t>
            </a:r>
            <a:r>
              <a:rPr lang="cs-CZ" sz="1600" b="1" baseline="30000" dirty="0" smtClean="0"/>
              <a:t>3</a:t>
            </a:r>
            <a:endParaRPr lang="cs-CZ" sz="1600" b="1" baseline="30000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0" y="4320000"/>
            <a:ext cx="13386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ovéPole 88"/>
          <p:cNvSpPr txBox="1"/>
          <p:nvPr/>
        </p:nvSpPr>
        <p:spPr>
          <a:xfrm>
            <a:off x="6228184" y="6444044"/>
            <a:ext cx="298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 = 960 cm</a:t>
            </a:r>
            <a:r>
              <a:rPr lang="cs-CZ" b="1" baseline="30000" dirty="0" smtClean="0">
                <a:solidFill>
                  <a:srgbClr val="FF0000"/>
                </a:solidFill>
              </a:rPr>
              <a:t>3</a:t>
            </a:r>
            <a:r>
              <a:rPr lang="cs-CZ" b="1" dirty="0" smtClean="0">
                <a:solidFill>
                  <a:srgbClr val="FF0000"/>
                </a:solidFill>
              </a:rPr>
              <a:t>; S = 608 cm</a:t>
            </a:r>
            <a:r>
              <a:rPr lang="cs-CZ" b="1" baseline="30000" dirty="0" smtClean="0">
                <a:solidFill>
                  <a:srgbClr val="FF0000"/>
                </a:solidFill>
              </a:rPr>
              <a:t>2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6840000" y="6120000"/>
            <a:ext cx="15841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200000" y="5580000"/>
            <a:ext cx="15841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6840000" y="4320000"/>
            <a:ext cx="15841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7200000" y="3780000"/>
            <a:ext cx="15841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6840000" y="3780000"/>
            <a:ext cx="36000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H="1">
            <a:off x="6840000" y="5580000"/>
            <a:ext cx="36000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8424176" y="5580000"/>
            <a:ext cx="36000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H="1">
            <a:off x="8425517" y="3780000"/>
            <a:ext cx="360000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6840000" y="4320000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8784176" y="3780000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7200000" y="3780000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8424000" y="4320000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 flipV="1">
            <a:off x="6840000" y="5580000"/>
            <a:ext cx="1944176" cy="5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6840000" y="4320000"/>
            <a:ext cx="1945517" cy="12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blouk 19"/>
          <p:cNvSpPr/>
          <p:nvPr/>
        </p:nvSpPr>
        <p:spPr bwMode="auto">
          <a:xfrm rot="13980031">
            <a:off x="8005985" y="5089617"/>
            <a:ext cx="858598" cy="85859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7355763" y="5580000"/>
            <a:ext cx="47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u</a:t>
            </a:r>
            <a:r>
              <a:rPr lang="cs-CZ" baseline="-25000" dirty="0"/>
              <a:t>s</a:t>
            </a:r>
          </a:p>
        </p:txBody>
      </p:sp>
      <p:sp>
        <p:nvSpPr>
          <p:cNvPr id="58" name="TextovéPole 57"/>
          <p:cNvSpPr txBox="1"/>
          <p:nvPr/>
        </p:nvSpPr>
        <p:spPr>
          <a:xfrm>
            <a:off x="7599133" y="4509120"/>
            <a:ext cx="47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u</a:t>
            </a:r>
            <a:r>
              <a:rPr lang="cs-CZ" baseline="-25000" dirty="0" err="1" smtClean="0"/>
              <a:t>t</a:t>
            </a:r>
            <a:endParaRPr lang="cs-CZ" baseline="-25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064388" y="5227171"/>
            <a:ext cx="396044" cy="37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</a:t>
            </a:r>
            <a:endParaRPr lang="cs-CZ" dirty="0"/>
          </a:p>
        </p:txBody>
      </p:sp>
      <p:sp>
        <p:nvSpPr>
          <p:cNvPr id="59" name="Oblouk 58"/>
          <p:cNvSpPr/>
          <p:nvPr/>
        </p:nvSpPr>
        <p:spPr bwMode="auto">
          <a:xfrm rot="20878276">
            <a:off x="6495408" y="5658713"/>
            <a:ext cx="858598" cy="85859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6876256" y="5589240"/>
            <a:ext cx="341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24" name="Obdélník 23"/>
          <p:cNvSpPr/>
          <p:nvPr/>
        </p:nvSpPr>
        <p:spPr>
          <a:xfrm>
            <a:off x="7677619" y="60212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a</a:t>
            </a:r>
          </a:p>
        </p:txBody>
      </p:sp>
      <p:sp>
        <p:nvSpPr>
          <p:cNvPr id="61" name="Obdélník 60"/>
          <p:cNvSpPr/>
          <p:nvPr/>
        </p:nvSpPr>
        <p:spPr>
          <a:xfrm>
            <a:off x="8512676" y="57186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4448780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53" grpId="0"/>
      <p:bldP spid="55" grpId="0"/>
      <p:bldP spid="57" grpId="0"/>
      <p:bldP spid="89" grpId="0"/>
      <p:bldP spid="20" grpId="0" animBg="1"/>
      <p:bldP spid="56" grpId="0"/>
      <p:bldP spid="58" grpId="0"/>
      <p:bldP spid="22" grpId="0"/>
      <p:bldP spid="59" grpId="0" animBg="1"/>
      <p:bldP spid="23" grpId="0"/>
      <p:bldP spid="24" grpId="0"/>
      <p:bldP spid="6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2753</TotalTime>
  <Words>841</Words>
  <Application>Microsoft Office PowerPoint</Application>
  <PresentationFormat>Předvádění na obrazovce (4:3)</PresentationFormat>
  <Paragraphs>149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Tělesa Užití goniometrických funkcí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414</cp:revision>
  <dcterms:created xsi:type="dcterms:W3CDTF">2012-01-02T08:14:14Z</dcterms:created>
  <dcterms:modified xsi:type="dcterms:W3CDTF">2012-05-21T09:18:16Z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