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60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00" autoAdjust="0"/>
    <p:restoredTop sz="94600" autoAdjust="0"/>
  </p:normalViewPr>
  <p:slideViewPr>
    <p:cSldViewPr>
      <p:cViewPr varScale="1">
        <p:scale>
          <a:sx n="115" d="100"/>
          <a:sy n="115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Častěji se používá kombinace sčítací a dosazovací metody</a:t>
            </a: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40760" cy="622920"/>
          </a:xfrm>
        </p:spPr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411760" y="55892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+mn-lt"/>
              </a:rPr>
              <a:t>Metoda </a:t>
            </a:r>
            <a:r>
              <a:rPr lang="cs-CZ" sz="2800" b="1" dirty="0" smtClean="0">
                <a:latin typeface="+mn-lt"/>
              </a:rPr>
              <a:t>sčítací</a:t>
            </a:r>
            <a:endParaRPr lang="cs-CZ" sz="2800" b="1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75656" y="407707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r>
              <a:rPr lang="cs-CZ" b="1" dirty="0" smtClean="0"/>
              <a:t>) </a:t>
            </a:r>
            <a:r>
              <a:rPr lang="cs-CZ" b="1" dirty="0" smtClean="0"/>
              <a:t>Nyní dosadíme x = </a:t>
            </a:r>
            <a:r>
              <a:rPr lang="cs-CZ" b="1" dirty="0" smtClean="0"/>
              <a:t>1 (nebo y = -2) </a:t>
            </a:r>
            <a:r>
              <a:rPr lang="cs-CZ" b="1" dirty="0" smtClean="0"/>
              <a:t>do </a:t>
            </a:r>
            <a:r>
              <a:rPr lang="cs-CZ" b="1" dirty="0" smtClean="0"/>
              <a:t>libovolné rovnice:</a:t>
            </a:r>
            <a:endParaRPr lang="cs-CZ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547664" y="198884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r>
              <a:rPr lang="cs-CZ" b="1" dirty="0" smtClean="0"/>
              <a:t>) Rovnice sečteme a vypočítáme neznámou: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259632" y="25649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 x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220072" y="25649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 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779912" y="256490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</a:t>
            </a:r>
            <a:r>
              <a:rPr lang="cs-CZ" sz="1400" dirty="0" smtClean="0"/>
              <a:t> (nebo)</a:t>
            </a:r>
            <a:endParaRPr lang="cs-CZ" sz="1400" dirty="0"/>
          </a:p>
        </p:txBody>
      </p:sp>
      <p:sp>
        <p:nvSpPr>
          <p:cNvPr id="15" name="Šipka doprava 14"/>
          <p:cNvSpPr/>
          <p:nvPr/>
        </p:nvSpPr>
        <p:spPr bwMode="auto">
          <a:xfrm>
            <a:off x="827584" y="2636912"/>
            <a:ext cx="504056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Šipka doprava 15"/>
          <p:cNvSpPr/>
          <p:nvPr/>
        </p:nvSpPr>
        <p:spPr bwMode="auto">
          <a:xfrm>
            <a:off x="4788024" y="2636912"/>
            <a:ext cx="504056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403648" y="2924945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5x         </a:t>
            </a:r>
            <a:r>
              <a:rPr lang="cs-CZ" b="1" dirty="0" smtClean="0"/>
              <a:t>= </a:t>
            </a:r>
            <a:r>
              <a:rPr lang="cs-CZ" b="1" dirty="0" smtClean="0"/>
              <a:t>5	</a:t>
            </a:r>
            <a:endParaRPr lang="cs-CZ" b="1" dirty="0" smtClean="0"/>
          </a:p>
        </p:txBody>
      </p:sp>
      <p:sp>
        <p:nvSpPr>
          <p:cNvPr id="26" name="Obdélník 25"/>
          <p:cNvSpPr/>
          <p:nvPr/>
        </p:nvSpPr>
        <p:spPr>
          <a:xfrm>
            <a:off x="1403648" y="3284984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</a:t>
            </a:r>
            <a:r>
              <a:rPr lang="cs-CZ" b="1" dirty="0" smtClean="0"/>
              <a:t> x         </a:t>
            </a:r>
            <a:r>
              <a:rPr lang="cs-CZ" b="1" dirty="0" smtClean="0"/>
              <a:t>= </a:t>
            </a:r>
            <a:r>
              <a:rPr lang="cs-CZ" b="1" dirty="0" smtClean="0"/>
              <a:t>5 : </a:t>
            </a:r>
            <a:r>
              <a:rPr lang="cs-CZ" b="1" dirty="0" err="1" smtClean="0"/>
              <a:t>5</a:t>
            </a:r>
            <a:r>
              <a:rPr lang="cs-CZ" b="1" dirty="0" smtClean="0"/>
              <a:t>	</a:t>
            </a:r>
            <a:endParaRPr lang="cs-CZ" b="1" dirty="0" smtClean="0"/>
          </a:p>
        </p:txBody>
      </p:sp>
      <p:sp>
        <p:nvSpPr>
          <p:cNvPr id="27" name="Obdélník 26"/>
          <p:cNvSpPr/>
          <p:nvPr/>
        </p:nvSpPr>
        <p:spPr>
          <a:xfrm>
            <a:off x="1403648" y="3717032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/>
              <a:t> </a:t>
            </a:r>
            <a:r>
              <a:rPr lang="cs-CZ" b="1" u="sng" dirty="0" smtClean="0"/>
              <a:t> x         </a:t>
            </a:r>
            <a:r>
              <a:rPr lang="cs-CZ" b="1" u="sng" dirty="0" smtClean="0"/>
              <a:t>= </a:t>
            </a:r>
            <a:r>
              <a:rPr lang="cs-CZ" b="1" u="sng" dirty="0" smtClean="0"/>
              <a:t>1</a:t>
            </a:r>
            <a:r>
              <a:rPr lang="cs-CZ" b="1" dirty="0" smtClean="0"/>
              <a:t>	</a:t>
            </a:r>
            <a:endParaRPr lang="cs-CZ" b="1" dirty="0" smtClean="0"/>
          </a:p>
        </p:txBody>
      </p:sp>
      <p:sp>
        <p:nvSpPr>
          <p:cNvPr id="28" name="Obdélník 27"/>
          <p:cNvSpPr/>
          <p:nvPr/>
        </p:nvSpPr>
        <p:spPr>
          <a:xfrm>
            <a:off x="5004048" y="2924944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 – 5y   = 10	</a:t>
            </a:r>
            <a:endParaRPr lang="cs-CZ" b="1" dirty="0" smtClean="0"/>
          </a:p>
        </p:txBody>
      </p:sp>
      <p:sp>
        <p:nvSpPr>
          <p:cNvPr id="29" name="Obdélník 28"/>
          <p:cNvSpPr/>
          <p:nvPr/>
        </p:nvSpPr>
        <p:spPr>
          <a:xfrm>
            <a:off x="5004048" y="3284984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      y   = 10 : (- 5)	</a:t>
            </a:r>
            <a:endParaRPr lang="cs-CZ" b="1" dirty="0" smtClean="0"/>
          </a:p>
        </p:txBody>
      </p:sp>
      <p:sp>
        <p:nvSpPr>
          <p:cNvPr id="30" name="Obdélník 29"/>
          <p:cNvSpPr/>
          <p:nvPr/>
        </p:nvSpPr>
        <p:spPr>
          <a:xfrm>
            <a:off x="4716016" y="3717032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          </a:t>
            </a:r>
            <a:r>
              <a:rPr lang="cs-CZ" b="1" u="sng" dirty="0" smtClean="0"/>
              <a:t>y   = - 2              </a:t>
            </a:r>
            <a:endParaRPr lang="cs-CZ" b="1" u="sng" dirty="0" smtClean="0"/>
          </a:p>
        </p:txBody>
      </p:sp>
      <p:sp>
        <p:nvSpPr>
          <p:cNvPr id="31" name="TextovéPole 30"/>
          <p:cNvSpPr txBox="1"/>
          <p:nvPr/>
        </p:nvSpPr>
        <p:spPr>
          <a:xfrm>
            <a:off x="1259632" y="44371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+ 2y = - 3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259632" y="479715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</a:t>
            </a:r>
            <a:r>
              <a:rPr lang="cs-CZ" b="1" dirty="0" smtClean="0"/>
              <a:t>+ 2y = - 3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331640" y="522920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</a:t>
            </a:r>
            <a:r>
              <a:rPr lang="cs-CZ" b="1" dirty="0" smtClean="0"/>
              <a:t>     2y </a:t>
            </a:r>
            <a:r>
              <a:rPr lang="cs-CZ" b="1" dirty="0" smtClean="0"/>
              <a:t>= - </a:t>
            </a:r>
            <a:r>
              <a:rPr lang="cs-CZ" b="1" dirty="0" smtClean="0"/>
              <a:t>3 - 1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59632" y="55172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</a:t>
            </a:r>
            <a:r>
              <a:rPr lang="cs-CZ" b="1" dirty="0" smtClean="0"/>
              <a:t>     2y </a:t>
            </a:r>
            <a:r>
              <a:rPr lang="cs-CZ" b="1" dirty="0" smtClean="0"/>
              <a:t>= - </a:t>
            </a:r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115616" y="58772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</a:t>
            </a:r>
            <a:r>
              <a:rPr lang="cs-CZ" b="1" dirty="0" smtClean="0"/>
              <a:t>        </a:t>
            </a:r>
            <a:r>
              <a:rPr lang="cs-CZ" b="1" u="sng" dirty="0" smtClean="0"/>
              <a:t>y </a:t>
            </a:r>
            <a:r>
              <a:rPr lang="cs-CZ" b="1" u="sng" dirty="0" smtClean="0"/>
              <a:t>= - </a:t>
            </a:r>
            <a:r>
              <a:rPr lang="cs-CZ" b="1" u="sng" dirty="0" smtClean="0"/>
              <a:t>2</a:t>
            </a:r>
            <a:endParaRPr lang="cs-CZ" b="1" u="sng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35896" y="44371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 (nebo)</a:t>
            </a:r>
            <a:endParaRPr lang="cs-CZ" sz="14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004048" y="44371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    x </a:t>
            </a:r>
            <a:r>
              <a:rPr lang="cs-CZ" b="1" dirty="0" smtClean="0"/>
              <a:t>+ 2y = - 3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004048" y="479715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+ </a:t>
            </a:r>
            <a:r>
              <a:rPr lang="cs-CZ" b="1" dirty="0" smtClean="0"/>
              <a:t>2·(- </a:t>
            </a:r>
            <a:r>
              <a:rPr lang="cs-CZ" b="1" dirty="0" err="1" smtClean="0"/>
              <a:t>2</a:t>
            </a:r>
            <a:r>
              <a:rPr lang="cs-CZ" b="1" dirty="0" smtClean="0"/>
              <a:t>) </a:t>
            </a:r>
            <a:r>
              <a:rPr lang="cs-CZ" b="1" dirty="0" smtClean="0"/>
              <a:t>= - 3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220072" y="51571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   x - 4 = - 3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220072" y="55172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        x = - 3 + 4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220072" y="58772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        </a:t>
            </a:r>
            <a:r>
              <a:rPr lang="cs-CZ" b="1" u="sng" dirty="0" smtClean="0"/>
              <a:t>x = 1</a:t>
            </a:r>
            <a:endParaRPr lang="cs-CZ" b="1" u="sng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2" grpId="0"/>
      <p:bldP spid="13" grpId="0"/>
      <p:bldP spid="14" grpId="0"/>
      <p:bldP spid="15" grpId="0" animBg="1"/>
      <p:bldP spid="16" grpId="0" animBg="1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03648" y="2060848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</a:t>
            </a:r>
            <a:r>
              <a:rPr lang="cs-CZ" b="1" dirty="0" smtClean="0"/>
              <a:t>V této chvíli máme dvojici čísel x = 1 a y = - 2, tedy </a:t>
            </a:r>
            <a:br>
              <a:rPr lang="cs-CZ" b="1" dirty="0" smtClean="0"/>
            </a:br>
            <a:r>
              <a:rPr lang="cs-CZ" b="1" dirty="0" smtClean="0"/>
              <a:t>    uspořádanou dvojici [1;-2].</a:t>
            </a:r>
          </a:p>
          <a:p>
            <a:r>
              <a:rPr lang="cs-CZ" b="1" dirty="0" smtClean="0"/>
              <a:t>    Zda je naše řešení správné musíme ověřit zkouškou.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7584" y="35010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1</a:t>
            </a:r>
            <a:r>
              <a:rPr lang="cs-CZ" dirty="0" smtClean="0"/>
              <a:t> = 2 · 1 – (- 2) = </a:t>
            </a:r>
            <a:r>
              <a:rPr lang="cs-CZ" dirty="0" err="1" smtClean="0"/>
              <a:t>2</a:t>
            </a:r>
            <a:r>
              <a:rPr lang="cs-CZ" dirty="0" smtClean="0"/>
              <a:t> + </a:t>
            </a:r>
            <a:r>
              <a:rPr lang="cs-CZ" dirty="0" err="1" smtClean="0"/>
              <a:t>2</a:t>
            </a:r>
            <a:r>
              <a:rPr lang="cs-CZ" dirty="0" smtClean="0"/>
              <a:t> =  4 </a:t>
            </a:r>
            <a:endParaRPr lang="cs-CZ" baseline="-250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220072" y="350100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2</a:t>
            </a:r>
            <a:r>
              <a:rPr lang="cs-CZ" dirty="0" smtClean="0"/>
              <a:t> = 1 + 2·(- </a:t>
            </a:r>
            <a:r>
              <a:rPr lang="cs-CZ" dirty="0" err="1" smtClean="0"/>
              <a:t>2</a:t>
            </a:r>
            <a:r>
              <a:rPr lang="cs-CZ" dirty="0" smtClean="0"/>
              <a:t>) = 1 – 4 = - 3 </a:t>
            </a:r>
            <a:endParaRPr lang="cs-CZ" baseline="-250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7584" y="41490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baseline="-25000" dirty="0" smtClean="0"/>
              <a:t>1</a:t>
            </a:r>
            <a:r>
              <a:rPr lang="cs-CZ" dirty="0" smtClean="0"/>
              <a:t> = 4 </a:t>
            </a:r>
            <a:endParaRPr lang="cs-CZ" baseline="-250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220072" y="41490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baseline="-25000" dirty="0" smtClean="0"/>
              <a:t>2</a:t>
            </a:r>
            <a:r>
              <a:rPr lang="cs-CZ" dirty="0" smtClean="0"/>
              <a:t> = - 3 </a:t>
            </a:r>
            <a:endParaRPr lang="cs-CZ" baseline="-25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27584" y="479715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1</a:t>
            </a:r>
            <a:r>
              <a:rPr lang="cs-CZ" dirty="0" smtClean="0"/>
              <a:t> = P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220072" y="479715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r>
              <a:rPr lang="cs-CZ" baseline="-25000" dirty="0" smtClean="0"/>
              <a:t>2</a:t>
            </a:r>
            <a:r>
              <a:rPr lang="cs-CZ" dirty="0" smtClean="0"/>
              <a:t> = P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971600" y="544522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r>
              <a:rPr lang="cs-CZ" dirty="0" smtClean="0"/>
              <a:t>) </a:t>
            </a:r>
            <a:r>
              <a:rPr lang="cs-CZ" dirty="0" smtClean="0"/>
              <a:t>Uspořádaná dvojice </a:t>
            </a:r>
            <a:r>
              <a:rPr lang="cs-CZ" b="1" dirty="0" smtClean="0"/>
              <a:t>[x;y] = [1;-2] </a:t>
            </a:r>
            <a:r>
              <a:rPr lang="cs-CZ" dirty="0" smtClean="0"/>
              <a:t>je řešením obou rovnic a </a:t>
            </a:r>
            <a:br>
              <a:rPr lang="cs-CZ" dirty="0" smtClean="0"/>
            </a:br>
            <a:r>
              <a:rPr lang="cs-CZ" dirty="0" smtClean="0"/>
              <a:t>   tudíž je i řešením dané soustavy lineárních rovnic.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0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1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1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  <p:bldP spid="19" grpId="0"/>
      <p:bldP spid="26" grpId="0"/>
      <p:bldP spid="27" grpId="0"/>
      <p:bldP spid="28" grpId="0"/>
      <p:bldP spid="2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177281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Shrnutí: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115616" y="2204864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</a:t>
            </a:r>
            <a:r>
              <a:rPr lang="cs-CZ" dirty="0" smtClean="0"/>
              <a:t>Rovnice </a:t>
            </a:r>
            <a:r>
              <a:rPr lang="cs-CZ" dirty="0" smtClean="0"/>
              <a:t>(-i) vynásobíme </a:t>
            </a:r>
            <a:r>
              <a:rPr lang="cs-CZ" dirty="0" smtClean="0"/>
              <a:t>takovými </a:t>
            </a:r>
            <a:r>
              <a:rPr lang="cs-CZ" dirty="0" smtClean="0"/>
              <a:t>čísly (-lem) </a:t>
            </a:r>
            <a:r>
              <a:rPr lang="cs-CZ" dirty="0" smtClean="0"/>
              <a:t>(různými od nuly), </a:t>
            </a:r>
            <a:br>
              <a:rPr lang="cs-CZ" dirty="0" smtClean="0"/>
            </a:br>
            <a:r>
              <a:rPr lang="cs-CZ" dirty="0" smtClean="0"/>
              <a:t>    abychom po jejich sečtení dostali jedinou lineární rovnici </a:t>
            </a:r>
            <a:br>
              <a:rPr lang="cs-CZ" dirty="0" smtClean="0"/>
            </a:br>
            <a:r>
              <a:rPr lang="cs-CZ" dirty="0" smtClean="0"/>
              <a:t>    s jednou neznámou. To znamená, že musíme dostat v obou </a:t>
            </a:r>
            <a:br>
              <a:rPr lang="cs-CZ" dirty="0" smtClean="0"/>
            </a:br>
            <a:r>
              <a:rPr lang="cs-CZ" dirty="0" smtClean="0"/>
              <a:t>    rovnicích u jedné z proměnných opačné výrazy, abychom po </a:t>
            </a:r>
            <a:br>
              <a:rPr lang="cs-CZ" dirty="0" smtClean="0"/>
            </a:br>
            <a:r>
              <a:rPr lang="cs-CZ" dirty="0" smtClean="0"/>
              <a:t>    jejich sečtení dostali nulu.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87624" y="364502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</a:t>
            </a:r>
            <a:r>
              <a:rPr lang="cs-CZ" dirty="0" smtClean="0"/>
              <a:t>Rovnice sečteme a vzniklou lineární rovnici s jedinou </a:t>
            </a:r>
            <a:br>
              <a:rPr lang="cs-CZ" dirty="0" smtClean="0"/>
            </a:br>
            <a:r>
              <a:rPr lang="cs-CZ" dirty="0" smtClean="0"/>
              <a:t>    neznámou vyřešíme. Toto uděláme i s druhou proměnnou.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115616" y="429309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3.Kořen rovnice dosadíme do kterékoliv rovnice se dvěma neznámými.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115616" y="465313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</a:t>
            </a:r>
            <a:r>
              <a:rPr lang="cs-CZ" dirty="0" smtClean="0"/>
              <a:t>Vzniklou lineární rovnici opět vyřešíme.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115616" y="501317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5. Svoje řešení ověříme zkouškou.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1115616" y="537321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6. Zapíšeme řešení soustavy lineárních rovnic.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95536" y="580526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Poznámka: Rovnice soustavy nebudou vždy zadány ve tvaru </a:t>
            </a:r>
            <a:r>
              <a:rPr lang="cs-CZ" sz="1600" b="1" dirty="0" err="1" smtClean="0">
                <a:solidFill>
                  <a:srgbClr val="FF0000"/>
                </a:solidFill>
              </a:rPr>
              <a:t>ax</a:t>
            </a:r>
            <a:r>
              <a:rPr lang="cs-CZ" sz="1600" b="1" dirty="0" smtClean="0">
                <a:solidFill>
                  <a:srgbClr val="FF0000"/>
                </a:solidFill>
              </a:rPr>
              <a:t> + by = </a:t>
            </a:r>
            <a:r>
              <a:rPr lang="cs-CZ" sz="1600" b="1" dirty="0" err="1" smtClean="0">
                <a:solidFill>
                  <a:srgbClr val="FF0000"/>
                </a:solidFill>
              </a:rPr>
              <a:t>c</a:t>
            </a:r>
            <a:r>
              <a:rPr lang="cs-CZ" sz="1600" b="1" dirty="0" smtClean="0"/>
              <a:t>. </a:t>
            </a:r>
            <a:br>
              <a:rPr lang="cs-CZ" sz="1600" b="1" dirty="0" smtClean="0"/>
            </a:br>
            <a:r>
              <a:rPr lang="cs-CZ" sz="1600" b="1" dirty="0" smtClean="0"/>
              <a:t>V takovém případě je </a:t>
            </a:r>
            <a:r>
              <a:rPr lang="cs-CZ" sz="1600" b="1" dirty="0" err="1" smtClean="0"/>
              <a:t>je</a:t>
            </a:r>
            <a:r>
              <a:rPr lang="cs-CZ" sz="1600" b="1" dirty="0" smtClean="0"/>
              <a:t> třeba ještě před násobením rovnic do tohoto tvaru upravit.</a:t>
            </a:r>
            <a:endParaRPr lang="cs-CZ" sz="16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07504" y="429309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a(nebo)</a:t>
            </a:r>
            <a:endParaRPr lang="cs-CZ" sz="1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 Řešte soustavu lineárních rovnic: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7584" y="249289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4x – 3y = 8</a:t>
            </a:r>
          </a:p>
          <a:p>
            <a:r>
              <a:rPr lang="cs-CZ" u="sng" dirty="0" smtClean="0"/>
              <a:t>  x + 5y = 2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08304" y="6165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[2;0]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9" y="2276874"/>
            <a:ext cx="1273334" cy="473334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ovací čára 12"/>
          <p:cNvCxnSpPr/>
          <p:nvPr/>
        </p:nvCxnSpPr>
        <p:spPr bwMode="auto">
          <a:xfrm>
            <a:off x="467544" y="3212976"/>
            <a:ext cx="12961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7452320" y="60932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164288" y="61653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[-3;-2]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708920"/>
            <a:ext cx="1020000" cy="473334"/>
          </a:xfrm>
          <a:prstGeom prst="rect">
            <a:avLst/>
          </a:prstGeom>
          <a:noFill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+ 15y = - 5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11560" y="27089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2,1x – 3,5y = 4,9 </a:t>
            </a:r>
            <a:endParaRPr lang="cs-CZ" u="sng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16216" y="61653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[1,6; - 0,44]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71600" y="23488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2u + 4v – 5 = 0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99592" y="27089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      u – v - 1= 0 </a:t>
            </a:r>
            <a:endParaRPr lang="cs-CZ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804248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[u;v] = [1,5; 0,5]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83" y="2204865"/>
            <a:ext cx="1106666" cy="473334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36912"/>
            <a:ext cx="940000" cy="473334"/>
          </a:xfrm>
          <a:prstGeom prst="rect">
            <a:avLst/>
          </a:prstGeom>
          <a:noFill/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6588224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[p;q] = [27,2; - 7,8]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8" y="2132864"/>
            <a:ext cx="1733334" cy="520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636912"/>
            <a:ext cx="1686667" cy="520000"/>
          </a:xfrm>
          <a:prstGeom prst="rect">
            <a:avLst/>
          </a:prstGeo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7625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[- 5; - 7]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87624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8. Řešte soustavu lineárních rovnic:</a:t>
            </a:r>
            <a:endParaRPr lang="cs-CZ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Přímá spojovací čára 16"/>
          <p:cNvCxnSpPr/>
          <p:nvPr/>
        </p:nvCxnSpPr>
        <p:spPr bwMode="auto">
          <a:xfrm>
            <a:off x="683568" y="3140968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9" y="2132856"/>
            <a:ext cx="1313334" cy="560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636912"/>
            <a:ext cx="893334" cy="560000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940152" y="61653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[x;y] =         ; x ≠ 1 a y ≠ 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6093296"/>
            <a:ext cx="451429" cy="457143"/>
          </a:xfrm>
          <a:prstGeom prst="rect">
            <a:avLst/>
          </a:prstGeom>
          <a:noFill/>
        </p:spPr>
      </p:pic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017713"/>
            <a:ext cx="8055496" cy="4114800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Soustava rovnic	</a:t>
            </a:r>
            <a:r>
              <a:rPr lang="cs-CZ" b="1" dirty="0" smtClean="0"/>
              <a:t>a</a:t>
            </a:r>
            <a:r>
              <a:rPr lang="cs-CZ" b="1" baseline="-25000" dirty="0" smtClean="0"/>
              <a:t>1</a:t>
            </a:r>
            <a:r>
              <a:rPr lang="cs-CZ" b="1" dirty="0" smtClean="0"/>
              <a:t>x + b</a:t>
            </a:r>
            <a:r>
              <a:rPr lang="cs-CZ" b="1" baseline="-25000" dirty="0" smtClean="0"/>
              <a:t>1</a:t>
            </a:r>
            <a:r>
              <a:rPr lang="cs-CZ" b="1" dirty="0" smtClean="0"/>
              <a:t>y = c</a:t>
            </a:r>
            <a:r>
              <a:rPr lang="cs-CZ" b="1" baseline="-25000" dirty="0" smtClean="0"/>
              <a:t>1</a:t>
            </a:r>
            <a:endParaRPr lang="cs-CZ" b="1" dirty="0" smtClean="0"/>
          </a:p>
          <a:p>
            <a:pPr>
              <a:buNone/>
            </a:pPr>
            <a:r>
              <a:rPr lang="cs-CZ" b="1" dirty="0" smtClean="0"/>
              <a:t>					a</a:t>
            </a:r>
            <a:r>
              <a:rPr lang="cs-CZ" b="1" baseline="-25000" dirty="0" smtClean="0"/>
              <a:t>2</a:t>
            </a:r>
            <a:r>
              <a:rPr lang="cs-CZ" b="1" dirty="0" smtClean="0"/>
              <a:t>x + b</a:t>
            </a:r>
            <a:r>
              <a:rPr lang="cs-CZ" b="1" baseline="-25000" dirty="0" smtClean="0"/>
              <a:t>2</a:t>
            </a:r>
            <a:r>
              <a:rPr lang="cs-CZ" b="1" dirty="0" smtClean="0"/>
              <a:t>y = c</a:t>
            </a:r>
            <a:r>
              <a:rPr lang="cs-CZ" b="1" baseline="-25000" dirty="0" smtClean="0"/>
              <a:t>2</a:t>
            </a:r>
            <a:r>
              <a:rPr lang="cs-CZ" b="1" dirty="0" smtClean="0"/>
              <a:t> </a:t>
            </a:r>
          </a:p>
          <a:p>
            <a:pPr>
              <a:buNone/>
            </a:pPr>
            <a:r>
              <a:rPr lang="cs-CZ" sz="2400" dirty="0" smtClean="0"/>
              <a:t>    </a:t>
            </a:r>
          </a:p>
          <a:p>
            <a:pPr>
              <a:buNone/>
            </a:pPr>
            <a:r>
              <a:rPr lang="cs-CZ" sz="2400" dirty="0" smtClean="0"/>
              <a:t>    kde a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, a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b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c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náleží množině reálných čísel, se nazývá soustava dvou lineárních rovnic se dvěma neznámými x, </a:t>
            </a:r>
            <a:r>
              <a:rPr lang="cs-CZ" sz="2400" dirty="0" err="1" smtClean="0"/>
              <a:t>y</a:t>
            </a:r>
            <a:r>
              <a:rPr lang="cs-CZ" sz="2400" dirty="0" smtClean="0"/>
              <a:t>.</a:t>
            </a:r>
            <a:r>
              <a:rPr lang="cs-CZ" sz="2400" b="1" dirty="0" smtClean="0"/>
              <a:t> </a:t>
            </a:r>
            <a:br>
              <a:rPr lang="cs-CZ" sz="2400" b="1" dirty="0" smtClean="0"/>
            </a:br>
            <a:r>
              <a:rPr lang="cs-CZ" sz="2400" b="1" dirty="0" smtClean="0"/>
              <a:t>Řešením</a:t>
            </a:r>
            <a:r>
              <a:rPr lang="cs-CZ" sz="2400" dirty="0" smtClean="0"/>
              <a:t> této soustavy nazýváme</a:t>
            </a:r>
            <a:r>
              <a:rPr lang="cs-CZ" sz="2400" b="1" dirty="0" smtClean="0"/>
              <a:t> </a:t>
            </a:r>
            <a:br>
              <a:rPr lang="cs-CZ" sz="2400" b="1" dirty="0" smtClean="0"/>
            </a:br>
            <a:r>
              <a:rPr lang="cs-CZ" sz="2400" b="1" dirty="0" smtClean="0"/>
              <a:t>každou uspořádanou dvojici [x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; y</a:t>
            </a:r>
            <a:r>
              <a:rPr lang="cs-CZ" sz="2400" b="1" baseline="-25000" dirty="0" smtClean="0"/>
              <a:t>0</a:t>
            </a:r>
            <a:r>
              <a:rPr lang="cs-CZ" sz="2400" b="1" dirty="0" smtClean="0"/>
              <a:t>]</a:t>
            </a:r>
            <a:r>
              <a:rPr lang="cs-CZ" sz="2400" dirty="0" smtClean="0"/>
              <a:t>, </a:t>
            </a:r>
            <a:br>
              <a:rPr lang="cs-CZ" sz="2400" dirty="0" smtClean="0"/>
            </a:br>
            <a:r>
              <a:rPr lang="cs-CZ" sz="2400" dirty="0" smtClean="0"/>
              <a:t>která je řešením obou jejích rovnic. </a:t>
            </a:r>
            <a:endParaRPr lang="cs-CZ" sz="2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Jsou dány dvě lineární rovnice se dvěma neznámými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			</a:t>
            </a:r>
            <a:r>
              <a:rPr lang="cs-CZ" sz="2400" dirty="0" smtClean="0"/>
              <a:t>x + 2y = 8</a:t>
            </a:r>
          </a:p>
          <a:p>
            <a:pPr marL="457200" indent="-457200">
              <a:buNone/>
            </a:pPr>
            <a:r>
              <a:rPr lang="cs-CZ" sz="2400" dirty="0" smtClean="0"/>
              <a:t>   			        </a:t>
            </a:r>
            <a:r>
              <a:rPr lang="cs-CZ" sz="2400" u="sng" dirty="0" smtClean="0"/>
              <a:t>2x – 3y = - 5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200" dirty="0" smtClean="0"/>
              <a:t>a tři uspořádané dvojice: [4;2]; [-1;1]; [2;3].</a:t>
            </a:r>
            <a:br>
              <a:rPr lang="cs-CZ" sz="2200" dirty="0" smtClean="0"/>
            </a:b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Která z dvojic je řešením první a zároveň </a:t>
            </a:r>
            <a:br>
              <a:rPr lang="cs-CZ" sz="2200" dirty="0" smtClean="0"/>
            </a:br>
            <a:r>
              <a:rPr lang="cs-CZ" sz="2200" dirty="0" smtClean="0"/>
              <a:t>i druhé rovnice?</a:t>
            </a:r>
            <a:endParaRPr lang="cs-CZ" sz="22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1.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[4;2]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 + 2·2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2·4 – 3·2 ≠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2 ≠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L ≠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první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2.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[-1;1]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-1 + 2·1 ≠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1 ≠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≠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2·(-1) – 3·1=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pouze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5045496" cy="979239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3. Uspořádaná dvojice: 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[2;3]		 </a:t>
            </a:r>
            <a:r>
              <a:rPr lang="cs-CZ" sz="2000" u="sng" dirty="0" smtClean="0"/>
              <a:t>2x – 3y = - 5</a:t>
            </a:r>
            <a:endParaRPr lang="cs-CZ" sz="2200" u="sng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72200" y="19888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první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44208" y="27809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x + 2y = 8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44208" y="31409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2 + </a:t>
            </a:r>
            <a:r>
              <a:rPr lang="cs-CZ" dirty="0" err="1" smtClean="0"/>
              <a:t>2</a:t>
            </a:r>
            <a:r>
              <a:rPr lang="cs-CZ" dirty="0" smtClean="0"/>
              <a:t>·3 = 8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8 = 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8416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   L = P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2x – 3y  = - 5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44208" y="42210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Dosadíme do druhé rovnice: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4420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2·2 – 3·3 = - 5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444208" y="55892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 - 5 = - 5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660232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   L = P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99592" y="638132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2060"/>
                </a:solidFill>
              </a:rPr>
              <a:t>Uspořádaná dvojice je řešením první i druhé rovnice.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1627311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000" dirty="0" smtClean="0"/>
              <a:t>Dvě rovnice	     		x + 2y = 8</a:t>
            </a:r>
          </a:p>
          <a:p>
            <a:pPr marL="457200" indent="-457200" algn="ctr">
              <a:buNone/>
            </a:pPr>
            <a:r>
              <a:rPr lang="cs-CZ" sz="2000" dirty="0" smtClean="0"/>
              <a:t>		    </a:t>
            </a:r>
            <a:r>
              <a:rPr lang="cs-CZ" sz="2000" u="sng" dirty="0" smtClean="0"/>
              <a:t>2x – 3y = - 5</a:t>
            </a:r>
          </a:p>
          <a:p>
            <a:pPr marL="457200" indent="-457200">
              <a:buNone/>
            </a:pPr>
            <a:r>
              <a:rPr lang="cs-CZ" sz="2000" dirty="0" smtClean="0"/>
              <a:t>nazýváme: </a:t>
            </a:r>
          </a:p>
          <a:p>
            <a:pPr marL="457200" indent="-457200">
              <a:buNone/>
            </a:pPr>
            <a:r>
              <a:rPr lang="cs-CZ" sz="2000" b="1" dirty="0" smtClean="0">
                <a:solidFill>
                  <a:srgbClr val="002060"/>
                </a:solidFill>
              </a:rPr>
              <a:t>Soustava (dvou) lineárních rovnic se dvěma neznámými.</a:t>
            </a:r>
            <a:r>
              <a:rPr lang="cs-CZ" sz="2000" u="sng" dirty="0" smtClean="0"/>
              <a:t/>
            </a:r>
            <a:br>
              <a:rPr lang="cs-CZ" sz="2000" u="sng" dirty="0" smtClean="0"/>
            </a:br>
            <a:endParaRPr lang="cs-CZ" sz="2200" u="sng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971600" y="3573016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/>
              <a:t>Uspořádaná dvojice </a:t>
            </a:r>
            <a:r>
              <a:rPr lang="cs-CZ" sz="2000" b="1" dirty="0" smtClean="0">
                <a:solidFill>
                  <a:srgbClr val="FF0000"/>
                </a:solidFill>
              </a:rPr>
              <a:t>[2;3] </a:t>
            </a:r>
            <a:r>
              <a:rPr lang="cs-CZ" sz="2000" dirty="0" smtClean="0"/>
              <a:t>je řešením první i druhé rovnice.</a:t>
            </a:r>
            <a:endParaRPr lang="cs-CZ" sz="20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99592" y="422108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Uspořádaná dvojice čísel, která je řešením první </a:t>
            </a:r>
            <a:br>
              <a:rPr lang="cs-CZ" sz="2400" dirty="0" smtClean="0"/>
            </a:br>
            <a:r>
              <a:rPr lang="cs-CZ" sz="2400" dirty="0" smtClean="0"/>
              <a:t>i druhé rovnice této soustavy, se nazývá řešením soustavy lineárních rovnic se dvěma neznámými.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971600" y="580526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Zapisujeme: </a:t>
            </a:r>
            <a:r>
              <a:rPr lang="cs-CZ" sz="2800" dirty="0" smtClean="0">
                <a:solidFill>
                  <a:srgbClr val="FF0000"/>
                </a:solidFill>
              </a:rPr>
              <a:t>[x;y] = [2;3]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Soustavy dvou lineárních rovnic se dvěma neznámými</a:t>
            </a:r>
            <a:endParaRPr lang="cs-CZ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2017713"/>
            <a:ext cx="7704856" cy="83522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400" dirty="0" smtClean="0"/>
              <a:t>Existují čtyři základní metody řešení soustav dvou lineárních rovnic se dvěma neznámými.</a:t>
            </a:r>
            <a:endParaRPr lang="cs-CZ" sz="2400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314096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</a:t>
            </a:r>
            <a:r>
              <a:rPr lang="cs-CZ" sz="2800" b="1" dirty="0" smtClean="0">
                <a:solidFill>
                  <a:srgbClr val="FF0000"/>
                </a:solidFill>
              </a:rPr>
              <a:t>Sčítací </a:t>
            </a:r>
            <a:r>
              <a:rPr lang="cs-CZ" sz="2800" b="1" dirty="0" smtClean="0">
                <a:solidFill>
                  <a:srgbClr val="FF0000"/>
                </a:solidFill>
              </a:rPr>
              <a:t>metoda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75656" y="393305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</a:t>
            </a:r>
            <a:r>
              <a:rPr lang="cs-CZ" sz="2800" b="1" dirty="0" err="1" smtClean="0"/>
              <a:t>Dosazovcí</a:t>
            </a:r>
            <a:r>
              <a:rPr lang="cs-CZ" sz="2800" b="1" dirty="0" smtClean="0"/>
              <a:t> </a:t>
            </a:r>
            <a:r>
              <a:rPr lang="cs-CZ" sz="2800" b="1" dirty="0" smtClean="0"/>
              <a:t>metoda</a:t>
            </a:r>
            <a:endParaRPr lang="cs-CZ" sz="28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75656" y="465313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Srovnávací metoda</a:t>
            </a:r>
            <a:endParaRPr lang="cs-CZ" sz="28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47664" y="537321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- Grafická metoda</a:t>
            </a:r>
            <a:endParaRPr lang="cs-CZ" sz="28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200" dirty="0" smtClean="0"/>
              <a:t>Řešení soustavy dvou lineárních rovnic se dvěma neznámými </a:t>
            </a:r>
            <a:r>
              <a:rPr lang="cs-CZ" sz="3200" dirty="0" smtClean="0">
                <a:solidFill>
                  <a:srgbClr val="FF0000"/>
                </a:solidFill>
              </a:rPr>
              <a:t>sčítací </a:t>
            </a:r>
            <a:r>
              <a:rPr lang="cs-CZ" sz="3200" dirty="0" smtClean="0">
                <a:solidFill>
                  <a:srgbClr val="FF0000"/>
                </a:solidFill>
              </a:rPr>
              <a:t>metodou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7704856" cy="475183"/>
          </a:xfrm>
          <a:noFill/>
          <a:ln/>
        </p:spPr>
        <p:txBody>
          <a:bodyPr lIns="182562" tIns="46037" rIns="182562" bIns="46037"/>
          <a:lstStyle/>
          <a:p>
            <a:pPr marL="457200" indent="-457200">
              <a:buNone/>
            </a:pPr>
            <a:r>
              <a:rPr lang="cs-CZ" sz="2200" dirty="0" smtClean="0"/>
              <a:t>1. Vypočtěte, co je řešením soustavy lineárních rovnic:</a:t>
            </a:r>
            <a:endParaRPr lang="cs-CZ" sz="2200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2852936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</a:t>
            </a:r>
            <a:r>
              <a:rPr lang="cs-CZ" b="1" dirty="0" smtClean="0"/>
              <a:t>Rovnice vynásobíme takovými čísly (různými od nuly), </a:t>
            </a:r>
            <a:br>
              <a:rPr lang="cs-CZ" b="1" dirty="0" smtClean="0"/>
            </a:br>
            <a:r>
              <a:rPr lang="cs-CZ" b="1" dirty="0" smtClean="0"/>
              <a:t>    abychom po jejich sečtení dostali jedinou lineární rovnici </a:t>
            </a:r>
            <a:br>
              <a:rPr lang="cs-CZ" b="1" dirty="0" smtClean="0"/>
            </a:br>
            <a:r>
              <a:rPr lang="cs-CZ" b="1" dirty="0" smtClean="0"/>
              <a:t>    s jednou neznámou. To znamená, že musíme dostat v obou </a:t>
            </a:r>
            <a:br>
              <a:rPr lang="cs-CZ" b="1" dirty="0" smtClean="0"/>
            </a:br>
            <a:r>
              <a:rPr lang="cs-CZ" b="1" dirty="0" smtClean="0"/>
              <a:t>    rovnicích u jedné z proměnných opačné výrazy, abychom po </a:t>
            </a:r>
            <a:br>
              <a:rPr lang="cs-CZ" b="1" dirty="0" smtClean="0"/>
            </a:br>
            <a:r>
              <a:rPr lang="cs-CZ" b="1" dirty="0" smtClean="0"/>
              <a:t>    jejich sečtení dostali nulu.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763688" y="227687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2x – </a:t>
            </a:r>
            <a:r>
              <a:rPr lang="cs-CZ" b="1" dirty="0" smtClean="0"/>
              <a:t>  y </a:t>
            </a:r>
            <a:r>
              <a:rPr lang="cs-CZ" b="1" dirty="0" smtClean="0"/>
              <a:t>= 4</a:t>
            </a:r>
          </a:p>
          <a:p>
            <a:r>
              <a:rPr lang="cs-CZ" b="1" u="sng" dirty="0" smtClean="0"/>
              <a:t>  x + 2y = - 3</a:t>
            </a:r>
            <a:endParaRPr lang="cs-CZ" b="1" u="sng" dirty="0"/>
          </a:p>
        </p:txBody>
      </p:sp>
      <p:sp>
        <p:nvSpPr>
          <p:cNvPr id="14" name="Obdélník 13"/>
          <p:cNvSpPr/>
          <p:nvPr/>
        </p:nvSpPr>
        <p:spPr>
          <a:xfrm>
            <a:off x="1835696" y="4293096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2x –   y = </a:t>
            </a:r>
            <a:r>
              <a:rPr lang="cs-CZ" b="1" dirty="0" smtClean="0"/>
              <a:t>4	/· 2</a:t>
            </a:r>
            <a:endParaRPr lang="cs-CZ" b="1" dirty="0" smtClean="0"/>
          </a:p>
          <a:p>
            <a:r>
              <a:rPr lang="cs-CZ" b="1" u="sng" dirty="0" smtClean="0"/>
              <a:t>  x + 2y = - </a:t>
            </a:r>
            <a:r>
              <a:rPr lang="cs-CZ" b="1" u="sng" dirty="0" smtClean="0"/>
              <a:t>3	/· 1</a:t>
            </a:r>
            <a:endParaRPr lang="cs-CZ" b="1" u="sng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355976" y="443711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</a:t>
            </a:r>
            <a:r>
              <a:rPr lang="cs-CZ" sz="1400" dirty="0" smtClean="0"/>
              <a:t> (nebo)</a:t>
            </a:r>
            <a:endParaRPr lang="cs-CZ" sz="1400" dirty="0"/>
          </a:p>
        </p:txBody>
      </p:sp>
      <p:sp>
        <p:nvSpPr>
          <p:cNvPr id="21" name="Obdélník 20"/>
          <p:cNvSpPr/>
          <p:nvPr/>
        </p:nvSpPr>
        <p:spPr>
          <a:xfrm>
            <a:off x="5292080" y="429309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2x –   y = </a:t>
            </a:r>
            <a:r>
              <a:rPr lang="cs-CZ" b="1" dirty="0" smtClean="0"/>
              <a:t>4	/· 1</a:t>
            </a:r>
            <a:endParaRPr lang="cs-CZ" b="1" dirty="0" smtClean="0"/>
          </a:p>
          <a:p>
            <a:r>
              <a:rPr lang="cs-CZ" b="1" u="sng" dirty="0" smtClean="0"/>
              <a:t>  x + 2y = - </a:t>
            </a:r>
            <a:r>
              <a:rPr lang="cs-CZ" b="1" u="sng" dirty="0" smtClean="0"/>
              <a:t>3	/· (- 2)</a:t>
            </a:r>
            <a:endParaRPr lang="cs-CZ" b="1" u="sng" dirty="0"/>
          </a:p>
        </p:txBody>
      </p:sp>
      <p:sp>
        <p:nvSpPr>
          <p:cNvPr id="22" name="Obdélník 21"/>
          <p:cNvSpPr/>
          <p:nvPr/>
        </p:nvSpPr>
        <p:spPr>
          <a:xfrm>
            <a:off x="1835696" y="5229200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4x </a:t>
            </a:r>
            <a:r>
              <a:rPr lang="cs-CZ" b="1" dirty="0" smtClean="0"/>
              <a:t>– </a:t>
            </a:r>
            <a:r>
              <a:rPr lang="cs-CZ" b="1" dirty="0" smtClean="0"/>
              <a:t>2y </a:t>
            </a:r>
            <a:r>
              <a:rPr lang="cs-CZ" b="1" dirty="0" smtClean="0"/>
              <a:t>= </a:t>
            </a:r>
            <a:r>
              <a:rPr lang="cs-CZ" b="1" dirty="0" smtClean="0"/>
              <a:t>8	</a:t>
            </a:r>
            <a:endParaRPr lang="cs-CZ" b="1" dirty="0" smtClean="0"/>
          </a:p>
          <a:p>
            <a:r>
              <a:rPr lang="cs-CZ" b="1" u="sng" dirty="0" smtClean="0"/>
              <a:t>  x + 2y = - </a:t>
            </a:r>
            <a:r>
              <a:rPr lang="cs-CZ" b="1" u="sng" dirty="0" smtClean="0"/>
              <a:t>3</a:t>
            </a:r>
            <a:endParaRPr lang="cs-CZ" b="1" u="sng" dirty="0"/>
          </a:p>
        </p:txBody>
      </p:sp>
      <p:sp>
        <p:nvSpPr>
          <p:cNvPr id="23" name="Obdélník 22"/>
          <p:cNvSpPr/>
          <p:nvPr/>
        </p:nvSpPr>
        <p:spPr>
          <a:xfrm>
            <a:off x="5004048" y="5157192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   2x </a:t>
            </a:r>
            <a:r>
              <a:rPr lang="cs-CZ" b="1" dirty="0" smtClean="0"/>
              <a:t>– </a:t>
            </a:r>
            <a:r>
              <a:rPr lang="cs-CZ" b="1" dirty="0" smtClean="0"/>
              <a:t>y   = 4	</a:t>
            </a:r>
            <a:endParaRPr lang="cs-CZ" b="1" dirty="0" smtClean="0"/>
          </a:p>
          <a:p>
            <a:r>
              <a:rPr lang="cs-CZ" b="1" u="sng" dirty="0" smtClean="0"/>
              <a:t> - 2x – 4 y </a:t>
            </a:r>
            <a:r>
              <a:rPr lang="cs-CZ" b="1" u="sng" dirty="0" smtClean="0"/>
              <a:t>= </a:t>
            </a:r>
            <a:r>
              <a:rPr lang="cs-CZ" b="1" u="sng" dirty="0" smtClean="0"/>
              <a:t>6</a:t>
            </a:r>
            <a:endParaRPr lang="cs-CZ" b="1" u="sng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703</TotalTime>
  <Words>1002</Words>
  <Application>Microsoft Office PowerPoint</Application>
  <PresentationFormat>Předvádění na obrazovce (4:3)</PresentationFormat>
  <Paragraphs>160</Paragraphs>
  <Slides>19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Prezentace školení zaměstnanců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Soustavy dvou lineárních rovnic se dvěma neznámými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  <vt:lpstr>Řešení soustavy dvou lineárních rovnic se dvěma neznámými sčítací metodou.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129</cp:revision>
  <dcterms:created xsi:type="dcterms:W3CDTF">2012-01-02T08:14:14Z</dcterms:created>
  <dcterms:modified xsi:type="dcterms:W3CDTF">2012-01-02T20:17:56Z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