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0" r:id="rId5"/>
    <p:sldId id="274" r:id="rId6"/>
    <p:sldId id="275" r:id="rId7"/>
    <p:sldId id="276" r:id="rId8"/>
    <p:sldId id="277" r:id="rId9"/>
    <p:sldId id="278" r:id="rId10"/>
    <p:sldId id="289" r:id="rId11"/>
    <p:sldId id="290" r:id="rId12"/>
    <p:sldId id="291" r:id="rId13"/>
    <p:sldId id="292" r:id="rId14"/>
    <p:sldId id="293" r:id="rId15"/>
    <p:sldId id="281" r:id="rId16"/>
    <p:sldId id="282" r:id="rId17"/>
    <p:sldId id="283" r:id="rId18"/>
    <p:sldId id="284" r:id="rId19"/>
    <p:sldId id="285" r:id="rId20"/>
    <p:sldId id="287" r:id="rId2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8455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44394498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Častěji se používá kombinace sčítací a dosazovací metody</a:t>
            </a:r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40760" cy="622920"/>
          </a:xfrm>
        </p:spPr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411760" y="55892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+mn-lt"/>
              </a:rPr>
              <a:t>Grafická metoda</a:t>
            </a:r>
            <a:endParaRPr lang="cs-CZ" sz="2800" b="1" dirty="0"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4763" y="1886248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1. Najděte řešení soustavy lineárních rovnic:</a:t>
            </a:r>
            <a:endParaRPr lang="cs-CZ" sz="2200" u="sng" dirty="0"/>
          </a:p>
        </p:txBody>
      </p:sp>
      <p:sp>
        <p:nvSpPr>
          <p:cNvPr id="8" name="TextovéPole 7"/>
          <p:cNvSpPr txBox="1"/>
          <p:nvPr/>
        </p:nvSpPr>
        <p:spPr>
          <a:xfrm>
            <a:off x="66080" y="2280411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2x –   y =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573224" y="2133983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224" y="2133983"/>
                <a:ext cx="936104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8194" y="2659834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194" y="2659834"/>
                <a:ext cx="93610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276246" y="2276872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246" y="2276872"/>
                <a:ext cx="1872208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974" b="-14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509328" y="2644365"/>
                <a:ext cx="1872208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328" y="2644365"/>
                <a:ext cx="1872208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182216" y="2805435"/>
            <a:ext cx="1821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sng" dirty="0"/>
              <a:t> </a:t>
            </a:r>
            <a:r>
              <a:rPr lang="cs-CZ" sz="2400" b="1" u="sng" dirty="0"/>
              <a:t>x + 2y = - 3</a:t>
            </a:r>
            <a:endParaRPr lang="cs-CZ" sz="24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432" y="1661633"/>
            <a:ext cx="5648782" cy="5151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2" y="3456959"/>
            <a:ext cx="23336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2" y="4437112"/>
            <a:ext cx="23336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1319672" y="4445133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1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369368" y="3477680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1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105121" y="3485662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051752" y="4458977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368252" y="3856110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6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105120" y="3847012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319672" y="4782199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1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979712" y="4782199"/>
            <a:ext cx="5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3 </a:t>
            </a:r>
            <a:endParaRPr lang="cs-CZ" b="1" dirty="0"/>
          </a:p>
        </p:txBody>
      </p:sp>
      <p:cxnSp>
        <p:nvCxnSpPr>
          <p:cNvPr id="9217" name="Přímá spojnice 9216"/>
          <p:cNvCxnSpPr/>
          <p:nvPr/>
        </p:nvCxnSpPr>
        <p:spPr bwMode="auto">
          <a:xfrm flipV="1">
            <a:off x="7376485" y="5234756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21" name="Přímá spojnice 9220"/>
          <p:cNvCxnSpPr/>
          <p:nvPr/>
        </p:nvCxnSpPr>
        <p:spPr bwMode="auto">
          <a:xfrm>
            <a:off x="7376484" y="522920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 bwMode="auto">
          <a:xfrm>
            <a:off x="5767126" y="630932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5767127" y="630932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>
            <a:off x="7366487" y="3404257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Přímá spojnice 46"/>
          <p:cNvCxnSpPr/>
          <p:nvPr/>
        </p:nvCxnSpPr>
        <p:spPr bwMode="auto">
          <a:xfrm flipV="1">
            <a:off x="7366488" y="3405745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27" name="Přímá spojnice 9226"/>
          <p:cNvCxnSpPr/>
          <p:nvPr/>
        </p:nvCxnSpPr>
        <p:spPr bwMode="auto">
          <a:xfrm flipV="1">
            <a:off x="5652120" y="1988840"/>
            <a:ext cx="2664296" cy="479170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Přímá spojnice 62"/>
          <p:cNvCxnSpPr/>
          <p:nvPr/>
        </p:nvCxnSpPr>
        <p:spPr bwMode="auto">
          <a:xfrm>
            <a:off x="5724128" y="446400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4" name="Přímá spojnice 63"/>
          <p:cNvCxnSpPr/>
          <p:nvPr/>
        </p:nvCxnSpPr>
        <p:spPr bwMode="auto">
          <a:xfrm flipV="1">
            <a:off x="5730978" y="4444743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Přímá spojnice 31"/>
          <p:cNvCxnSpPr/>
          <p:nvPr/>
        </p:nvCxnSpPr>
        <p:spPr bwMode="auto">
          <a:xfrm>
            <a:off x="3635896" y="3485662"/>
            <a:ext cx="5184576" cy="24923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 flipV="1">
            <a:off x="6660232" y="4204671"/>
            <a:ext cx="0" cy="7621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6269823" y="4941168"/>
            <a:ext cx="39040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357430" y="5517232"/>
            <a:ext cx="1853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Řešením je</a:t>
            </a:r>
            <a:endParaRPr lang="cs-CZ" sz="24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75259" y="5499783"/>
            <a:ext cx="2108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[x; y] = [1; -2]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242093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8" grpId="0"/>
      <p:bldP spid="2" grpId="0"/>
      <p:bldP spid="15" grpId="0"/>
      <p:bldP spid="17" grpId="0"/>
      <p:bldP spid="18" grpId="0"/>
      <p:bldP spid="3" grpId="0"/>
      <p:bldP spid="9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42" grpId="0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1844824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2. Najděte řešení soustavy lineárních rovnic:</a:t>
            </a:r>
            <a:endParaRPr lang="cs-CZ" sz="2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626356" y="3867914"/>
                <a:ext cx="82661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latin typeface="Trebuchet MS" pitchFamily="34" charset="0"/>
                  </a:rPr>
                  <a:t>Grafem </a:t>
                </a:r>
                <a:r>
                  <a:rPr lang="cs-CZ" b="1" dirty="0">
                    <a:latin typeface="Trebuchet MS" pitchFamily="34" charset="0"/>
                  </a:rPr>
                  <a:t>lineární závislosti </a:t>
                </a:r>
                <a:r>
                  <a:rPr lang="cs-CZ" b="1" dirty="0" smtClean="0">
                    <a:latin typeface="Trebuchet MS" pitchFamily="34" charset="0"/>
                  </a:rPr>
                  <a:t>(funkce) dané </a:t>
                </a:r>
                <a:r>
                  <a:rPr lang="cs-CZ" b="1" dirty="0">
                    <a:latin typeface="Trebuchet MS" pitchFamily="34" charset="0"/>
                  </a:rPr>
                  <a:t>rovnicí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𝒚</m:t>
                    </m:r>
                    <m:r>
                      <a:rPr lang="cs-CZ" b="1" i="1" dirty="0" smtClean="0">
                        <a:latin typeface="Cambria Math"/>
                      </a:rPr>
                      <m:t>=</m:t>
                    </m:r>
                    <m:r>
                      <a:rPr lang="cs-CZ" b="1" i="1" dirty="0" smtClean="0">
                        <a:latin typeface="Cambria Math"/>
                      </a:rPr>
                      <m:t>𝟑</m:t>
                    </m:r>
                    <m:r>
                      <a:rPr lang="cs-CZ" b="1" i="1" dirty="0" smtClean="0">
                        <a:latin typeface="Cambria Math"/>
                      </a:rPr>
                      <m:t>𝒙</m:t>
                    </m:r>
                    <m:r>
                      <a:rPr lang="cs-CZ" b="1" i="1" dirty="0" smtClean="0">
                        <a:latin typeface="Cambria Math"/>
                      </a:rPr>
                      <m:t>−</m:t>
                    </m:r>
                    <m:r>
                      <a:rPr lang="cs-CZ" b="1" i="1" dirty="0" smtClean="0">
                        <a:latin typeface="Cambria Math"/>
                      </a:rPr>
                      <m:t>𝟑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 je přímka.</a:t>
                </a:r>
                <a:endParaRPr lang="cs-CZ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6" y="3867914"/>
                <a:ext cx="8266124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664" t="-10000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659272" y="2276872"/>
                <a:ext cx="3233118" cy="73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–  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</a:rPr>
                        <m:t>  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𝟏</m:t>
                      </m:r>
                      <m:r>
                        <a:rPr lang="cs-CZ" sz="2400" b="1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 smtClean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72" y="2276872"/>
                <a:ext cx="3233118" cy="7301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657536" y="3479817"/>
            <a:ext cx="442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Trebuchet MS" pitchFamily="34" charset="0"/>
              </a:rPr>
              <a:t>Vyjádříme z obou rovnic neznámou y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275856" y="2276872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276872"/>
                <a:ext cx="936104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275856" y="2738537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738537"/>
                <a:ext cx="93610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149924" y="2830869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𝟑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+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9924" y="2830869"/>
                <a:ext cx="1872208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1303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4139952" y="2411107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𝟑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𝟑</m:t>
                      </m:r>
                      <m:r>
                        <a:rPr lang="cs-CZ" sz="2400" b="1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411107"/>
                <a:ext cx="187220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977" b="-14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936754" y="2883807"/>
                <a:ext cx="23391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b="1" u="sng" dirty="0" smtClean="0"/>
                  <a:t> </a:t>
                </a:r>
                <a14:m>
                  <m:oMath xmlns:m="http://schemas.openxmlformats.org/officeDocument/2006/math">
                    <m:r>
                      <a:rPr lang="cs-CZ" sz="2400" b="1" i="0" u="sng" dirty="0" smtClean="0">
                        <a:latin typeface="Cambria Math"/>
                      </a:rPr>
                      <m:t>−</m:t>
                    </m:r>
                    <m:r>
                      <a:rPr lang="cs-CZ" sz="2400" b="1" i="0" u="sng" dirty="0" smtClean="0">
                        <a:latin typeface="Cambria Math"/>
                      </a:rPr>
                      <m:t>𝟑</m:t>
                    </m:r>
                    <m:r>
                      <a:rPr lang="cs-CZ" sz="2400" b="1" i="1" u="sng" dirty="0" smtClean="0">
                        <a:latin typeface="Cambria Math"/>
                      </a:rPr>
                      <m:t>𝒙</m:t>
                    </m:r>
                    <m:r>
                      <a:rPr lang="cs-CZ" sz="2400" b="1" i="1" u="sng" dirty="0" smtClean="0">
                        <a:latin typeface="Cambria Math"/>
                      </a:rPr>
                      <m:t> −</m:t>
                    </m:r>
                    <m:r>
                      <a:rPr lang="cs-CZ" sz="2400" b="1" i="1" u="sng" dirty="0" smtClean="0">
                        <a:latin typeface="Cambria Math"/>
                      </a:rPr>
                      <m:t>𝟐</m:t>
                    </m:r>
                    <m:r>
                      <a:rPr lang="cs-CZ" sz="2400" b="1" i="1" u="sng" dirty="0" smtClean="0">
                        <a:latin typeface="Cambria Math"/>
                      </a:rPr>
                      <m:t>= −</m:t>
                    </m:r>
                    <m:r>
                      <a:rPr lang="cs-CZ" sz="2400" b="1" i="1" u="sng" dirty="0" smtClean="0">
                        <a:latin typeface="Cambria Math"/>
                      </a:rPr>
                      <m:t>𝒚</m:t>
                    </m:r>
                  </m:oMath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754" y="2883807"/>
                <a:ext cx="2339102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26356" y="4212094"/>
                <a:ext cx="7834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latin typeface="Trebuchet MS" pitchFamily="34" charset="0"/>
                  </a:rPr>
                  <a:t>Grafem </a:t>
                </a:r>
                <a:r>
                  <a:rPr lang="cs-CZ" b="1" dirty="0">
                    <a:latin typeface="Trebuchet MS" pitchFamily="34" charset="0"/>
                  </a:rPr>
                  <a:t>lineární závislosti </a:t>
                </a:r>
                <a:r>
                  <a:rPr lang="cs-CZ" b="1" dirty="0" smtClean="0">
                    <a:latin typeface="Trebuchet MS" pitchFamily="34" charset="0"/>
                  </a:rPr>
                  <a:t>(funkce) dané </a:t>
                </a:r>
                <a:r>
                  <a:rPr lang="cs-CZ" b="1" dirty="0">
                    <a:latin typeface="Trebuchet MS" pitchFamily="34" charset="0"/>
                  </a:rPr>
                  <a:t>rovnicí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𝒚</m:t>
                    </m:r>
                    <m:r>
                      <a:rPr lang="cs-CZ" b="1" i="1" dirty="0" smtClean="0">
                        <a:latin typeface="Cambria Math"/>
                      </a:rPr>
                      <m:t>=</m:t>
                    </m:r>
                    <m:r>
                      <a:rPr lang="cs-CZ" b="1" i="1" dirty="0" smtClean="0">
                        <a:latin typeface="Cambria Math"/>
                      </a:rPr>
                      <m:t>𝟑</m:t>
                    </m:r>
                    <m:r>
                      <a:rPr lang="cs-CZ" b="1" i="1" dirty="0" smtClean="0">
                        <a:latin typeface="Cambria Math"/>
                      </a:rPr>
                      <m:t>𝒙</m:t>
                    </m:r>
                    <m:r>
                      <a:rPr lang="cs-CZ" b="1" i="1" dirty="0" smtClean="0">
                        <a:latin typeface="Cambria Math"/>
                      </a:rPr>
                      <m:t>+</m:t>
                    </m:r>
                    <m:r>
                      <a:rPr lang="cs-CZ" b="1" i="1" dirty="0" smtClean="0">
                        <a:latin typeface="Cambria Math"/>
                      </a:rPr>
                      <m:t>𝟐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 je přímka.</a:t>
                </a:r>
                <a:endParaRPr lang="cs-CZ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6" y="4212094"/>
                <a:ext cx="7834076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700" t="-9836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76548" y="4703190"/>
            <a:ext cx="8715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Souřadnice všech bodů obou přímek jsou řešením (uspořádanými dvojicemi) každé z rovnic. 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176548" y="5349521"/>
            <a:ext cx="8670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Souřadnice bodu ležícího na obou přímkách – průsečíku –  jsou řešením dané soustavy lineárních rovnic.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62079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7" grpId="0"/>
      <p:bldP spid="8" grpId="0"/>
      <p:bldP spid="11" grpId="0"/>
      <p:bldP spid="2" grpId="0"/>
      <p:bldP spid="15" grpId="0"/>
      <p:bldP spid="17" grpId="0"/>
      <p:bldP spid="18" grpId="0"/>
      <p:bldP spid="3" grpId="0"/>
      <p:bldP spid="19" grpId="0"/>
      <p:bldP spid="24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4763" y="1886248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2. Najděte řešení soustavy lineárních rovnic:</a:t>
            </a:r>
            <a:endParaRPr lang="cs-CZ" sz="2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395536" y="2280411"/>
                <a:ext cx="2232248" cy="73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–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</a:rPr>
                        <m:t> 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 smtClean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280411"/>
                <a:ext cx="2232248" cy="7301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105121" y="2280411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121" y="2280411"/>
                <a:ext cx="93610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288773" y="2824465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773" y="2824465"/>
                <a:ext cx="936104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779401" y="2414646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𝟑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9401" y="2414646"/>
                <a:ext cx="1872208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303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15816" y="2906776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𝟑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+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906776"/>
                <a:ext cx="1872208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977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0" y="2926742"/>
                <a:ext cx="26132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 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−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𝟑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u="sng" dirty="0">
                          <a:latin typeface="Cambria Math"/>
                        </a:rPr>
                        <m:t> 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−</m:t>
                      </m:r>
                      <m:r>
                        <a:rPr lang="cs-CZ" sz="2400" b="1" i="1" u="sng" dirty="0">
                          <a:latin typeface="Cambria Math"/>
                        </a:rPr>
                        <m:t> </m:t>
                      </m:r>
                      <m:r>
                        <a:rPr lang="cs-CZ" sz="2400" b="1" i="1" u="sng" dirty="0">
                          <a:latin typeface="Cambria Math"/>
                        </a:rPr>
                        <m:t>𝟐</m:t>
                      </m:r>
                      <m:r>
                        <a:rPr lang="cs-CZ" sz="2400" b="1" i="1" u="sng" dirty="0">
                          <a:latin typeface="Cambria Math"/>
                        </a:rPr>
                        <m:t> = −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26742"/>
                <a:ext cx="2613216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432" y="1661633"/>
            <a:ext cx="5648782" cy="5151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5" y="3580995"/>
            <a:ext cx="23336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5" y="4620741"/>
            <a:ext cx="23336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1337408" y="4647296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2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339020" y="3587900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1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41275" y="3587495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054493" y="4643844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352104" y="3933056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6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54493" y="3933056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352104" y="5016628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4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935701" y="5021276"/>
            <a:ext cx="5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 </a:t>
            </a:r>
            <a:r>
              <a:rPr lang="cs-CZ" b="1" dirty="0" smtClean="0"/>
              <a:t> 5 </a:t>
            </a:r>
            <a:endParaRPr lang="cs-CZ" b="1" dirty="0"/>
          </a:p>
        </p:txBody>
      </p:sp>
      <p:cxnSp>
        <p:nvCxnSpPr>
          <p:cNvPr id="9217" name="Přímá spojnice 9216"/>
          <p:cNvCxnSpPr/>
          <p:nvPr/>
        </p:nvCxnSpPr>
        <p:spPr bwMode="auto">
          <a:xfrm flipV="1">
            <a:off x="6574400" y="234888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21" name="Přímá spojnice 9220"/>
          <p:cNvCxnSpPr/>
          <p:nvPr/>
        </p:nvCxnSpPr>
        <p:spPr bwMode="auto">
          <a:xfrm>
            <a:off x="6588224" y="234888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 bwMode="auto">
          <a:xfrm>
            <a:off x="5767126" y="630932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5767127" y="630932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>
            <a:off x="7438495" y="1916832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Přímá spojnice 46"/>
          <p:cNvCxnSpPr/>
          <p:nvPr/>
        </p:nvCxnSpPr>
        <p:spPr bwMode="auto">
          <a:xfrm flipV="1">
            <a:off x="7438496" y="1916832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27" name="Přímá spojnice 9226"/>
          <p:cNvCxnSpPr/>
          <p:nvPr/>
        </p:nvCxnSpPr>
        <p:spPr bwMode="auto">
          <a:xfrm flipV="1">
            <a:off x="5724128" y="1772816"/>
            <a:ext cx="1872208" cy="50077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Přímá spojnice 62"/>
          <p:cNvCxnSpPr/>
          <p:nvPr/>
        </p:nvCxnSpPr>
        <p:spPr bwMode="auto">
          <a:xfrm>
            <a:off x="5364088" y="558924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4" name="Přímá spojnice 63"/>
          <p:cNvCxnSpPr/>
          <p:nvPr/>
        </p:nvCxnSpPr>
        <p:spPr bwMode="auto">
          <a:xfrm flipV="1">
            <a:off x="5350264" y="558924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Přímá spojnice 31"/>
          <p:cNvCxnSpPr/>
          <p:nvPr/>
        </p:nvCxnSpPr>
        <p:spPr bwMode="auto">
          <a:xfrm flipH="1">
            <a:off x="5148063" y="1556792"/>
            <a:ext cx="1872209" cy="487851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ovéPole 41"/>
          <p:cNvSpPr txBox="1"/>
          <p:nvPr/>
        </p:nvSpPr>
        <p:spPr>
          <a:xfrm>
            <a:off x="121986" y="5390608"/>
            <a:ext cx="3513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Přímky jsou rovnoběžné</a:t>
            </a:r>
            <a:endParaRPr lang="cs-CZ" sz="24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02554" y="5870130"/>
            <a:ext cx="3649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Soustava lineárních rovnic nemá řešení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39531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8" grpId="0"/>
      <p:bldP spid="2" grpId="0"/>
      <p:bldP spid="15" grpId="0"/>
      <p:bldP spid="17" grpId="0"/>
      <p:bldP spid="18" grpId="0"/>
      <p:bldP spid="3" grpId="0"/>
      <p:bldP spid="9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42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1844824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3. Najděte řešení soustavy lineárních rovnic:</a:t>
            </a:r>
            <a:endParaRPr lang="cs-CZ" sz="2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626356" y="3867914"/>
                <a:ext cx="82661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latin typeface="Trebuchet MS" pitchFamily="34" charset="0"/>
                  </a:rPr>
                  <a:t>Grafem </a:t>
                </a:r>
                <a:r>
                  <a:rPr lang="cs-CZ" b="1" dirty="0">
                    <a:latin typeface="Trebuchet MS" pitchFamily="34" charset="0"/>
                  </a:rPr>
                  <a:t>lineární závislosti </a:t>
                </a:r>
                <a:r>
                  <a:rPr lang="cs-CZ" b="1" dirty="0" smtClean="0">
                    <a:latin typeface="Trebuchet MS" pitchFamily="34" charset="0"/>
                  </a:rPr>
                  <a:t>(funkce) dané </a:t>
                </a:r>
                <a:r>
                  <a:rPr lang="cs-CZ" b="1" dirty="0">
                    <a:latin typeface="Trebuchet MS" pitchFamily="34" charset="0"/>
                  </a:rPr>
                  <a:t>rovnicí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𝒚</m:t>
                    </m:r>
                    <m:r>
                      <a:rPr lang="cs-CZ" b="1" i="1" dirty="0" smtClean="0">
                        <a:latin typeface="Cambria Math"/>
                      </a:rPr>
                      <m:t>=</m:t>
                    </m:r>
                    <m:r>
                      <a:rPr lang="cs-CZ" b="1" i="1" dirty="0" smtClean="0">
                        <a:latin typeface="Cambria Math"/>
                      </a:rPr>
                      <m:t>𝟒</m:t>
                    </m:r>
                    <m:r>
                      <a:rPr lang="cs-CZ" b="1" i="1" dirty="0" smtClean="0">
                        <a:latin typeface="Cambria Math"/>
                      </a:rPr>
                      <m:t>𝒙</m:t>
                    </m:r>
                    <m:r>
                      <a:rPr lang="cs-CZ" b="1" i="1" dirty="0" smtClean="0">
                        <a:latin typeface="Cambria Math"/>
                      </a:rPr>
                      <m:t>−</m:t>
                    </m:r>
                    <m:r>
                      <a:rPr lang="cs-CZ" b="1" i="1" dirty="0" smtClean="0">
                        <a:latin typeface="Cambria Math"/>
                      </a:rPr>
                      <m:t>𝟐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 je přímka.</a:t>
                </a:r>
                <a:endParaRPr lang="cs-CZ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6" y="3867914"/>
                <a:ext cx="8266124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664" t="-10000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659272" y="2276872"/>
                <a:ext cx="3233118" cy="73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–  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</a:rPr>
                        <m:t>  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𝟏</m:t>
                      </m:r>
                      <m:r>
                        <a:rPr lang="cs-CZ" sz="2400" b="1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 smtClean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72" y="2276872"/>
                <a:ext cx="3233118" cy="7301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657536" y="3479817"/>
            <a:ext cx="442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Trebuchet MS" pitchFamily="34" charset="0"/>
              </a:rPr>
              <a:t>Vyjádříme z obou rovnic neznámou y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275856" y="2276872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276872"/>
                <a:ext cx="936104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275856" y="2738537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738537"/>
                <a:ext cx="93610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149924" y="2830869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 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9924" y="2830869"/>
                <a:ext cx="1872208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1303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4139952" y="2411107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 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411107"/>
                <a:ext cx="187220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977" b="-14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936754" y="2883807"/>
                <a:ext cx="240642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b="1" u="sng" dirty="0" smtClean="0"/>
                  <a:t> </a:t>
                </a:r>
                <a14:m>
                  <m:oMath xmlns:m="http://schemas.openxmlformats.org/officeDocument/2006/math">
                    <m:r>
                      <a:rPr lang="cs-CZ" sz="2400" b="1" i="0" u="sng" dirty="0" smtClean="0">
                        <a:latin typeface="Cambria Math"/>
                      </a:rPr>
                      <m:t>−</m:t>
                    </m:r>
                    <m:r>
                      <a:rPr lang="cs-CZ" sz="2400" b="1" i="0" u="sng" dirty="0" smtClean="0">
                        <a:latin typeface="Cambria Math"/>
                      </a:rPr>
                      <m:t>𝟒</m:t>
                    </m:r>
                    <m:r>
                      <a:rPr lang="cs-CZ" sz="2400" b="1" i="1" u="sng" dirty="0" smtClean="0">
                        <a:latin typeface="Cambria Math"/>
                      </a:rPr>
                      <m:t>𝒙</m:t>
                    </m:r>
                    <m:r>
                      <a:rPr lang="cs-CZ" sz="2400" b="1" i="1" u="sng" dirty="0" smtClean="0">
                        <a:latin typeface="Cambria Math"/>
                      </a:rPr>
                      <m:t>+ </m:t>
                    </m:r>
                    <m:r>
                      <a:rPr lang="cs-CZ" sz="2400" b="1" i="1" u="sng" dirty="0" smtClean="0">
                        <a:latin typeface="Cambria Math"/>
                      </a:rPr>
                      <m:t>𝟐</m:t>
                    </m:r>
                    <m:r>
                      <a:rPr lang="cs-CZ" sz="2400" b="1" i="1" u="sng" dirty="0" smtClean="0">
                        <a:latin typeface="Cambria Math"/>
                      </a:rPr>
                      <m:t>= −</m:t>
                    </m:r>
                    <m:r>
                      <a:rPr lang="cs-CZ" sz="2400" b="1" i="1" u="sng" dirty="0" smtClean="0">
                        <a:latin typeface="Cambria Math"/>
                      </a:rPr>
                      <m:t>𝒚</m:t>
                    </m:r>
                  </m:oMath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754" y="2883807"/>
                <a:ext cx="2406428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26356" y="4212094"/>
                <a:ext cx="7834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latin typeface="Trebuchet MS" pitchFamily="34" charset="0"/>
                  </a:rPr>
                  <a:t>Grafem </a:t>
                </a:r>
                <a:r>
                  <a:rPr lang="cs-CZ" b="1" dirty="0">
                    <a:latin typeface="Trebuchet MS" pitchFamily="34" charset="0"/>
                  </a:rPr>
                  <a:t>lineární závislosti </a:t>
                </a:r>
                <a:r>
                  <a:rPr lang="cs-CZ" b="1" dirty="0" smtClean="0">
                    <a:latin typeface="Trebuchet MS" pitchFamily="34" charset="0"/>
                  </a:rPr>
                  <a:t>(funkce) dané </a:t>
                </a:r>
                <a:r>
                  <a:rPr lang="cs-CZ" b="1" dirty="0">
                    <a:latin typeface="Trebuchet MS" pitchFamily="34" charset="0"/>
                  </a:rPr>
                  <a:t>rovnicí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𝒚</m:t>
                    </m:r>
                    <m:r>
                      <a:rPr lang="cs-CZ" b="1" i="1" dirty="0" smtClean="0">
                        <a:latin typeface="Cambria Math"/>
                      </a:rPr>
                      <m:t>=</m:t>
                    </m:r>
                    <m:r>
                      <a:rPr lang="cs-CZ" b="1" i="1" dirty="0" smtClean="0">
                        <a:latin typeface="Cambria Math"/>
                      </a:rPr>
                      <m:t>𝟒</m:t>
                    </m:r>
                    <m:r>
                      <a:rPr lang="cs-CZ" b="1" i="1" dirty="0" smtClean="0">
                        <a:latin typeface="Cambria Math"/>
                      </a:rPr>
                      <m:t>𝒙</m:t>
                    </m:r>
                    <m:r>
                      <a:rPr lang="cs-CZ" b="1" i="1" dirty="0" smtClean="0">
                        <a:latin typeface="Cambria Math"/>
                      </a:rPr>
                      <m:t>−</m:t>
                    </m:r>
                    <m:r>
                      <a:rPr lang="cs-CZ" b="1" i="1" dirty="0" smtClean="0">
                        <a:latin typeface="Cambria Math"/>
                      </a:rPr>
                      <m:t>𝟐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 je přímka.</a:t>
                </a:r>
                <a:endParaRPr lang="cs-CZ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6" y="4212094"/>
                <a:ext cx="7834076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700" t="-9836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76548" y="4703190"/>
            <a:ext cx="8715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Souřadnice všech bodů obou přímek jsou řešením (uspořádanými dvojicemi) každé z rovnic. 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176548" y="5349521"/>
            <a:ext cx="8670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Souřadnice bodu ležícího na obou přímkách – průsečíku –  jsou řešením dané soustavy lineárních rovnic.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59181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7" grpId="0"/>
      <p:bldP spid="8" grpId="0"/>
      <p:bldP spid="11" grpId="0"/>
      <p:bldP spid="2" grpId="0"/>
      <p:bldP spid="15" grpId="0"/>
      <p:bldP spid="17" grpId="0"/>
      <p:bldP spid="18" grpId="0"/>
      <p:bldP spid="3" grpId="0"/>
      <p:bldP spid="19" grpId="0"/>
      <p:bldP spid="24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4763" y="1886248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3. Najděte řešení soustavy lineárních rovnic:</a:t>
            </a:r>
            <a:endParaRPr lang="cs-CZ" sz="2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51802" y="2280411"/>
                <a:ext cx="2232248" cy="73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–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</a:rPr>
                        <m:t> 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 smtClean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02" y="2280411"/>
                <a:ext cx="2232248" cy="7301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997265" y="2287522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265" y="2287522"/>
                <a:ext cx="93610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237642" y="2824465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7642" y="2824465"/>
                <a:ext cx="936104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619221" y="2414646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 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221" y="2414646"/>
                <a:ext cx="1872208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303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15816" y="2906776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 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906776"/>
                <a:ext cx="1872208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977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0" y="2926742"/>
                <a:ext cx="24785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 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−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𝟒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+ </m:t>
                      </m:r>
                      <m:r>
                        <a:rPr lang="cs-CZ" sz="2400" b="1" i="1" u="sng" dirty="0">
                          <a:latin typeface="Cambria Math"/>
                        </a:rPr>
                        <m:t>𝟐</m:t>
                      </m:r>
                      <m:r>
                        <a:rPr lang="cs-CZ" sz="2400" b="1" i="1" u="sng" dirty="0">
                          <a:latin typeface="Cambria Math"/>
                        </a:rPr>
                        <m:t> = −</m:t>
                      </m:r>
                      <m:r>
                        <a:rPr lang="cs-CZ" sz="2400" b="1" i="1" u="sng" dirty="0" smtClean="0"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26742"/>
                <a:ext cx="2478564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432" y="1661633"/>
            <a:ext cx="5648782" cy="5151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5" y="3361807"/>
            <a:ext cx="23336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22" y="4188693"/>
            <a:ext cx="23336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1337408" y="4221088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339020" y="3356992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1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41275" y="3356992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054493" y="4221088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352104" y="3717032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6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54493" y="3717032"/>
            <a:ext cx="31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352104" y="4581128"/>
            <a:ext cx="5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2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935701" y="4581128"/>
            <a:ext cx="5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 </a:t>
            </a:r>
            <a:r>
              <a:rPr lang="cs-CZ" b="1" dirty="0" smtClean="0"/>
              <a:t> 6 </a:t>
            </a:r>
            <a:endParaRPr lang="cs-CZ" b="1" dirty="0"/>
          </a:p>
        </p:txBody>
      </p:sp>
      <p:cxnSp>
        <p:nvCxnSpPr>
          <p:cNvPr id="9217" name="Přímá spojnice 9216"/>
          <p:cNvCxnSpPr/>
          <p:nvPr/>
        </p:nvCxnSpPr>
        <p:spPr bwMode="auto">
          <a:xfrm flipV="1">
            <a:off x="7006448" y="1916832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21" name="Přímá spojnice 9220"/>
          <p:cNvCxnSpPr/>
          <p:nvPr/>
        </p:nvCxnSpPr>
        <p:spPr bwMode="auto">
          <a:xfrm>
            <a:off x="7006447" y="1916832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 bwMode="auto">
          <a:xfrm>
            <a:off x="5767126" y="630932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5767127" y="630932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>
            <a:off x="6574399" y="342900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Přímá spojnice 46"/>
          <p:cNvCxnSpPr/>
          <p:nvPr/>
        </p:nvCxnSpPr>
        <p:spPr bwMode="auto">
          <a:xfrm flipV="1">
            <a:off x="6574400" y="342900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27" name="Přímá spojnice 9226"/>
          <p:cNvCxnSpPr/>
          <p:nvPr/>
        </p:nvCxnSpPr>
        <p:spPr bwMode="auto">
          <a:xfrm flipV="1">
            <a:off x="5767127" y="1489430"/>
            <a:ext cx="1469170" cy="52565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Přímá spojnice 62"/>
          <p:cNvCxnSpPr/>
          <p:nvPr/>
        </p:nvCxnSpPr>
        <p:spPr bwMode="auto">
          <a:xfrm>
            <a:off x="6142351" y="4869160"/>
            <a:ext cx="229849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4" name="Přímá spojnice 63"/>
          <p:cNvCxnSpPr/>
          <p:nvPr/>
        </p:nvCxnSpPr>
        <p:spPr bwMode="auto">
          <a:xfrm flipV="1">
            <a:off x="6142352" y="4869160"/>
            <a:ext cx="229848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Přímá spojnice 31"/>
          <p:cNvCxnSpPr/>
          <p:nvPr/>
        </p:nvCxnSpPr>
        <p:spPr bwMode="auto">
          <a:xfrm flipH="1">
            <a:off x="5767129" y="1489429"/>
            <a:ext cx="1469168" cy="51873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ovéPole 41"/>
          <p:cNvSpPr txBox="1"/>
          <p:nvPr/>
        </p:nvSpPr>
        <p:spPr>
          <a:xfrm>
            <a:off x="217023" y="5013176"/>
            <a:ext cx="377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Přímky navzájem splývají</a:t>
            </a:r>
            <a:endParaRPr lang="cs-CZ" sz="24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82698" y="5430266"/>
            <a:ext cx="3372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Soustava lineárních rovnic má nekonečně mnoho řešení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352525" y="6030430"/>
            <a:ext cx="2899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[x; y] = [x; 4x – 2 ]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7502677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8" grpId="0"/>
      <p:bldP spid="2" grpId="0"/>
      <p:bldP spid="15" grpId="0"/>
      <p:bldP spid="17" grpId="0"/>
      <p:bldP spid="18" grpId="0"/>
      <p:bldP spid="3" grpId="0"/>
      <p:bldP spid="9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42" grpId="0"/>
      <p:bldP spid="81" grpId="0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99592" y="177281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Shrnutí: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115616" y="220486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Z obou rovnic vyjádříme proměnnou y.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115616" y="258702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Sestrojíme grafy obou závislostí (přímky).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115616" y="29695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 Řešením jsou souřadnice bodu (bodů), které leží na obou grafech.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67544" y="3573016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Stejně jako u řešení početních, mohou nastat i při řešení grafickou metodou 3 různé situace: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07504" y="4725144"/>
                <a:ext cx="87849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>
                    <a:solidFill>
                      <a:srgbClr val="FF0000"/>
                    </a:solidFill>
                  </a:rPr>
                  <a:t>1. Grafy se protnou v jediném bodě </a:t>
                </a: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⇒</m:t>
                    </m:r>
                  </m:oMath>
                </a14:m>
                <a:r>
                  <a:rPr lang="cs-CZ" sz="1600" b="1" dirty="0" smtClean="0">
                    <a:solidFill>
                      <a:srgbClr val="FF0000"/>
                    </a:solidFill>
                  </a:rPr>
                  <a:t>soustava lineárních rovnic má jediné řešení.</a:t>
                </a: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725144"/>
                <a:ext cx="8784976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416" t="-5357" b="-214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98252" y="5301208"/>
                <a:ext cx="87849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2. Grafy tvoří dvě rovnoběžné přímky </a:t>
                </a: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⇒</m:t>
                    </m:r>
                  </m:oMath>
                </a14:m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soustava lineárních rovnic nemá žádné řešení.</a:t>
                </a: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52" y="5301208"/>
                <a:ext cx="8784976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347" t="-5455" b="-236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-36512" y="5877272"/>
                <a:ext cx="93245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3. Grafy tvoří dvě splývající přímky </a:t>
                </a: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⇒</m:t>
                    </m:r>
                  </m:oMath>
                </a14:m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soustava lineárních rovnic má nekonečně mnoho řešení.</a:t>
                </a: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5877272"/>
                <a:ext cx="9324528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327" t="-5357" b="-214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Řešte soustavu lineárních rovnic: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27584" y="249289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4x – 3y = 8</a:t>
            </a:r>
          </a:p>
          <a:p>
            <a:r>
              <a:rPr lang="cs-CZ" u="sng" dirty="0" smtClean="0"/>
              <a:t>  x + 5y = 2</a:t>
            </a:r>
            <a:endParaRPr lang="cs-CZ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308304" y="6165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[2;0]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9" y="2276874"/>
            <a:ext cx="1273334" cy="473334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ovací čára 12"/>
          <p:cNvCxnSpPr/>
          <p:nvPr/>
        </p:nvCxnSpPr>
        <p:spPr bwMode="auto">
          <a:xfrm>
            <a:off x="467544" y="3212976"/>
            <a:ext cx="12961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7452320" y="60932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164288" y="61653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[u;v] = [-3;-2]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708920"/>
            <a:ext cx="1020000" cy="473334"/>
          </a:xfrm>
          <a:prstGeom prst="rect">
            <a:avLst/>
          </a:prstGeom>
          <a:noFill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71600" y="23488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+ 15y = - 5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965176" y="27182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2x – 3y = 6,5 </a:t>
            </a:r>
            <a:endParaRPr lang="cs-CZ" u="sng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516216" y="61653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[2,5; - 0,5]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71600" y="23488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2u + 4v – 5 = 0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99592" y="27089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      u – v - 1= 0 </a:t>
            </a:r>
            <a:endParaRPr lang="cs-CZ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804248" y="61653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[u;v] = [1,5; 0,5]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017713"/>
            <a:ext cx="8055496" cy="4114800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Soustava rovnic	</a:t>
            </a:r>
            <a:r>
              <a:rPr lang="cs-CZ" b="1" dirty="0" smtClean="0"/>
              <a:t>a</a:t>
            </a:r>
            <a:r>
              <a:rPr lang="cs-CZ" b="1" baseline="-25000" dirty="0" smtClean="0"/>
              <a:t>1</a:t>
            </a:r>
            <a:r>
              <a:rPr lang="cs-CZ" b="1" dirty="0" smtClean="0"/>
              <a:t>x + b</a:t>
            </a:r>
            <a:r>
              <a:rPr lang="cs-CZ" b="1" baseline="-25000" dirty="0" smtClean="0"/>
              <a:t>1</a:t>
            </a:r>
            <a:r>
              <a:rPr lang="cs-CZ" b="1" dirty="0" smtClean="0"/>
              <a:t>y = c</a:t>
            </a:r>
            <a:r>
              <a:rPr lang="cs-CZ" b="1" baseline="-25000" dirty="0" smtClean="0"/>
              <a:t>1</a:t>
            </a:r>
            <a:endParaRPr lang="cs-CZ" b="1" dirty="0" smtClean="0"/>
          </a:p>
          <a:p>
            <a:pPr>
              <a:buNone/>
            </a:pPr>
            <a:r>
              <a:rPr lang="cs-CZ" b="1" dirty="0" smtClean="0"/>
              <a:t>					a</a:t>
            </a:r>
            <a:r>
              <a:rPr lang="cs-CZ" b="1" baseline="-25000" dirty="0" smtClean="0"/>
              <a:t>2</a:t>
            </a:r>
            <a:r>
              <a:rPr lang="cs-CZ" b="1" dirty="0" smtClean="0"/>
              <a:t>x + b</a:t>
            </a:r>
            <a:r>
              <a:rPr lang="cs-CZ" b="1" baseline="-25000" dirty="0" smtClean="0"/>
              <a:t>2</a:t>
            </a:r>
            <a:r>
              <a:rPr lang="cs-CZ" b="1" dirty="0" smtClean="0"/>
              <a:t>y = c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</a:p>
          <a:p>
            <a:pPr>
              <a:buNone/>
            </a:pPr>
            <a:r>
              <a:rPr lang="cs-CZ" sz="2400" dirty="0" smtClean="0"/>
              <a:t>    </a:t>
            </a:r>
          </a:p>
          <a:p>
            <a:pPr>
              <a:buNone/>
            </a:pPr>
            <a:r>
              <a:rPr lang="cs-CZ" sz="2400" dirty="0" smtClean="0"/>
              <a:t>    kde a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b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c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a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b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c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náleží množině reálných čísel, se nazývá soustava dvou lineárních rovnic se dvěma neznámými x, </a:t>
            </a:r>
            <a:r>
              <a:rPr lang="cs-CZ" sz="2400" dirty="0" err="1" smtClean="0"/>
              <a:t>y</a:t>
            </a:r>
            <a:r>
              <a:rPr lang="cs-CZ" sz="2400" dirty="0" smtClean="0"/>
              <a:t>.</a:t>
            </a:r>
            <a:r>
              <a:rPr lang="cs-CZ" sz="2400" b="1" dirty="0" smtClean="0"/>
              <a:t> </a:t>
            </a:r>
            <a:br>
              <a:rPr lang="cs-CZ" sz="2400" b="1" dirty="0" smtClean="0"/>
            </a:br>
            <a:r>
              <a:rPr lang="cs-CZ" sz="2400" b="1" dirty="0" smtClean="0"/>
              <a:t>Řešením</a:t>
            </a:r>
            <a:r>
              <a:rPr lang="cs-CZ" sz="2400" dirty="0" smtClean="0"/>
              <a:t> této soustavy nazýváme</a:t>
            </a:r>
            <a:r>
              <a:rPr lang="cs-CZ" sz="2400" b="1" dirty="0" smtClean="0"/>
              <a:t> </a:t>
            </a:r>
            <a:br>
              <a:rPr lang="cs-CZ" sz="2400" b="1" dirty="0" smtClean="0"/>
            </a:br>
            <a:r>
              <a:rPr lang="cs-CZ" sz="2400" b="1" dirty="0" smtClean="0"/>
              <a:t>každou uspořádanou dvojici [x</a:t>
            </a:r>
            <a:r>
              <a:rPr lang="cs-CZ" sz="2400" b="1" baseline="-25000" dirty="0" smtClean="0"/>
              <a:t>0</a:t>
            </a:r>
            <a:r>
              <a:rPr lang="cs-CZ" sz="2400" b="1" dirty="0" smtClean="0"/>
              <a:t>; y</a:t>
            </a:r>
            <a:r>
              <a:rPr lang="cs-CZ" sz="2400" b="1" baseline="-25000" dirty="0" smtClean="0"/>
              <a:t>0</a:t>
            </a:r>
            <a:r>
              <a:rPr lang="cs-CZ" sz="2400" b="1" dirty="0" smtClean="0"/>
              <a:t>]</a:t>
            </a:r>
            <a:r>
              <a:rPr lang="cs-CZ" sz="2400" dirty="0" smtClean="0"/>
              <a:t>, </a:t>
            </a:r>
            <a:br>
              <a:rPr lang="cs-CZ" sz="2400" dirty="0" smtClean="0"/>
            </a:br>
            <a:r>
              <a:rPr lang="cs-CZ" sz="2400" dirty="0" smtClean="0"/>
              <a:t>která je řešením obou jejích rovnic. </a:t>
            </a:r>
            <a:endParaRPr lang="cs-CZ" sz="2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800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8" y="2132864"/>
            <a:ext cx="1733334" cy="520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36912"/>
            <a:ext cx="1686667" cy="520000"/>
          </a:xfrm>
          <a:prstGeom prst="rect">
            <a:avLst/>
          </a:prstGeom>
          <a:noFill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76256" y="6165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[- 5; - 7]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200" dirty="0" smtClean="0"/>
              <a:t>Jsou </a:t>
            </a:r>
            <a:r>
              <a:rPr lang="cs-CZ" sz="2200" dirty="0" smtClean="0"/>
              <a:t>dány dvě lineární rovnice se dvěma neznámými</a:t>
            </a:r>
            <a:r>
              <a:rPr lang="cs-CZ" dirty="0" smtClean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800" dirty="0" smtClean="0"/>
              <a:t/>
            </a:r>
            <a:br>
              <a:rPr lang="cs-CZ" sz="800" dirty="0" smtClean="0"/>
            </a:br>
            <a:r>
              <a:rPr lang="cs-CZ" dirty="0" smtClean="0"/>
              <a:t>			</a:t>
            </a:r>
            <a:r>
              <a:rPr lang="cs-CZ" sz="2400" dirty="0" smtClean="0"/>
              <a:t>x + 2y = 8</a:t>
            </a:r>
          </a:p>
          <a:p>
            <a:pPr marL="457200" indent="-457200">
              <a:buNone/>
            </a:pPr>
            <a:r>
              <a:rPr lang="cs-CZ" sz="2400" dirty="0" smtClean="0"/>
              <a:t>   			        </a:t>
            </a:r>
            <a:r>
              <a:rPr lang="cs-CZ" sz="2400" u="sng" dirty="0" smtClean="0"/>
              <a:t>2x – 3y = - 5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200" dirty="0" smtClean="0"/>
              <a:t>a tři uspořádané dvojice: [4;2]; [-1;1]; [2;3].</a:t>
            </a:r>
            <a:br>
              <a:rPr lang="cs-CZ" sz="2200" dirty="0" smtClean="0"/>
            </a:b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Která z dvojic je řešením první a zároveň </a:t>
            </a:r>
            <a:br>
              <a:rPr lang="cs-CZ" sz="2200" dirty="0" smtClean="0"/>
            </a:br>
            <a:r>
              <a:rPr lang="cs-CZ" sz="2200" dirty="0" smtClean="0"/>
              <a:t>i druhé rovnice?</a:t>
            </a:r>
            <a:endParaRPr lang="cs-CZ" sz="22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1. Uspořádaná dvojice: 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[4;2]		 </a:t>
            </a:r>
            <a:r>
              <a:rPr lang="cs-CZ" sz="2000" u="sng" dirty="0" smtClean="0"/>
              <a:t>2x 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 + 2·2 =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8 =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L =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2·4 – 3·2 ≠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2 ≠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L ≠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pouze první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2. Uspořádaná dvojice: 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[-1;1]		 </a:t>
            </a:r>
            <a:r>
              <a:rPr lang="cs-CZ" sz="2000" u="sng" dirty="0" smtClean="0"/>
              <a:t>2x 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-1 + 2·1 ≠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1 ≠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L ≠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2·(-1) – 3·1=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- 5 =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L =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pouze druhé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3. Uspořádaná dvojice: 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[2;3]		 </a:t>
            </a:r>
            <a:r>
              <a:rPr lang="cs-CZ" sz="2000" u="sng" dirty="0" smtClean="0"/>
              <a:t>2x 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2 + </a:t>
            </a:r>
            <a:r>
              <a:rPr lang="cs-CZ" dirty="0" err="1" smtClean="0"/>
              <a:t>2</a:t>
            </a:r>
            <a:r>
              <a:rPr lang="cs-CZ" dirty="0" smtClean="0"/>
              <a:t>·3 =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8 =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L =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2·2 – 3·3 =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- 5 =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L =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první i druhé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2017713"/>
            <a:ext cx="7704856" cy="1627311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Dvě rovnice	     		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		    </a:t>
            </a:r>
            <a:r>
              <a:rPr lang="cs-CZ" sz="2000" u="sng" dirty="0" smtClean="0"/>
              <a:t>2x – 3y = - 5</a:t>
            </a:r>
          </a:p>
          <a:p>
            <a:pPr marL="457200" indent="-457200">
              <a:buNone/>
            </a:pPr>
            <a:r>
              <a:rPr lang="cs-CZ" sz="2000" dirty="0" smtClean="0"/>
              <a:t>nazýváme: </a:t>
            </a:r>
          </a:p>
          <a:p>
            <a:pPr marL="457200" indent="-457200">
              <a:buNone/>
            </a:pPr>
            <a:r>
              <a:rPr lang="cs-CZ" sz="2000" b="1" dirty="0" smtClean="0">
                <a:solidFill>
                  <a:srgbClr val="002060"/>
                </a:solidFill>
              </a:rPr>
              <a:t>Soustava (dvou) lineárních rovnic se dvěma neznámými.</a:t>
            </a:r>
            <a:r>
              <a:rPr lang="cs-CZ" sz="2000" u="sng" dirty="0" smtClean="0"/>
              <a:t/>
            </a:r>
            <a:br>
              <a:rPr lang="cs-CZ" sz="2000" u="sng" dirty="0" smtClean="0"/>
            </a:br>
            <a:endParaRPr lang="cs-CZ" sz="2200" u="sng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971600" y="3573016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/>
              <a:t>Uspořádaná dvojice </a:t>
            </a:r>
            <a:r>
              <a:rPr lang="cs-CZ" sz="2000" b="1" dirty="0" smtClean="0">
                <a:solidFill>
                  <a:srgbClr val="FF0000"/>
                </a:solidFill>
              </a:rPr>
              <a:t>[2;3] </a:t>
            </a:r>
            <a:r>
              <a:rPr lang="cs-CZ" sz="2000" dirty="0" smtClean="0"/>
              <a:t>je řešením první i druhé rovnice.</a:t>
            </a:r>
            <a:endParaRPr lang="cs-CZ" sz="20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99592" y="422108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Uspořádaná dvojice čísel, která je řešením první </a:t>
            </a:r>
            <a:br>
              <a:rPr lang="cs-CZ" sz="2400" dirty="0" smtClean="0"/>
            </a:br>
            <a:r>
              <a:rPr lang="cs-CZ" sz="2400" dirty="0" smtClean="0"/>
              <a:t>i druhé rovnice této soustavy, se nazývá řešením soustavy lineárních rovnic se dvěma neznámými.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971600" y="580526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Zapisujeme: </a:t>
            </a:r>
            <a:r>
              <a:rPr lang="cs-CZ" sz="2800" dirty="0" smtClean="0">
                <a:solidFill>
                  <a:srgbClr val="FF0000"/>
                </a:solidFill>
              </a:rPr>
              <a:t>[x;y] = [2;3]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2017713"/>
            <a:ext cx="7704856" cy="83522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400" dirty="0" smtClean="0"/>
              <a:t>Existují čtyři základní metody řešení soustav dvou lineárních rovnic se dvěma neznámými.</a:t>
            </a:r>
            <a:endParaRPr lang="cs-CZ" sz="2400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314096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Sčítací metoda</a:t>
            </a:r>
            <a:endParaRPr lang="cs-CZ" sz="28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475656" y="393305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</a:t>
            </a:r>
            <a:r>
              <a:rPr lang="cs-CZ" sz="2800" b="1" dirty="0" err="1" smtClean="0"/>
              <a:t>Dosazovcí</a:t>
            </a:r>
            <a:r>
              <a:rPr lang="cs-CZ" sz="2800" b="1" dirty="0" smtClean="0"/>
              <a:t> metoda</a:t>
            </a:r>
            <a:endParaRPr lang="cs-CZ" sz="28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75656" y="465313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Srovnávací metoda</a:t>
            </a:r>
            <a:endParaRPr lang="cs-CZ" sz="28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475656" y="537321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- Grafická metoda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grafickou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1844824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1. Najděte řešení soustavy lineárních rovnic:</a:t>
            </a:r>
            <a:endParaRPr lang="cs-CZ" sz="2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626356" y="3867914"/>
                <a:ext cx="82661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latin typeface="Trebuchet MS" pitchFamily="34" charset="0"/>
                  </a:rPr>
                  <a:t>Grafem </a:t>
                </a:r>
                <a:r>
                  <a:rPr lang="cs-CZ" b="1" dirty="0">
                    <a:latin typeface="Trebuchet MS" pitchFamily="34" charset="0"/>
                  </a:rPr>
                  <a:t>lineární závislosti </a:t>
                </a:r>
                <a:r>
                  <a:rPr lang="cs-CZ" b="1" dirty="0" smtClean="0">
                    <a:latin typeface="Trebuchet MS" pitchFamily="34" charset="0"/>
                  </a:rPr>
                  <a:t>(funkce) dané </a:t>
                </a:r>
                <a:r>
                  <a:rPr lang="cs-CZ" b="1" dirty="0">
                    <a:latin typeface="Trebuchet MS" pitchFamily="34" charset="0"/>
                  </a:rPr>
                  <a:t>rovnicí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𝒚</m:t>
                    </m:r>
                    <m:r>
                      <a:rPr lang="cs-CZ" b="1" i="1" dirty="0" smtClean="0">
                        <a:latin typeface="Cambria Math"/>
                      </a:rPr>
                      <m:t>=</m:t>
                    </m:r>
                    <m:r>
                      <a:rPr lang="cs-CZ" b="1" i="1" dirty="0" smtClean="0">
                        <a:latin typeface="Cambria Math"/>
                      </a:rPr>
                      <m:t>𝟐</m:t>
                    </m:r>
                    <m:r>
                      <a:rPr lang="cs-CZ" b="1" i="1" dirty="0" smtClean="0">
                        <a:latin typeface="Cambria Math"/>
                      </a:rPr>
                      <m:t>𝒙</m:t>
                    </m:r>
                    <m:r>
                      <a:rPr lang="cs-CZ" b="1" i="1" dirty="0" smtClean="0">
                        <a:latin typeface="Cambria Math"/>
                      </a:rPr>
                      <m:t>−</m:t>
                    </m:r>
                    <m:r>
                      <a:rPr lang="cs-CZ" b="1" i="1" dirty="0" smtClean="0">
                        <a:latin typeface="Cambria Math"/>
                      </a:rPr>
                      <m:t>𝟒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 je přímka.</a:t>
                </a:r>
                <a:endParaRPr lang="cs-CZ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6" y="3867914"/>
                <a:ext cx="8266124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664" t="-10000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1763688" y="227687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2x –   y = 4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68314" y="3359435"/>
            <a:ext cx="442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Trebuchet MS" pitchFamily="34" charset="0"/>
              </a:rPr>
              <a:t>Vyjádříme z obou rovnic neznámou y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722700" y="2131010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2700" y="2131010"/>
                <a:ext cx="93610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680402" y="2713104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0402" y="2713104"/>
                <a:ext cx="936104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427984" y="2276872"/>
                <a:ext cx="18722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</a:rPr>
                        <m:t> −</m:t>
                      </m:r>
                      <m:r>
                        <a:rPr lang="cs-CZ" sz="2400" b="1" i="1" dirty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276872"/>
                <a:ext cx="1872208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977" b="-14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4461656" y="2644367"/>
                <a:ext cx="1872208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</a:rPr>
                        <m:t>𝒚</m:t>
                      </m:r>
                      <m:r>
                        <a:rPr lang="cs-CZ" sz="2400" b="1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656" y="2644367"/>
                <a:ext cx="1872208" cy="7838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1871894" y="2805438"/>
            <a:ext cx="1821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sng" dirty="0"/>
              <a:t> </a:t>
            </a:r>
            <a:r>
              <a:rPr lang="cs-CZ" sz="2400" b="1" u="sng" dirty="0"/>
              <a:t>x + 2y = - 3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26356" y="4212094"/>
                <a:ext cx="7834076" cy="491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latin typeface="Trebuchet MS" pitchFamily="34" charset="0"/>
                  </a:rPr>
                  <a:t>Grafem </a:t>
                </a:r>
                <a:r>
                  <a:rPr lang="cs-CZ" b="1" dirty="0">
                    <a:latin typeface="Trebuchet MS" pitchFamily="34" charset="0"/>
                  </a:rPr>
                  <a:t>lineární závislosti </a:t>
                </a:r>
                <a:r>
                  <a:rPr lang="cs-CZ" b="1" dirty="0" smtClean="0">
                    <a:latin typeface="Trebuchet MS" pitchFamily="34" charset="0"/>
                  </a:rPr>
                  <a:t>(funkce) dané </a:t>
                </a:r>
                <a:r>
                  <a:rPr lang="cs-CZ" b="1" dirty="0">
                    <a:latin typeface="Trebuchet MS" pitchFamily="34" charset="0"/>
                  </a:rPr>
                  <a:t>rovnicí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𝒚</m:t>
                    </m:r>
                    <m:r>
                      <a:rPr lang="cs-CZ" b="1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dirty="0" smtClean="0">
                            <a:latin typeface="Cambria Math"/>
                          </a:rPr>
                          <m:t>− </m:t>
                        </m:r>
                        <m:r>
                          <a:rPr lang="cs-CZ" b="1" i="1" dirty="0" smtClean="0">
                            <a:latin typeface="Cambria Math"/>
                          </a:rPr>
                          <m:t>𝒙</m:t>
                        </m:r>
                        <m:r>
                          <a:rPr lang="cs-CZ" b="1" i="1" dirty="0" smtClean="0">
                            <a:latin typeface="Cambria Math"/>
                          </a:rPr>
                          <m:t> − </m:t>
                        </m:r>
                        <m:r>
                          <a:rPr lang="cs-CZ" b="1" i="1" dirty="0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cs-CZ" b="1" i="1" dirty="0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cs-CZ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 je přímka.</a:t>
                </a:r>
                <a:endParaRPr lang="cs-CZ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6" y="4212094"/>
                <a:ext cx="7834076" cy="491096"/>
              </a:xfrm>
              <a:prstGeom prst="rect">
                <a:avLst/>
              </a:prstGeom>
              <a:blipFill rotWithShape="1">
                <a:blip r:embed="rId7"/>
                <a:stretch>
                  <a:fillRect l="-700" b="-61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76548" y="4703190"/>
            <a:ext cx="8715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Souřadnice všech bodů obou přímek jsou řešením (uspořádanými dvojicemi) každé z rovnic. 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176548" y="5349521"/>
            <a:ext cx="8670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Souřadnice bodu ležícího na obou přímkách – průsečíku –  jsou řešením dané soustavy lineárních rovnic.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7" grpId="0"/>
      <p:bldP spid="8" grpId="0"/>
      <p:bldP spid="11" grpId="0"/>
      <p:bldP spid="2" grpId="0"/>
      <p:bldP spid="15" grpId="0"/>
      <p:bldP spid="17" grpId="0"/>
      <p:bldP spid="18" grpId="0"/>
      <p:bldP spid="3" grpId="0"/>
      <p:bldP spid="19" grpId="0"/>
      <p:bldP spid="24" grpId="0"/>
      <p:bldP spid="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881</TotalTime>
  <Words>1238</Words>
  <Application>Microsoft Office PowerPoint</Application>
  <PresentationFormat>Předvádění na obrazovce (4:3)</PresentationFormat>
  <Paragraphs>200</Paragraphs>
  <Slides>20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Prezentace školení zaměstnanců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  <vt:lpstr>Řešení soustavy dvou lineárních rovnic se dvěma neznámými grafickou metodou.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161</cp:revision>
  <dcterms:created xsi:type="dcterms:W3CDTF">2012-01-02T08:14:14Z</dcterms:created>
  <dcterms:modified xsi:type="dcterms:W3CDTF">2012-02-19T13:04:23Z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