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61" r:id="rId1"/>
  </p:sldMasterIdLst>
  <p:notesMasterIdLst>
    <p:notesMasterId r:id="rId21"/>
  </p:notesMasterIdLst>
  <p:handoutMasterIdLst>
    <p:handoutMasterId r:id="rId22"/>
  </p:handoutMasterIdLst>
  <p:sldIdLst>
    <p:sldId id="256" r:id="rId2"/>
    <p:sldId id="257" r:id="rId3"/>
    <p:sldId id="259" r:id="rId4"/>
    <p:sldId id="260" r:id="rId5"/>
    <p:sldId id="274" r:id="rId6"/>
    <p:sldId id="275" r:id="rId7"/>
    <p:sldId id="276" r:id="rId8"/>
    <p:sldId id="277" r:id="rId9"/>
    <p:sldId id="278" r:id="rId10"/>
    <p:sldId id="279" r:id="rId11"/>
    <p:sldId id="280" r:id="rId12"/>
    <p:sldId id="281" r:id="rId13"/>
    <p:sldId id="282" r:id="rId14"/>
    <p:sldId id="283" r:id="rId15"/>
    <p:sldId id="284" r:id="rId16"/>
    <p:sldId id="285" r:id="rId17"/>
    <p:sldId id="286" r:id="rId18"/>
    <p:sldId id="287" r:id="rId19"/>
    <p:sldId id="288" r:id="rId20"/>
  </p:sldIdLst>
  <p:sldSz cx="9144000" cy="6858000" type="screen4x3"/>
  <p:notesSz cx="6997700" cy="92837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</p:showPr>
  <p:clrMru>
    <a:srgbClr val="FFFF66"/>
    <a:srgbClr val="FFCC00"/>
    <a:srgbClr val="00CC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600" autoAdjust="0"/>
    <p:restoredTop sz="94600" autoAdjust="0"/>
  </p:normalViewPr>
  <p:slideViewPr>
    <p:cSldViewPr>
      <p:cViewPr varScale="1">
        <p:scale>
          <a:sx n="115" d="100"/>
          <a:sy n="115" d="100"/>
        </p:scale>
        <p:origin x="-48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t" anchorCtr="0" compatLnSpc="1">
            <a:prstTxWarp prst="textNoShape">
              <a:avLst/>
            </a:prstTxWarp>
          </a:bodyPr>
          <a:lstStyle>
            <a:lvl1pPr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63988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t" anchorCtr="0" compatLnSpc="1">
            <a:prstTxWarp prst="textNoShape">
              <a:avLst/>
            </a:prstTxWarp>
          </a:bodyPr>
          <a:lstStyle>
            <a:lvl1pPr algn="r"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6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18563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b" anchorCtr="0" compatLnSpc="1">
            <a:prstTxWarp prst="textNoShape">
              <a:avLst/>
            </a:prstTxWarp>
          </a:bodyPr>
          <a:lstStyle>
            <a:lvl1pPr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63988" y="8818563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b" anchorCtr="0" compatLnSpc="1">
            <a:prstTxWarp prst="textNoShape">
              <a:avLst/>
            </a:prstTxWarp>
          </a:bodyPr>
          <a:lstStyle>
            <a:lvl1pPr algn="r" defTabSz="930275">
              <a:defRPr kumimoji="1" sz="1200">
                <a:latin typeface="Tahoma" charset="0"/>
              </a:defRPr>
            </a:lvl1pPr>
          </a:lstStyle>
          <a:p>
            <a:fld id="{5FB73026-34CA-4238-9DD5-797337421EAB}" type="slidenum">
              <a:rPr lang="cs-CZ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t" anchorCtr="0" compatLnSpc="1">
            <a:prstTxWarp prst="textNoShape">
              <a:avLst/>
            </a:prstTxWarp>
          </a:bodyPr>
          <a:lstStyle>
            <a:lvl1pPr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*</a:t>
            </a:r>
            <a:endParaRPr lang="cs-CZ" sz="120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65575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t" anchorCtr="0" compatLnSpc="1">
            <a:prstTxWarp prst="textNoShape">
              <a:avLst/>
            </a:prstTxWarp>
          </a:bodyPr>
          <a:lstStyle>
            <a:lvl1pPr algn="r"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16. 7. 1996</a:t>
            </a:r>
            <a:endParaRPr lang="cs-CZ" sz="1200"/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77925" y="696913"/>
            <a:ext cx="4641850" cy="3481387"/>
          </a:xfrm>
          <a:prstGeom prst="rect">
            <a:avLst/>
          </a:prstGeom>
          <a:noFill/>
          <a:ln w="12700" cap="sq">
            <a:solidFill>
              <a:schemeClr val="tx1"/>
            </a:solidFill>
            <a:miter lim="800000"/>
            <a:headEnd/>
            <a:tailEnd/>
          </a:ln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1863" y="4410075"/>
            <a:ext cx="5133975" cy="417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675" tIns="46840" rIns="93675" bIns="4684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015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b" anchorCtr="0" compatLnSpc="1">
            <a:prstTxWarp prst="textNoShape">
              <a:avLst/>
            </a:prstTxWarp>
          </a:bodyPr>
          <a:lstStyle>
            <a:lvl1pPr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*</a:t>
            </a:r>
            <a:endParaRPr lang="cs-CZ" sz="1200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65575" y="882015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b" anchorCtr="0" compatLnSpc="1">
            <a:prstTxWarp prst="textNoShape">
              <a:avLst/>
            </a:prstTxWarp>
          </a:bodyPr>
          <a:lstStyle>
            <a:lvl1pPr algn="r"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##</a:t>
            </a:r>
            <a:endParaRPr lang="cs-CZ" sz="120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cs-CZ"/>
              <a:t>*</a:t>
            </a:r>
            <a:endParaRPr lang="cs-CZ" sz="1200" i="0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cs-CZ"/>
              <a:t>16. 7. 1996</a:t>
            </a:r>
            <a:endParaRPr lang="cs-CZ" sz="1200" i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cs-CZ"/>
              <a:t>*</a:t>
            </a:r>
            <a:endParaRPr lang="cs-CZ" sz="1200" i="0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cs-CZ"/>
              <a:t>##</a:t>
            </a:r>
            <a:endParaRPr lang="cs-CZ" sz="1200" i="0"/>
          </a:p>
        </p:txBody>
      </p:sp>
      <p:sp>
        <p:nvSpPr>
          <p:cNvPr id="215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842" name="Group 2"/>
          <p:cNvGrpSpPr>
            <a:grpSpLocks/>
          </p:cNvGrpSpPr>
          <p:nvPr/>
        </p:nvGrpSpPr>
        <p:grpSpPr bwMode="auto">
          <a:xfrm>
            <a:off x="0" y="2438400"/>
            <a:ext cx="9009063" cy="1052513"/>
            <a:chOff x="0" y="1536"/>
            <a:chExt cx="5675" cy="663"/>
          </a:xfrm>
        </p:grpSpPr>
        <p:grpSp>
          <p:nvGrpSpPr>
            <p:cNvPr id="35843" name="Group 3"/>
            <p:cNvGrpSpPr>
              <a:grpSpLocks/>
            </p:cNvGrpSpPr>
            <p:nvPr/>
          </p:nvGrpSpPr>
          <p:grpSpPr bwMode="auto">
            <a:xfrm>
              <a:off x="183" y="1604"/>
              <a:ext cx="448" cy="299"/>
              <a:chOff x="720" y="336"/>
              <a:chExt cx="624" cy="432"/>
            </a:xfrm>
          </p:grpSpPr>
          <p:sp>
            <p:nvSpPr>
              <p:cNvPr id="35844" name="Rectangle 4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35845" name="Rectangle 5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</p:grpSp>
        <p:grpSp>
          <p:nvGrpSpPr>
            <p:cNvPr id="35846" name="Group 6"/>
            <p:cNvGrpSpPr>
              <a:grpSpLocks/>
            </p:cNvGrpSpPr>
            <p:nvPr/>
          </p:nvGrpSpPr>
          <p:grpSpPr bwMode="auto">
            <a:xfrm>
              <a:off x="261" y="1870"/>
              <a:ext cx="465" cy="299"/>
              <a:chOff x="912" y="2640"/>
              <a:chExt cx="672" cy="432"/>
            </a:xfrm>
          </p:grpSpPr>
          <p:sp>
            <p:nvSpPr>
              <p:cNvPr id="35847" name="Rectangle 7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35848" name="Rectangle 8"/>
              <p:cNvSpPr>
                <a:spLocks noChangeArrowheads="1"/>
              </p:cNvSpPr>
              <p:nvPr/>
            </p:nvSpPr>
            <p:spPr bwMode="auto"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</p:grpSp>
        <p:sp>
          <p:nvSpPr>
            <p:cNvPr id="35849" name="Rectangle 9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35850" name="Rectangle 10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35851" name="Rectangle 11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</p:grpSp>
      <p:sp>
        <p:nvSpPr>
          <p:cNvPr id="35852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990600" y="1676400"/>
            <a:ext cx="7772400" cy="1462088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5853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35854" name="Rectangle 14"/>
          <p:cNvSpPr>
            <a:spLocks noGrp="1" noChangeArrowheads="1"/>
          </p:cNvSpPr>
          <p:nvPr>
            <p:ph type="dt" sz="half" idx="2"/>
          </p:nvPr>
        </p:nvSpPr>
        <p:spPr>
          <a:xfrm>
            <a:off x="9906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cs-CZ"/>
          </a:p>
        </p:txBody>
      </p:sp>
      <p:sp>
        <p:nvSpPr>
          <p:cNvPr id="35855" name="Rectangle 15"/>
          <p:cNvSpPr>
            <a:spLocks noGrp="1" noChangeArrowheads="1"/>
          </p:cNvSpPr>
          <p:nvPr>
            <p:ph type="ftr" sz="quarter" idx="3"/>
          </p:nvPr>
        </p:nvSpPr>
        <p:spPr>
          <a:xfrm>
            <a:off x="3429000" y="6248400"/>
            <a:ext cx="28956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cs-CZ"/>
          </a:p>
        </p:txBody>
      </p:sp>
      <p:sp>
        <p:nvSpPr>
          <p:cNvPr id="35856" name="Rectangle 1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02D10FC6-B2FC-4C06-AF18-DF813A0FF84A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48B3A5-5604-40F4-B019-3E1DDDBD804A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7004050" y="214313"/>
            <a:ext cx="1951038" cy="5918200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1150938" y="214313"/>
            <a:ext cx="5700712" cy="5918200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E7965D-58FA-4F9B-9036-7EC00D504865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81697B-781B-4636-9FD1-01290AAA3445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1829CD-FEA8-4C71-BB56-CA580011B6D7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3C92D9-00AD-4312-8C8A-83136F98F797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1AA019-6048-4212-B016-0D1A9C53283C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63658E-E55A-4752-8418-0FF5271537E8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4C1ADB-E2B0-4FC6-BF99-7D7298D5954B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442101-2747-4B4E-9F18-41C1BED2457E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smtClean="0"/>
              <a:t>Klepnutím na ikonu přidáte obrázek.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A06C4B-1F55-4A3E-9895-3EDC1A44BFE4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ChangeArrowheads="1"/>
          </p:cNvSpPr>
          <p:nvPr/>
        </p:nvSpPr>
        <p:spPr bwMode="ltGray">
          <a:xfrm>
            <a:off x="417513" y="1098550"/>
            <a:ext cx="438150" cy="474663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19" name="Rectangle 3"/>
          <p:cNvSpPr>
            <a:spLocks noChangeArrowheads="1"/>
          </p:cNvSpPr>
          <p:nvPr/>
        </p:nvSpPr>
        <p:spPr bwMode="ltGray">
          <a:xfrm>
            <a:off x="800100" y="1098550"/>
            <a:ext cx="328613" cy="474663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0" name="Rectangle 4"/>
          <p:cNvSpPr>
            <a:spLocks noChangeArrowheads="1"/>
          </p:cNvSpPr>
          <p:nvPr/>
        </p:nvSpPr>
        <p:spPr bwMode="ltGray">
          <a:xfrm>
            <a:off x="541338" y="1520825"/>
            <a:ext cx="422275" cy="474663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1" name="Rectangle 5"/>
          <p:cNvSpPr>
            <a:spLocks noChangeArrowheads="1"/>
          </p:cNvSpPr>
          <p:nvPr/>
        </p:nvSpPr>
        <p:spPr bwMode="ltGray">
          <a:xfrm>
            <a:off x="911225" y="1520825"/>
            <a:ext cx="368300" cy="474663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2" name="Rectangle 6"/>
          <p:cNvSpPr>
            <a:spLocks noChangeArrowheads="1"/>
          </p:cNvSpPr>
          <p:nvPr/>
        </p:nvSpPr>
        <p:spPr bwMode="ltGray">
          <a:xfrm>
            <a:off x="127000" y="1447800"/>
            <a:ext cx="560388" cy="42227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3" name="Rectangle 7"/>
          <p:cNvSpPr>
            <a:spLocks noChangeArrowheads="1"/>
          </p:cNvSpPr>
          <p:nvPr/>
        </p:nvSpPr>
        <p:spPr bwMode="gray">
          <a:xfrm>
            <a:off x="762000" y="990600"/>
            <a:ext cx="31750" cy="1052513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4" name="Rectangle 8"/>
          <p:cNvSpPr>
            <a:spLocks noChangeArrowheads="1"/>
          </p:cNvSpPr>
          <p:nvPr/>
        </p:nvSpPr>
        <p:spPr bwMode="gray">
          <a:xfrm>
            <a:off x="442913" y="1781175"/>
            <a:ext cx="8226425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5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150938" y="214313"/>
            <a:ext cx="7793037" cy="1462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 předlohy nadpisů.</a:t>
            </a:r>
          </a:p>
        </p:txBody>
      </p:sp>
      <p:sp>
        <p:nvSpPr>
          <p:cNvPr id="34826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2688" y="2017713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34827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62050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+mn-lt"/>
              </a:defRPr>
            </a:lvl1pPr>
          </a:lstStyle>
          <a:p>
            <a:endParaRPr lang="cs-CZ"/>
          </a:p>
        </p:txBody>
      </p:sp>
      <p:sp>
        <p:nvSpPr>
          <p:cNvPr id="34828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657600" y="62436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+mn-lt"/>
              </a:defRPr>
            </a:lvl1pPr>
          </a:lstStyle>
          <a:p>
            <a:endParaRPr lang="cs-CZ"/>
          </a:p>
        </p:txBody>
      </p:sp>
      <p:sp>
        <p:nvSpPr>
          <p:cNvPr id="34829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42150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latin typeface="+mn-lt"/>
              </a:defRPr>
            </a:lvl1pPr>
          </a:lstStyle>
          <a:p>
            <a:fld id="{0CA93D01-1C90-4833-A918-A869E9F8D2B0}" type="slidenum">
              <a:rPr lang="cs-CZ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ransition spd="med">
    <p:wipe dir="d"/>
  </p:transition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cs-CZ" dirty="0" smtClean="0"/>
              <a:t>Soustavy dvou lineárních rovnic se dvěma neznámými</a:t>
            </a:r>
            <a:endParaRPr lang="cs-CZ" dirty="0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40760" cy="622920"/>
          </a:xfrm>
        </p:spPr>
        <p:txBody>
          <a:bodyPr/>
          <a:lstStyle/>
          <a:p>
            <a:r>
              <a:rPr lang="cs-CZ" dirty="0" smtClean="0"/>
              <a:t>Matematika – 9. ročník</a:t>
            </a:r>
            <a:endParaRPr lang="cs-CZ" dirty="0"/>
          </a:p>
        </p:txBody>
      </p:sp>
      <p:sp>
        <p:nvSpPr>
          <p:cNvPr id="5" name="TextovéPole 4"/>
          <p:cNvSpPr txBox="1"/>
          <p:nvPr/>
        </p:nvSpPr>
        <p:spPr>
          <a:xfrm>
            <a:off x="2411760" y="5589240"/>
            <a:ext cx="43924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800" b="1" dirty="0" smtClean="0">
                <a:latin typeface="+mn-lt"/>
              </a:rPr>
              <a:t>Metoda dosazovací</a:t>
            </a:r>
            <a:endParaRPr lang="cs-CZ" sz="2800" b="1" dirty="0">
              <a:latin typeface="+mn-lt"/>
            </a:endParaRPr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0" grpId="0" autoUpdateAnimBg="0"/>
      <p:bldP spid="4101" grpId="0" autoUpdateAnimBg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3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sz="3200" dirty="0" smtClean="0"/>
              <a:t>Řešení soustavy dvou lineárních rovnic se dvěma neznámými </a:t>
            </a:r>
            <a:r>
              <a:rPr lang="cs-CZ" sz="3200" dirty="0" smtClean="0">
                <a:solidFill>
                  <a:srgbClr val="FF0000"/>
                </a:solidFill>
              </a:rPr>
              <a:t>dosazovací metodou</a:t>
            </a:r>
            <a:r>
              <a:rPr lang="cs-CZ" sz="3200" dirty="0" smtClean="0"/>
              <a:t>.</a:t>
            </a:r>
            <a:endParaRPr lang="cs-CZ" sz="3200" dirty="0"/>
          </a:p>
        </p:txBody>
      </p:sp>
      <p:sp>
        <p:nvSpPr>
          <p:cNvPr id="17" name="TextovéPole 16"/>
          <p:cNvSpPr txBox="1"/>
          <p:nvPr/>
        </p:nvSpPr>
        <p:spPr>
          <a:xfrm>
            <a:off x="3635896" y="2060848"/>
            <a:ext cx="2520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x + 2·(2x – 4) = - 3</a:t>
            </a:r>
            <a:endParaRPr lang="cs-CZ" dirty="0"/>
          </a:p>
        </p:txBody>
      </p:sp>
      <p:sp>
        <p:nvSpPr>
          <p:cNvPr id="18" name="TextovéPole 17"/>
          <p:cNvSpPr txBox="1"/>
          <p:nvPr/>
        </p:nvSpPr>
        <p:spPr>
          <a:xfrm>
            <a:off x="1619672" y="4725144"/>
            <a:ext cx="67687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d</a:t>
            </a:r>
            <a:r>
              <a:rPr lang="cs-CZ" b="1" dirty="0" smtClean="0"/>
              <a:t>) Nyní dosadíme x = 1 do výrazu vyjádřeného v prvním </a:t>
            </a:r>
            <a:br>
              <a:rPr lang="cs-CZ" b="1" dirty="0" smtClean="0"/>
            </a:br>
            <a:r>
              <a:rPr lang="cs-CZ" b="1" dirty="0" smtClean="0"/>
              <a:t>    kroku řešení:</a:t>
            </a:r>
            <a:endParaRPr lang="cs-CZ" b="1" dirty="0"/>
          </a:p>
        </p:txBody>
      </p:sp>
      <p:sp>
        <p:nvSpPr>
          <p:cNvPr id="20" name="TextovéPole 19"/>
          <p:cNvSpPr txBox="1"/>
          <p:nvPr/>
        </p:nvSpPr>
        <p:spPr>
          <a:xfrm>
            <a:off x="3995936" y="2492896"/>
            <a:ext cx="2520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x + 4x – 8 = - 3</a:t>
            </a:r>
            <a:endParaRPr lang="cs-CZ" dirty="0"/>
          </a:p>
        </p:txBody>
      </p:sp>
      <p:sp>
        <p:nvSpPr>
          <p:cNvPr id="21" name="TextovéPole 20"/>
          <p:cNvSpPr txBox="1"/>
          <p:nvPr/>
        </p:nvSpPr>
        <p:spPr>
          <a:xfrm>
            <a:off x="4355976" y="2924944"/>
            <a:ext cx="2520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5x – 8 = - 3</a:t>
            </a:r>
            <a:endParaRPr lang="cs-CZ" dirty="0"/>
          </a:p>
        </p:txBody>
      </p:sp>
      <p:sp>
        <p:nvSpPr>
          <p:cNvPr id="22" name="TextovéPole 21"/>
          <p:cNvSpPr txBox="1"/>
          <p:nvPr/>
        </p:nvSpPr>
        <p:spPr>
          <a:xfrm>
            <a:off x="4716016" y="3356992"/>
            <a:ext cx="2520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5x = - 3 + 8</a:t>
            </a:r>
            <a:endParaRPr lang="cs-CZ" dirty="0"/>
          </a:p>
        </p:txBody>
      </p:sp>
      <p:sp>
        <p:nvSpPr>
          <p:cNvPr id="23" name="TextovéPole 22"/>
          <p:cNvSpPr txBox="1"/>
          <p:nvPr/>
        </p:nvSpPr>
        <p:spPr>
          <a:xfrm>
            <a:off x="4716016" y="3789040"/>
            <a:ext cx="2520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5x = 5</a:t>
            </a:r>
            <a:endParaRPr lang="cs-CZ" dirty="0"/>
          </a:p>
        </p:txBody>
      </p:sp>
      <p:sp>
        <p:nvSpPr>
          <p:cNvPr id="24" name="TextovéPole 23"/>
          <p:cNvSpPr txBox="1"/>
          <p:nvPr/>
        </p:nvSpPr>
        <p:spPr>
          <a:xfrm>
            <a:off x="4788024" y="4221088"/>
            <a:ext cx="2520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u="sng" dirty="0" smtClean="0"/>
              <a:t>x = 1</a:t>
            </a:r>
            <a:endParaRPr lang="cs-CZ" u="sng" dirty="0"/>
          </a:p>
        </p:txBody>
      </p:sp>
      <p:sp>
        <p:nvSpPr>
          <p:cNvPr id="25" name="TextovéPole 24"/>
          <p:cNvSpPr txBox="1"/>
          <p:nvPr/>
        </p:nvSpPr>
        <p:spPr>
          <a:xfrm>
            <a:off x="3491880" y="5517232"/>
            <a:ext cx="41044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002060"/>
                </a:solidFill>
              </a:rPr>
              <a:t>        y = 2x - 4</a:t>
            </a:r>
            <a:endParaRPr lang="cs-CZ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  <p:bldP spid="20" grpId="0"/>
      <p:bldP spid="21" grpId="0"/>
      <p:bldP spid="22" grpId="0"/>
      <p:bldP spid="23" grpId="0"/>
      <p:bldP spid="24" grpId="0"/>
      <p:bldP spid="2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3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sz="3200" dirty="0" smtClean="0"/>
              <a:t>Řešení soustavy dvou lineárních rovnic se dvěma neznámými </a:t>
            </a:r>
            <a:r>
              <a:rPr lang="cs-CZ" sz="3200" dirty="0" smtClean="0">
                <a:solidFill>
                  <a:srgbClr val="FF0000"/>
                </a:solidFill>
              </a:rPr>
              <a:t>dosazovací metodou</a:t>
            </a:r>
            <a:r>
              <a:rPr lang="cs-CZ" sz="3200" dirty="0" smtClean="0"/>
              <a:t>.</a:t>
            </a:r>
            <a:endParaRPr lang="cs-CZ" sz="3200" dirty="0"/>
          </a:p>
        </p:txBody>
      </p:sp>
      <p:sp>
        <p:nvSpPr>
          <p:cNvPr id="18" name="TextovéPole 17"/>
          <p:cNvSpPr txBox="1"/>
          <p:nvPr/>
        </p:nvSpPr>
        <p:spPr>
          <a:xfrm>
            <a:off x="1403648" y="3789040"/>
            <a:ext cx="676875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e) V této chvíli máme dvojici čísel x = 1 a y = - 2, tedy </a:t>
            </a:r>
            <a:br>
              <a:rPr lang="cs-CZ" b="1" dirty="0" smtClean="0"/>
            </a:br>
            <a:r>
              <a:rPr lang="cs-CZ" b="1" dirty="0" smtClean="0"/>
              <a:t>    uspořádanou dvojici [1;-2].</a:t>
            </a:r>
          </a:p>
          <a:p>
            <a:r>
              <a:rPr lang="cs-CZ" b="1" dirty="0" smtClean="0"/>
              <a:t> </a:t>
            </a:r>
            <a:r>
              <a:rPr lang="cs-CZ" b="1" dirty="0" smtClean="0"/>
              <a:t>   Zda je naše řešení správné musíme ověřit zkouškou.</a:t>
            </a:r>
            <a:endParaRPr lang="cs-CZ" b="1" dirty="0"/>
          </a:p>
        </p:txBody>
      </p:sp>
      <p:sp>
        <p:nvSpPr>
          <p:cNvPr id="25" name="TextovéPole 24"/>
          <p:cNvSpPr txBox="1"/>
          <p:nvPr/>
        </p:nvSpPr>
        <p:spPr>
          <a:xfrm>
            <a:off x="3779912" y="1988840"/>
            <a:ext cx="41044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002060"/>
                </a:solidFill>
              </a:rPr>
              <a:t>        </a:t>
            </a:r>
            <a:r>
              <a:rPr lang="cs-CZ" dirty="0" smtClean="0"/>
              <a:t>y = 2x - 4</a:t>
            </a:r>
            <a:endParaRPr lang="cs-CZ" dirty="0"/>
          </a:p>
        </p:txBody>
      </p:sp>
      <p:sp>
        <p:nvSpPr>
          <p:cNvPr id="11" name="TextovéPole 10"/>
          <p:cNvSpPr txBox="1"/>
          <p:nvPr/>
        </p:nvSpPr>
        <p:spPr>
          <a:xfrm>
            <a:off x="3779912" y="2420888"/>
            <a:ext cx="41044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002060"/>
                </a:solidFill>
              </a:rPr>
              <a:t>        </a:t>
            </a:r>
            <a:r>
              <a:rPr lang="cs-CZ" dirty="0" smtClean="0"/>
              <a:t>y = 2·1 - 4</a:t>
            </a:r>
            <a:endParaRPr lang="cs-CZ" dirty="0"/>
          </a:p>
        </p:txBody>
      </p:sp>
      <p:sp>
        <p:nvSpPr>
          <p:cNvPr id="12" name="TextovéPole 11"/>
          <p:cNvSpPr txBox="1"/>
          <p:nvPr/>
        </p:nvSpPr>
        <p:spPr>
          <a:xfrm>
            <a:off x="3779912" y="2924944"/>
            <a:ext cx="41044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002060"/>
                </a:solidFill>
              </a:rPr>
              <a:t>        </a:t>
            </a:r>
            <a:r>
              <a:rPr lang="cs-CZ" dirty="0" smtClean="0"/>
              <a:t>y = 2 - 4</a:t>
            </a:r>
            <a:endParaRPr lang="cs-CZ" dirty="0"/>
          </a:p>
        </p:txBody>
      </p:sp>
      <p:sp>
        <p:nvSpPr>
          <p:cNvPr id="13" name="TextovéPole 12"/>
          <p:cNvSpPr txBox="1"/>
          <p:nvPr/>
        </p:nvSpPr>
        <p:spPr>
          <a:xfrm>
            <a:off x="3779912" y="3429000"/>
            <a:ext cx="41044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002060"/>
                </a:solidFill>
              </a:rPr>
              <a:t>        </a:t>
            </a:r>
            <a:r>
              <a:rPr lang="cs-CZ" u="sng" dirty="0" smtClean="0"/>
              <a:t>y = - 2</a:t>
            </a:r>
            <a:endParaRPr lang="cs-CZ" u="sng" dirty="0"/>
          </a:p>
        </p:txBody>
      </p:sp>
      <p:sp>
        <p:nvSpPr>
          <p:cNvPr id="14" name="TextovéPole 13"/>
          <p:cNvSpPr txBox="1"/>
          <p:nvPr/>
        </p:nvSpPr>
        <p:spPr>
          <a:xfrm>
            <a:off x="827584" y="4725144"/>
            <a:ext cx="30243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L</a:t>
            </a:r>
            <a:r>
              <a:rPr lang="cs-CZ" baseline="-25000" dirty="0" smtClean="0"/>
              <a:t>1</a:t>
            </a:r>
            <a:r>
              <a:rPr lang="cs-CZ" dirty="0" smtClean="0"/>
              <a:t> = 2 · 1 – (- 2) = </a:t>
            </a:r>
            <a:r>
              <a:rPr lang="cs-CZ" dirty="0" err="1" smtClean="0"/>
              <a:t>2</a:t>
            </a:r>
            <a:r>
              <a:rPr lang="cs-CZ" dirty="0" smtClean="0"/>
              <a:t> + </a:t>
            </a:r>
            <a:r>
              <a:rPr lang="cs-CZ" dirty="0" err="1" smtClean="0"/>
              <a:t>2</a:t>
            </a:r>
            <a:r>
              <a:rPr lang="cs-CZ" dirty="0" smtClean="0"/>
              <a:t> =  4 </a:t>
            </a:r>
            <a:endParaRPr lang="cs-CZ" baseline="-25000" dirty="0"/>
          </a:p>
        </p:txBody>
      </p:sp>
      <p:sp>
        <p:nvSpPr>
          <p:cNvPr id="15" name="TextovéPole 14"/>
          <p:cNvSpPr txBox="1"/>
          <p:nvPr/>
        </p:nvSpPr>
        <p:spPr>
          <a:xfrm>
            <a:off x="5220072" y="4725144"/>
            <a:ext cx="30963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L</a:t>
            </a:r>
            <a:r>
              <a:rPr lang="cs-CZ" baseline="-25000" dirty="0" smtClean="0"/>
              <a:t>2</a:t>
            </a:r>
            <a:r>
              <a:rPr lang="cs-CZ" dirty="0" smtClean="0"/>
              <a:t> = 1 + 2·(- </a:t>
            </a:r>
            <a:r>
              <a:rPr lang="cs-CZ" dirty="0" err="1" smtClean="0"/>
              <a:t>2</a:t>
            </a:r>
            <a:r>
              <a:rPr lang="cs-CZ" dirty="0" smtClean="0"/>
              <a:t>) = 1 – 4 = - 3 </a:t>
            </a:r>
            <a:endParaRPr lang="cs-CZ" baseline="-25000" dirty="0"/>
          </a:p>
        </p:txBody>
      </p:sp>
      <p:sp>
        <p:nvSpPr>
          <p:cNvPr id="16" name="TextovéPole 15"/>
          <p:cNvSpPr txBox="1"/>
          <p:nvPr/>
        </p:nvSpPr>
        <p:spPr>
          <a:xfrm>
            <a:off x="827584" y="5085184"/>
            <a:ext cx="28803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P</a:t>
            </a:r>
            <a:r>
              <a:rPr lang="cs-CZ" baseline="-25000" dirty="0" smtClean="0"/>
              <a:t>1</a:t>
            </a:r>
            <a:r>
              <a:rPr lang="cs-CZ" dirty="0" smtClean="0"/>
              <a:t> = 4 </a:t>
            </a:r>
            <a:endParaRPr lang="cs-CZ" baseline="-25000" dirty="0"/>
          </a:p>
        </p:txBody>
      </p:sp>
      <p:sp>
        <p:nvSpPr>
          <p:cNvPr id="19" name="TextovéPole 18"/>
          <p:cNvSpPr txBox="1"/>
          <p:nvPr/>
        </p:nvSpPr>
        <p:spPr>
          <a:xfrm>
            <a:off x="5220072" y="5085184"/>
            <a:ext cx="28803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P</a:t>
            </a:r>
            <a:r>
              <a:rPr lang="cs-CZ" baseline="-25000" dirty="0" smtClean="0"/>
              <a:t>2</a:t>
            </a:r>
            <a:r>
              <a:rPr lang="cs-CZ" dirty="0" smtClean="0"/>
              <a:t> = - 3 </a:t>
            </a:r>
            <a:endParaRPr lang="cs-CZ" baseline="-25000" dirty="0"/>
          </a:p>
        </p:txBody>
      </p:sp>
      <p:sp>
        <p:nvSpPr>
          <p:cNvPr id="26" name="TextovéPole 25"/>
          <p:cNvSpPr txBox="1"/>
          <p:nvPr/>
        </p:nvSpPr>
        <p:spPr>
          <a:xfrm>
            <a:off x="827584" y="5445224"/>
            <a:ext cx="28803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L</a:t>
            </a:r>
            <a:r>
              <a:rPr lang="cs-CZ" baseline="-25000" dirty="0" smtClean="0"/>
              <a:t>1</a:t>
            </a:r>
            <a:r>
              <a:rPr lang="cs-CZ" dirty="0" smtClean="0"/>
              <a:t> = P</a:t>
            </a:r>
            <a:r>
              <a:rPr lang="cs-CZ" baseline="-25000" dirty="0" smtClean="0"/>
              <a:t>1</a:t>
            </a:r>
            <a:endParaRPr lang="cs-CZ" baseline="-25000" dirty="0"/>
          </a:p>
        </p:txBody>
      </p:sp>
      <p:sp>
        <p:nvSpPr>
          <p:cNvPr id="27" name="TextovéPole 26"/>
          <p:cNvSpPr txBox="1"/>
          <p:nvPr/>
        </p:nvSpPr>
        <p:spPr>
          <a:xfrm>
            <a:off x="5220072" y="5445224"/>
            <a:ext cx="28803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L</a:t>
            </a:r>
            <a:r>
              <a:rPr lang="cs-CZ" baseline="-25000" dirty="0" smtClean="0"/>
              <a:t>2</a:t>
            </a:r>
            <a:r>
              <a:rPr lang="cs-CZ" dirty="0" smtClean="0"/>
              <a:t> = P</a:t>
            </a:r>
            <a:r>
              <a:rPr lang="cs-CZ" baseline="-25000" dirty="0" smtClean="0"/>
              <a:t>2</a:t>
            </a:r>
            <a:endParaRPr lang="cs-CZ" baseline="-25000" dirty="0"/>
          </a:p>
        </p:txBody>
      </p:sp>
      <p:sp>
        <p:nvSpPr>
          <p:cNvPr id="28" name="TextovéPole 27"/>
          <p:cNvSpPr txBox="1"/>
          <p:nvPr/>
        </p:nvSpPr>
        <p:spPr>
          <a:xfrm>
            <a:off x="971600" y="5949280"/>
            <a:ext cx="67687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f) Uspořádaná dvojice </a:t>
            </a:r>
            <a:r>
              <a:rPr lang="cs-CZ" b="1" dirty="0" smtClean="0"/>
              <a:t>[x;y] = [1;-2] </a:t>
            </a:r>
            <a:r>
              <a:rPr lang="cs-CZ" dirty="0" smtClean="0"/>
              <a:t>je řešením obou rovnic a </a:t>
            </a:r>
            <a:br>
              <a:rPr lang="cs-CZ" dirty="0" smtClean="0"/>
            </a:br>
            <a:r>
              <a:rPr lang="cs-CZ" dirty="0" smtClean="0"/>
              <a:t>   tudíž je i řešením dané soustavy lineárních rovnic.</a:t>
            </a:r>
            <a:endParaRPr lang="cs-CZ" dirty="0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0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 override="childStyle">
                                        <p:cTn id="84" dur="500" autoRev="1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101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5" dur="500" autoRev="1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101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6" dur="500" autoRev="1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25" grpId="0"/>
      <p:bldP spid="11" grpId="0"/>
      <p:bldP spid="12" grpId="0"/>
      <p:bldP spid="13" grpId="0"/>
      <p:bldP spid="14" grpId="0"/>
      <p:bldP spid="15" grpId="0"/>
      <p:bldP spid="16" grpId="0"/>
      <p:bldP spid="19" grpId="0"/>
      <p:bldP spid="26" grpId="0"/>
      <p:bldP spid="27" grpId="0"/>
      <p:bldP spid="28" grpId="0"/>
      <p:bldP spid="28" grpId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3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sz="3200" dirty="0" smtClean="0"/>
              <a:t>Řešení soustavy dvou lineárních rovnic se dvěma neznámými </a:t>
            </a:r>
            <a:r>
              <a:rPr lang="cs-CZ" sz="3200" dirty="0" smtClean="0">
                <a:solidFill>
                  <a:srgbClr val="FF0000"/>
                </a:solidFill>
              </a:rPr>
              <a:t>dosazovací metodou</a:t>
            </a:r>
            <a:r>
              <a:rPr lang="cs-CZ" sz="3200" dirty="0" smtClean="0"/>
              <a:t>.</a:t>
            </a:r>
            <a:endParaRPr lang="cs-CZ" sz="3200" dirty="0"/>
          </a:p>
        </p:txBody>
      </p:sp>
      <p:sp>
        <p:nvSpPr>
          <p:cNvPr id="17" name="TextovéPole 16"/>
          <p:cNvSpPr txBox="1"/>
          <p:nvPr/>
        </p:nvSpPr>
        <p:spPr>
          <a:xfrm>
            <a:off x="899592" y="2060848"/>
            <a:ext cx="75608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800" b="1" dirty="0" smtClean="0"/>
              <a:t>Shrnutí:</a:t>
            </a:r>
            <a:endParaRPr lang="cs-CZ" sz="2800" b="1" dirty="0"/>
          </a:p>
        </p:txBody>
      </p:sp>
      <p:sp>
        <p:nvSpPr>
          <p:cNvPr id="20" name="TextovéPole 19"/>
          <p:cNvSpPr txBox="1"/>
          <p:nvPr/>
        </p:nvSpPr>
        <p:spPr>
          <a:xfrm>
            <a:off x="899592" y="2780928"/>
            <a:ext cx="66247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1. Z jedné (libovolné) rovnice vyjádříme jednu (libovolnou) </a:t>
            </a:r>
            <a:br>
              <a:rPr lang="cs-CZ" dirty="0" smtClean="0"/>
            </a:br>
            <a:r>
              <a:rPr lang="cs-CZ" dirty="0" smtClean="0"/>
              <a:t>    neznámou pomocí druhé neznámé.</a:t>
            </a:r>
            <a:endParaRPr lang="cs-CZ" dirty="0"/>
          </a:p>
        </p:txBody>
      </p:sp>
      <p:sp>
        <p:nvSpPr>
          <p:cNvPr id="21" name="TextovéPole 20"/>
          <p:cNvSpPr txBox="1"/>
          <p:nvPr/>
        </p:nvSpPr>
        <p:spPr>
          <a:xfrm>
            <a:off x="899592" y="3429000"/>
            <a:ext cx="66247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2. Získaný výraz dosadíme do druhé rovnice za tuto neznámou.</a:t>
            </a:r>
            <a:endParaRPr lang="cs-CZ" dirty="0"/>
          </a:p>
        </p:txBody>
      </p:sp>
      <p:sp>
        <p:nvSpPr>
          <p:cNvPr id="22" name="TextovéPole 21"/>
          <p:cNvSpPr txBox="1"/>
          <p:nvPr/>
        </p:nvSpPr>
        <p:spPr>
          <a:xfrm>
            <a:off x="899592" y="3789040"/>
            <a:ext cx="75608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3.Dostáváme lineární rovnici s jedinou neznámou, kterou vyřešíme.</a:t>
            </a:r>
            <a:endParaRPr lang="cs-CZ" dirty="0"/>
          </a:p>
        </p:txBody>
      </p:sp>
      <p:sp>
        <p:nvSpPr>
          <p:cNvPr id="23" name="TextovéPole 22"/>
          <p:cNvSpPr txBox="1"/>
          <p:nvPr/>
        </p:nvSpPr>
        <p:spPr>
          <a:xfrm>
            <a:off x="899592" y="4149080"/>
            <a:ext cx="72728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4. Kořen této rovnice dosadíme do výrazu vyjádřeného v prvním </a:t>
            </a:r>
            <a:br>
              <a:rPr lang="cs-CZ" dirty="0" smtClean="0"/>
            </a:br>
            <a:r>
              <a:rPr lang="cs-CZ" dirty="0" smtClean="0"/>
              <a:t>    kroku řešení a vypočítáme druhou neznámou.</a:t>
            </a:r>
            <a:endParaRPr lang="cs-CZ" dirty="0"/>
          </a:p>
        </p:txBody>
      </p:sp>
      <p:sp>
        <p:nvSpPr>
          <p:cNvPr id="24" name="TextovéPole 23"/>
          <p:cNvSpPr txBox="1"/>
          <p:nvPr/>
        </p:nvSpPr>
        <p:spPr>
          <a:xfrm>
            <a:off x="899592" y="4797152"/>
            <a:ext cx="66247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5. Svoje řešení ověříme zkouškou.</a:t>
            </a:r>
          </a:p>
        </p:txBody>
      </p:sp>
      <p:sp>
        <p:nvSpPr>
          <p:cNvPr id="29" name="TextovéPole 28"/>
          <p:cNvSpPr txBox="1"/>
          <p:nvPr/>
        </p:nvSpPr>
        <p:spPr>
          <a:xfrm>
            <a:off x="899592" y="5229200"/>
            <a:ext cx="66247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6. Zapíšeme řešení soustavy lineárních rovnic.</a:t>
            </a:r>
            <a:endParaRPr lang="cs-CZ" dirty="0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/>
      <p:bldP spid="22" grpId="0"/>
      <p:bldP spid="23" grpId="0"/>
      <p:bldP spid="24" grpId="0"/>
      <p:bldP spid="2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3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sz="3200" dirty="0" smtClean="0"/>
              <a:t>Řešení soustavy dvou lineárních rovnic se dvěma neznámými </a:t>
            </a:r>
            <a:r>
              <a:rPr lang="cs-CZ" sz="3200" dirty="0" smtClean="0">
                <a:solidFill>
                  <a:srgbClr val="FF0000"/>
                </a:solidFill>
              </a:rPr>
              <a:t>dosazovací metodou</a:t>
            </a:r>
            <a:r>
              <a:rPr lang="cs-CZ" sz="3200" dirty="0" smtClean="0"/>
              <a:t>.</a:t>
            </a:r>
            <a:endParaRPr lang="cs-CZ" sz="3200" dirty="0"/>
          </a:p>
        </p:txBody>
      </p:sp>
      <p:sp>
        <p:nvSpPr>
          <p:cNvPr id="10" name="TextovéPole 9"/>
          <p:cNvSpPr txBox="1"/>
          <p:nvPr/>
        </p:nvSpPr>
        <p:spPr>
          <a:xfrm>
            <a:off x="1187624" y="1844824"/>
            <a:ext cx="4896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2. Řešte soustavu lineárních rovnic:</a:t>
            </a:r>
            <a:endParaRPr lang="cs-CZ" dirty="0"/>
          </a:p>
        </p:txBody>
      </p:sp>
      <p:sp>
        <p:nvSpPr>
          <p:cNvPr id="11" name="TextovéPole 10"/>
          <p:cNvSpPr txBox="1"/>
          <p:nvPr/>
        </p:nvSpPr>
        <p:spPr>
          <a:xfrm>
            <a:off x="827584" y="2492896"/>
            <a:ext cx="49685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4x – 3y = 8</a:t>
            </a:r>
          </a:p>
          <a:p>
            <a:r>
              <a:rPr lang="cs-CZ" u="sng" dirty="0" smtClean="0"/>
              <a:t>  x + 5y = 2</a:t>
            </a:r>
            <a:endParaRPr lang="cs-CZ" u="sng" dirty="0"/>
          </a:p>
        </p:txBody>
      </p:sp>
      <p:sp>
        <p:nvSpPr>
          <p:cNvPr id="12" name="TextovéPole 11"/>
          <p:cNvSpPr txBox="1"/>
          <p:nvPr/>
        </p:nvSpPr>
        <p:spPr>
          <a:xfrm>
            <a:off x="7308304" y="6165304"/>
            <a:ext cx="15121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[x;y] = [2;0]</a:t>
            </a:r>
            <a:endParaRPr lang="cs-CZ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3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sz="3200" dirty="0" smtClean="0"/>
              <a:t>Řešení soustavy dvou lineárních rovnic se dvěma neznámými </a:t>
            </a:r>
            <a:r>
              <a:rPr lang="cs-CZ" sz="3200" dirty="0" smtClean="0">
                <a:solidFill>
                  <a:srgbClr val="FF0000"/>
                </a:solidFill>
              </a:rPr>
              <a:t>dosazovací metodou</a:t>
            </a:r>
            <a:r>
              <a:rPr lang="cs-CZ" sz="3200" dirty="0" smtClean="0"/>
              <a:t>.</a:t>
            </a:r>
            <a:endParaRPr lang="cs-CZ" sz="3200" dirty="0"/>
          </a:p>
        </p:txBody>
      </p:sp>
      <p:sp>
        <p:nvSpPr>
          <p:cNvPr id="10" name="TextovéPole 9"/>
          <p:cNvSpPr txBox="1"/>
          <p:nvPr/>
        </p:nvSpPr>
        <p:spPr>
          <a:xfrm>
            <a:off x="1187624" y="1844824"/>
            <a:ext cx="4896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3. Řešte soustavu lineárních rovnic:</a:t>
            </a:r>
            <a:endParaRPr lang="cs-CZ" dirty="0"/>
          </a:p>
        </p:txBody>
      </p:sp>
      <p:sp>
        <p:nvSpPr>
          <p:cNvPr id="3481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pic>
        <p:nvPicPr>
          <p:cNvPr id="34817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67549" y="2276874"/>
            <a:ext cx="1273334" cy="473334"/>
          </a:xfrm>
          <a:prstGeom prst="rect">
            <a:avLst/>
          </a:prstGeom>
          <a:noFill/>
        </p:spPr>
      </p:pic>
      <p:sp>
        <p:nvSpPr>
          <p:cNvPr id="34819" name="Rectangle 3"/>
          <p:cNvSpPr>
            <a:spLocks noChangeArrowheads="1"/>
          </p:cNvSpPr>
          <p:nvPr/>
        </p:nvSpPr>
        <p:spPr bwMode="auto">
          <a:xfrm>
            <a:off x="0" y="11334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4821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sp>
        <p:nvSpPr>
          <p:cNvPr id="34822" name="Rectangle 6"/>
          <p:cNvSpPr>
            <a:spLocks noChangeArrowheads="1"/>
          </p:cNvSpPr>
          <p:nvPr/>
        </p:nvSpPr>
        <p:spPr bwMode="auto">
          <a:xfrm>
            <a:off x="0" y="11334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3" name="Přímá spojovací čára 12"/>
          <p:cNvCxnSpPr/>
          <p:nvPr/>
        </p:nvCxnSpPr>
        <p:spPr bwMode="auto">
          <a:xfrm>
            <a:off x="467544" y="3212976"/>
            <a:ext cx="1296144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5" name="TextovéPole 14"/>
          <p:cNvSpPr txBox="1"/>
          <p:nvPr/>
        </p:nvSpPr>
        <p:spPr>
          <a:xfrm>
            <a:off x="7452320" y="6093296"/>
            <a:ext cx="13681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cs-CZ" dirty="0"/>
          </a:p>
        </p:txBody>
      </p:sp>
      <p:sp>
        <p:nvSpPr>
          <p:cNvPr id="16" name="TextovéPole 15"/>
          <p:cNvSpPr txBox="1"/>
          <p:nvPr/>
        </p:nvSpPr>
        <p:spPr>
          <a:xfrm>
            <a:off x="7164288" y="6165304"/>
            <a:ext cx="16561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[u;v] = [-3;-2]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34824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pic>
        <p:nvPicPr>
          <p:cNvPr id="34823" name="Picture 7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39552" y="2708920"/>
            <a:ext cx="1020000" cy="473334"/>
          </a:xfrm>
          <a:prstGeom prst="rect">
            <a:avLst/>
          </a:prstGeom>
          <a:noFill/>
        </p:spPr>
      </p:pic>
      <p:sp>
        <p:nvSpPr>
          <p:cNvPr id="34825" name="Rectangle 9"/>
          <p:cNvSpPr>
            <a:spLocks noChangeArrowheads="1"/>
          </p:cNvSpPr>
          <p:nvPr/>
        </p:nvSpPr>
        <p:spPr bwMode="auto">
          <a:xfrm>
            <a:off x="0" y="11334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3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sz="3200" dirty="0" smtClean="0"/>
              <a:t>Řešení soustavy dvou lineárních rovnic se dvěma neznámými </a:t>
            </a:r>
            <a:r>
              <a:rPr lang="cs-CZ" sz="3200" dirty="0" smtClean="0">
                <a:solidFill>
                  <a:srgbClr val="FF0000"/>
                </a:solidFill>
              </a:rPr>
              <a:t>dosazovací metodou</a:t>
            </a:r>
            <a:r>
              <a:rPr lang="cs-CZ" sz="3200" dirty="0" smtClean="0"/>
              <a:t>.</a:t>
            </a:r>
            <a:endParaRPr lang="cs-CZ" sz="3200" dirty="0"/>
          </a:p>
        </p:txBody>
      </p:sp>
      <p:sp>
        <p:nvSpPr>
          <p:cNvPr id="10" name="TextovéPole 9"/>
          <p:cNvSpPr txBox="1"/>
          <p:nvPr/>
        </p:nvSpPr>
        <p:spPr>
          <a:xfrm>
            <a:off x="1187624" y="1844824"/>
            <a:ext cx="4896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4. Řešte soustavu lineárních rovnic:</a:t>
            </a:r>
            <a:endParaRPr lang="cs-CZ" dirty="0"/>
          </a:p>
        </p:txBody>
      </p:sp>
      <p:sp>
        <p:nvSpPr>
          <p:cNvPr id="3481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sp>
        <p:nvSpPr>
          <p:cNvPr id="34819" name="Rectangle 3"/>
          <p:cNvSpPr>
            <a:spLocks noChangeArrowheads="1"/>
          </p:cNvSpPr>
          <p:nvPr/>
        </p:nvSpPr>
        <p:spPr bwMode="auto">
          <a:xfrm>
            <a:off x="0" y="11334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4821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sp>
        <p:nvSpPr>
          <p:cNvPr id="34822" name="Rectangle 6"/>
          <p:cNvSpPr>
            <a:spLocks noChangeArrowheads="1"/>
          </p:cNvSpPr>
          <p:nvPr/>
        </p:nvSpPr>
        <p:spPr bwMode="auto">
          <a:xfrm>
            <a:off x="0" y="11334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TextovéPole 10"/>
          <p:cNvSpPr txBox="1"/>
          <p:nvPr/>
        </p:nvSpPr>
        <p:spPr>
          <a:xfrm>
            <a:off x="971600" y="2348880"/>
            <a:ext cx="15121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x + 15y = - 5</a:t>
            </a:r>
            <a:endParaRPr lang="cs-CZ" dirty="0"/>
          </a:p>
        </p:txBody>
      </p:sp>
      <p:sp>
        <p:nvSpPr>
          <p:cNvPr id="14" name="TextovéPole 13"/>
          <p:cNvSpPr txBox="1"/>
          <p:nvPr/>
        </p:nvSpPr>
        <p:spPr>
          <a:xfrm>
            <a:off x="611560" y="2708920"/>
            <a:ext cx="2376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u="sng" dirty="0" smtClean="0"/>
              <a:t>2,1x – 3,5y = 4,9 </a:t>
            </a:r>
            <a:endParaRPr lang="cs-CZ" u="sng" dirty="0"/>
          </a:p>
        </p:txBody>
      </p:sp>
      <p:sp>
        <p:nvSpPr>
          <p:cNvPr id="15" name="TextovéPole 14"/>
          <p:cNvSpPr txBox="1"/>
          <p:nvPr/>
        </p:nvSpPr>
        <p:spPr>
          <a:xfrm>
            <a:off x="6516216" y="6165304"/>
            <a:ext cx="2304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[x;y] = [1,6; - 0,44]</a:t>
            </a:r>
            <a:endParaRPr lang="cs-CZ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3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sz="3200" dirty="0" smtClean="0"/>
              <a:t>Řešení soustavy dvou lineárních rovnic se dvěma neznámými </a:t>
            </a:r>
            <a:r>
              <a:rPr lang="cs-CZ" sz="3200" dirty="0" smtClean="0">
                <a:solidFill>
                  <a:srgbClr val="FF0000"/>
                </a:solidFill>
              </a:rPr>
              <a:t>dosazovací metodou</a:t>
            </a:r>
            <a:r>
              <a:rPr lang="cs-CZ" sz="3200" dirty="0" smtClean="0"/>
              <a:t>.</a:t>
            </a:r>
            <a:endParaRPr lang="cs-CZ" sz="3200" dirty="0"/>
          </a:p>
        </p:txBody>
      </p:sp>
      <p:sp>
        <p:nvSpPr>
          <p:cNvPr id="10" name="TextovéPole 9"/>
          <p:cNvSpPr txBox="1"/>
          <p:nvPr/>
        </p:nvSpPr>
        <p:spPr>
          <a:xfrm>
            <a:off x="1187624" y="1844824"/>
            <a:ext cx="4896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5. Řešte soustavu lineárních rovnic:</a:t>
            </a:r>
            <a:endParaRPr lang="cs-CZ" dirty="0"/>
          </a:p>
        </p:txBody>
      </p:sp>
      <p:sp>
        <p:nvSpPr>
          <p:cNvPr id="3481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sp>
        <p:nvSpPr>
          <p:cNvPr id="34819" name="Rectangle 3"/>
          <p:cNvSpPr>
            <a:spLocks noChangeArrowheads="1"/>
          </p:cNvSpPr>
          <p:nvPr/>
        </p:nvSpPr>
        <p:spPr bwMode="auto">
          <a:xfrm>
            <a:off x="0" y="11334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4821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sp>
        <p:nvSpPr>
          <p:cNvPr id="34822" name="Rectangle 6"/>
          <p:cNvSpPr>
            <a:spLocks noChangeArrowheads="1"/>
          </p:cNvSpPr>
          <p:nvPr/>
        </p:nvSpPr>
        <p:spPr bwMode="auto">
          <a:xfrm>
            <a:off x="0" y="11334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TextovéPole 10"/>
          <p:cNvSpPr txBox="1"/>
          <p:nvPr/>
        </p:nvSpPr>
        <p:spPr>
          <a:xfrm>
            <a:off x="971600" y="2348880"/>
            <a:ext cx="2016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2u + 4v – 5 = 0</a:t>
            </a:r>
            <a:endParaRPr lang="cs-CZ" dirty="0"/>
          </a:p>
        </p:txBody>
      </p:sp>
      <p:sp>
        <p:nvSpPr>
          <p:cNvPr id="14" name="TextovéPole 13"/>
          <p:cNvSpPr txBox="1"/>
          <p:nvPr/>
        </p:nvSpPr>
        <p:spPr>
          <a:xfrm>
            <a:off x="899592" y="2708920"/>
            <a:ext cx="2736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u="sng" dirty="0" smtClean="0"/>
              <a:t>      u – v - 1= 0 </a:t>
            </a:r>
            <a:endParaRPr lang="cs-CZ" u="sng" dirty="0"/>
          </a:p>
        </p:txBody>
      </p:sp>
      <p:sp>
        <p:nvSpPr>
          <p:cNvPr id="12" name="TextovéPole 11"/>
          <p:cNvSpPr txBox="1"/>
          <p:nvPr/>
        </p:nvSpPr>
        <p:spPr>
          <a:xfrm>
            <a:off x="6804248" y="6165304"/>
            <a:ext cx="2016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[u;v] = [1,5; 0,5]</a:t>
            </a:r>
            <a:endParaRPr lang="cs-CZ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3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sz="3200" dirty="0" smtClean="0"/>
              <a:t>Řešení soustavy dvou lineárních rovnic se dvěma neznámými </a:t>
            </a:r>
            <a:r>
              <a:rPr lang="cs-CZ" sz="3200" dirty="0" smtClean="0">
                <a:solidFill>
                  <a:srgbClr val="FF0000"/>
                </a:solidFill>
              </a:rPr>
              <a:t>dosazovací metodou</a:t>
            </a:r>
            <a:r>
              <a:rPr lang="cs-CZ" sz="3200" dirty="0" smtClean="0"/>
              <a:t>.</a:t>
            </a:r>
            <a:endParaRPr lang="cs-CZ" sz="3200" dirty="0"/>
          </a:p>
        </p:txBody>
      </p:sp>
      <p:sp>
        <p:nvSpPr>
          <p:cNvPr id="10" name="TextovéPole 9"/>
          <p:cNvSpPr txBox="1"/>
          <p:nvPr/>
        </p:nvSpPr>
        <p:spPr>
          <a:xfrm>
            <a:off x="1187624" y="1844824"/>
            <a:ext cx="4896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6. Řešte soustavu lineárních rovnic:</a:t>
            </a:r>
            <a:endParaRPr lang="cs-CZ" dirty="0"/>
          </a:p>
        </p:txBody>
      </p:sp>
      <p:sp>
        <p:nvSpPr>
          <p:cNvPr id="3481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sp>
        <p:nvSpPr>
          <p:cNvPr id="34819" name="Rectangle 3"/>
          <p:cNvSpPr>
            <a:spLocks noChangeArrowheads="1"/>
          </p:cNvSpPr>
          <p:nvPr/>
        </p:nvSpPr>
        <p:spPr bwMode="auto">
          <a:xfrm>
            <a:off x="0" y="11334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4821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sp>
        <p:nvSpPr>
          <p:cNvPr id="34822" name="Rectangle 6"/>
          <p:cNvSpPr>
            <a:spLocks noChangeArrowheads="1"/>
          </p:cNvSpPr>
          <p:nvPr/>
        </p:nvSpPr>
        <p:spPr bwMode="auto">
          <a:xfrm>
            <a:off x="0" y="11334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608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pic>
        <p:nvPicPr>
          <p:cNvPr id="46081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55583" y="2204865"/>
            <a:ext cx="1106666" cy="473334"/>
          </a:xfrm>
          <a:prstGeom prst="rect">
            <a:avLst/>
          </a:prstGeom>
          <a:noFill/>
        </p:spPr>
      </p:pic>
      <p:sp>
        <p:nvSpPr>
          <p:cNvPr id="46083" name="Rectangle 3"/>
          <p:cNvSpPr>
            <a:spLocks noChangeArrowheads="1"/>
          </p:cNvSpPr>
          <p:nvPr/>
        </p:nvSpPr>
        <p:spPr bwMode="auto">
          <a:xfrm>
            <a:off x="0" y="11334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6085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pic>
        <p:nvPicPr>
          <p:cNvPr id="46084" name="Picture 4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55576" y="2636912"/>
            <a:ext cx="940000" cy="473334"/>
          </a:xfrm>
          <a:prstGeom prst="rect">
            <a:avLst/>
          </a:prstGeom>
          <a:noFill/>
        </p:spPr>
      </p:pic>
      <p:sp>
        <p:nvSpPr>
          <p:cNvPr id="46086" name="Rectangle 6"/>
          <p:cNvSpPr>
            <a:spLocks noChangeArrowheads="1"/>
          </p:cNvSpPr>
          <p:nvPr/>
        </p:nvSpPr>
        <p:spPr bwMode="auto">
          <a:xfrm>
            <a:off x="0" y="11334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7" name="Přímá spojovací čára 16"/>
          <p:cNvCxnSpPr/>
          <p:nvPr/>
        </p:nvCxnSpPr>
        <p:spPr bwMode="auto">
          <a:xfrm>
            <a:off x="683568" y="3140968"/>
            <a:ext cx="1152128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8" name="TextovéPole 17"/>
          <p:cNvSpPr txBox="1"/>
          <p:nvPr/>
        </p:nvSpPr>
        <p:spPr>
          <a:xfrm>
            <a:off x="6588224" y="6165304"/>
            <a:ext cx="22322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[p;q] = [27,2; - 7,8]</a:t>
            </a:r>
            <a:endParaRPr lang="cs-CZ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3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sz="3200" dirty="0" smtClean="0"/>
              <a:t>Řešení soustavy dvou lineárních rovnic se dvěma neznámými </a:t>
            </a:r>
            <a:r>
              <a:rPr lang="cs-CZ" sz="3200" dirty="0" smtClean="0">
                <a:solidFill>
                  <a:srgbClr val="FF0000"/>
                </a:solidFill>
              </a:rPr>
              <a:t>dosazovací metodou</a:t>
            </a:r>
            <a:r>
              <a:rPr lang="cs-CZ" sz="3200" dirty="0" smtClean="0"/>
              <a:t>.</a:t>
            </a:r>
            <a:endParaRPr lang="cs-CZ" sz="3200" dirty="0"/>
          </a:p>
        </p:txBody>
      </p:sp>
      <p:sp>
        <p:nvSpPr>
          <p:cNvPr id="10" name="TextovéPole 9"/>
          <p:cNvSpPr txBox="1"/>
          <p:nvPr/>
        </p:nvSpPr>
        <p:spPr>
          <a:xfrm>
            <a:off x="1187624" y="1844824"/>
            <a:ext cx="4896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7. Řešte soustavu lineárních rovnic:</a:t>
            </a:r>
            <a:endParaRPr lang="cs-CZ" dirty="0"/>
          </a:p>
        </p:txBody>
      </p:sp>
      <p:sp>
        <p:nvSpPr>
          <p:cNvPr id="3481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sp>
        <p:nvSpPr>
          <p:cNvPr id="34819" name="Rectangle 3"/>
          <p:cNvSpPr>
            <a:spLocks noChangeArrowheads="1"/>
          </p:cNvSpPr>
          <p:nvPr/>
        </p:nvSpPr>
        <p:spPr bwMode="auto">
          <a:xfrm>
            <a:off x="0" y="11334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4821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sp>
        <p:nvSpPr>
          <p:cNvPr id="34822" name="Rectangle 6"/>
          <p:cNvSpPr>
            <a:spLocks noChangeArrowheads="1"/>
          </p:cNvSpPr>
          <p:nvPr/>
        </p:nvSpPr>
        <p:spPr bwMode="auto">
          <a:xfrm>
            <a:off x="0" y="11334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608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sp>
        <p:nvSpPr>
          <p:cNvPr id="46083" name="Rectangle 3"/>
          <p:cNvSpPr>
            <a:spLocks noChangeArrowheads="1"/>
          </p:cNvSpPr>
          <p:nvPr/>
        </p:nvSpPr>
        <p:spPr bwMode="auto">
          <a:xfrm>
            <a:off x="0" y="11334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6085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sp>
        <p:nvSpPr>
          <p:cNvPr id="46086" name="Rectangle 6"/>
          <p:cNvSpPr>
            <a:spLocks noChangeArrowheads="1"/>
          </p:cNvSpPr>
          <p:nvPr/>
        </p:nvSpPr>
        <p:spPr bwMode="auto">
          <a:xfrm>
            <a:off x="0" y="11334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7" name="Přímá spojovací čára 16"/>
          <p:cNvCxnSpPr/>
          <p:nvPr/>
        </p:nvCxnSpPr>
        <p:spPr bwMode="auto">
          <a:xfrm>
            <a:off x="683568" y="3140968"/>
            <a:ext cx="18002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915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pic>
        <p:nvPicPr>
          <p:cNvPr id="49153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55578" y="2132864"/>
            <a:ext cx="1733334" cy="520000"/>
          </a:xfrm>
          <a:prstGeom prst="rect">
            <a:avLst/>
          </a:prstGeom>
          <a:noFill/>
        </p:spPr>
      </p:pic>
      <p:sp>
        <p:nvSpPr>
          <p:cNvPr id="49155" name="Rectangle 3"/>
          <p:cNvSpPr>
            <a:spLocks noChangeArrowheads="1"/>
          </p:cNvSpPr>
          <p:nvPr/>
        </p:nvSpPr>
        <p:spPr bwMode="auto">
          <a:xfrm>
            <a:off x="0" y="12001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9157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pic>
        <p:nvPicPr>
          <p:cNvPr id="49156" name="Picture 4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55576" y="2636912"/>
            <a:ext cx="1686667" cy="520000"/>
          </a:xfrm>
          <a:prstGeom prst="rect">
            <a:avLst/>
          </a:prstGeom>
          <a:noFill/>
        </p:spPr>
      </p:pic>
      <p:sp>
        <p:nvSpPr>
          <p:cNvPr id="49158" name="Rectangle 6"/>
          <p:cNvSpPr>
            <a:spLocks noChangeArrowheads="1"/>
          </p:cNvSpPr>
          <p:nvPr/>
        </p:nvSpPr>
        <p:spPr bwMode="auto">
          <a:xfrm>
            <a:off x="0" y="12001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TextovéPole 21"/>
          <p:cNvSpPr txBox="1"/>
          <p:nvPr/>
        </p:nvSpPr>
        <p:spPr>
          <a:xfrm>
            <a:off x="6876256" y="6165304"/>
            <a:ext cx="1944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[x;y] = [- 5; - 7]</a:t>
            </a:r>
            <a:endParaRPr lang="cs-CZ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3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sz="3200" dirty="0" smtClean="0"/>
              <a:t>Řešení soustavy dvou lineárních rovnic se dvěma neznámými </a:t>
            </a:r>
            <a:r>
              <a:rPr lang="cs-CZ" sz="3200" dirty="0" smtClean="0">
                <a:solidFill>
                  <a:srgbClr val="FF0000"/>
                </a:solidFill>
              </a:rPr>
              <a:t>dosazovací metodou</a:t>
            </a:r>
            <a:r>
              <a:rPr lang="cs-CZ" sz="3200" dirty="0" smtClean="0"/>
              <a:t>.</a:t>
            </a:r>
            <a:endParaRPr lang="cs-CZ" sz="3200" dirty="0"/>
          </a:p>
        </p:txBody>
      </p:sp>
      <p:sp>
        <p:nvSpPr>
          <p:cNvPr id="10" name="TextovéPole 9"/>
          <p:cNvSpPr txBox="1"/>
          <p:nvPr/>
        </p:nvSpPr>
        <p:spPr>
          <a:xfrm>
            <a:off x="1187624" y="1844824"/>
            <a:ext cx="4896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8. Řešte soustavu lineárních rovnic:</a:t>
            </a:r>
            <a:endParaRPr lang="cs-CZ" dirty="0"/>
          </a:p>
        </p:txBody>
      </p:sp>
      <p:sp>
        <p:nvSpPr>
          <p:cNvPr id="3481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sp>
        <p:nvSpPr>
          <p:cNvPr id="34819" name="Rectangle 3"/>
          <p:cNvSpPr>
            <a:spLocks noChangeArrowheads="1"/>
          </p:cNvSpPr>
          <p:nvPr/>
        </p:nvSpPr>
        <p:spPr bwMode="auto">
          <a:xfrm>
            <a:off x="0" y="11334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4821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sp>
        <p:nvSpPr>
          <p:cNvPr id="34822" name="Rectangle 6"/>
          <p:cNvSpPr>
            <a:spLocks noChangeArrowheads="1"/>
          </p:cNvSpPr>
          <p:nvPr/>
        </p:nvSpPr>
        <p:spPr bwMode="auto">
          <a:xfrm>
            <a:off x="0" y="11334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608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sp>
        <p:nvSpPr>
          <p:cNvPr id="46083" name="Rectangle 3"/>
          <p:cNvSpPr>
            <a:spLocks noChangeArrowheads="1"/>
          </p:cNvSpPr>
          <p:nvPr/>
        </p:nvSpPr>
        <p:spPr bwMode="auto">
          <a:xfrm>
            <a:off x="0" y="11334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6085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sp>
        <p:nvSpPr>
          <p:cNvPr id="46086" name="Rectangle 6"/>
          <p:cNvSpPr>
            <a:spLocks noChangeArrowheads="1"/>
          </p:cNvSpPr>
          <p:nvPr/>
        </p:nvSpPr>
        <p:spPr bwMode="auto">
          <a:xfrm>
            <a:off x="0" y="11334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7" name="Přímá spojovací čára 16"/>
          <p:cNvCxnSpPr/>
          <p:nvPr/>
        </p:nvCxnSpPr>
        <p:spPr bwMode="auto">
          <a:xfrm>
            <a:off x="683568" y="3140968"/>
            <a:ext cx="18002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915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sp>
        <p:nvSpPr>
          <p:cNvPr id="49155" name="Rectangle 3"/>
          <p:cNvSpPr>
            <a:spLocks noChangeArrowheads="1"/>
          </p:cNvSpPr>
          <p:nvPr/>
        </p:nvSpPr>
        <p:spPr bwMode="auto">
          <a:xfrm>
            <a:off x="0" y="12001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9157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sp>
        <p:nvSpPr>
          <p:cNvPr id="49158" name="Rectangle 6"/>
          <p:cNvSpPr>
            <a:spLocks noChangeArrowheads="1"/>
          </p:cNvSpPr>
          <p:nvPr/>
        </p:nvSpPr>
        <p:spPr bwMode="auto">
          <a:xfrm>
            <a:off x="0" y="12001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017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pic>
        <p:nvPicPr>
          <p:cNvPr id="50177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83569" y="2132856"/>
            <a:ext cx="1313334" cy="560000"/>
          </a:xfrm>
          <a:prstGeom prst="rect">
            <a:avLst/>
          </a:prstGeom>
          <a:noFill/>
        </p:spPr>
      </p:pic>
      <p:sp>
        <p:nvSpPr>
          <p:cNvPr id="50179" name="Rectangle 3"/>
          <p:cNvSpPr>
            <a:spLocks noChangeArrowheads="1"/>
          </p:cNvSpPr>
          <p:nvPr/>
        </p:nvSpPr>
        <p:spPr bwMode="auto">
          <a:xfrm>
            <a:off x="0" y="12573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0181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pic>
        <p:nvPicPr>
          <p:cNvPr id="50180" name="Picture 4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83568" y="2636912"/>
            <a:ext cx="893334" cy="560000"/>
          </a:xfrm>
          <a:prstGeom prst="rect">
            <a:avLst/>
          </a:prstGeom>
          <a:noFill/>
        </p:spPr>
      </p:pic>
      <p:sp>
        <p:nvSpPr>
          <p:cNvPr id="50182" name="Rectangle 6"/>
          <p:cNvSpPr>
            <a:spLocks noChangeArrowheads="1"/>
          </p:cNvSpPr>
          <p:nvPr/>
        </p:nvSpPr>
        <p:spPr bwMode="auto">
          <a:xfrm>
            <a:off x="0" y="12573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5" name="TextovéPole 24"/>
          <p:cNvSpPr txBox="1"/>
          <p:nvPr/>
        </p:nvSpPr>
        <p:spPr>
          <a:xfrm>
            <a:off x="5940152" y="6165304"/>
            <a:ext cx="28803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[x;y] =         ; x ≠ 1 a y </a:t>
            </a:r>
            <a:r>
              <a:rPr lang="cs-CZ" b="1" dirty="0" smtClean="0">
                <a:solidFill>
                  <a:srgbClr val="FF0000"/>
                </a:solidFill>
              </a:rPr>
              <a:t>≠ 1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50184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sp>
        <p:nvSpPr>
          <p:cNvPr id="50185" name="Rectangle 9"/>
          <p:cNvSpPr>
            <a:spLocks noChangeArrowheads="1"/>
          </p:cNvSpPr>
          <p:nvPr/>
        </p:nvSpPr>
        <p:spPr bwMode="auto">
          <a:xfrm>
            <a:off x="0" y="12096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0187" name="Rectangle 1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pic>
        <p:nvPicPr>
          <p:cNvPr id="50186" name="Picture 10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804248" y="6093296"/>
            <a:ext cx="451429" cy="457143"/>
          </a:xfrm>
          <a:prstGeom prst="rect">
            <a:avLst/>
          </a:prstGeom>
          <a:noFill/>
        </p:spPr>
      </p:pic>
      <p:sp>
        <p:nvSpPr>
          <p:cNvPr id="50188" name="Rectangle 12"/>
          <p:cNvSpPr>
            <a:spLocks noChangeArrowheads="1"/>
          </p:cNvSpPr>
          <p:nvPr/>
        </p:nvSpPr>
        <p:spPr bwMode="auto">
          <a:xfrm>
            <a:off x="0" y="1219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01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01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0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Soustavy dvou lineárních rovnic se dvěma neznámými</a:t>
            </a:r>
            <a:endParaRPr lang="cs-CZ" dirty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99592" y="2017713"/>
            <a:ext cx="8055496" cy="4114800"/>
          </a:xfrm>
          <a:noFill/>
          <a:ln/>
        </p:spPr>
        <p:txBody>
          <a:bodyPr lIns="182562" tIns="46037" rIns="182562" bIns="46037"/>
          <a:lstStyle/>
          <a:p>
            <a:pPr>
              <a:buNone/>
            </a:pPr>
            <a:r>
              <a:rPr lang="cs-CZ" dirty="0" smtClean="0"/>
              <a:t>Soustava rovnic	</a:t>
            </a:r>
            <a:r>
              <a:rPr lang="cs-CZ" b="1" dirty="0" smtClean="0"/>
              <a:t>a</a:t>
            </a:r>
            <a:r>
              <a:rPr lang="cs-CZ" b="1" baseline="-25000" dirty="0" smtClean="0"/>
              <a:t>1</a:t>
            </a:r>
            <a:r>
              <a:rPr lang="cs-CZ" b="1" dirty="0" smtClean="0"/>
              <a:t>x </a:t>
            </a:r>
            <a:r>
              <a:rPr lang="cs-CZ" b="1" dirty="0" smtClean="0"/>
              <a:t>+ </a:t>
            </a:r>
            <a:r>
              <a:rPr lang="cs-CZ" b="1" dirty="0" smtClean="0"/>
              <a:t>b</a:t>
            </a:r>
            <a:r>
              <a:rPr lang="cs-CZ" b="1" baseline="-25000" dirty="0" smtClean="0"/>
              <a:t>1</a:t>
            </a:r>
            <a:r>
              <a:rPr lang="cs-CZ" b="1" dirty="0" smtClean="0"/>
              <a:t>y </a:t>
            </a:r>
            <a:r>
              <a:rPr lang="cs-CZ" b="1" dirty="0" smtClean="0"/>
              <a:t>= </a:t>
            </a:r>
            <a:r>
              <a:rPr lang="cs-CZ" b="1" dirty="0" smtClean="0"/>
              <a:t>c</a:t>
            </a:r>
            <a:r>
              <a:rPr lang="cs-CZ" b="1" baseline="-25000" dirty="0" smtClean="0"/>
              <a:t>1</a:t>
            </a:r>
            <a:endParaRPr lang="cs-CZ" b="1" dirty="0" smtClean="0"/>
          </a:p>
          <a:p>
            <a:pPr>
              <a:buNone/>
            </a:pPr>
            <a:r>
              <a:rPr lang="cs-CZ" b="1" dirty="0" smtClean="0"/>
              <a:t>	</a:t>
            </a:r>
            <a:r>
              <a:rPr lang="cs-CZ" b="1" dirty="0" smtClean="0"/>
              <a:t>				a</a:t>
            </a:r>
            <a:r>
              <a:rPr lang="cs-CZ" b="1" baseline="-25000" dirty="0" smtClean="0"/>
              <a:t>2</a:t>
            </a:r>
            <a:r>
              <a:rPr lang="cs-CZ" b="1" dirty="0" smtClean="0"/>
              <a:t>x </a:t>
            </a:r>
            <a:r>
              <a:rPr lang="cs-CZ" b="1" dirty="0" smtClean="0"/>
              <a:t>+ b</a:t>
            </a:r>
            <a:r>
              <a:rPr lang="cs-CZ" b="1" baseline="-25000" dirty="0" smtClean="0"/>
              <a:t>2</a:t>
            </a:r>
            <a:r>
              <a:rPr lang="cs-CZ" b="1" dirty="0" smtClean="0"/>
              <a:t>y = </a:t>
            </a:r>
            <a:r>
              <a:rPr lang="cs-CZ" b="1" dirty="0" smtClean="0"/>
              <a:t>c</a:t>
            </a:r>
            <a:r>
              <a:rPr lang="cs-CZ" b="1" baseline="-25000" dirty="0" smtClean="0"/>
              <a:t>2</a:t>
            </a:r>
            <a:r>
              <a:rPr lang="cs-CZ" b="1" dirty="0" smtClean="0"/>
              <a:t> </a:t>
            </a:r>
            <a:endParaRPr lang="cs-CZ" b="1" dirty="0" smtClean="0"/>
          </a:p>
          <a:p>
            <a:pPr>
              <a:buNone/>
            </a:pPr>
            <a:r>
              <a:rPr lang="cs-CZ" sz="2400" dirty="0" smtClean="0"/>
              <a:t>    </a:t>
            </a:r>
          </a:p>
          <a:p>
            <a:pPr>
              <a:buNone/>
            </a:pPr>
            <a:r>
              <a:rPr lang="cs-CZ" sz="2400" dirty="0" smtClean="0"/>
              <a:t> </a:t>
            </a:r>
            <a:r>
              <a:rPr lang="cs-CZ" sz="2400" dirty="0" smtClean="0"/>
              <a:t>   kde </a:t>
            </a:r>
            <a:r>
              <a:rPr lang="cs-CZ" sz="2400" dirty="0" smtClean="0"/>
              <a:t>a</a:t>
            </a:r>
            <a:r>
              <a:rPr lang="cs-CZ" sz="2400" baseline="-25000" dirty="0" smtClean="0"/>
              <a:t>1</a:t>
            </a:r>
            <a:r>
              <a:rPr lang="cs-CZ" sz="2400" dirty="0" smtClean="0"/>
              <a:t>, b</a:t>
            </a:r>
            <a:r>
              <a:rPr lang="cs-CZ" sz="2400" baseline="-25000" dirty="0" smtClean="0"/>
              <a:t>1</a:t>
            </a:r>
            <a:r>
              <a:rPr lang="cs-CZ" sz="2400" dirty="0" smtClean="0"/>
              <a:t>, c</a:t>
            </a:r>
            <a:r>
              <a:rPr lang="cs-CZ" sz="2400" baseline="-25000" dirty="0" smtClean="0"/>
              <a:t>1</a:t>
            </a:r>
            <a:r>
              <a:rPr lang="cs-CZ" sz="2400" dirty="0" smtClean="0"/>
              <a:t>, a</a:t>
            </a:r>
            <a:r>
              <a:rPr lang="cs-CZ" sz="2400" baseline="-25000" dirty="0" smtClean="0"/>
              <a:t>2</a:t>
            </a:r>
            <a:r>
              <a:rPr lang="cs-CZ" sz="2400" dirty="0" smtClean="0"/>
              <a:t>, b</a:t>
            </a:r>
            <a:r>
              <a:rPr lang="cs-CZ" sz="2400" baseline="-25000" dirty="0" smtClean="0"/>
              <a:t>2</a:t>
            </a:r>
            <a:r>
              <a:rPr lang="cs-CZ" sz="2400" dirty="0" smtClean="0"/>
              <a:t>, c</a:t>
            </a:r>
            <a:r>
              <a:rPr lang="cs-CZ" sz="2400" baseline="-25000" dirty="0" smtClean="0"/>
              <a:t>2</a:t>
            </a:r>
            <a:r>
              <a:rPr lang="cs-CZ" sz="2400" dirty="0" smtClean="0"/>
              <a:t>, náleží </a:t>
            </a:r>
            <a:r>
              <a:rPr lang="cs-CZ" sz="2400" dirty="0" smtClean="0"/>
              <a:t>množině reálných </a:t>
            </a:r>
            <a:r>
              <a:rPr lang="cs-CZ" sz="2400" dirty="0" smtClean="0"/>
              <a:t>čísel, se nazývá soustava dvou lineárních rovnic se dvěma neznámými x, </a:t>
            </a:r>
            <a:r>
              <a:rPr lang="cs-CZ" sz="2400" dirty="0" err="1" smtClean="0"/>
              <a:t>y</a:t>
            </a:r>
            <a:r>
              <a:rPr lang="cs-CZ" sz="2400" dirty="0" smtClean="0"/>
              <a:t>.</a:t>
            </a:r>
            <a:r>
              <a:rPr lang="cs-CZ" sz="2400" b="1" dirty="0" smtClean="0"/>
              <a:t> </a:t>
            </a:r>
            <a:r>
              <a:rPr lang="cs-CZ" sz="2400" b="1" dirty="0" smtClean="0"/>
              <a:t/>
            </a:r>
            <a:br>
              <a:rPr lang="cs-CZ" sz="2400" b="1" dirty="0" smtClean="0"/>
            </a:br>
            <a:r>
              <a:rPr lang="cs-CZ" sz="2400" b="1" dirty="0" smtClean="0"/>
              <a:t>Řešením</a:t>
            </a:r>
            <a:r>
              <a:rPr lang="cs-CZ" sz="2400" dirty="0" smtClean="0"/>
              <a:t> </a:t>
            </a:r>
            <a:r>
              <a:rPr lang="cs-CZ" sz="2400" dirty="0" smtClean="0"/>
              <a:t>této soustavy nazýváme</a:t>
            </a:r>
            <a:r>
              <a:rPr lang="cs-CZ" sz="2400" b="1" dirty="0" smtClean="0"/>
              <a:t> </a:t>
            </a:r>
            <a:r>
              <a:rPr lang="cs-CZ" sz="2400" b="1" dirty="0" smtClean="0"/>
              <a:t/>
            </a:r>
            <a:br>
              <a:rPr lang="cs-CZ" sz="2400" b="1" dirty="0" smtClean="0"/>
            </a:br>
            <a:r>
              <a:rPr lang="cs-CZ" sz="2400" b="1" dirty="0" smtClean="0"/>
              <a:t>každou </a:t>
            </a:r>
            <a:r>
              <a:rPr lang="cs-CZ" sz="2400" b="1" dirty="0" smtClean="0"/>
              <a:t>uspořádanou dvojici </a:t>
            </a:r>
            <a:r>
              <a:rPr lang="cs-CZ" sz="2400" b="1" dirty="0" smtClean="0"/>
              <a:t>[x</a:t>
            </a:r>
            <a:r>
              <a:rPr lang="cs-CZ" sz="2400" b="1" baseline="-25000" dirty="0" smtClean="0"/>
              <a:t>0</a:t>
            </a:r>
            <a:r>
              <a:rPr lang="cs-CZ" sz="2400" b="1" dirty="0" smtClean="0"/>
              <a:t>; </a:t>
            </a:r>
            <a:r>
              <a:rPr lang="cs-CZ" sz="2400" b="1" dirty="0" smtClean="0"/>
              <a:t>y</a:t>
            </a:r>
            <a:r>
              <a:rPr lang="cs-CZ" sz="2400" b="1" baseline="-25000" dirty="0" smtClean="0"/>
              <a:t>0</a:t>
            </a:r>
            <a:r>
              <a:rPr lang="cs-CZ" sz="2400" b="1" dirty="0" smtClean="0"/>
              <a:t>]</a:t>
            </a:r>
            <a:r>
              <a:rPr lang="cs-CZ" sz="2400" dirty="0" smtClean="0"/>
              <a:t>, </a:t>
            </a:r>
            <a:br>
              <a:rPr lang="cs-CZ" sz="2400" dirty="0" smtClean="0"/>
            </a:br>
            <a:r>
              <a:rPr lang="cs-CZ" sz="2400" dirty="0" smtClean="0"/>
              <a:t>která </a:t>
            </a:r>
            <a:r>
              <a:rPr lang="cs-CZ" sz="2400" dirty="0" smtClean="0"/>
              <a:t>je řešením obou jejích rovnic. </a:t>
            </a:r>
            <a:endParaRPr lang="cs-CZ" sz="2400" dirty="0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Soustavy dvou lineárních rovnic se dvěma neznámými</a:t>
            </a:r>
            <a:endParaRPr lang="cs-CZ" dirty="0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lIns="182562" tIns="46037" rIns="182562" bIns="46037"/>
          <a:lstStyle/>
          <a:p>
            <a:pPr marL="457200" indent="-457200">
              <a:buNone/>
            </a:pPr>
            <a:r>
              <a:rPr lang="cs-CZ" sz="2200" dirty="0" smtClean="0"/>
              <a:t>1. Jsou dány dvě lineární rovnice se dvěma neznámými</a:t>
            </a:r>
            <a:r>
              <a:rPr lang="cs-CZ" dirty="0" smtClean="0"/>
              <a:t> </a:t>
            </a:r>
            <a:br>
              <a:rPr lang="cs-CZ" dirty="0" smtClean="0"/>
            </a:br>
            <a:r>
              <a:rPr lang="cs-CZ" dirty="0" smtClean="0"/>
              <a:t>			</a:t>
            </a:r>
            <a:r>
              <a:rPr lang="cs-CZ" sz="2400" dirty="0" smtClean="0"/>
              <a:t>x + 2y = 8</a:t>
            </a:r>
          </a:p>
          <a:p>
            <a:pPr marL="457200" indent="-457200">
              <a:buNone/>
            </a:pPr>
            <a:r>
              <a:rPr lang="cs-CZ" sz="2400" dirty="0" smtClean="0"/>
              <a:t>   			        </a:t>
            </a:r>
            <a:r>
              <a:rPr lang="cs-CZ" sz="2400" u="sng" dirty="0" smtClean="0"/>
              <a:t>2x – 3y = - 5 </a:t>
            </a:r>
            <a:r>
              <a:rPr lang="cs-CZ" sz="2400" dirty="0" smtClean="0"/>
              <a:t/>
            </a:r>
            <a:br>
              <a:rPr lang="cs-CZ" sz="2400" dirty="0" smtClean="0"/>
            </a:br>
            <a:r>
              <a:rPr lang="cs-CZ" sz="2400" dirty="0" smtClean="0"/>
              <a:t/>
            </a:r>
            <a:br>
              <a:rPr lang="cs-CZ" sz="2400" dirty="0" smtClean="0"/>
            </a:br>
            <a:r>
              <a:rPr lang="cs-CZ" sz="2200" dirty="0" smtClean="0"/>
              <a:t>a tři uspořádané dvojice: [4;2]; [-1;1]; [2;3].</a:t>
            </a:r>
            <a:br>
              <a:rPr lang="cs-CZ" sz="2200" dirty="0" smtClean="0"/>
            </a:br>
            <a:r>
              <a:rPr lang="cs-CZ" sz="2200" dirty="0" smtClean="0"/>
              <a:t/>
            </a:r>
            <a:br>
              <a:rPr lang="cs-CZ" sz="2200" dirty="0" smtClean="0"/>
            </a:br>
            <a:r>
              <a:rPr lang="cs-CZ" sz="2200" dirty="0" smtClean="0"/>
              <a:t>Která z dvojic je řešením první a zároveň </a:t>
            </a:r>
            <a:br>
              <a:rPr lang="cs-CZ" sz="2200" dirty="0" smtClean="0"/>
            </a:br>
            <a:r>
              <a:rPr lang="cs-CZ" sz="2200" dirty="0" smtClean="0"/>
              <a:t>i druhé rovnice?</a:t>
            </a:r>
            <a:endParaRPr lang="cs-CZ" sz="2200" dirty="0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3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Soustavy dvou lineárních rovnic se dvěma neznámými</a:t>
            </a:r>
            <a:endParaRPr lang="cs-CZ" dirty="0"/>
          </a:p>
        </p:txBody>
      </p:sp>
      <p:sp>
        <p:nvSpPr>
          <p:cNvPr id="921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182688" y="2017713"/>
            <a:ext cx="5045496" cy="979239"/>
          </a:xfrm>
          <a:noFill/>
          <a:ln/>
        </p:spPr>
        <p:txBody>
          <a:bodyPr lIns="182562" tIns="46037" rIns="182562" bIns="46037"/>
          <a:lstStyle/>
          <a:p>
            <a:pPr marL="457200" indent="-457200">
              <a:buNone/>
            </a:pPr>
            <a:r>
              <a:rPr lang="cs-CZ" sz="2000" dirty="0" smtClean="0"/>
              <a:t>1. Uspořádaná dvojice: x </a:t>
            </a:r>
            <a:r>
              <a:rPr lang="cs-CZ" sz="2000" dirty="0" smtClean="0"/>
              <a:t>+ 2y = 8</a:t>
            </a:r>
          </a:p>
          <a:p>
            <a:pPr marL="457200" indent="-457200" algn="ctr">
              <a:buNone/>
            </a:pPr>
            <a:r>
              <a:rPr lang="cs-CZ" sz="2000" dirty="0" smtClean="0"/>
              <a:t>[4;2]		 </a:t>
            </a:r>
            <a:r>
              <a:rPr lang="cs-CZ" sz="2000" u="sng" dirty="0" smtClean="0"/>
              <a:t>2x </a:t>
            </a:r>
            <a:r>
              <a:rPr lang="cs-CZ" sz="2000" u="sng" dirty="0" smtClean="0"/>
              <a:t>– 3y = - 5</a:t>
            </a:r>
            <a:endParaRPr lang="cs-CZ" sz="2200" u="sng" dirty="0"/>
          </a:p>
        </p:txBody>
      </p:sp>
      <p:sp>
        <p:nvSpPr>
          <p:cNvPr id="4" name="TextovéPole 3"/>
          <p:cNvSpPr txBox="1"/>
          <p:nvPr/>
        </p:nvSpPr>
        <p:spPr>
          <a:xfrm>
            <a:off x="6372200" y="1988840"/>
            <a:ext cx="24482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solidFill>
                  <a:srgbClr val="FF0000"/>
                </a:solidFill>
              </a:rPr>
              <a:t>Dosadíme do první rovnice:</a:t>
            </a:r>
            <a:endParaRPr lang="cs-CZ" dirty="0">
              <a:solidFill>
                <a:srgbClr val="FF0000"/>
              </a:solidFill>
            </a:endParaRPr>
          </a:p>
        </p:txBody>
      </p:sp>
      <p:sp>
        <p:nvSpPr>
          <p:cNvPr id="5" name="TextovéPole 4"/>
          <p:cNvSpPr txBox="1"/>
          <p:nvPr/>
        </p:nvSpPr>
        <p:spPr>
          <a:xfrm>
            <a:off x="6444208" y="2780928"/>
            <a:ext cx="1944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  x + 2y = 8</a:t>
            </a:r>
            <a:endParaRPr lang="cs-CZ" dirty="0"/>
          </a:p>
        </p:txBody>
      </p:sp>
      <p:sp>
        <p:nvSpPr>
          <p:cNvPr id="6" name="TextovéPole 5"/>
          <p:cNvSpPr txBox="1"/>
          <p:nvPr/>
        </p:nvSpPr>
        <p:spPr>
          <a:xfrm>
            <a:off x="6444208" y="3140968"/>
            <a:ext cx="1944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4 + 2·2 = 8</a:t>
            </a:r>
            <a:endParaRPr lang="cs-CZ" dirty="0"/>
          </a:p>
        </p:txBody>
      </p:sp>
      <p:sp>
        <p:nvSpPr>
          <p:cNvPr id="7" name="TextovéPole 6"/>
          <p:cNvSpPr txBox="1"/>
          <p:nvPr/>
        </p:nvSpPr>
        <p:spPr>
          <a:xfrm>
            <a:off x="6444208" y="3501008"/>
            <a:ext cx="13681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         8 = 8</a:t>
            </a:r>
            <a:endParaRPr lang="cs-CZ" dirty="0"/>
          </a:p>
        </p:txBody>
      </p:sp>
      <p:sp>
        <p:nvSpPr>
          <p:cNvPr id="8" name="TextovéPole 7"/>
          <p:cNvSpPr txBox="1"/>
          <p:nvPr/>
        </p:nvSpPr>
        <p:spPr>
          <a:xfrm>
            <a:off x="6084168" y="3861048"/>
            <a:ext cx="1944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               L = P</a:t>
            </a:r>
            <a:endParaRPr lang="cs-CZ" dirty="0"/>
          </a:p>
        </p:txBody>
      </p:sp>
      <p:sp>
        <p:nvSpPr>
          <p:cNvPr id="9" name="TextovéPole 8"/>
          <p:cNvSpPr txBox="1"/>
          <p:nvPr/>
        </p:nvSpPr>
        <p:spPr>
          <a:xfrm>
            <a:off x="6516216" y="4869160"/>
            <a:ext cx="1944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2x – 3y  = - 5</a:t>
            </a:r>
            <a:endParaRPr lang="cs-CZ" dirty="0"/>
          </a:p>
        </p:txBody>
      </p:sp>
      <p:sp>
        <p:nvSpPr>
          <p:cNvPr id="10" name="TextovéPole 9"/>
          <p:cNvSpPr txBox="1"/>
          <p:nvPr/>
        </p:nvSpPr>
        <p:spPr>
          <a:xfrm>
            <a:off x="6444208" y="4221088"/>
            <a:ext cx="24482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solidFill>
                  <a:srgbClr val="FF0000"/>
                </a:solidFill>
              </a:rPr>
              <a:t>Dosadíme do druhé rovnice:</a:t>
            </a:r>
            <a:endParaRPr lang="cs-CZ" dirty="0">
              <a:solidFill>
                <a:srgbClr val="FF0000"/>
              </a:solidFill>
            </a:endParaRPr>
          </a:p>
        </p:txBody>
      </p:sp>
      <p:sp>
        <p:nvSpPr>
          <p:cNvPr id="11" name="TextovéPole 10"/>
          <p:cNvSpPr txBox="1"/>
          <p:nvPr/>
        </p:nvSpPr>
        <p:spPr>
          <a:xfrm>
            <a:off x="6444208" y="5229200"/>
            <a:ext cx="1944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2·4 – 3·2 ≠ - 5</a:t>
            </a:r>
            <a:endParaRPr lang="cs-CZ" dirty="0"/>
          </a:p>
        </p:txBody>
      </p:sp>
      <p:sp>
        <p:nvSpPr>
          <p:cNvPr id="12" name="TextovéPole 11"/>
          <p:cNvSpPr txBox="1"/>
          <p:nvPr/>
        </p:nvSpPr>
        <p:spPr>
          <a:xfrm>
            <a:off x="6444208" y="5589240"/>
            <a:ext cx="1944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            2 ≠ - 5</a:t>
            </a:r>
            <a:endParaRPr lang="cs-CZ" dirty="0"/>
          </a:p>
        </p:txBody>
      </p:sp>
      <p:sp>
        <p:nvSpPr>
          <p:cNvPr id="13" name="TextovéPole 12"/>
          <p:cNvSpPr txBox="1"/>
          <p:nvPr/>
        </p:nvSpPr>
        <p:spPr>
          <a:xfrm>
            <a:off x="6660232" y="5949280"/>
            <a:ext cx="1944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         L ≠ P</a:t>
            </a:r>
            <a:endParaRPr lang="cs-CZ" dirty="0"/>
          </a:p>
        </p:txBody>
      </p:sp>
      <p:sp>
        <p:nvSpPr>
          <p:cNvPr id="15" name="TextovéPole 14"/>
          <p:cNvSpPr txBox="1"/>
          <p:nvPr/>
        </p:nvSpPr>
        <p:spPr>
          <a:xfrm>
            <a:off x="899592" y="6381328"/>
            <a:ext cx="71287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dirty="0" smtClean="0">
                <a:solidFill>
                  <a:srgbClr val="002060"/>
                </a:solidFill>
              </a:rPr>
              <a:t>Uspořádaná dvojice je řešením pouze první rovnice.</a:t>
            </a:r>
            <a:endParaRPr lang="cs-CZ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6" presetClass="emph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72" dur="2000" fill="hold"/>
                                        <p:tgtEl>
                                          <p:spTgt spid="1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5" grpId="0"/>
      <p:bldP spid="15" grpId="2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3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Soustavy dvou lineárních rovnic se dvěma neznámými</a:t>
            </a:r>
            <a:endParaRPr lang="cs-CZ" dirty="0"/>
          </a:p>
        </p:txBody>
      </p:sp>
      <p:sp>
        <p:nvSpPr>
          <p:cNvPr id="921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182688" y="2017713"/>
            <a:ext cx="5045496" cy="979239"/>
          </a:xfrm>
          <a:noFill/>
          <a:ln/>
        </p:spPr>
        <p:txBody>
          <a:bodyPr lIns="182562" tIns="46037" rIns="182562" bIns="46037"/>
          <a:lstStyle/>
          <a:p>
            <a:pPr marL="457200" indent="-457200">
              <a:buNone/>
            </a:pPr>
            <a:r>
              <a:rPr lang="cs-CZ" sz="2000" dirty="0" smtClean="0"/>
              <a:t>2. Uspořádaná dvojice: x </a:t>
            </a:r>
            <a:r>
              <a:rPr lang="cs-CZ" sz="2000" dirty="0" smtClean="0"/>
              <a:t>+ 2y = 8</a:t>
            </a:r>
          </a:p>
          <a:p>
            <a:pPr marL="457200" indent="-457200" algn="ctr">
              <a:buNone/>
            </a:pPr>
            <a:r>
              <a:rPr lang="cs-CZ" sz="2000" dirty="0" smtClean="0"/>
              <a:t>[-1;1]		 </a:t>
            </a:r>
            <a:r>
              <a:rPr lang="cs-CZ" sz="2000" u="sng" dirty="0" smtClean="0"/>
              <a:t>2x </a:t>
            </a:r>
            <a:r>
              <a:rPr lang="cs-CZ" sz="2000" u="sng" dirty="0" smtClean="0"/>
              <a:t>– 3y = - 5</a:t>
            </a:r>
            <a:endParaRPr lang="cs-CZ" sz="2200" u="sng" dirty="0"/>
          </a:p>
        </p:txBody>
      </p:sp>
      <p:sp>
        <p:nvSpPr>
          <p:cNvPr id="4" name="TextovéPole 3"/>
          <p:cNvSpPr txBox="1"/>
          <p:nvPr/>
        </p:nvSpPr>
        <p:spPr>
          <a:xfrm>
            <a:off x="6372200" y="1988840"/>
            <a:ext cx="24482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solidFill>
                  <a:srgbClr val="FF0000"/>
                </a:solidFill>
              </a:rPr>
              <a:t>Dosadíme do první rovnice:</a:t>
            </a:r>
            <a:endParaRPr lang="cs-CZ" dirty="0">
              <a:solidFill>
                <a:srgbClr val="FF0000"/>
              </a:solidFill>
            </a:endParaRPr>
          </a:p>
        </p:txBody>
      </p:sp>
      <p:sp>
        <p:nvSpPr>
          <p:cNvPr id="5" name="TextovéPole 4"/>
          <p:cNvSpPr txBox="1"/>
          <p:nvPr/>
        </p:nvSpPr>
        <p:spPr>
          <a:xfrm>
            <a:off x="6444208" y="2780928"/>
            <a:ext cx="1944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   x + 2y = 8</a:t>
            </a:r>
            <a:endParaRPr lang="cs-CZ" dirty="0"/>
          </a:p>
        </p:txBody>
      </p:sp>
      <p:sp>
        <p:nvSpPr>
          <p:cNvPr id="6" name="TextovéPole 5"/>
          <p:cNvSpPr txBox="1"/>
          <p:nvPr/>
        </p:nvSpPr>
        <p:spPr>
          <a:xfrm>
            <a:off x="6444208" y="3140968"/>
            <a:ext cx="1944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-1 + 2·1 ≠ 8</a:t>
            </a:r>
            <a:endParaRPr lang="cs-CZ" dirty="0"/>
          </a:p>
        </p:txBody>
      </p:sp>
      <p:sp>
        <p:nvSpPr>
          <p:cNvPr id="7" name="TextovéPole 6"/>
          <p:cNvSpPr txBox="1"/>
          <p:nvPr/>
        </p:nvSpPr>
        <p:spPr>
          <a:xfrm>
            <a:off x="6444208" y="3501008"/>
            <a:ext cx="13681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          1 ≠ 8</a:t>
            </a:r>
            <a:endParaRPr lang="cs-CZ" dirty="0"/>
          </a:p>
        </p:txBody>
      </p:sp>
      <p:sp>
        <p:nvSpPr>
          <p:cNvPr id="8" name="TextovéPole 7"/>
          <p:cNvSpPr txBox="1"/>
          <p:nvPr/>
        </p:nvSpPr>
        <p:spPr>
          <a:xfrm>
            <a:off x="6084168" y="3861048"/>
            <a:ext cx="1944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                L ≠ P</a:t>
            </a:r>
            <a:endParaRPr lang="cs-CZ" dirty="0"/>
          </a:p>
        </p:txBody>
      </p:sp>
      <p:sp>
        <p:nvSpPr>
          <p:cNvPr id="9" name="TextovéPole 8"/>
          <p:cNvSpPr txBox="1"/>
          <p:nvPr/>
        </p:nvSpPr>
        <p:spPr>
          <a:xfrm>
            <a:off x="6516216" y="4869160"/>
            <a:ext cx="1944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    2x – 3y  = - 5</a:t>
            </a:r>
            <a:endParaRPr lang="cs-CZ" dirty="0"/>
          </a:p>
        </p:txBody>
      </p:sp>
      <p:sp>
        <p:nvSpPr>
          <p:cNvPr id="10" name="TextovéPole 9"/>
          <p:cNvSpPr txBox="1"/>
          <p:nvPr/>
        </p:nvSpPr>
        <p:spPr>
          <a:xfrm>
            <a:off x="6444208" y="4221088"/>
            <a:ext cx="24482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solidFill>
                  <a:srgbClr val="FF0000"/>
                </a:solidFill>
              </a:rPr>
              <a:t>Dosadíme do druhé rovnice:</a:t>
            </a:r>
            <a:endParaRPr lang="cs-CZ" dirty="0">
              <a:solidFill>
                <a:srgbClr val="FF0000"/>
              </a:solidFill>
            </a:endParaRPr>
          </a:p>
        </p:txBody>
      </p:sp>
      <p:sp>
        <p:nvSpPr>
          <p:cNvPr id="11" name="TextovéPole 10"/>
          <p:cNvSpPr txBox="1"/>
          <p:nvPr/>
        </p:nvSpPr>
        <p:spPr>
          <a:xfrm>
            <a:off x="6444208" y="5229200"/>
            <a:ext cx="1944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2·(-1) – 3·1= - 5</a:t>
            </a:r>
            <a:endParaRPr lang="cs-CZ" dirty="0"/>
          </a:p>
        </p:txBody>
      </p:sp>
      <p:sp>
        <p:nvSpPr>
          <p:cNvPr id="12" name="TextovéPole 11"/>
          <p:cNvSpPr txBox="1"/>
          <p:nvPr/>
        </p:nvSpPr>
        <p:spPr>
          <a:xfrm>
            <a:off x="6444208" y="5589240"/>
            <a:ext cx="1944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             - 5 = - 5</a:t>
            </a:r>
            <a:endParaRPr lang="cs-CZ" dirty="0"/>
          </a:p>
        </p:txBody>
      </p:sp>
      <p:sp>
        <p:nvSpPr>
          <p:cNvPr id="13" name="TextovéPole 12"/>
          <p:cNvSpPr txBox="1"/>
          <p:nvPr/>
        </p:nvSpPr>
        <p:spPr>
          <a:xfrm>
            <a:off x="6660232" y="5949280"/>
            <a:ext cx="1944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            L = P</a:t>
            </a:r>
            <a:endParaRPr lang="cs-CZ" dirty="0"/>
          </a:p>
        </p:txBody>
      </p:sp>
      <p:sp>
        <p:nvSpPr>
          <p:cNvPr id="15" name="TextovéPole 14"/>
          <p:cNvSpPr txBox="1"/>
          <p:nvPr/>
        </p:nvSpPr>
        <p:spPr>
          <a:xfrm>
            <a:off x="899592" y="6381328"/>
            <a:ext cx="71287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dirty="0" smtClean="0">
                <a:solidFill>
                  <a:srgbClr val="002060"/>
                </a:solidFill>
              </a:rPr>
              <a:t>Uspořádaná dvojice je řešením pouze druhé rovnice.</a:t>
            </a:r>
            <a:endParaRPr lang="cs-CZ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72" dur="2000" fill="hold"/>
                                        <p:tgtEl>
                                          <p:spTgt spid="1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5" grpId="0"/>
      <p:bldP spid="15" grpId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3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Soustavy dvou lineárních rovnic se dvěma neznámými</a:t>
            </a:r>
            <a:endParaRPr lang="cs-CZ" dirty="0"/>
          </a:p>
        </p:txBody>
      </p:sp>
      <p:sp>
        <p:nvSpPr>
          <p:cNvPr id="921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182688" y="2017713"/>
            <a:ext cx="5045496" cy="979239"/>
          </a:xfrm>
          <a:noFill/>
          <a:ln/>
        </p:spPr>
        <p:txBody>
          <a:bodyPr lIns="182562" tIns="46037" rIns="182562" bIns="46037"/>
          <a:lstStyle/>
          <a:p>
            <a:pPr marL="457200" indent="-457200">
              <a:buNone/>
            </a:pPr>
            <a:r>
              <a:rPr lang="cs-CZ" sz="2000" dirty="0" smtClean="0"/>
              <a:t>3. Uspořádaná dvojice: x </a:t>
            </a:r>
            <a:r>
              <a:rPr lang="cs-CZ" sz="2000" dirty="0" smtClean="0"/>
              <a:t>+ 2y = 8</a:t>
            </a:r>
          </a:p>
          <a:p>
            <a:pPr marL="457200" indent="-457200" algn="ctr">
              <a:buNone/>
            </a:pPr>
            <a:r>
              <a:rPr lang="cs-CZ" sz="2000" dirty="0" smtClean="0"/>
              <a:t>[2;3]		 </a:t>
            </a:r>
            <a:r>
              <a:rPr lang="cs-CZ" sz="2000" u="sng" dirty="0" smtClean="0"/>
              <a:t>2x </a:t>
            </a:r>
            <a:r>
              <a:rPr lang="cs-CZ" sz="2000" u="sng" dirty="0" smtClean="0"/>
              <a:t>– 3y = - 5</a:t>
            </a:r>
            <a:endParaRPr lang="cs-CZ" sz="2200" u="sng" dirty="0"/>
          </a:p>
        </p:txBody>
      </p:sp>
      <p:sp>
        <p:nvSpPr>
          <p:cNvPr id="4" name="TextovéPole 3"/>
          <p:cNvSpPr txBox="1"/>
          <p:nvPr/>
        </p:nvSpPr>
        <p:spPr>
          <a:xfrm>
            <a:off x="6372200" y="1988840"/>
            <a:ext cx="24482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solidFill>
                  <a:srgbClr val="FF0000"/>
                </a:solidFill>
              </a:rPr>
              <a:t>Dosadíme do první rovnice:</a:t>
            </a:r>
            <a:endParaRPr lang="cs-CZ" dirty="0">
              <a:solidFill>
                <a:srgbClr val="FF0000"/>
              </a:solidFill>
            </a:endParaRPr>
          </a:p>
        </p:txBody>
      </p:sp>
      <p:sp>
        <p:nvSpPr>
          <p:cNvPr id="5" name="TextovéPole 4"/>
          <p:cNvSpPr txBox="1"/>
          <p:nvPr/>
        </p:nvSpPr>
        <p:spPr>
          <a:xfrm>
            <a:off x="6444208" y="2780928"/>
            <a:ext cx="1944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   x + 2y = 8</a:t>
            </a:r>
            <a:endParaRPr lang="cs-CZ" dirty="0"/>
          </a:p>
        </p:txBody>
      </p:sp>
      <p:sp>
        <p:nvSpPr>
          <p:cNvPr id="6" name="TextovéPole 5"/>
          <p:cNvSpPr txBox="1"/>
          <p:nvPr/>
        </p:nvSpPr>
        <p:spPr>
          <a:xfrm>
            <a:off x="6444208" y="3140968"/>
            <a:ext cx="1944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 2 + </a:t>
            </a:r>
            <a:r>
              <a:rPr lang="cs-CZ" dirty="0" err="1" smtClean="0"/>
              <a:t>2</a:t>
            </a:r>
            <a:r>
              <a:rPr lang="cs-CZ" dirty="0" smtClean="0"/>
              <a:t>·3 = 8</a:t>
            </a:r>
            <a:endParaRPr lang="cs-CZ" dirty="0"/>
          </a:p>
        </p:txBody>
      </p:sp>
      <p:sp>
        <p:nvSpPr>
          <p:cNvPr id="7" name="TextovéPole 6"/>
          <p:cNvSpPr txBox="1"/>
          <p:nvPr/>
        </p:nvSpPr>
        <p:spPr>
          <a:xfrm>
            <a:off x="6444208" y="3501008"/>
            <a:ext cx="13681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          8 = 8</a:t>
            </a:r>
            <a:endParaRPr lang="cs-CZ" dirty="0"/>
          </a:p>
        </p:txBody>
      </p:sp>
      <p:sp>
        <p:nvSpPr>
          <p:cNvPr id="8" name="TextovéPole 7"/>
          <p:cNvSpPr txBox="1"/>
          <p:nvPr/>
        </p:nvSpPr>
        <p:spPr>
          <a:xfrm>
            <a:off x="6084168" y="3861048"/>
            <a:ext cx="1944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                L = P</a:t>
            </a:r>
            <a:endParaRPr lang="cs-CZ" dirty="0"/>
          </a:p>
        </p:txBody>
      </p:sp>
      <p:sp>
        <p:nvSpPr>
          <p:cNvPr id="9" name="TextovéPole 8"/>
          <p:cNvSpPr txBox="1"/>
          <p:nvPr/>
        </p:nvSpPr>
        <p:spPr>
          <a:xfrm>
            <a:off x="6516216" y="4869160"/>
            <a:ext cx="1944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    2x – 3y  = - 5</a:t>
            </a:r>
            <a:endParaRPr lang="cs-CZ" dirty="0"/>
          </a:p>
        </p:txBody>
      </p:sp>
      <p:sp>
        <p:nvSpPr>
          <p:cNvPr id="10" name="TextovéPole 9"/>
          <p:cNvSpPr txBox="1"/>
          <p:nvPr/>
        </p:nvSpPr>
        <p:spPr>
          <a:xfrm>
            <a:off x="6444208" y="4221088"/>
            <a:ext cx="24482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solidFill>
                  <a:srgbClr val="FF0000"/>
                </a:solidFill>
              </a:rPr>
              <a:t>Dosadíme do druhé rovnice:</a:t>
            </a:r>
            <a:endParaRPr lang="cs-CZ" dirty="0">
              <a:solidFill>
                <a:srgbClr val="FF0000"/>
              </a:solidFill>
            </a:endParaRPr>
          </a:p>
        </p:txBody>
      </p:sp>
      <p:sp>
        <p:nvSpPr>
          <p:cNvPr id="11" name="TextovéPole 10"/>
          <p:cNvSpPr txBox="1"/>
          <p:nvPr/>
        </p:nvSpPr>
        <p:spPr>
          <a:xfrm>
            <a:off x="6444208" y="5229200"/>
            <a:ext cx="1944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   2·2 – 3·3 = - 5</a:t>
            </a:r>
            <a:endParaRPr lang="cs-CZ" dirty="0"/>
          </a:p>
        </p:txBody>
      </p:sp>
      <p:sp>
        <p:nvSpPr>
          <p:cNvPr id="12" name="TextovéPole 11"/>
          <p:cNvSpPr txBox="1"/>
          <p:nvPr/>
        </p:nvSpPr>
        <p:spPr>
          <a:xfrm>
            <a:off x="6444208" y="5589240"/>
            <a:ext cx="1944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             - 5 = - 5</a:t>
            </a:r>
            <a:endParaRPr lang="cs-CZ" dirty="0"/>
          </a:p>
        </p:txBody>
      </p:sp>
      <p:sp>
        <p:nvSpPr>
          <p:cNvPr id="13" name="TextovéPole 12"/>
          <p:cNvSpPr txBox="1"/>
          <p:nvPr/>
        </p:nvSpPr>
        <p:spPr>
          <a:xfrm>
            <a:off x="6660232" y="5949280"/>
            <a:ext cx="1944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            L = P</a:t>
            </a:r>
            <a:endParaRPr lang="cs-CZ" dirty="0"/>
          </a:p>
        </p:txBody>
      </p:sp>
      <p:sp>
        <p:nvSpPr>
          <p:cNvPr id="15" name="TextovéPole 14"/>
          <p:cNvSpPr txBox="1"/>
          <p:nvPr/>
        </p:nvSpPr>
        <p:spPr>
          <a:xfrm>
            <a:off x="899592" y="6381328"/>
            <a:ext cx="71287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dirty="0" smtClean="0">
                <a:solidFill>
                  <a:srgbClr val="002060"/>
                </a:solidFill>
              </a:rPr>
              <a:t>Uspořádaná dvojice je řešením první i druhé rovnice.</a:t>
            </a:r>
            <a:endParaRPr lang="cs-CZ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72" dur="2000" fill="hold"/>
                                        <p:tgtEl>
                                          <p:spTgt spid="1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5" grpId="0"/>
      <p:bldP spid="15" grpId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3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Soustavy dvou lineárních rovnic se dvěma neznámými</a:t>
            </a:r>
            <a:endParaRPr lang="cs-CZ" dirty="0"/>
          </a:p>
        </p:txBody>
      </p:sp>
      <p:sp>
        <p:nvSpPr>
          <p:cNvPr id="921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971600" y="2017713"/>
            <a:ext cx="7704856" cy="1627311"/>
          </a:xfrm>
          <a:noFill/>
          <a:ln/>
        </p:spPr>
        <p:txBody>
          <a:bodyPr lIns="182562" tIns="46037" rIns="182562" bIns="46037"/>
          <a:lstStyle/>
          <a:p>
            <a:pPr marL="457200" indent="-457200">
              <a:buNone/>
            </a:pPr>
            <a:r>
              <a:rPr lang="cs-CZ" sz="2000" dirty="0" smtClean="0"/>
              <a:t>Dvě rovnice	     		x </a:t>
            </a:r>
            <a:r>
              <a:rPr lang="cs-CZ" sz="2000" dirty="0" smtClean="0"/>
              <a:t>+ 2y = 8</a:t>
            </a:r>
          </a:p>
          <a:p>
            <a:pPr marL="457200" indent="-457200" algn="ctr">
              <a:buNone/>
            </a:pPr>
            <a:r>
              <a:rPr lang="cs-CZ" sz="2000" dirty="0" smtClean="0"/>
              <a:t>		    </a:t>
            </a:r>
            <a:r>
              <a:rPr lang="cs-CZ" sz="2000" u="sng" dirty="0" smtClean="0"/>
              <a:t>2x </a:t>
            </a:r>
            <a:r>
              <a:rPr lang="cs-CZ" sz="2000" u="sng" dirty="0" smtClean="0"/>
              <a:t>– 3y = - </a:t>
            </a:r>
            <a:r>
              <a:rPr lang="cs-CZ" sz="2000" u="sng" dirty="0" smtClean="0"/>
              <a:t>5</a:t>
            </a:r>
          </a:p>
          <a:p>
            <a:pPr marL="457200" indent="-457200">
              <a:buNone/>
            </a:pPr>
            <a:r>
              <a:rPr lang="cs-CZ" sz="2000" dirty="0" smtClean="0"/>
              <a:t>n</a:t>
            </a:r>
            <a:r>
              <a:rPr lang="cs-CZ" sz="2000" dirty="0" smtClean="0"/>
              <a:t>azýváme: </a:t>
            </a:r>
          </a:p>
          <a:p>
            <a:pPr marL="457200" indent="-457200">
              <a:buNone/>
            </a:pPr>
            <a:r>
              <a:rPr lang="cs-CZ" sz="2000" b="1" dirty="0" smtClean="0">
                <a:solidFill>
                  <a:srgbClr val="002060"/>
                </a:solidFill>
              </a:rPr>
              <a:t>Soustava (dvou) lineárních rovnic se dvěma neznámými.</a:t>
            </a:r>
            <a:r>
              <a:rPr lang="cs-CZ" sz="2000" u="sng" dirty="0" smtClean="0"/>
              <a:t/>
            </a:r>
            <a:br>
              <a:rPr lang="cs-CZ" sz="2000" u="sng" dirty="0" smtClean="0"/>
            </a:br>
            <a:endParaRPr lang="cs-CZ" sz="2200" u="sng" dirty="0"/>
          </a:p>
        </p:txBody>
      </p:sp>
      <p:sp>
        <p:nvSpPr>
          <p:cNvPr id="16" name="TextovéPole 15"/>
          <p:cNvSpPr txBox="1"/>
          <p:nvPr/>
        </p:nvSpPr>
        <p:spPr>
          <a:xfrm>
            <a:off x="971600" y="3573016"/>
            <a:ext cx="73448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000" dirty="0" smtClean="0"/>
              <a:t>Uspořádaná dvojice </a:t>
            </a:r>
            <a:r>
              <a:rPr lang="cs-CZ" sz="2000" b="1" dirty="0" smtClean="0">
                <a:solidFill>
                  <a:srgbClr val="FF0000"/>
                </a:solidFill>
              </a:rPr>
              <a:t>[2;3] </a:t>
            </a:r>
            <a:r>
              <a:rPr lang="cs-CZ" sz="2000" dirty="0" smtClean="0"/>
              <a:t>je řešením první i druhé rovnice.</a:t>
            </a:r>
            <a:endParaRPr lang="cs-CZ" sz="2000" dirty="0"/>
          </a:p>
        </p:txBody>
      </p:sp>
      <p:sp>
        <p:nvSpPr>
          <p:cNvPr id="17" name="TextovéPole 16"/>
          <p:cNvSpPr txBox="1"/>
          <p:nvPr/>
        </p:nvSpPr>
        <p:spPr>
          <a:xfrm>
            <a:off x="899592" y="4221088"/>
            <a:ext cx="756084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dirty="0" smtClean="0"/>
              <a:t>Uspořádaná dvojice čísel, která je řešením první </a:t>
            </a:r>
            <a:br>
              <a:rPr lang="cs-CZ" sz="2400" dirty="0" smtClean="0"/>
            </a:br>
            <a:r>
              <a:rPr lang="cs-CZ" sz="2400" dirty="0" smtClean="0"/>
              <a:t>i druhé rovnice této soustavy, se nazývá řešením soustavy lineárních rovnic se dvěma neznámými.</a:t>
            </a:r>
            <a:endParaRPr lang="cs-CZ" sz="2400" dirty="0"/>
          </a:p>
        </p:txBody>
      </p:sp>
      <p:sp>
        <p:nvSpPr>
          <p:cNvPr id="18" name="TextovéPole 17"/>
          <p:cNvSpPr txBox="1"/>
          <p:nvPr/>
        </p:nvSpPr>
        <p:spPr>
          <a:xfrm>
            <a:off x="971600" y="5805264"/>
            <a:ext cx="74168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dirty="0" smtClean="0"/>
              <a:t>Zapisujeme: </a:t>
            </a:r>
            <a:r>
              <a:rPr lang="cs-CZ" sz="2800" dirty="0" smtClean="0">
                <a:solidFill>
                  <a:srgbClr val="FF0000"/>
                </a:solidFill>
              </a:rPr>
              <a:t>[x;y] = [2;3]</a:t>
            </a:r>
            <a:endParaRPr lang="cs-CZ" sz="2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  <p:bldP spid="1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3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Soustavy dvou lineárních rovnic se dvěma neznámými</a:t>
            </a:r>
            <a:endParaRPr lang="cs-CZ" dirty="0"/>
          </a:p>
        </p:txBody>
      </p:sp>
      <p:sp>
        <p:nvSpPr>
          <p:cNvPr id="921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971600" y="2017713"/>
            <a:ext cx="7704856" cy="835223"/>
          </a:xfrm>
          <a:noFill/>
          <a:ln/>
        </p:spPr>
        <p:txBody>
          <a:bodyPr lIns="182562" tIns="46037" rIns="182562" bIns="46037"/>
          <a:lstStyle/>
          <a:p>
            <a:pPr marL="457200" indent="-457200">
              <a:buNone/>
            </a:pPr>
            <a:r>
              <a:rPr lang="cs-CZ" sz="2400" dirty="0" smtClean="0"/>
              <a:t>Existují čtyři základní metody řešení soustav dvou lineárních rovnic se dvěma neznámými.</a:t>
            </a:r>
            <a:endParaRPr lang="cs-CZ" sz="2400" u="sng" dirty="0"/>
          </a:p>
        </p:txBody>
      </p:sp>
      <p:sp>
        <p:nvSpPr>
          <p:cNvPr id="7" name="TextovéPole 6"/>
          <p:cNvSpPr txBox="1"/>
          <p:nvPr/>
        </p:nvSpPr>
        <p:spPr>
          <a:xfrm>
            <a:off x="1475656" y="3140968"/>
            <a:ext cx="56886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rgbClr val="FF0000"/>
                </a:solidFill>
              </a:rPr>
              <a:t>- Dosazovací metoda</a:t>
            </a:r>
            <a:endParaRPr lang="cs-CZ" sz="2800" b="1" dirty="0">
              <a:solidFill>
                <a:srgbClr val="FF0000"/>
              </a:solidFill>
            </a:endParaRPr>
          </a:p>
        </p:txBody>
      </p:sp>
      <p:sp>
        <p:nvSpPr>
          <p:cNvPr id="8" name="TextovéPole 7"/>
          <p:cNvSpPr txBox="1"/>
          <p:nvPr/>
        </p:nvSpPr>
        <p:spPr>
          <a:xfrm>
            <a:off x="1475656" y="3933056"/>
            <a:ext cx="56886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/>
              <a:t>- Sčítací metoda</a:t>
            </a:r>
            <a:endParaRPr lang="cs-CZ" sz="2800" b="1" dirty="0"/>
          </a:p>
        </p:txBody>
      </p:sp>
      <p:sp>
        <p:nvSpPr>
          <p:cNvPr id="9" name="TextovéPole 8"/>
          <p:cNvSpPr txBox="1"/>
          <p:nvPr/>
        </p:nvSpPr>
        <p:spPr>
          <a:xfrm>
            <a:off x="1475656" y="4653136"/>
            <a:ext cx="56886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/>
              <a:t>- Srovnávací metoda</a:t>
            </a:r>
            <a:endParaRPr lang="cs-CZ" sz="2800" b="1" dirty="0"/>
          </a:p>
        </p:txBody>
      </p:sp>
      <p:sp>
        <p:nvSpPr>
          <p:cNvPr id="10" name="TextovéPole 9"/>
          <p:cNvSpPr txBox="1"/>
          <p:nvPr/>
        </p:nvSpPr>
        <p:spPr>
          <a:xfrm>
            <a:off x="1547664" y="5373216"/>
            <a:ext cx="56886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/>
              <a:t>- Grafická metoda</a:t>
            </a:r>
            <a:endParaRPr lang="cs-CZ" sz="2800" b="1" dirty="0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7" grpId="1"/>
      <p:bldP spid="8" grpId="0"/>
      <p:bldP spid="9" grpId="0"/>
      <p:bldP spid="1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Elipsa 18"/>
          <p:cNvSpPr/>
          <p:nvPr/>
        </p:nvSpPr>
        <p:spPr bwMode="auto">
          <a:xfrm>
            <a:off x="2555776" y="2276872"/>
            <a:ext cx="360040" cy="288032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sz="3200" dirty="0" smtClean="0"/>
              <a:t>Řešení soustavy dvou lineárních rovnic se dvěma neznámými </a:t>
            </a:r>
            <a:r>
              <a:rPr lang="cs-CZ" sz="3200" dirty="0" smtClean="0">
                <a:solidFill>
                  <a:srgbClr val="FF0000"/>
                </a:solidFill>
              </a:rPr>
              <a:t>dosazovací metodou</a:t>
            </a:r>
            <a:r>
              <a:rPr lang="cs-CZ" sz="3200" dirty="0" smtClean="0"/>
              <a:t>.</a:t>
            </a:r>
            <a:endParaRPr lang="cs-CZ" sz="3200" dirty="0"/>
          </a:p>
        </p:txBody>
      </p:sp>
      <p:sp>
        <p:nvSpPr>
          <p:cNvPr id="921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971600" y="1844824"/>
            <a:ext cx="7704856" cy="475183"/>
          </a:xfrm>
          <a:noFill/>
          <a:ln/>
        </p:spPr>
        <p:txBody>
          <a:bodyPr lIns="182562" tIns="46037" rIns="182562" bIns="46037"/>
          <a:lstStyle/>
          <a:p>
            <a:pPr marL="457200" indent="-457200">
              <a:buNone/>
            </a:pPr>
            <a:r>
              <a:rPr lang="cs-CZ" sz="2200" dirty="0" smtClean="0"/>
              <a:t>1. Vypočtěte, co je řešením soustavy lineárních rovnic:</a:t>
            </a:r>
            <a:endParaRPr lang="cs-CZ" sz="2200" u="sng" dirty="0"/>
          </a:p>
        </p:txBody>
      </p:sp>
      <p:sp>
        <p:nvSpPr>
          <p:cNvPr id="7" name="TextovéPole 6"/>
          <p:cNvSpPr txBox="1"/>
          <p:nvPr/>
        </p:nvSpPr>
        <p:spPr>
          <a:xfrm>
            <a:off x="1475656" y="2852936"/>
            <a:ext cx="67687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a) Z jedné (libovolné) rovnice vyjádříme jednu (libovolnou)    </a:t>
            </a:r>
            <a:br>
              <a:rPr lang="cs-CZ" b="1" dirty="0" smtClean="0"/>
            </a:br>
            <a:r>
              <a:rPr lang="cs-CZ" b="1" dirty="0" smtClean="0"/>
              <a:t>    neznámou, pomocí druhé neznámé.</a:t>
            </a:r>
            <a:endParaRPr lang="cs-CZ" b="1" dirty="0"/>
          </a:p>
        </p:txBody>
      </p:sp>
      <p:sp>
        <p:nvSpPr>
          <p:cNvPr id="8" name="TextovéPole 7"/>
          <p:cNvSpPr txBox="1"/>
          <p:nvPr/>
        </p:nvSpPr>
        <p:spPr>
          <a:xfrm>
            <a:off x="1979712" y="2204864"/>
            <a:ext cx="56886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2x –   y = 4</a:t>
            </a:r>
          </a:p>
          <a:p>
            <a:r>
              <a:rPr lang="cs-CZ" b="1" u="sng" dirty="0" smtClean="0"/>
              <a:t>  x + 2y = - 3</a:t>
            </a:r>
            <a:endParaRPr lang="cs-CZ" b="1" u="sng" dirty="0"/>
          </a:p>
        </p:txBody>
      </p:sp>
      <p:sp>
        <p:nvSpPr>
          <p:cNvPr id="11" name="TextovéPole 10"/>
          <p:cNvSpPr txBox="1"/>
          <p:nvPr/>
        </p:nvSpPr>
        <p:spPr>
          <a:xfrm>
            <a:off x="1691680" y="3429000"/>
            <a:ext cx="41044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2x – y = 4	/ +y</a:t>
            </a:r>
            <a:endParaRPr lang="cs-CZ" dirty="0"/>
          </a:p>
        </p:txBody>
      </p:sp>
      <p:sp>
        <p:nvSpPr>
          <p:cNvPr id="12" name="TextovéPole 11"/>
          <p:cNvSpPr txBox="1"/>
          <p:nvPr/>
        </p:nvSpPr>
        <p:spPr>
          <a:xfrm>
            <a:off x="1763688" y="3717032"/>
            <a:ext cx="41044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     2x = 4 + y	/ - 4</a:t>
            </a:r>
            <a:endParaRPr lang="cs-CZ" dirty="0"/>
          </a:p>
        </p:txBody>
      </p:sp>
      <p:sp>
        <p:nvSpPr>
          <p:cNvPr id="13" name="TextovéPole 12"/>
          <p:cNvSpPr txBox="1"/>
          <p:nvPr/>
        </p:nvSpPr>
        <p:spPr>
          <a:xfrm>
            <a:off x="1691680" y="4005064"/>
            <a:ext cx="41044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        y = 2x - 4</a:t>
            </a:r>
            <a:endParaRPr lang="cs-CZ" dirty="0"/>
          </a:p>
        </p:txBody>
      </p:sp>
      <p:sp>
        <p:nvSpPr>
          <p:cNvPr id="15" name="TextovéPole 14"/>
          <p:cNvSpPr txBox="1"/>
          <p:nvPr/>
        </p:nvSpPr>
        <p:spPr>
          <a:xfrm>
            <a:off x="1547664" y="4293096"/>
            <a:ext cx="67687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b) Získaný výraz dosadíme do druhé rovnice za neznámou </a:t>
            </a:r>
            <a:r>
              <a:rPr lang="cs-CZ" b="1" dirty="0" err="1" smtClean="0"/>
              <a:t>y</a:t>
            </a:r>
            <a:r>
              <a:rPr lang="cs-CZ" b="1" dirty="0" smtClean="0"/>
              <a:t>.</a:t>
            </a:r>
            <a:endParaRPr lang="cs-CZ" b="1" dirty="0"/>
          </a:p>
        </p:txBody>
      </p:sp>
      <p:sp>
        <p:nvSpPr>
          <p:cNvPr id="16" name="TextovéPole 15"/>
          <p:cNvSpPr txBox="1"/>
          <p:nvPr/>
        </p:nvSpPr>
        <p:spPr>
          <a:xfrm>
            <a:off x="1691680" y="4581128"/>
            <a:ext cx="41044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x + 2y = - 3</a:t>
            </a:r>
            <a:endParaRPr lang="cs-CZ" dirty="0"/>
          </a:p>
        </p:txBody>
      </p:sp>
      <p:sp>
        <p:nvSpPr>
          <p:cNvPr id="17" name="TextovéPole 16"/>
          <p:cNvSpPr txBox="1"/>
          <p:nvPr/>
        </p:nvSpPr>
        <p:spPr>
          <a:xfrm>
            <a:off x="971600" y="4869160"/>
            <a:ext cx="2520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x + 2·(2x – 4) = - 3</a:t>
            </a:r>
            <a:endParaRPr lang="cs-CZ" dirty="0"/>
          </a:p>
        </p:txBody>
      </p:sp>
      <p:sp>
        <p:nvSpPr>
          <p:cNvPr id="18" name="TextovéPole 17"/>
          <p:cNvSpPr txBox="1"/>
          <p:nvPr/>
        </p:nvSpPr>
        <p:spPr>
          <a:xfrm>
            <a:off x="1619672" y="5229200"/>
            <a:ext cx="67687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c) Dostáváme lineární rovnici s jedinou neznámou, kterou již </a:t>
            </a:r>
            <a:br>
              <a:rPr lang="cs-CZ" b="1" dirty="0" smtClean="0"/>
            </a:br>
            <a:r>
              <a:rPr lang="cs-CZ" b="1" dirty="0" smtClean="0"/>
              <a:t>    řešit umíme.</a:t>
            </a:r>
            <a:endParaRPr lang="cs-CZ" b="1" dirty="0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9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7" grpId="0"/>
      <p:bldP spid="8" grpId="0"/>
      <p:bldP spid="11" grpId="0"/>
      <p:bldP spid="12" grpId="0"/>
      <p:bldP spid="13" grpId="0"/>
      <p:bldP spid="15" grpId="0"/>
      <p:bldP spid="16" grpId="0"/>
      <p:bldP spid="17" grpId="0"/>
      <p:bldP spid="18" grpId="0"/>
    </p:bldLst>
  </p:timing>
</p:sld>
</file>

<file path=ppt/theme/theme1.xml><?xml version="1.0" encoding="utf-8"?>
<a:theme xmlns:a="http://schemas.openxmlformats.org/drawingml/2006/main" name="Prezentace školení zaměstnanců">
  <a:themeElements>
    <a:clrScheme name="Blends 5">
      <a:dk1>
        <a:srgbClr val="000000"/>
      </a:dk1>
      <a:lt1>
        <a:srgbClr val="FFFFFF"/>
      </a:lt1>
      <a:dk2>
        <a:srgbClr val="000066"/>
      </a:dk2>
      <a:lt2>
        <a:srgbClr val="333333"/>
      </a:lt2>
      <a:accent1>
        <a:srgbClr val="C4709A"/>
      </a:accent1>
      <a:accent2>
        <a:srgbClr val="4B4EB5"/>
      </a:accent2>
      <a:accent3>
        <a:srgbClr val="FFFFFF"/>
      </a:accent3>
      <a:accent4>
        <a:srgbClr val="000000"/>
      </a:accent4>
      <a:accent5>
        <a:srgbClr val="DEBBCA"/>
      </a:accent5>
      <a:accent6>
        <a:srgbClr val="4346A4"/>
      </a:accent6>
      <a:hlink>
        <a:srgbClr val="C481CF"/>
      </a:hlink>
      <a:folHlink>
        <a:srgbClr val="76B749"/>
      </a:folHlink>
    </a:clrScheme>
    <a:fontScheme name="Blends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Blend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2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3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4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iv sady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ady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Prezentace školení zaměstnanců</Template>
  <TotalTime>636</TotalTime>
  <Words>950</Words>
  <Application>Microsoft Office PowerPoint</Application>
  <PresentationFormat>Předvádění na obrazovce (4:3)</PresentationFormat>
  <Paragraphs>141</Paragraphs>
  <Slides>19</Slides>
  <Notes>1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19</vt:i4>
      </vt:variant>
    </vt:vector>
  </HeadingPairs>
  <TitlesOfParts>
    <vt:vector size="20" baseType="lpstr">
      <vt:lpstr>Prezentace školení zaměstnanců</vt:lpstr>
      <vt:lpstr>Soustavy dvou lineárních rovnic se dvěma neznámými</vt:lpstr>
      <vt:lpstr>Soustavy dvou lineárních rovnic se dvěma neznámými</vt:lpstr>
      <vt:lpstr>Soustavy dvou lineárních rovnic se dvěma neznámými</vt:lpstr>
      <vt:lpstr>Soustavy dvou lineárních rovnic se dvěma neznámými</vt:lpstr>
      <vt:lpstr>Soustavy dvou lineárních rovnic se dvěma neznámými</vt:lpstr>
      <vt:lpstr>Soustavy dvou lineárních rovnic se dvěma neznámými</vt:lpstr>
      <vt:lpstr>Soustavy dvou lineárních rovnic se dvěma neznámými</vt:lpstr>
      <vt:lpstr>Soustavy dvou lineárních rovnic se dvěma neznámými</vt:lpstr>
      <vt:lpstr>Řešení soustavy dvou lineárních rovnic se dvěma neznámými dosazovací metodou.</vt:lpstr>
      <vt:lpstr>Řešení soustavy dvou lineárních rovnic se dvěma neznámými dosazovací metodou.</vt:lpstr>
      <vt:lpstr>Řešení soustavy dvou lineárních rovnic se dvěma neznámými dosazovací metodou.</vt:lpstr>
      <vt:lpstr>Řešení soustavy dvou lineárních rovnic se dvěma neznámými dosazovací metodou.</vt:lpstr>
      <vt:lpstr>Řešení soustavy dvou lineárních rovnic se dvěma neznámými dosazovací metodou.</vt:lpstr>
      <vt:lpstr>Řešení soustavy dvou lineárních rovnic se dvěma neznámými dosazovací metodou.</vt:lpstr>
      <vt:lpstr>Řešení soustavy dvou lineárních rovnic se dvěma neznámými dosazovací metodou.</vt:lpstr>
      <vt:lpstr>Řešení soustavy dvou lineárních rovnic se dvěma neznámými dosazovací metodou.</vt:lpstr>
      <vt:lpstr>Řešení soustavy dvou lineárních rovnic se dvěma neznámými dosazovací metodou.</vt:lpstr>
      <vt:lpstr>Řešení soustavy dvou lineárních rovnic se dvěma neznámými dosazovací metodou.</vt:lpstr>
      <vt:lpstr>Řešení soustavy dvou lineárních rovnic se dvěma neznámými dosazovací metodou.</vt:lpstr>
    </vt:vector>
  </TitlesOfParts>
  <Company>Hewlett-Packard Company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Lineární rovnice se dvěma neznámými</dc:title>
  <dc:creator>Pedro</dc:creator>
  <cp:lastModifiedBy>Pedro</cp:lastModifiedBy>
  <cp:revision>111</cp:revision>
  <dcterms:created xsi:type="dcterms:W3CDTF">2012-01-02T08:14:14Z</dcterms:created>
  <dcterms:modified xsi:type="dcterms:W3CDTF">2012-01-02T18:52:39Z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TC010130221029</vt:lpwstr>
  </property>
</Properties>
</file>