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25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cs-CZ" smtClean="0"/>
              <a:t>Slovní úlohy řešené soustavou rovnic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358BEC-E9F2-4FE3-AB15-2DE817A821B5}" type="datetimeFigureOut">
              <a:rPr lang="cs-CZ" smtClean="0"/>
              <a:t>16.1.2012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8E80EC-3C27-40BF-97A2-8CCCAECAF32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7468042"/>
      </p:ext>
    </p:extLst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cs-CZ" smtClean="0"/>
              <a:t>Slovní úlohy řešené soustavou rovnic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82ABCD-5E06-4465-8DE4-5531A2AD0649}" type="datetimeFigureOut">
              <a:rPr lang="cs-CZ" smtClean="0"/>
              <a:t>16.1.2012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7B2970-B443-44DA-AED5-BB3E31FB009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93812430"/>
      </p:ext>
    </p:extLst>
  </p:cSld>
  <p:clrMap bg1="lt1" tx1="dk1" bg2="lt2" tx2="dk2" accent1="accent1" accent2="accent2" accent3="accent3" accent4="accent4" accent5="accent5" accent6="accent6" hlink="hlink" folHlink="folHlink"/>
  <p:hf sldNum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5" name="Zástupný symbol pro záhlaví 4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Slovní úlohy řešené soustavou rovnic</a:t>
            </a:r>
            <a:endParaRPr lang="cs-CZ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5" name="Zástupný symbol pro záhlaví 4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Slovní úlohy řešené soustavou rovnic</a:t>
            </a:r>
            <a:endParaRPr lang="cs-CZ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5" name="Zástupný symbol pro záhlaví 4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Slovní úlohy řešené soustavou rovnic</a:t>
            </a:r>
            <a:endParaRPr lang="cs-CZ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5" name="Zástupný symbol pro záhlaví 4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Slovní úlohy řešené soustavou rovnic</a:t>
            </a:r>
            <a:endParaRPr lang="cs-CZ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5" name="Zástupný symbol pro záhlaví 4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Slovní úlohy řešené soustavou rovnic</a:t>
            </a:r>
            <a:endParaRPr lang="cs-CZ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5" name="Zástupný symbol pro záhlaví 4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Slovní úlohy řešené soustavou rovnic</a:t>
            </a:r>
            <a:endParaRPr lang="cs-CZ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5" name="Zástupný symbol pro záhlaví 4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Slovní úlohy řešené soustavou rovnic</a:t>
            </a:r>
            <a:endParaRPr lang="cs-CZ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5" name="Zástupný symbol pro záhlaví 4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Slovní úlohy řešené soustavou rovnic</a:t>
            </a:r>
            <a:endParaRPr lang="cs-CZ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5" name="Zástupný symbol pro záhlaví 4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Slovní úlohy řešené soustavou rovnic</a:t>
            </a:r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5" name="Zástupný symbol pro záhlaví 4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Slovní úlohy řešené soustavou rovnic</a:t>
            </a:r>
            <a:endParaRPr lang="cs-CZ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5" name="Zástupný symbol pro záhlaví 4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Slovní úlohy řešené soustavou rovnic</a:t>
            </a:r>
            <a:endParaRPr lang="cs-CZ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5" name="Zástupný symbol pro záhlaví 4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Slovní úlohy řešené soustavou rovnic</a:t>
            </a:r>
            <a:endParaRPr lang="cs-CZ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5" name="Zástupný symbol pro záhlaví 4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Slovní úlohy řešené soustavou rovnic</a:t>
            </a:r>
            <a:endParaRPr lang="cs-CZ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5" name="Zástupný symbol pro záhlaví 4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Slovní úlohy řešené soustavou rovnic</a:t>
            </a:r>
            <a:endParaRPr lang="cs-CZ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5" name="Zástupný symbol pro záhlaví 4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Slovní úlohy řešené soustavou rovnic</a:t>
            </a:r>
            <a:endParaRPr lang="cs-CZ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5" name="Zástupný symbol pro záhlaví 4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Slovní úlohy řešené soustavou rovnic</a:t>
            </a:r>
            <a:endParaRPr lang="cs-CZ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5" name="Zástupný symbol pro záhlaví 4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Slovní úlohy řešené soustavou rovnic</a:t>
            </a:r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C89E1-3332-4E21-9C91-C41B6BAA436E}" type="datetime1">
              <a:rPr lang="cs-CZ" smtClean="0"/>
              <a:t>16.1.2012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F8D07-9F8C-426D-9FAE-68C39C0DA5B8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AFAD3-1A9B-4EB5-9ED7-FBD189BADCC9}" type="datetime1">
              <a:rPr lang="cs-CZ" smtClean="0"/>
              <a:t>16.1.2012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F8D07-9F8C-426D-9FAE-68C39C0DA5B8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91F78-E3CE-4894-AF65-7E6FB1489B14}" type="datetime1">
              <a:rPr lang="cs-CZ" smtClean="0"/>
              <a:t>16.1.2012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F8D07-9F8C-426D-9FAE-68C39C0DA5B8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110CF-E730-4FA1-9686-3024475B1B3C}" type="datetime1">
              <a:rPr lang="cs-CZ" smtClean="0"/>
              <a:t>16.1.2012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F8D07-9F8C-426D-9FAE-68C39C0DA5B8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421F1-3B59-487F-9F2A-C960E742C761}" type="datetime1">
              <a:rPr lang="cs-CZ" smtClean="0"/>
              <a:t>16.1.2012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F8D07-9F8C-426D-9FAE-68C39C0DA5B8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A5329-BD3A-46D0-BEB5-5CFE0AB70869}" type="datetime1">
              <a:rPr lang="cs-CZ" smtClean="0"/>
              <a:t>16.1.2012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F8D07-9F8C-426D-9FAE-68C39C0DA5B8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058A5-0811-4D1B-BFD9-3A85AFFE429B}" type="datetime1">
              <a:rPr lang="cs-CZ" smtClean="0"/>
              <a:t>16.1.2012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F8D07-9F8C-426D-9FAE-68C39C0DA5B8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18287-EB37-4831-BB91-BB72DFB4883B}" type="datetime1">
              <a:rPr lang="cs-CZ" smtClean="0"/>
              <a:t>16.1.2012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F8D07-9F8C-426D-9FAE-68C39C0DA5B8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4D078-52EF-4443-8987-750A1425C99D}" type="datetime1">
              <a:rPr lang="cs-CZ" smtClean="0"/>
              <a:t>16.1.2012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F8D07-9F8C-426D-9FAE-68C39C0DA5B8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78C62-F4CA-4BA3-B7DD-1D5F079C9045}" type="datetime1">
              <a:rPr lang="cs-CZ" smtClean="0"/>
              <a:t>16.1.2012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F8D07-9F8C-426D-9FAE-68C39C0DA5B8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0BD7D-03D4-4A14-8DFA-BDC5812802E8}" type="datetime1">
              <a:rPr lang="cs-CZ" smtClean="0"/>
              <a:t>16.1.2012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F8D07-9F8C-426D-9FAE-68C39C0DA5B8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1167D0-7E6D-4A1E-925E-0760B60CE764}" type="datetime1">
              <a:rPr lang="cs-CZ" smtClean="0"/>
              <a:t>16.1.2012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5F8D07-9F8C-426D-9FAE-68C39C0DA5B8}" type="slidenum">
              <a:rPr lang="cs-CZ" smtClean="0"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971600" y="1556792"/>
            <a:ext cx="7113550" cy="175432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57150" h="38100" prst="artDeco"/>
            </a:sp3d>
          </a:bodyPr>
          <a:lstStyle/>
          <a:p>
            <a:pPr algn="ctr"/>
            <a:r>
              <a:rPr lang="cs-CZ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Slovní úlohy</a:t>
            </a:r>
            <a:br>
              <a:rPr lang="cs-CZ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cs-CZ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řešené soustavou rovnic</a:t>
            </a:r>
            <a:endParaRPr lang="cs-CZ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4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2987824" y="4077072"/>
            <a:ext cx="302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dirty="0" smtClean="0">
                <a:latin typeface="Arial Black" pitchFamily="34" charset="0"/>
              </a:rPr>
              <a:t>9. ročník</a:t>
            </a:r>
            <a:endParaRPr lang="cs-CZ" sz="28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251520" y="980728"/>
            <a:ext cx="8640960" cy="33855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cs-CZ" sz="1600" dirty="0" smtClean="0">
                <a:latin typeface="Arial" pitchFamily="34" charset="0"/>
                <a:cs typeface="Arial" pitchFamily="34" charset="0"/>
              </a:rPr>
              <a:t>7. </a:t>
            </a:r>
            <a:r>
              <a:rPr lang="cs-CZ" sz="1600" dirty="0" smtClean="0"/>
              <a:t>Do třídy chodí 28 žáků. Dívek je o 4 více než chlapců. Kolik dívek a kolik chlapců chodí do třídy?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1835696" y="188640"/>
            <a:ext cx="597666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Slovní úlohy</a:t>
            </a:r>
            <a:br>
              <a:rPr lang="cs-CZ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cs-CZ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řešené soustavou rovnic</a:t>
            </a:r>
          </a:p>
          <a:p>
            <a:endParaRPr lang="cs-CZ" dirty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1266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1266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0" y="1266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0" y="1266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62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2064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0" y="1266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TextovéPole 40"/>
          <p:cNvSpPr txBox="1"/>
          <p:nvPr/>
        </p:nvSpPr>
        <p:spPr>
          <a:xfrm>
            <a:off x="7308304" y="6381328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[x; y] = [16; 12]</a:t>
            </a:r>
            <a:endParaRPr lang="cs-CZ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251520" y="980728"/>
            <a:ext cx="8640960" cy="33855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cs-CZ" sz="1600" dirty="0" smtClean="0">
                <a:latin typeface="Arial" pitchFamily="34" charset="0"/>
                <a:cs typeface="Arial" pitchFamily="34" charset="0"/>
              </a:rPr>
              <a:t>8. Podíl dvou čísel je 4, jejich součet je 90. Která jsou to čísla?</a:t>
            </a:r>
          </a:p>
        </p:txBody>
      </p:sp>
      <p:sp>
        <p:nvSpPr>
          <p:cNvPr id="7" name="TextovéPole 6"/>
          <p:cNvSpPr txBox="1"/>
          <p:nvPr/>
        </p:nvSpPr>
        <p:spPr>
          <a:xfrm>
            <a:off x="1835696" y="188640"/>
            <a:ext cx="597666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Slovní úlohy</a:t>
            </a:r>
            <a:br>
              <a:rPr lang="cs-CZ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cs-CZ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řešené soustavou rovnic</a:t>
            </a:r>
          </a:p>
          <a:p>
            <a:endParaRPr lang="cs-CZ" dirty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1266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1266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0" y="1266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0" y="1266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62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2064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0" y="1266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TextovéPole 40"/>
          <p:cNvSpPr txBox="1"/>
          <p:nvPr/>
        </p:nvSpPr>
        <p:spPr>
          <a:xfrm>
            <a:off x="7308304" y="6381328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[x; y] = [72; 18]</a:t>
            </a:r>
            <a:endParaRPr lang="cs-CZ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251520" y="980728"/>
            <a:ext cx="8640960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cs-CZ" sz="1600" dirty="0" smtClean="0">
                <a:latin typeface="Arial" pitchFamily="34" charset="0"/>
                <a:cs typeface="Arial" pitchFamily="34" charset="0"/>
              </a:rPr>
              <a:t>9. Otec je čtyřikrát tak starý jako jeho syn. Za šest let bude starší již jen třikrát. Kolik let je otci    </a:t>
            </a:r>
            <a:br>
              <a:rPr lang="cs-CZ" sz="1600" dirty="0" smtClean="0">
                <a:latin typeface="Arial" pitchFamily="34" charset="0"/>
                <a:cs typeface="Arial" pitchFamily="34" charset="0"/>
              </a:rPr>
            </a:br>
            <a:r>
              <a:rPr lang="cs-CZ" sz="1600" dirty="0" smtClean="0">
                <a:latin typeface="Arial" pitchFamily="34" charset="0"/>
                <a:cs typeface="Arial" pitchFamily="34" charset="0"/>
              </a:rPr>
              <a:t>    a kolik synovi?</a:t>
            </a:r>
          </a:p>
        </p:txBody>
      </p:sp>
      <p:sp>
        <p:nvSpPr>
          <p:cNvPr id="7" name="TextovéPole 6"/>
          <p:cNvSpPr txBox="1"/>
          <p:nvPr/>
        </p:nvSpPr>
        <p:spPr>
          <a:xfrm>
            <a:off x="1835696" y="188640"/>
            <a:ext cx="597666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Slovní úlohy</a:t>
            </a:r>
            <a:br>
              <a:rPr lang="cs-CZ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cs-CZ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řešené soustavou rovnic</a:t>
            </a:r>
          </a:p>
          <a:p>
            <a:endParaRPr lang="cs-CZ" dirty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1266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1266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0" y="1266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0" y="1266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62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2064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0" y="1266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TextovéPole 40"/>
          <p:cNvSpPr txBox="1"/>
          <p:nvPr/>
        </p:nvSpPr>
        <p:spPr>
          <a:xfrm>
            <a:off x="7308304" y="6381328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[x; y] = [48; 12]</a:t>
            </a:r>
            <a:endParaRPr lang="cs-CZ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251520" y="964466"/>
            <a:ext cx="8640960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/>
            <a:r>
              <a:rPr lang="cs-CZ" sz="1600" dirty="0" smtClean="0">
                <a:latin typeface="Arial" pitchFamily="34" charset="0"/>
                <a:cs typeface="Arial" pitchFamily="34" charset="0"/>
              </a:rPr>
              <a:t>10. Zvětšíme-li délku obdélníka o 2 m a zároveň zmenšíme šířku o 1 m, zůstane jeho obsah nezměněn. Jestliže však délku o 1 m zmenšíme a zároveň šířku o 2 m zvětšíme, zvětší se obsah o 9 m</a:t>
            </a:r>
            <a:r>
              <a:rPr lang="cs-CZ" sz="1600" baseline="30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cs-CZ" sz="1600" dirty="0" smtClean="0">
                <a:latin typeface="Arial" pitchFamily="34" charset="0"/>
                <a:cs typeface="Arial" pitchFamily="34" charset="0"/>
              </a:rPr>
              <a:t>. Jaké jsou rozměry obdélníku? </a:t>
            </a:r>
          </a:p>
        </p:txBody>
      </p:sp>
      <p:sp>
        <p:nvSpPr>
          <p:cNvPr id="7" name="TextovéPole 6"/>
          <p:cNvSpPr txBox="1"/>
          <p:nvPr/>
        </p:nvSpPr>
        <p:spPr>
          <a:xfrm>
            <a:off x="1835696" y="188640"/>
            <a:ext cx="597666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Slovní úlohy</a:t>
            </a:r>
            <a:br>
              <a:rPr lang="cs-CZ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cs-CZ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řešené soustavou rovnic</a:t>
            </a:r>
          </a:p>
          <a:p>
            <a:endParaRPr lang="cs-CZ" dirty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1266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1266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0" y="1266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0" y="1266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62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2064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0" y="1266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TextovéPole 40"/>
          <p:cNvSpPr txBox="1"/>
          <p:nvPr/>
        </p:nvSpPr>
        <p:spPr>
          <a:xfrm>
            <a:off x="7308304" y="6381328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[x; y] = [8; 5]</a:t>
            </a:r>
            <a:endParaRPr lang="cs-CZ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251520" y="964466"/>
            <a:ext cx="8640960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/>
            <a:r>
              <a:rPr lang="cs-CZ" sz="1600" dirty="0" smtClean="0">
                <a:latin typeface="Arial" pitchFamily="34" charset="0"/>
                <a:cs typeface="Arial" pitchFamily="34" charset="0"/>
              </a:rPr>
              <a:t>11. Dá-li </a:t>
            </a:r>
            <a:r>
              <a:rPr lang="cs-CZ" sz="1600" dirty="0">
                <a:latin typeface="Arial" pitchFamily="34" charset="0"/>
                <a:cs typeface="Arial" pitchFamily="34" charset="0"/>
              </a:rPr>
              <a:t>J</a:t>
            </a:r>
            <a:r>
              <a:rPr lang="cs-CZ" sz="1600" dirty="0" smtClean="0">
                <a:latin typeface="Arial" pitchFamily="34" charset="0"/>
                <a:cs typeface="Arial" pitchFamily="34" charset="0"/>
              </a:rPr>
              <a:t>ana Petrovi tři bonbóny, bude mít stále ještě o jeden bonbón více. Dá-li Petr Janě jeden bonbón, bude jich mít Jana dvakrát více než Petr. Kolik bonbónů má každý z nich?</a:t>
            </a:r>
          </a:p>
        </p:txBody>
      </p:sp>
      <p:sp>
        <p:nvSpPr>
          <p:cNvPr id="7" name="TextovéPole 6"/>
          <p:cNvSpPr txBox="1"/>
          <p:nvPr/>
        </p:nvSpPr>
        <p:spPr>
          <a:xfrm>
            <a:off x="1835696" y="188640"/>
            <a:ext cx="597666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Slovní úlohy</a:t>
            </a:r>
            <a:br>
              <a:rPr lang="cs-CZ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cs-CZ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řešené soustavou rovnic</a:t>
            </a:r>
          </a:p>
          <a:p>
            <a:endParaRPr lang="cs-CZ" dirty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1266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1266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0" y="1266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0" y="1266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62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2064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0" y="1266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TextovéPole 40"/>
          <p:cNvSpPr txBox="1"/>
          <p:nvPr/>
        </p:nvSpPr>
        <p:spPr>
          <a:xfrm>
            <a:off x="7308304" y="6381328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[x; y] = [17; 10]</a:t>
            </a:r>
            <a:endParaRPr lang="cs-CZ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251520" y="964466"/>
            <a:ext cx="8640960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/>
            <a:r>
              <a:rPr lang="cs-CZ" sz="1600" dirty="0" smtClean="0">
                <a:latin typeface="Arial" pitchFamily="34" charset="0"/>
                <a:cs typeface="Arial" pitchFamily="34" charset="0"/>
              </a:rPr>
              <a:t>12. Trojnásobek rozdílu dvou neznámých čísel je 24. Čtvrtina jejich součtu je 9. </a:t>
            </a:r>
            <a:br>
              <a:rPr lang="cs-CZ" sz="1600" dirty="0" smtClean="0">
                <a:latin typeface="Arial" pitchFamily="34" charset="0"/>
                <a:cs typeface="Arial" pitchFamily="34" charset="0"/>
              </a:rPr>
            </a:br>
            <a:r>
              <a:rPr lang="cs-CZ" sz="1600" dirty="0" smtClean="0">
                <a:latin typeface="Arial" pitchFamily="34" charset="0"/>
                <a:cs typeface="Arial" pitchFamily="34" charset="0"/>
              </a:rPr>
              <a:t>Urči tato čísla.</a:t>
            </a:r>
          </a:p>
          <a:p>
            <a:pPr marL="342900" indent="-342900"/>
            <a:endParaRPr lang="cs-CZ" sz="16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1835696" y="188640"/>
            <a:ext cx="597666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Slovní úlohy</a:t>
            </a:r>
            <a:br>
              <a:rPr lang="cs-CZ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cs-CZ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řešené soustavou rovnic</a:t>
            </a:r>
          </a:p>
          <a:p>
            <a:endParaRPr lang="cs-CZ" dirty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1266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1266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0" y="1266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0" y="1266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62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2064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0" y="1266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TextovéPole 40"/>
          <p:cNvSpPr txBox="1"/>
          <p:nvPr/>
        </p:nvSpPr>
        <p:spPr>
          <a:xfrm>
            <a:off x="7308304" y="6381328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[x; y] = [22; 14]</a:t>
            </a:r>
            <a:endParaRPr lang="cs-CZ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251520" y="964466"/>
            <a:ext cx="8640960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/>
            <a:r>
              <a:rPr lang="cs-CZ" sz="1600" dirty="0" smtClean="0">
                <a:latin typeface="Arial" pitchFamily="34" charset="0"/>
                <a:cs typeface="Arial" pitchFamily="34" charset="0"/>
              </a:rPr>
              <a:t>13. Po okruhu dlouhém 2 500 m jezdí dva motocykly. Jezdí-li proti sobě, potkávají se každou minutu. Jezdí-li týmž směrem, dožene rychlejší pomalejšího každých pět minut. Urči jejich rychlosti.  </a:t>
            </a:r>
          </a:p>
        </p:txBody>
      </p:sp>
      <p:sp>
        <p:nvSpPr>
          <p:cNvPr id="7" name="TextovéPole 6"/>
          <p:cNvSpPr txBox="1"/>
          <p:nvPr/>
        </p:nvSpPr>
        <p:spPr>
          <a:xfrm>
            <a:off x="1835696" y="188640"/>
            <a:ext cx="597666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Slovní úlohy</a:t>
            </a:r>
            <a:br>
              <a:rPr lang="cs-CZ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cs-CZ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řešené soustavou rovnic</a:t>
            </a:r>
          </a:p>
          <a:p>
            <a:endParaRPr lang="cs-CZ" dirty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1266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1266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0" y="1266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0" y="1266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62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2064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0" y="1266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TextovéPole 40"/>
          <p:cNvSpPr txBox="1"/>
          <p:nvPr/>
        </p:nvSpPr>
        <p:spPr>
          <a:xfrm>
            <a:off x="7308304" y="6381328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[x; y] = [90; 60]</a:t>
            </a:r>
            <a:endParaRPr lang="cs-CZ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251520" y="964466"/>
            <a:ext cx="8640960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/>
            <a:r>
              <a:rPr lang="cs-CZ" sz="1600" dirty="0" smtClean="0">
                <a:latin typeface="Arial" pitchFamily="34" charset="0"/>
                <a:cs typeface="Arial" pitchFamily="34" charset="0"/>
              </a:rPr>
              <a:t>14. </a:t>
            </a:r>
            <a:r>
              <a:rPr lang="cs-CZ" sz="1600" dirty="0" smtClean="0"/>
              <a:t>Studenti si objednali 32 maturitních triček dvojí velikosti. Menší za 200 Kč a větší za 250 Kč za kus. Celkem utratili 7100 Kč. Kolik bylo kterých triček?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1835696" y="188640"/>
            <a:ext cx="597666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Slovní úlohy</a:t>
            </a:r>
            <a:br>
              <a:rPr lang="cs-CZ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cs-CZ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řešené soustavou rovnic</a:t>
            </a:r>
          </a:p>
          <a:p>
            <a:endParaRPr lang="cs-CZ" dirty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1266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1266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0" y="1266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0" y="1266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62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2064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0" y="1266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TextovéPole 40"/>
          <p:cNvSpPr txBox="1"/>
          <p:nvPr/>
        </p:nvSpPr>
        <p:spPr>
          <a:xfrm>
            <a:off x="7308304" y="6381328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[x; y] = [14; 18]</a:t>
            </a:r>
            <a:endParaRPr lang="cs-CZ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251520" y="964466"/>
            <a:ext cx="8640960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/>
            <a:r>
              <a:rPr lang="cs-CZ" sz="1600" dirty="0" smtClean="0">
                <a:latin typeface="Arial" pitchFamily="34" charset="0"/>
                <a:cs typeface="Arial" pitchFamily="34" charset="0"/>
              </a:rPr>
              <a:t>15. Řemeslník má za úkol položit 60 m</a:t>
            </a:r>
            <a:r>
              <a:rPr lang="cs-CZ" sz="1600" baseline="30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cs-CZ" sz="1600" dirty="0" smtClean="0">
                <a:latin typeface="Arial" pitchFamily="34" charset="0"/>
                <a:cs typeface="Arial" pitchFamily="34" charset="0"/>
              </a:rPr>
              <a:t> dlažby z dlaždic dvojího druhu. Levnější po 360 Kč </a:t>
            </a:r>
            <a:br>
              <a:rPr lang="cs-CZ" sz="1600" dirty="0" smtClean="0">
                <a:latin typeface="Arial" pitchFamily="34" charset="0"/>
                <a:cs typeface="Arial" pitchFamily="34" charset="0"/>
              </a:rPr>
            </a:br>
            <a:r>
              <a:rPr lang="cs-CZ" sz="1600" dirty="0" smtClean="0">
                <a:latin typeface="Arial" pitchFamily="34" charset="0"/>
                <a:cs typeface="Arial" pitchFamily="34" charset="0"/>
              </a:rPr>
              <a:t>za m</a:t>
            </a:r>
            <a:r>
              <a:rPr lang="cs-CZ" sz="1600" baseline="30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cs-CZ" sz="1600" dirty="0" smtClean="0">
                <a:latin typeface="Arial" pitchFamily="34" charset="0"/>
                <a:cs typeface="Arial" pitchFamily="34" charset="0"/>
              </a:rPr>
              <a:t>, dražší po 420 Kč za m</a:t>
            </a:r>
            <a:r>
              <a:rPr lang="cs-CZ" sz="1600" baseline="30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cs-CZ" sz="1600" dirty="0" smtClean="0">
                <a:latin typeface="Arial" pitchFamily="34" charset="0"/>
                <a:cs typeface="Arial" pitchFamily="34" charset="0"/>
              </a:rPr>
              <a:t>. Dlažba stála celkem 22500 Kč. Kolik m</a:t>
            </a:r>
            <a:r>
              <a:rPr lang="cs-CZ" sz="1600" baseline="30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cs-CZ" sz="1600" dirty="0" smtClean="0">
                <a:latin typeface="Arial" pitchFamily="34" charset="0"/>
                <a:cs typeface="Arial" pitchFamily="34" charset="0"/>
              </a:rPr>
              <a:t> bylo vydlážděno levnějšími a </a:t>
            </a:r>
            <a:r>
              <a:rPr lang="cs-CZ" sz="1600" smtClean="0">
                <a:latin typeface="Arial" pitchFamily="34" charset="0"/>
                <a:cs typeface="Arial" pitchFamily="34" charset="0"/>
              </a:rPr>
              <a:t>kolik dražšími dlaždicemi</a:t>
            </a:r>
            <a:r>
              <a:rPr lang="cs-CZ" sz="1600" dirty="0" smtClean="0">
                <a:latin typeface="Arial" pitchFamily="34" charset="0"/>
                <a:cs typeface="Arial" pitchFamily="34" charset="0"/>
              </a:rPr>
              <a:t>? </a:t>
            </a:r>
          </a:p>
        </p:txBody>
      </p:sp>
      <p:sp>
        <p:nvSpPr>
          <p:cNvPr id="7" name="TextovéPole 6"/>
          <p:cNvSpPr txBox="1"/>
          <p:nvPr/>
        </p:nvSpPr>
        <p:spPr>
          <a:xfrm>
            <a:off x="1835696" y="188640"/>
            <a:ext cx="597666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Slovní úlohy</a:t>
            </a:r>
            <a:br>
              <a:rPr lang="cs-CZ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cs-CZ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řešené soustavou rovnic</a:t>
            </a:r>
          </a:p>
          <a:p>
            <a:endParaRPr lang="cs-CZ" dirty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1266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1266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0" y="1266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0" y="1266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62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2064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0" y="1266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TextovéPole 40"/>
          <p:cNvSpPr txBox="1"/>
          <p:nvPr/>
        </p:nvSpPr>
        <p:spPr>
          <a:xfrm>
            <a:off x="7308304" y="6381328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[x; y] = [45; 15]</a:t>
            </a:r>
            <a:endParaRPr lang="cs-CZ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2051720" y="2564904"/>
            <a:ext cx="54726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>
                <a:latin typeface="Arial Black" pitchFamily="34" charset="0"/>
              </a:rPr>
              <a:t>a) Slovní úlohy o směsích 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2051720" y="3429000"/>
            <a:ext cx="54726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>
                <a:latin typeface="Arial Black" pitchFamily="34" charset="0"/>
              </a:rPr>
              <a:t>b) Slovní úlohy o pohybu</a:t>
            </a:r>
          </a:p>
        </p:txBody>
      </p:sp>
      <p:sp>
        <p:nvSpPr>
          <p:cNvPr id="4" name="TextovéPole 3"/>
          <p:cNvSpPr txBox="1"/>
          <p:nvPr/>
        </p:nvSpPr>
        <p:spPr>
          <a:xfrm>
            <a:off x="2051720" y="4221088"/>
            <a:ext cx="54726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>
                <a:latin typeface="Arial Black" pitchFamily="34" charset="0"/>
              </a:rPr>
              <a:t>c) Slovní úlohy o společné práci</a:t>
            </a:r>
          </a:p>
        </p:txBody>
      </p:sp>
      <p:sp>
        <p:nvSpPr>
          <p:cNvPr id="5" name="TextovéPole 4"/>
          <p:cNvSpPr txBox="1"/>
          <p:nvPr/>
        </p:nvSpPr>
        <p:spPr>
          <a:xfrm>
            <a:off x="2051720" y="5085184"/>
            <a:ext cx="54726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>
                <a:latin typeface="Arial Black" pitchFamily="34" charset="0"/>
              </a:rPr>
              <a:t>d) Logické slovní úlohy</a:t>
            </a:r>
          </a:p>
        </p:txBody>
      </p:sp>
      <p:sp>
        <p:nvSpPr>
          <p:cNvPr id="7" name="TextovéPole 6"/>
          <p:cNvSpPr txBox="1"/>
          <p:nvPr/>
        </p:nvSpPr>
        <p:spPr>
          <a:xfrm>
            <a:off x="1835696" y="404664"/>
            <a:ext cx="597666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Slovní úlohy</a:t>
            </a:r>
            <a:br>
              <a:rPr lang="cs-CZ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cs-CZ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řešené soustavou rovnic</a:t>
            </a:r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1187624" y="2420888"/>
            <a:ext cx="7272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>
                <a:latin typeface="Arial Black" pitchFamily="34" charset="0"/>
              </a:rPr>
              <a:t>Obecný postup řešení slovní úlohy: 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2123728" y="3429000"/>
            <a:ext cx="61206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>
                <a:latin typeface="Arial Black" pitchFamily="34" charset="0"/>
              </a:rPr>
              <a:t>2. Stanovení dvou vztahů rovnosti</a:t>
            </a:r>
          </a:p>
        </p:txBody>
      </p:sp>
      <p:sp>
        <p:nvSpPr>
          <p:cNvPr id="4" name="TextovéPole 3"/>
          <p:cNvSpPr txBox="1"/>
          <p:nvPr/>
        </p:nvSpPr>
        <p:spPr>
          <a:xfrm>
            <a:off x="2123728" y="3933056"/>
            <a:ext cx="54726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>
                <a:latin typeface="Arial Black" pitchFamily="34" charset="0"/>
              </a:rPr>
              <a:t>3. Sestavení dvou rovnic</a:t>
            </a:r>
          </a:p>
        </p:txBody>
      </p:sp>
      <p:sp>
        <p:nvSpPr>
          <p:cNvPr id="5" name="TextovéPole 4"/>
          <p:cNvSpPr txBox="1"/>
          <p:nvPr/>
        </p:nvSpPr>
        <p:spPr>
          <a:xfrm>
            <a:off x="2123728" y="4509120"/>
            <a:ext cx="54726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>
                <a:latin typeface="Arial Black" pitchFamily="34" charset="0"/>
              </a:rPr>
              <a:t>4. Vyřešení soustavy</a:t>
            </a:r>
          </a:p>
        </p:txBody>
      </p:sp>
      <p:sp>
        <p:nvSpPr>
          <p:cNvPr id="7" name="TextovéPole 6"/>
          <p:cNvSpPr txBox="1"/>
          <p:nvPr/>
        </p:nvSpPr>
        <p:spPr>
          <a:xfrm>
            <a:off x="1835696" y="404664"/>
            <a:ext cx="597666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Slovní úlohy</a:t>
            </a:r>
            <a:br>
              <a:rPr lang="cs-CZ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cs-CZ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řešené soustavou rovnic</a:t>
            </a:r>
          </a:p>
          <a:p>
            <a:endParaRPr lang="cs-CZ" dirty="0"/>
          </a:p>
        </p:txBody>
      </p:sp>
      <p:sp>
        <p:nvSpPr>
          <p:cNvPr id="8" name="TextovéPole 7"/>
          <p:cNvSpPr txBox="1"/>
          <p:nvPr/>
        </p:nvSpPr>
        <p:spPr>
          <a:xfrm>
            <a:off x="2123728" y="5085184"/>
            <a:ext cx="54726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>
                <a:latin typeface="Arial Black" pitchFamily="34" charset="0"/>
              </a:rPr>
              <a:t>5. Zkouška dle slovní úlohy</a:t>
            </a:r>
          </a:p>
        </p:txBody>
      </p:sp>
      <p:sp>
        <p:nvSpPr>
          <p:cNvPr id="9" name="TextovéPole 8"/>
          <p:cNvSpPr txBox="1"/>
          <p:nvPr/>
        </p:nvSpPr>
        <p:spPr>
          <a:xfrm>
            <a:off x="2123728" y="2924944"/>
            <a:ext cx="54726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>
                <a:latin typeface="Arial Black" pitchFamily="34" charset="0"/>
              </a:rPr>
              <a:t>1. Určení neznámých</a:t>
            </a:r>
          </a:p>
        </p:txBody>
      </p:sp>
      <p:sp>
        <p:nvSpPr>
          <p:cNvPr id="10" name="TextovéPole 9"/>
          <p:cNvSpPr txBox="1"/>
          <p:nvPr/>
        </p:nvSpPr>
        <p:spPr>
          <a:xfrm>
            <a:off x="2123728" y="5661248"/>
            <a:ext cx="54726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>
                <a:latin typeface="Arial Black" pitchFamily="34" charset="0"/>
              </a:rPr>
              <a:t>6. Slovní odpověď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8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251520" y="1196752"/>
            <a:ext cx="8280920" cy="9233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1. Do obchodu dovezli 100 balíčků cibulek tulipánů dvojího druhu. První druh </a:t>
            </a:r>
            <a:br>
              <a:rPr lang="cs-CZ" dirty="0" smtClean="0">
                <a:latin typeface="Arial" pitchFamily="34" charset="0"/>
                <a:cs typeface="Arial" pitchFamily="34" charset="0"/>
              </a:rPr>
            </a:br>
            <a:r>
              <a:rPr lang="cs-CZ" dirty="0" smtClean="0">
                <a:latin typeface="Arial" pitchFamily="34" charset="0"/>
                <a:cs typeface="Arial" pitchFamily="34" charset="0"/>
              </a:rPr>
              <a:t>    po 25 Kč za balení, druhý druh po 40 Kč za balení. Celkem prodejem utržili </a:t>
            </a:r>
            <a:br>
              <a:rPr lang="cs-CZ" dirty="0" smtClean="0">
                <a:latin typeface="Arial" pitchFamily="34" charset="0"/>
                <a:cs typeface="Arial" pitchFamily="34" charset="0"/>
              </a:rPr>
            </a:br>
            <a:r>
              <a:rPr lang="cs-CZ" dirty="0" smtClean="0">
                <a:latin typeface="Arial" pitchFamily="34" charset="0"/>
                <a:cs typeface="Arial" pitchFamily="34" charset="0"/>
              </a:rPr>
              <a:t>    3 400 Kč. Kolik balení bylo prvního a kolik druhého druhu?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2843808" y="2060848"/>
            <a:ext cx="52565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cs-CZ" dirty="0" smtClean="0">
                <a:latin typeface="Arial" pitchFamily="34" charset="0"/>
                <a:cs typeface="Arial" pitchFamily="34" charset="0"/>
              </a:rPr>
              <a:t>druh tulipánů …………. x balíčků</a:t>
            </a:r>
          </a:p>
          <a:p>
            <a:pPr marL="457200" indent="-457200">
              <a:buAutoNum type="arabicPeriod"/>
            </a:pPr>
            <a:r>
              <a:rPr lang="cs-CZ" dirty="0">
                <a:latin typeface="Arial" pitchFamily="34" charset="0"/>
                <a:cs typeface="Arial" pitchFamily="34" charset="0"/>
              </a:rPr>
              <a:t>d</a:t>
            </a:r>
            <a:r>
              <a:rPr lang="cs-CZ" dirty="0" smtClean="0">
                <a:latin typeface="Arial" pitchFamily="34" charset="0"/>
                <a:cs typeface="Arial" pitchFamily="34" charset="0"/>
              </a:rPr>
              <a:t>ruh tulipánů …………. y balíčků </a:t>
            </a:r>
          </a:p>
        </p:txBody>
      </p:sp>
      <p:sp>
        <p:nvSpPr>
          <p:cNvPr id="4" name="TextovéPole 3"/>
          <p:cNvSpPr txBox="1"/>
          <p:nvPr/>
        </p:nvSpPr>
        <p:spPr>
          <a:xfrm>
            <a:off x="179512" y="3933056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3. Sestavení dvou rovnic:</a:t>
            </a:r>
          </a:p>
        </p:txBody>
      </p:sp>
      <p:sp>
        <p:nvSpPr>
          <p:cNvPr id="5" name="TextovéPole 4"/>
          <p:cNvSpPr txBox="1"/>
          <p:nvPr/>
        </p:nvSpPr>
        <p:spPr>
          <a:xfrm>
            <a:off x="179512" y="4509120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4. Vyřešení soustavy:</a:t>
            </a:r>
          </a:p>
        </p:txBody>
      </p:sp>
      <p:sp>
        <p:nvSpPr>
          <p:cNvPr id="7" name="TextovéPole 6"/>
          <p:cNvSpPr txBox="1"/>
          <p:nvPr/>
        </p:nvSpPr>
        <p:spPr>
          <a:xfrm>
            <a:off x="1835696" y="404664"/>
            <a:ext cx="597666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Slovní úlohy</a:t>
            </a:r>
            <a:br>
              <a:rPr lang="cs-CZ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cs-CZ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řešené soustavou rovnic</a:t>
            </a:r>
          </a:p>
          <a:p>
            <a:endParaRPr lang="cs-CZ" dirty="0"/>
          </a:p>
        </p:txBody>
      </p:sp>
      <p:sp>
        <p:nvSpPr>
          <p:cNvPr id="8" name="TextovéPole 7"/>
          <p:cNvSpPr txBox="1"/>
          <p:nvPr/>
        </p:nvSpPr>
        <p:spPr>
          <a:xfrm>
            <a:off x="179512" y="4941168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5. Zkouška dle slovní úlohy:</a:t>
            </a:r>
          </a:p>
        </p:txBody>
      </p:sp>
      <p:sp>
        <p:nvSpPr>
          <p:cNvPr id="9" name="TextovéPole 8"/>
          <p:cNvSpPr txBox="1"/>
          <p:nvPr/>
        </p:nvSpPr>
        <p:spPr>
          <a:xfrm>
            <a:off x="179512" y="2204864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1. Určení neznámých:</a:t>
            </a:r>
          </a:p>
        </p:txBody>
      </p:sp>
      <p:sp>
        <p:nvSpPr>
          <p:cNvPr id="10" name="TextovéPole 9"/>
          <p:cNvSpPr txBox="1"/>
          <p:nvPr/>
        </p:nvSpPr>
        <p:spPr>
          <a:xfrm>
            <a:off x="179512" y="2636912"/>
            <a:ext cx="4176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2. Stanovení dvou vztahů rovnosti:</a:t>
            </a:r>
          </a:p>
        </p:txBody>
      </p:sp>
      <p:sp>
        <p:nvSpPr>
          <p:cNvPr id="11" name="TextovéPole 10"/>
          <p:cNvSpPr txBox="1"/>
          <p:nvPr/>
        </p:nvSpPr>
        <p:spPr>
          <a:xfrm>
            <a:off x="3779912" y="2636912"/>
            <a:ext cx="4176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a) Celkový počet balíčků je 100</a:t>
            </a:r>
          </a:p>
        </p:txBody>
      </p:sp>
      <p:sp>
        <p:nvSpPr>
          <p:cNvPr id="12" name="TextovéPole 11"/>
          <p:cNvSpPr txBox="1"/>
          <p:nvPr/>
        </p:nvSpPr>
        <p:spPr>
          <a:xfrm>
            <a:off x="3707904" y="2924944"/>
            <a:ext cx="46805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cs-CZ" dirty="0" smtClean="0">
                <a:latin typeface="Arial" pitchFamily="34" charset="0"/>
                <a:cs typeface="Arial" pitchFamily="34" charset="0"/>
              </a:rPr>
              <a:t>b) Cena prvního druhu …… x · 25 Kč</a:t>
            </a:r>
          </a:p>
          <a:p>
            <a:r>
              <a:rPr lang="cs-CZ" dirty="0">
                <a:latin typeface="Arial" pitchFamily="34" charset="0"/>
                <a:cs typeface="Arial" pitchFamily="34" charset="0"/>
              </a:rPr>
              <a:t> </a:t>
            </a:r>
            <a:r>
              <a:rPr lang="cs-CZ" dirty="0" smtClean="0">
                <a:latin typeface="Arial" pitchFamily="34" charset="0"/>
                <a:cs typeface="Arial" pitchFamily="34" charset="0"/>
              </a:rPr>
              <a:t>    Cena druhého druhu ….. y · 40 Kč</a:t>
            </a:r>
          </a:p>
          <a:p>
            <a:r>
              <a:rPr lang="cs-CZ" dirty="0">
                <a:latin typeface="Arial" pitchFamily="34" charset="0"/>
                <a:cs typeface="Arial" pitchFamily="34" charset="0"/>
              </a:rPr>
              <a:t> </a:t>
            </a:r>
            <a:r>
              <a:rPr lang="cs-CZ" dirty="0" smtClean="0">
                <a:latin typeface="Arial" pitchFamily="34" charset="0"/>
                <a:cs typeface="Arial" pitchFamily="34" charset="0"/>
              </a:rPr>
              <a:t>    Celková cena ………….. 3 400 Kč</a:t>
            </a:r>
          </a:p>
        </p:txBody>
      </p:sp>
      <p:sp>
        <p:nvSpPr>
          <p:cNvPr id="13" name="TextovéPole 12"/>
          <p:cNvSpPr txBox="1"/>
          <p:nvPr/>
        </p:nvSpPr>
        <p:spPr>
          <a:xfrm>
            <a:off x="3491880" y="3789040"/>
            <a:ext cx="3096344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>
                <a:latin typeface="Arial" pitchFamily="34" charset="0"/>
                <a:cs typeface="Arial" pitchFamily="34" charset="0"/>
              </a:rPr>
              <a:t>    </a:t>
            </a:r>
            <a:r>
              <a:rPr lang="cs-CZ" dirty="0" smtClean="0">
                <a:latin typeface="Arial" pitchFamily="34" charset="0"/>
                <a:cs typeface="Arial" pitchFamily="34" charset="0"/>
              </a:rPr>
              <a:t>x +     y =   100</a:t>
            </a:r>
          </a:p>
          <a:p>
            <a:r>
              <a:rPr lang="cs-CZ" u="sng" dirty="0" smtClean="0">
                <a:latin typeface="Arial" pitchFamily="34" charset="0"/>
                <a:cs typeface="Arial" pitchFamily="34" charset="0"/>
              </a:rPr>
              <a:t>25x + 40y = 3400</a:t>
            </a:r>
          </a:p>
        </p:txBody>
      </p:sp>
      <p:sp>
        <p:nvSpPr>
          <p:cNvPr id="14" name="TextovéPole 13"/>
          <p:cNvSpPr txBox="1"/>
          <p:nvPr/>
        </p:nvSpPr>
        <p:spPr>
          <a:xfrm>
            <a:off x="2555776" y="4509120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[x; y] = [40; 60]</a:t>
            </a:r>
          </a:p>
        </p:txBody>
      </p:sp>
      <p:sp>
        <p:nvSpPr>
          <p:cNvPr id="15" name="TextovéPole 14"/>
          <p:cNvSpPr txBox="1"/>
          <p:nvPr/>
        </p:nvSpPr>
        <p:spPr>
          <a:xfrm>
            <a:off x="3131840" y="4797152"/>
            <a:ext cx="2592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Počet: 1. druh …….. 40</a:t>
            </a:r>
          </a:p>
          <a:p>
            <a:r>
              <a:rPr lang="cs-CZ" dirty="0">
                <a:latin typeface="Arial" pitchFamily="34" charset="0"/>
                <a:cs typeface="Arial" pitchFamily="34" charset="0"/>
              </a:rPr>
              <a:t> </a:t>
            </a:r>
            <a:r>
              <a:rPr lang="cs-CZ" dirty="0" smtClean="0">
                <a:latin typeface="Arial" pitchFamily="34" charset="0"/>
                <a:cs typeface="Arial" pitchFamily="34" charset="0"/>
              </a:rPr>
              <a:t>          2. druh …….. 60</a:t>
            </a:r>
          </a:p>
        </p:txBody>
      </p:sp>
      <p:sp>
        <p:nvSpPr>
          <p:cNvPr id="16" name="TextovéPole 15"/>
          <p:cNvSpPr txBox="1"/>
          <p:nvPr/>
        </p:nvSpPr>
        <p:spPr>
          <a:xfrm>
            <a:off x="3131840" y="5373216"/>
            <a:ext cx="3816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Cena: 1. druh …….. 25 </a:t>
            </a:r>
            <a:r>
              <a:rPr lang="cs-CZ" dirty="0">
                <a:latin typeface="Arial" pitchFamily="34" charset="0"/>
                <a:cs typeface="Arial" pitchFamily="34" charset="0"/>
              </a:rPr>
              <a:t>· </a:t>
            </a:r>
            <a:r>
              <a:rPr lang="cs-CZ" dirty="0" smtClean="0">
                <a:latin typeface="Arial" pitchFamily="34" charset="0"/>
                <a:cs typeface="Arial" pitchFamily="34" charset="0"/>
              </a:rPr>
              <a:t>40 = 1000</a:t>
            </a:r>
          </a:p>
          <a:p>
            <a:r>
              <a:rPr lang="cs-CZ" dirty="0">
                <a:latin typeface="Arial" pitchFamily="34" charset="0"/>
                <a:cs typeface="Arial" pitchFamily="34" charset="0"/>
              </a:rPr>
              <a:t> </a:t>
            </a:r>
            <a:r>
              <a:rPr lang="cs-CZ" dirty="0" smtClean="0">
                <a:latin typeface="Arial" pitchFamily="34" charset="0"/>
                <a:cs typeface="Arial" pitchFamily="34" charset="0"/>
              </a:rPr>
              <a:t>          2. druh …….. 40 </a:t>
            </a:r>
            <a:r>
              <a:rPr lang="cs-CZ" dirty="0">
                <a:latin typeface="Arial" pitchFamily="34" charset="0"/>
                <a:cs typeface="Arial" pitchFamily="34" charset="0"/>
              </a:rPr>
              <a:t>· </a:t>
            </a:r>
            <a:r>
              <a:rPr lang="cs-CZ" dirty="0" smtClean="0">
                <a:latin typeface="Arial" pitchFamily="34" charset="0"/>
                <a:cs typeface="Arial" pitchFamily="34" charset="0"/>
              </a:rPr>
              <a:t>60 = 2400</a:t>
            </a:r>
          </a:p>
        </p:txBody>
      </p:sp>
      <p:sp>
        <p:nvSpPr>
          <p:cNvPr id="18" name="TextovéPole 17"/>
          <p:cNvSpPr txBox="1"/>
          <p:nvPr/>
        </p:nvSpPr>
        <p:spPr>
          <a:xfrm>
            <a:off x="5652120" y="4941168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Celkem ………. 100</a:t>
            </a:r>
          </a:p>
        </p:txBody>
      </p:sp>
      <p:sp>
        <p:nvSpPr>
          <p:cNvPr id="19" name="TextovéPole 18"/>
          <p:cNvSpPr txBox="1"/>
          <p:nvPr/>
        </p:nvSpPr>
        <p:spPr>
          <a:xfrm>
            <a:off x="6876256" y="5445224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Celkem … 3400</a:t>
            </a:r>
          </a:p>
        </p:txBody>
      </p:sp>
      <p:sp>
        <p:nvSpPr>
          <p:cNvPr id="21" name="TextovéPole 20"/>
          <p:cNvSpPr txBox="1"/>
          <p:nvPr/>
        </p:nvSpPr>
        <p:spPr>
          <a:xfrm>
            <a:off x="251520" y="5949280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6. Slovní odpověď:</a:t>
            </a:r>
          </a:p>
        </p:txBody>
      </p:sp>
      <p:sp>
        <p:nvSpPr>
          <p:cNvPr id="22" name="TextovéPole 21"/>
          <p:cNvSpPr txBox="1"/>
          <p:nvPr/>
        </p:nvSpPr>
        <p:spPr>
          <a:xfrm>
            <a:off x="2195736" y="5949280"/>
            <a:ext cx="6948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Do obchodu  přivezli 40 balení prvního a 60 balení druhého druhu.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  <p:bldP spid="5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8" grpId="0"/>
      <p:bldP spid="19" grpId="0"/>
      <p:bldP spid="21" grpId="0"/>
      <p:bldP spid="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251520" y="980728"/>
            <a:ext cx="8640960" cy="107721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cs-CZ" sz="1600" dirty="0" smtClean="0">
                <a:latin typeface="Arial" pitchFamily="34" charset="0"/>
                <a:cs typeface="Arial" pitchFamily="34" charset="0"/>
              </a:rPr>
              <a:t>2. Z Berouna do </a:t>
            </a:r>
            <a:r>
              <a:rPr lang="cs-CZ" sz="1600" dirty="0" err="1" smtClean="0">
                <a:latin typeface="Arial" pitchFamily="34" charset="0"/>
                <a:cs typeface="Arial" pitchFamily="34" charset="0"/>
              </a:rPr>
              <a:t>Hostomic</a:t>
            </a:r>
            <a:r>
              <a:rPr lang="cs-CZ" sz="1600" dirty="0" smtClean="0">
                <a:latin typeface="Arial" pitchFamily="34" charset="0"/>
                <a:cs typeface="Arial" pitchFamily="34" charset="0"/>
              </a:rPr>
              <a:t> je 20 km. Kdyby z obou míst vyjeli současně v 8:00 hodin </a:t>
            </a:r>
            <a:br>
              <a:rPr lang="cs-CZ" sz="1600" dirty="0" smtClean="0">
                <a:latin typeface="Arial" pitchFamily="34" charset="0"/>
                <a:cs typeface="Arial" pitchFamily="34" charset="0"/>
              </a:rPr>
            </a:br>
            <a:r>
              <a:rPr lang="cs-CZ" sz="1600" dirty="0" smtClean="0">
                <a:latin typeface="Arial" pitchFamily="34" charset="0"/>
                <a:cs typeface="Arial" pitchFamily="34" charset="0"/>
              </a:rPr>
              <a:t>    cyklista a motocyklista, potkají se v 8:15 hodin. Kdyby vyjeli ve stejnou dobu </a:t>
            </a:r>
            <a:br>
              <a:rPr lang="cs-CZ" sz="1600" dirty="0" smtClean="0">
                <a:latin typeface="Arial" pitchFamily="34" charset="0"/>
                <a:cs typeface="Arial" pitchFamily="34" charset="0"/>
              </a:rPr>
            </a:br>
            <a:r>
              <a:rPr lang="cs-CZ" sz="1600" dirty="0" smtClean="0">
                <a:latin typeface="Arial" pitchFamily="34" charset="0"/>
                <a:cs typeface="Arial" pitchFamily="34" charset="0"/>
              </a:rPr>
              <a:t>    z </a:t>
            </a:r>
            <a:r>
              <a:rPr lang="cs-CZ" sz="1600" dirty="0" err="1" smtClean="0">
                <a:latin typeface="Arial" pitchFamily="34" charset="0"/>
                <a:cs typeface="Arial" pitchFamily="34" charset="0"/>
              </a:rPr>
              <a:t>Hostomic</a:t>
            </a:r>
            <a:r>
              <a:rPr lang="cs-CZ" sz="1600" dirty="0" smtClean="0">
                <a:latin typeface="Arial" pitchFamily="34" charset="0"/>
                <a:cs typeface="Arial" pitchFamily="34" charset="0"/>
              </a:rPr>
              <a:t> současně, budou v 8:05 hodin od sebe vzdáleni 2 km. </a:t>
            </a:r>
            <a:br>
              <a:rPr lang="cs-CZ" sz="1600" dirty="0" smtClean="0">
                <a:latin typeface="Arial" pitchFamily="34" charset="0"/>
                <a:cs typeface="Arial" pitchFamily="34" charset="0"/>
              </a:rPr>
            </a:br>
            <a:r>
              <a:rPr lang="cs-CZ" sz="1600" dirty="0" smtClean="0">
                <a:latin typeface="Arial" pitchFamily="34" charset="0"/>
                <a:cs typeface="Arial" pitchFamily="34" charset="0"/>
              </a:rPr>
              <a:t>    Jakou rychlostí jezdí motocyklista a jakou cyklista? 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2843808" y="2060848"/>
            <a:ext cx="32403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cs-CZ" sz="1600" dirty="0" smtClean="0">
                <a:latin typeface="Arial" pitchFamily="34" charset="0"/>
                <a:cs typeface="Arial" pitchFamily="34" charset="0"/>
              </a:rPr>
              <a:t>cyklista …….…………. x </a:t>
            </a:r>
          </a:p>
          <a:p>
            <a:pPr marL="457200" indent="-457200">
              <a:buAutoNum type="arabicPeriod"/>
            </a:pPr>
            <a:r>
              <a:rPr lang="cs-CZ" sz="1600" dirty="0" smtClean="0">
                <a:latin typeface="Arial" pitchFamily="34" charset="0"/>
                <a:cs typeface="Arial" pitchFamily="34" charset="0"/>
              </a:rPr>
              <a:t>motocyklista………….. y</a:t>
            </a:r>
          </a:p>
        </p:txBody>
      </p:sp>
      <p:sp>
        <p:nvSpPr>
          <p:cNvPr id="4" name="TextovéPole 3"/>
          <p:cNvSpPr txBox="1"/>
          <p:nvPr/>
        </p:nvSpPr>
        <p:spPr>
          <a:xfrm>
            <a:off x="107504" y="3933056"/>
            <a:ext cx="30963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 smtClean="0">
                <a:latin typeface="Arial" pitchFamily="34" charset="0"/>
                <a:cs typeface="Arial" pitchFamily="34" charset="0"/>
              </a:rPr>
              <a:t>3. Sestavení dvou rovnic:</a:t>
            </a:r>
          </a:p>
        </p:txBody>
      </p:sp>
      <p:sp>
        <p:nvSpPr>
          <p:cNvPr id="5" name="TextovéPole 4"/>
          <p:cNvSpPr txBox="1"/>
          <p:nvPr/>
        </p:nvSpPr>
        <p:spPr>
          <a:xfrm>
            <a:off x="107504" y="4509120"/>
            <a:ext cx="26642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 smtClean="0">
                <a:latin typeface="Arial" pitchFamily="34" charset="0"/>
                <a:cs typeface="Arial" pitchFamily="34" charset="0"/>
              </a:rPr>
              <a:t>4. Vyřešení soustavy:</a:t>
            </a:r>
          </a:p>
        </p:txBody>
      </p:sp>
      <p:sp>
        <p:nvSpPr>
          <p:cNvPr id="7" name="TextovéPole 6"/>
          <p:cNvSpPr txBox="1"/>
          <p:nvPr/>
        </p:nvSpPr>
        <p:spPr>
          <a:xfrm>
            <a:off x="1835696" y="188640"/>
            <a:ext cx="597666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Slovní úlohy</a:t>
            </a:r>
            <a:br>
              <a:rPr lang="cs-CZ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cs-CZ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řešené soustavou rovnic</a:t>
            </a:r>
          </a:p>
          <a:p>
            <a:endParaRPr lang="cs-CZ" dirty="0"/>
          </a:p>
        </p:txBody>
      </p:sp>
      <p:sp>
        <p:nvSpPr>
          <p:cNvPr id="8" name="TextovéPole 7"/>
          <p:cNvSpPr txBox="1"/>
          <p:nvPr/>
        </p:nvSpPr>
        <p:spPr>
          <a:xfrm>
            <a:off x="107504" y="4797152"/>
            <a:ext cx="27363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 smtClean="0">
                <a:latin typeface="Arial" pitchFamily="34" charset="0"/>
                <a:cs typeface="Arial" pitchFamily="34" charset="0"/>
              </a:rPr>
              <a:t>5. Zkouška dle slovní úlohy:</a:t>
            </a:r>
          </a:p>
        </p:txBody>
      </p:sp>
      <p:sp>
        <p:nvSpPr>
          <p:cNvPr id="9" name="TextovéPole 8"/>
          <p:cNvSpPr txBox="1"/>
          <p:nvPr/>
        </p:nvSpPr>
        <p:spPr>
          <a:xfrm>
            <a:off x="179512" y="2204864"/>
            <a:ext cx="26642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 smtClean="0">
                <a:latin typeface="Arial" pitchFamily="34" charset="0"/>
                <a:cs typeface="Arial" pitchFamily="34" charset="0"/>
              </a:rPr>
              <a:t>1. Určení neznámých:</a:t>
            </a:r>
          </a:p>
        </p:txBody>
      </p:sp>
      <p:sp>
        <p:nvSpPr>
          <p:cNvPr id="10" name="TextovéPole 9"/>
          <p:cNvSpPr txBox="1"/>
          <p:nvPr/>
        </p:nvSpPr>
        <p:spPr>
          <a:xfrm>
            <a:off x="179512" y="2492896"/>
            <a:ext cx="41764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 smtClean="0">
                <a:latin typeface="Arial" pitchFamily="34" charset="0"/>
                <a:cs typeface="Arial" pitchFamily="34" charset="0"/>
              </a:rPr>
              <a:t>2. Stanovení dvou vztahů rovnosti:</a:t>
            </a:r>
          </a:p>
        </p:txBody>
      </p:sp>
      <p:sp>
        <p:nvSpPr>
          <p:cNvPr id="11" name="TextovéPole 10"/>
          <p:cNvSpPr txBox="1"/>
          <p:nvPr/>
        </p:nvSpPr>
        <p:spPr>
          <a:xfrm>
            <a:off x="467544" y="2708920"/>
            <a:ext cx="70567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lphaLcParenR"/>
            </a:pPr>
            <a:r>
              <a:rPr lang="cs-CZ" sz="1600" dirty="0" smtClean="0">
                <a:latin typeface="Arial" pitchFamily="34" charset="0"/>
                <a:cs typeface="Arial" pitchFamily="34" charset="0"/>
              </a:rPr>
              <a:t>Součet ujetých drah při jízdě proti sobě musí být za 15´ … 20 km.</a:t>
            </a:r>
          </a:p>
          <a:p>
            <a:pPr marL="342900" indent="-342900"/>
            <a:r>
              <a:rPr lang="cs-CZ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cs-CZ" sz="1600" dirty="0" smtClean="0">
                <a:latin typeface="Arial" pitchFamily="34" charset="0"/>
                <a:cs typeface="Arial" pitchFamily="34" charset="0"/>
              </a:rPr>
              <a:t>     </a:t>
            </a:r>
            <a:r>
              <a:rPr lang="pl-PL" sz="1600" dirty="0" smtClean="0">
                <a:latin typeface="Arial" pitchFamily="34" charset="0"/>
                <a:cs typeface="Arial" pitchFamily="34" charset="0"/>
              </a:rPr>
              <a:t>cyklista za 15´ ujede    </a:t>
            </a:r>
            <a:r>
              <a:rPr lang="cs-CZ" sz="1600" dirty="0" smtClean="0"/>
              <a:t>· x </a:t>
            </a:r>
            <a:r>
              <a:rPr lang="pl-PL" sz="1600" dirty="0" smtClean="0">
                <a:latin typeface="Arial" pitchFamily="34" charset="0"/>
                <a:cs typeface="Arial" pitchFamily="34" charset="0"/>
              </a:rPr>
              <a:t>km --- motocyklista za 15´ ujede     </a:t>
            </a:r>
            <a:r>
              <a:rPr lang="cs-CZ" sz="1600" dirty="0" smtClean="0"/>
              <a:t>· y </a:t>
            </a:r>
            <a:r>
              <a:rPr lang="pl-PL" sz="1600" dirty="0" smtClean="0">
                <a:latin typeface="Arial" pitchFamily="34" charset="0"/>
                <a:cs typeface="Arial" pitchFamily="34" charset="0"/>
              </a:rPr>
              <a:t>km 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ovéPole 11"/>
          <p:cNvSpPr txBox="1"/>
          <p:nvPr/>
        </p:nvSpPr>
        <p:spPr>
          <a:xfrm>
            <a:off x="323528" y="3212976"/>
            <a:ext cx="7128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cs-CZ" sz="1600" dirty="0" smtClean="0">
                <a:latin typeface="Arial" pitchFamily="34" charset="0"/>
                <a:cs typeface="Arial" pitchFamily="34" charset="0"/>
              </a:rPr>
              <a:t>b) Rozdíl ujetých drah při jízdě za sebou musí být za 5´ … 2 km</a:t>
            </a:r>
          </a:p>
          <a:p>
            <a:r>
              <a:rPr lang="cs-CZ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cs-CZ" sz="1600" dirty="0" smtClean="0">
                <a:latin typeface="Arial" pitchFamily="34" charset="0"/>
                <a:cs typeface="Arial" pitchFamily="34" charset="0"/>
              </a:rPr>
              <a:t>    </a:t>
            </a:r>
            <a:r>
              <a:rPr lang="pl-PL" sz="1600" dirty="0" smtClean="0">
                <a:latin typeface="Arial" pitchFamily="34" charset="0"/>
                <a:cs typeface="Arial" pitchFamily="34" charset="0"/>
              </a:rPr>
              <a:t>cyklista za 5´ ujede    </a:t>
            </a:r>
            <a:r>
              <a:rPr lang="cs-CZ" sz="1600" dirty="0" smtClean="0"/>
              <a:t>· x </a:t>
            </a:r>
            <a:r>
              <a:rPr lang="pl-PL" sz="1600" dirty="0" smtClean="0">
                <a:latin typeface="Arial" pitchFamily="34" charset="0"/>
                <a:cs typeface="Arial" pitchFamily="34" charset="0"/>
              </a:rPr>
              <a:t>km --- motocyklista </a:t>
            </a:r>
            <a:r>
              <a:rPr lang="pl-PL" sz="1600" smtClean="0">
                <a:latin typeface="Arial" pitchFamily="34" charset="0"/>
                <a:cs typeface="Arial" pitchFamily="34" charset="0"/>
              </a:rPr>
              <a:t>za </a:t>
            </a:r>
            <a:r>
              <a:rPr lang="pl-PL" sz="1600" smtClean="0">
                <a:latin typeface="Arial" pitchFamily="34" charset="0"/>
                <a:cs typeface="Arial" pitchFamily="34" charset="0"/>
              </a:rPr>
              <a:t>5</a:t>
            </a:r>
            <a:r>
              <a:rPr lang="pl-PL" sz="1600" dirty="0" smtClean="0">
                <a:latin typeface="Arial" pitchFamily="34" charset="0"/>
                <a:cs typeface="Arial" pitchFamily="34" charset="0"/>
              </a:rPr>
              <a:t>´ ujede     </a:t>
            </a:r>
            <a:r>
              <a:rPr lang="cs-CZ" sz="1600" dirty="0" smtClean="0"/>
              <a:t>· y </a:t>
            </a:r>
            <a:r>
              <a:rPr lang="pl-PL" sz="1600" dirty="0" smtClean="0">
                <a:latin typeface="Arial" pitchFamily="34" charset="0"/>
                <a:cs typeface="Arial" pitchFamily="34" charset="0"/>
              </a:rPr>
              <a:t>km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2771800" y="3717032"/>
            <a:ext cx="30963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>
                <a:latin typeface="Arial" pitchFamily="34" charset="0"/>
                <a:cs typeface="Arial" pitchFamily="34" charset="0"/>
              </a:rPr>
              <a:t>    </a:t>
            </a:r>
            <a:r>
              <a:rPr lang="cs-CZ" sz="1600" dirty="0" smtClean="0">
                <a:latin typeface="Arial" pitchFamily="34" charset="0"/>
                <a:cs typeface="Arial" pitchFamily="34" charset="0"/>
              </a:rPr>
              <a:t>x +     y = 20</a:t>
            </a:r>
          </a:p>
          <a:p>
            <a:endParaRPr lang="cs-CZ" sz="600" dirty="0" smtClean="0">
              <a:latin typeface="Arial" pitchFamily="34" charset="0"/>
              <a:cs typeface="Arial" pitchFamily="34" charset="0"/>
            </a:endParaRPr>
          </a:p>
          <a:p>
            <a:r>
              <a:rPr lang="cs-CZ" sz="1600" dirty="0" smtClean="0">
                <a:latin typeface="Arial" pitchFamily="34" charset="0"/>
                <a:cs typeface="Arial" pitchFamily="34" charset="0"/>
              </a:rPr>
              <a:t>     y -     x  =   2</a:t>
            </a:r>
          </a:p>
          <a:p>
            <a:r>
              <a:rPr lang="cs-CZ" sz="400" u="sng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cs-CZ" sz="600" u="sng" dirty="0" smtClean="0">
                <a:latin typeface="Arial" pitchFamily="34" charset="0"/>
                <a:cs typeface="Arial" pitchFamily="34" charset="0"/>
              </a:rPr>
              <a:t>__________________________________</a:t>
            </a:r>
          </a:p>
        </p:txBody>
      </p:sp>
      <p:sp>
        <p:nvSpPr>
          <p:cNvPr id="14" name="TextovéPole 13"/>
          <p:cNvSpPr txBox="1"/>
          <p:nvPr/>
        </p:nvSpPr>
        <p:spPr>
          <a:xfrm>
            <a:off x="2195736" y="4509120"/>
            <a:ext cx="20162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latin typeface="Arial" pitchFamily="34" charset="0"/>
                <a:cs typeface="Arial" pitchFamily="34" charset="0"/>
              </a:rPr>
              <a:t>[x; y] = [28; 52]</a:t>
            </a:r>
          </a:p>
        </p:txBody>
      </p:sp>
      <p:sp>
        <p:nvSpPr>
          <p:cNvPr id="15" name="TextovéPole 14"/>
          <p:cNvSpPr txBox="1"/>
          <p:nvPr/>
        </p:nvSpPr>
        <p:spPr>
          <a:xfrm>
            <a:off x="2627784" y="4797152"/>
            <a:ext cx="4176464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 smtClean="0">
                <a:latin typeface="Arial" pitchFamily="34" charset="0"/>
                <a:cs typeface="Arial" pitchFamily="34" charset="0"/>
              </a:rPr>
              <a:t>Proti sobě cyklista ……….   </a:t>
            </a:r>
            <a:r>
              <a:rPr lang="cs-CZ" sz="1600" dirty="0" smtClean="0"/>
              <a:t>· 28 km = 7 km</a:t>
            </a:r>
          </a:p>
          <a:p>
            <a:endParaRPr lang="cs-CZ" sz="600" dirty="0" smtClean="0">
              <a:latin typeface="Arial" pitchFamily="34" charset="0"/>
              <a:cs typeface="Arial" pitchFamily="34" charset="0"/>
            </a:endParaRPr>
          </a:p>
          <a:p>
            <a:r>
              <a:rPr lang="cs-CZ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cs-CZ" sz="1600" dirty="0" smtClean="0">
                <a:latin typeface="Arial" pitchFamily="34" charset="0"/>
                <a:cs typeface="Arial" pitchFamily="34" charset="0"/>
              </a:rPr>
              <a:t>                motocyklista …    </a:t>
            </a:r>
            <a:r>
              <a:rPr lang="cs-CZ" sz="1600" dirty="0" smtClean="0"/>
              <a:t>· 52 km = 13 km 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ovéPole 15"/>
          <p:cNvSpPr txBox="1"/>
          <p:nvPr/>
        </p:nvSpPr>
        <p:spPr>
          <a:xfrm>
            <a:off x="2627784" y="5445224"/>
            <a:ext cx="4176464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 smtClean="0">
                <a:latin typeface="Arial" pitchFamily="34" charset="0"/>
                <a:cs typeface="Arial" pitchFamily="34" charset="0"/>
              </a:rPr>
              <a:t>Za sebou  cyklista ………     </a:t>
            </a:r>
            <a:r>
              <a:rPr lang="cs-CZ" sz="1600" dirty="0" smtClean="0"/>
              <a:t>· 28 km =      </a:t>
            </a:r>
            <a:r>
              <a:rPr lang="cs-CZ" sz="1600" dirty="0" err="1" smtClean="0"/>
              <a:t>km</a:t>
            </a:r>
            <a:endParaRPr lang="cs-CZ" sz="1600" dirty="0" smtClean="0"/>
          </a:p>
          <a:p>
            <a:endParaRPr lang="cs-CZ" sz="600" dirty="0" smtClean="0"/>
          </a:p>
          <a:p>
            <a:r>
              <a:rPr lang="cs-CZ" sz="1600" dirty="0" smtClean="0"/>
              <a:t>                    </a:t>
            </a:r>
            <a:r>
              <a:rPr lang="cs-CZ" sz="1600" dirty="0" smtClean="0">
                <a:latin typeface="Arial" pitchFamily="34" charset="0"/>
                <a:cs typeface="Arial" pitchFamily="34" charset="0"/>
              </a:rPr>
              <a:t>motocyklista …     </a:t>
            </a:r>
            <a:r>
              <a:rPr lang="cs-CZ" sz="1600" dirty="0" smtClean="0"/>
              <a:t>· 52 km =      </a:t>
            </a:r>
            <a:r>
              <a:rPr lang="cs-CZ" sz="1600" dirty="0" err="1" smtClean="0"/>
              <a:t>km</a:t>
            </a:r>
            <a:r>
              <a:rPr lang="cs-CZ" sz="1600" dirty="0" smtClean="0"/>
              <a:t> 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ovéPole 17"/>
          <p:cNvSpPr txBox="1"/>
          <p:nvPr/>
        </p:nvSpPr>
        <p:spPr>
          <a:xfrm>
            <a:off x="6660232" y="4941168"/>
            <a:ext cx="20527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 smtClean="0">
                <a:latin typeface="Arial" pitchFamily="34" charset="0"/>
                <a:cs typeface="Arial" pitchFamily="34" charset="0"/>
              </a:rPr>
              <a:t>Součet .…. 20 km</a:t>
            </a:r>
          </a:p>
        </p:txBody>
      </p:sp>
      <p:sp>
        <p:nvSpPr>
          <p:cNvPr id="19" name="TextovéPole 18"/>
          <p:cNvSpPr txBox="1"/>
          <p:nvPr/>
        </p:nvSpPr>
        <p:spPr>
          <a:xfrm>
            <a:off x="6660232" y="5589240"/>
            <a:ext cx="18722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 smtClean="0">
                <a:latin typeface="Arial" pitchFamily="34" charset="0"/>
                <a:cs typeface="Arial" pitchFamily="34" charset="0"/>
              </a:rPr>
              <a:t>Rozdíl … 2 km</a:t>
            </a:r>
          </a:p>
        </p:txBody>
      </p:sp>
      <p:sp>
        <p:nvSpPr>
          <p:cNvPr id="21" name="TextovéPole 20"/>
          <p:cNvSpPr txBox="1"/>
          <p:nvPr/>
        </p:nvSpPr>
        <p:spPr>
          <a:xfrm>
            <a:off x="179512" y="6309320"/>
            <a:ext cx="21602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 smtClean="0">
                <a:latin typeface="Arial" pitchFamily="34" charset="0"/>
                <a:cs typeface="Arial" pitchFamily="34" charset="0"/>
              </a:rPr>
              <a:t>6. Slovní odpověď:</a:t>
            </a:r>
          </a:p>
        </p:txBody>
      </p:sp>
      <p:sp>
        <p:nvSpPr>
          <p:cNvPr id="22" name="TextovéPole 21"/>
          <p:cNvSpPr txBox="1"/>
          <p:nvPr/>
        </p:nvSpPr>
        <p:spPr>
          <a:xfrm>
            <a:off x="1979712" y="6309320"/>
            <a:ext cx="69482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 smtClean="0">
                <a:latin typeface="Arial" pitchFamily="34" charset="0"/>
                <a:cs typeface="Arial" pitchFamily="34" charset="0"/>
              </a:rPr>
              <a:t>Cyklista jel rychlostí 28   , motocyklista 52    .</a:t>
            </a: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52120" y="2060848"/>
            <a:ext cx="174513" cy="302727"/>
          </a:xfrm>
          <a:prstGeom prst="rect">
            <a:avLst/>
          </a:prstGeom>
          <a:noFill/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1266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3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52120" y="2348880"/>
            <a:ext cx="174513" cy="302727"/>
          </a:xfrm>
          <a:prstGeom prst="rect">
            <a:avLst/>
          </a:prstGeom>
          <a:noFill/>
        </p:spPr>
      </p:pic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71800" y="2996952"/>
            <a:ext cx="147320" cy="329532"/>
          </a:xfrm>
          <a:prstGeom prst="rect">
            <a:avLst/>
          </a:prstGeom>
          <a:noFill/>
        </p:spPr>
      </p:pic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1266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56176" y="2996952"/>
            <a:ext cx="147320" cy="329532"/>
          </a:xfrm>
          <a:prstGeom prst="rect">
            <a:avLst/>
          </a:prstGeom>
          <a:noFill/>
        </p:spPr>
      </p:pic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15816" y="4149080"/>
            <a:ext cx="147320" cy="329532"/>
          </a:xfrm>
          <a:prstGeom prst="rect">
            <a:avLst/>
          </a:prstGeom>
          <a:noFill/>
        </p:spPr>
      </p:pic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0" y="1266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0" y="1266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4" name="Picture 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68144" y="3501008"/>
            <a:ext cx="147320" cy="329532"/>
          </a:xfrm>
          <a:prstGeom prst="rect">
            <a:avLst/>
          </a:prstGeom>
          <a:noFill/>
        </p:spPr>
      </p:pic>
      <p:pic>
        <p:nvPicPr>
          <p:cNvPr id="35" name="Picture 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15816" y="3789040"/>
            <a:ext cx="147320" cy="329532"/>
          </a:xfrm>
          <a:prstGeom prst="rect">
            <a:avLst/>
          </a:prstGeom>
          <a:noFill/>
        </p:spPr>
      </p:pic>
      <p:pic>
        <p:nvPicPr>
          <p:cNvPr id="36" name="Picture 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91880" y="3789040"/>
            <a:ext cx="147320" cy="329532"/>
          </a:xfrm>
          <a:prstGeom prst="rect">
            <a:avLst/>
          </a:prstGeom>
          <a:noFill/>
        </p:spPr>
      </p:pic>
      <p:pic>
        <p:nvPicPr>
          <p:cNvPr id="37" name="Picture 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83768" y="3501008"/>
            <a:ext cx="147320" cy="329532"/>
          </a:xfrm>
          <a:prstGeom prst="rect">
            <a:avLst/>
          </a:prstGeom>
          <a:noFill/>
        </p:spPr>
      </p:pic>
      <p:pic>
        <p:nvPicPr>
          <p:cNvPr id="38" name="Picture 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19872" y="4149080"/>
            <a:ext cx="147320" cy="329532"/>
          </a:xfrm>
          <a:prstGeom prst="rect">
            <a:avLst/>
          </a:prstGeom>
          <a:noFill/>
        </p:spPr>
      </p:pic>
      <p:pic>
        <p:nvPicPr>
          <p:cNvPr id="39" name="Picture 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76056" y="4797152"/>
            <a:ext cx="147320" cy="329532"/>
          </a:xfrm>
          <a:prstGeom prst="rect">
            <a:avLst/>
          </a:prstGeom>
          <a:noFill/>
        </p:spPr>
      </p:pic>
      <p:pic>
        <p:nvPicPr>
          <p:cNvPr id="40" name="Picture 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76056" y="5157192"/>
            <a:ext cx="147320" cy="329532"/>
          </a:xfrm>
          <a:prstGeom prst="rect">
            <a:avLst/>
          </a:prstGeom>
          <a:noFill/>
        </p:spPr>
      </p:pic>
      <p:pic>
        <p:nvPicPr>
          <p:cNvPr id="41" name="Picture 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76056" y="5445224"/>
            <a:ext cx="147320" cy="329532"/>
          </a:xfrm>
          <a:prstGeom prst="rect">
            <a:avLst/>
          </a:prstGeom>
          <a:noFill/>
        </p:spPr>
      </p:pic>
      <p:sp>
        <p:nvSpPr>
          <p:cNvPr id="2062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84168" y="5445224"/>
            <a:ext cx="179512" cy="342705"/>
          </a:xfrm>
          <a:prstGeom prst="rect">
            <a:avLst/>
          </a:prstGeom>
          <a:noFill/>
        </p:spPr>
      </p:pic>
      <p:pic>
        <p:nvPicPr>
          <p:cNvPr id="44" name="Picture 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76056" y="5805264"/>
            <a:ext cx="147320" cy="329532"/>
          </a:xfrm>
          <a:prstGeom prst="rect">
            <a:avLst/>
          </a:prstGeom>
          <a:noFill/>
        </p:spPr>
      </p:pic>
      <p:sp>
        <p:nvSpPr>
          <p:cNvPr id="2064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2063" name="Picture 15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84168" y="5805264"/>
            <a:ext cx="179512" cy="342705"/>
          </a:xfrm>
          <a:prstGeom prst="rect">
            <a:avLst/>
          </a:prstGeom>
          <a:noFill/>
        </p:spPr>
      </p:pic>
      <p:pic>
        <p:nvPicPr>
          <p:cNvPr id="47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39952" y="6309320"/>
            <a:ext cx="174513" cy="302727"/>
          </a:xfrm>
          <a:prstGeom prst="rect">
            <a:avLst/>
          </a:prstGeom>
          <a:noFill/>
        </p:spPr>
      </p:pic>
      <p:pic>
        <p:nvPicPr>
          <p:cNvPr id="48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68144" y="6309320"/>
            <a:ext cx="174513" cy="3027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  <p:bldP spid="5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8" grpId="0"/>
      <p:bldP spid="19" grpId="0"/>
      <p:bldP spid="21" grpId="0"/>
      <p:bldP spid="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251520" y="980728"/>
            <a:ext cx="8640960" cy="10156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cs-CZ" sz="1600" dirty="0" smtClean="0">
                <a:latin typeface="Arial" pitchFamily="34" charset="0"/>
                <a:cs typeface="Arial" pitchFamily="34" charset="0"/>
              </a:rPr>
              <a:t>3. Nádrž o objemu 0,99</a:t>
            </a:r>
            <a:r>
              <a:rPr lang="cs-CZ" sz="1600" dirty="0"/>
              <a:t> </a:t>
            </a:r>
            <a:r>
              <a:rPr lang="cs-CZ" sz="1600" dirty="0" smtClean="0"/>
              <a:t>m</a:t>
            </a:r>
            <a:r>
              <a:rPr lang="cs-CZ" sz="1600" baseline="30000" dirty="0" smtClean="0"/>
              <a:t>3 </a:t>
            </a:r>
            <a:r>
              <a:rPr lang="cs-CZ" sz="1600" dirty="0" smtClean="0">
                <a:latin typeface="Arial" pitchFamily="34" charset="0"/>
                <a:cs typeface="Arial" pitchFamily="34" charset="0"/>
              </a:rPr>
              <a:t>je napouštěna dvěma přívody. Po 6 hodinách napouštění oběma </a:t>
            </a:r>
            <a:br>
              <a:rPr lang="cs-CZ" sz="1600" dirty="0" smtClean="0">
                <a:latin typeface="Arial" pitchFamily="34" charset="0"/>
                <a:cs typeface="Arial" pitchFamily="34" charset="0"/>
              </a:rPr>
            </a:br>
            <a:endParaRPr lang="cs-CZ" sz="600" dirty="0" smtClean="0">
              <a:latin typeface="Arial" pitchFamily="34" charset="0"/>
              <a:cs typeface="Arial" pitchFamily="34" charset="0"/>
            </a:endParaRPr>
          </a:p>
          <a:p>
            <a:r>
              <a:rPr lang="cs-CZ" sz="1600" dirty="0" smtClean="0">
                <a:latin typeface="Arial" pitchFamily="34" charset="0"/>
                <a:cs typeface="Arial" pitchFamily="34" charset="0"/>
              </a:rPr>
              <a:t>    přívody se jeden zastavil. Zbývající přívod s hodinovým přítokem o 10     vyšším zbytek </a:t>
            </a:r>
          </a:p>
          <a:p>
            <a:endParaRPr lang="cs-CZ" sz="600" dirty="0" smtClean="0">
              <a:latin typeface="Arial" pitchFamily="34" charset="0"/>
              <a:cs typeface="Arial" pitchFamily="34" charset="0"/>
            </a:endParaRPr>
          </a:p>
          <a:p>
            <a:r>
              <a:rPr lang="cs-CZ" sz="1600" dirty="0" smtClean="0">
                <a:latin typeface="Arial" pitchFamily="34" charset="0"/>
                <a:cs typeface="Arial" pitchFamily="34" charset="0"/>
              </a:rPr>
              <a:t>    nádrže napustí za dvě hodiny. Určete kolik litrů vody přitéká oběma přívody.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2843808" y="2060848"/>
            <a:ext cx="32403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cs-CZ" sz="1600" dirty="0" smtClean="0">
                <a:latin typeface="Arial" pitchFamily="34" charset="0"/>
                <a:cs typeface="Arial" pitchFamily="34" charset="0"/>
              </a:rPr>
              <a:t>přívod …….…………. x    </a:t>
            </a:r>
          </a:p>
          <a:p>
            <a:pPr marL="457200" indent="-457200"/>
            <a:r>
              <a:rPr lang="cs-CZ" sz="800" dirty="0" smtClean="0">
                <a:latin typeface="Arial" pitchFamily="34" charset="0"/>
                <a:cs typeface="Arial" pitchFamily="34" charset="0"/>
              </a:rPr>
              <a:t>  </a:t>
            </a:r>
          </a:p>
          <a:p>
            <a:pPr marL="457200" indent="-457200"/>
            <a:r>
              <a:rPr lang="cs-CZ" sz="1600" dirty="0" smtClean="0">
                <a:latin typeface="Arial" pitchFamily="34" charset="0"/>
                <a:cs typeface="Arial" pitchFamily="34" charset="0"/>
              </a:rPr>
              <a:t>2.     přívod ……………….. y</a:t>
            </a:r>
          </a:p>
        </p:txBody>
      </p:sp>
      <p:sp>
        <p:nvSpPr>
          <p:cNvPr id="4" name="TextovéPole 3"/>
          <p:cNvSpPr txBox="1"/>
          <p:nvPr/>
        </p:nvSpPr>
        <p:spPr>
          <a:xfrm>
            <a:off x="179512" y="4077072"/>
            <a:ext cx="30963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 smtClean="0">
                <a:latin typeface="Arial" pitchFamily="34" charset="0"/>
                <a:cs typeface="Arial" pitchFamily="34" charset="0"/>
              </a:rPr>
              <a:t>3. Sestavení dvou rovnic:</a:t>
            </a:r>
          </a:p>
        </p:txBody>
      </p:sp>
      <p:sp>
        <p:nvSpPr>
          <p:cNvPr id="5" name="TextovéPole 4"/>
          <p:cNvSpPr txBox="1"/>
          <p:nvPr/>
        </p:nvSpPr>
        <p:spPr>
          <a:xfrm>
            <a:off x="179512" y="4509120"/>
            <a:ext cx="26642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 smtClean="0">
                <a:latin typeface="Arial" pitchFamily="34" charset="0"/>
                <a:cs typeface="Arial" pitchFamily="34" charset="0"/>
              </a:rPr>
              <a:t>4. Vyřešení soustavy:</a:t>
            </a:r>
          </a:p>
        </p:txBody>
      </p:sp>
      <p:sp>
        <p:nvSpPr>
          <p:cNvPr id="7" name="TextovéPole 6"/>
          <p:cNvSpPr txBox="1"/>
          <p:nvPr/>
        </p:nvSpPr>
        <p:spPr>
          <a:xfrm>
            <a:off x="1835696" y="188640"/>
            <a:ext cx="597666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Slovní úlohy</a:t>
            </a:r>
            <a:br>
              <a:rPr lang="cs-CZ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cs-CZ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řešené soustavou rovnic</a:t>
            </a:r>
          </a:p>
          <a:p>
            <a:endParaRPr lang="cs-CZ" dirty="0"/>
          </a:p>
        </p:txBody>
      </p:sp>
      <p:sp>
        <p:nvSpPr>
          <p:cNvPr id="8" name="TextovéPole 7"/>
          <p:cNvSpPr txBox="1"/>
          <p:nvPr/>
        </p:nvSpPr>
        <p:spPr>
          <a:xfrm>
            <a:off x="179512" y="4797152"/>
            <a:ext cx="27363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 smtClean="0">
                <a:latin typeface="Arial" pitchFamily="34" charset="0"/>
                <a:cs typeface="Arial" pitchFamily="34" charset="0"/>
              </a:rPr>
              <a:t>5. Zkouška dle slovní úlohy:</a:t>
            </a:r>
          </a:p>
        </p:txBody>
      </p:sp>
      <p:sp>
        <p:nvSpPr>
          <p:cNvPr id="9" name="TextovéPole 8"/>
          <p:cNvSpPr txBox="1"/>
          <p:nvPr/>
        </p:nvSpPr>
        <p:spPr>
          <a:xfrm>
            <a:off x="179512" y="2204864"/>
            <a:ext cx="26642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 smtClean="0">
                <a:latin typeface="Arial" pitchFamily="34" charset="0"/>
                <a:cs typeface="Arial" pitchFamily="34" charset="0"/>
              </a:rPr>
              <a:t>1. Určení neznámých:</a:t>
            </a:r>
          </a:p>
        </p:txBody>
      </p:sp>
      <p:sp>
        <p:nvSpPr>
          <p:cNvPr id="10" name="TextovéPole 9"/>
          <p:cNvSpPr txBox="1"/>
          <p:nvPr/>
        </p:nvSpPr>
        <p:spPr>
          <a:xfrm>
            <a:off x="179512" y="2708920"/>
            <a:ext cx="41764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 smtClean="0">
                <a:latin typeface="Arial" pitchFamily="34" charset="0"/>
                <a:cs typeface="Arial" pitchFamily="34" charset="0"/>
              </a:rPr>
              <a:t>2. Stanovení dvou vztahů rovnosti:</a:t>
            </a:r>
          </a:p>
        </p:txBody>
      </p:sp>
      <p:sp>
        <p:nvSpPr>
          <p:cNvPr id="11" name="TextovéPole 10"/>
          <p:cNvSpPr txBox="1"/>
          <p:nvPr/>
        </p:nvSpPr>
        <p:spPr>
          <a:xfrm>
            <a:off x="467544" y="2924944"/>
            <a:ext cx="70567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lphaLcParenR"/>
            </a:pPr>
            <a:r>
              <a:rPr lang="cs-CZ" sz="1600" dirty="0" smtClean="0">
                <a:latin typeface="Arial" pitchFamily="34" charset="0"/>
                <a:cs typeface="Arial" pitchFamily="34" charset="0"/>
              </a:rPr>
              <a:t>Druhým přívodem přiteče o 10    více než prvním</a:t>
            </a:r>
          </a:p>
        </p:txBody>
      </p:sp>
      <p:sp>
        <p:nvSpPr>
          <p:cNvPr id="12" name="TextovéPole 11"/>
          <p:cNvSpPr txBox="1"/>
          <p:nvPr/>
        </p:nvSpPr>
        <p:spPr>
          <a:xfrm>
            <a:off x="395536" y="3140968"/>
            <a:ext cx="554461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cs-CZ" sz="1600" dirty="0" smtClean="0">
                <a:latin typeface="Arial" pitchFamily="34" charset="0"/>
                <a:cs typeface="Arial" pitchFamily="34" charset="0"/>
              </a:rPr>
              <a:t>b)  Prvním přívodem přiteče …………. 6x litrů</a:t>
            </a:r>
          </a:p>
          <a:p>
            <a:r>
              <a:rPr lang="cs-CZ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cs-CZ" sz="1600" dirty="0" smtClean="0">
                <a:latin typeface="Arial" pitchFamily="34" charset="0"/>
                <a:cs typeface="Arial" pitchFamily="34" charset="0"/>
              </a:rPr>
              <a:t>     Druhým přívodem přiteče ………… (6+2)y litrů = 8y litrů</a:t>
            </a:r>
            <a:br>
              <a:rPr lang="cs-CZ" sz="1600" dirty="0" smtClean="0">
                <a:latin typeface="Arial" pitchFamily="34" charset="0"/>
                <a:cs typeface="Arial" pitchFamily="34" charset="0"/>
              </a:rPr>
            </a:br>
            <a:r>
              <a:rPr lang="cs-CZ" sz="1600" dirty="0" smtClean="0">
                <a:latin typeface="Arial" pitchFamily="34" charset="0"/>
                <a:cs typeface="Arial" pitchFamily="34" charset="0"/>
              </a:rPr>
              <a:t>      Celkem ……………………………… 0,99</a:t>
            </a:r>
            <a:r>
              <a:rPr lang="cs-CZ" sz="1600" dirty="0" smtClean="0"/>
              <a:t> m</a:t>
            </a:r>
            <a:r>
              <a:rPr lang="cs-CZ" sz="1600" baseline="30000" dirty="0" smtClean="0"/>
              <a:t>3</a:t>
            </a:r>
            <a:r>
              <a:rPr lang="cs-CZ" sz="1600" dirty="0" smtClean="0"/>
              <a:t> = 990 litrů</a:t>
            </a:r>
            <a:r>
              <a:rPr lang="cs-CZ" sz="1600" dirty="0" smtClean="0"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13" name="TextovéPole 12"/>
          <p:cNvSpPr txBox="1"/>
          <p:nvPr/>
        </p:nvSpPr>
        <p:spPr>
          <a:xfrm>
            <a:off x="2771800" y="3933056"/>
            <a:ext cx="2016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>
                <a:latin typeface="Arial" pitchFamily="34" charset="0"/>
                <a:cs typeface="Arial" pitchFamily="34" charset="0"/>
              </a:rPr>
              <a:t>    </a:t>
            </a:r>
            <a:r>
              <a:rPr lang="cs-CZ" sz="1600" dirty="0" smtClean="0">
                <a:latin typeface="Arial" pitchFamily="34" charset="0"/>
                <a:cs typeface="Arial" pitchFamily="34" charset="0"/>
              </a:rPr>
              <a:t>x  +  10 = y</a:t>
            </a:r>
          </a:p>
          <a:p>
            <a:r>
              <a:rPr lang="cs-CZ" sz="1600" dirty="0" smtClean="0">
                <a:latin typeface="Arial" pitchFamily="34" charset="0"/>
                <a:cs typeface="Arial" pitchFamily="34" charset="0"/>
              </a:rPr>
              <a:t>    </a:t>
            </a:r>
            <a:r>
              <a:rPr lang="cs-CZ" sz="1600" u="sng" dirty="0" smtClean="0">
                <a:latin typeface="Arial" pitchFamily="34" charset="0"/>
                <a:cs typeface="Arial" pitchFamily="34" charset="0"/>
              </a:rPr>
              <a:t>6x + 8y  = 990</a:t>
            </a:r>
          </a:p>
        </p:txBody>
      </p:sp>
      <p:sp>
        <p:nvSpPr>
          <p:cNvPr id="14" name="TextovéPole 13"/>
          <p:cNvSpPr txBox="1"/>
          <p:nvPr/>
        </p:nvSpPr>
        <p:spPr>
          <a:xfrm>
            <a:off x="2195736" y="4509120"/>
            <a:ext cx="20162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latin typeface="Arial" pitchFamily="34" charset="0"/>
                <a:cs typeface="Arial" pitchFamily="34" charset="0"/>
              </a:rPr>
              <a:t>[x; y] = [65; 75]</a:t>
            </a:r>
          </a:p>
        </p:txBody>
      </p:sp>
      <p:sp>
        <p:nvSpPr>
          <p:cNvPr id="15" name="TextovéPole 14"/>
          <p:cNvSpPr txBox="1"/>
          <p:nvPr/>
        </p:nvSpPr>
        <p:spPr>
          <a:xfrm>
            <a:off x="2627784" y="4797152"/>
            <a:ext cx="252028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 smtClean="0">
                <a:latin typeface="Arial" pitchFamily="34" charset="0"/>
                <a:cs typeface="Arial" pitchFamily="34" charset="0"/>
              </a:rPr>
              <a:t> První přítok …….. 65 </a:t>
            </a:r>
            <a:endParaRPr lang="cs-CZ" sz="1600" dirty="0" smtClean="0"/>
          </a:p>
          <a:p>
            <a:endParaRPr lang="cs-CZ" sz="600" dirty="0" smtClean="0">
              <a:latin typeface="Arial" pitchFamily="34" charset="0"/>
              <a:cs typeface="Arial" pitchFamily="34" charset="0"/>
            </a:endParaRPr>
          </a:p>
          <a:p>
            <a:r>
              <a:rPr lang="cs-CZ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cs-CZ" sz="1600" dirty="0" smtClean="0">
                <a:latin typeface="Arial" pitchFamily="34" charset="0"/>
                <a:cs typeface="Arial" pitchFamily="34" charset="0"/>
              </a:rPr>
              <a:t>Druhý přítok ……. 75   </a:t>
            </a:r>
            <a:r>
              <a:rPr lang="cs-CZ" sz="1600" dirty="0" smtClean="0"/>
              <a:t> 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ovéPole 15"/>
          <p:cNvSpPr txBox="1"/>
          <p:nvPr/>
        </p:nvSpPr>
        <p:spPr>
          <a:xfrm>
            <a:off x="2627784" y="5373216"/>
            <a:ext cx="36004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sz="600" dirty="0" smtClean="0"/>
          </a:p>
          <a:p>
            <a:r>
              <a:rPr lang="cs-CZ" sz="1600" dirty="0" smtClean="0">
                <a:latin typeface="Arial" pitchFamily="34" charset="0"/>
                <a:cs typeface="Arial" pitchFamily="34" charset="0"/>
              </a:rPr>
              <a:t> První přítok … 6 · 65 litrů = 390 litrů</a:t>
            </a:r>
          </a:p>
          <a:p>
            <a:r>
              <a:rPr lang="cs-CZ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cs-CZ" sz="1600" dirty="0" smtClean="0">
                <a:latin typeface="Arial" pitchFamily="34" charset="0"/>
                <a:cs typeface="Arial" pitchFamily="34" charset="0"/>
              </a:rPr>
              <a:t>Druhý přítok … 8 · 75 litrů = 600 litrů </a:t>
            </a:r>
          </a:p>
        </p:txBody>
      </p:sp>
      <p:sp>
        <p:nvSpPr>
          <p:cNvPr id="18" name="TextovéPole 17"/>
          <p:cNvSpPr txBox="1"/>
          <p:nvPr/>
        </p:nvSpPr>
        <p:spPr>
          <a:xfrm>
            <a:off x="5220072" y="4941168"/>
            <a:ext cx="20527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 smtClean="0">
                <a:latin typeface="Arial" pitchFamily="34" charset="0"/>
                <a:cs typeface="Arial" pitchFamily="34" charset="0"/>
              </a:rPr>
              <a:t>Rozdíl .…. 10 </a:t>
            </a:r>
          </a:p>
        </p:txBody>
      </p:sp>
      <p:sp>
        <p:nvSpPr>
          <p:cNvPr id="19" name="TextovéPole 18"/>
          <p:cNvSpPr txBox="1"/>
          <p:nvPr/>
        </p:nvSpPr>
        <p:spPr>
          <a:xfrm>
            <a:off x="6300192" y="5517232"/>
            <a:ext cx="18722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 smtClean="0">
                <a:latin typeface="Arial" pitchFamily="34" charset="0"/>
                <a:cs typeface="Arial" pitchFamily="34" charset="0"/>
              </a:rPr>
              <a:t>Součet … 990 litrů</a:t>
            </a:r>
          </a:p>
        </p:txBody>
      </p:sp>
      <p:sp>
        <p:nvSpPr>
          <p:cNvPr id="21" name="TextovéPole 20"/>
          <p:cNvSpPr txBox="1"/>
          <p:nvPr/>
        </p:nvSpPr>
        <p:spPr>
          <a:xfrm>
            <a:off x="179512" y="6093296"/>
            <a:ext cx="21602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 smtClean="0">
                <a:latin typeface="Arial" pitchFamily="34" charset="0"/>
                <a:cs typeface="Arial" pitchFamily="34" charset="0"/>
              </a:rPr>
              <a:t>6. Slovní odpověď:</a:t>
            </a:r>
          </a:p>
        </p:txBody>
      </p:sp>
      <p:sp>
        <p:nvSpPr>
          <p:cNvPr id="22" name="TextovéPole 21"/>
          <p:cNvSpPr txBox="1"/>
          <p:nvPr/>
        </p:nvSpPr>
        <p:spPr>
          <a:xfrm>
            <a:off x="1979712" y="6093296"/>
            <a:ext cx="69482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 smtClean="0">
                <a:latin typeface="Arial" pitchFamily="34" charset="0"/>
                <a:cs typeface="Arial" pitchFamily="34" charset="0"/>
              </a:rPr>
              <a:t>Prvním přítokem přitéká 65   , druhým 75    .</a:t>
            </a: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1266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1266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0" y="1266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0" y="1266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62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2064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25601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48264" y="1268760"/>
            <a:ext cx="107504" cy="456892"/>
          </a:xfrm>
          <a:prstGeom prst="rect">
            <a:avLst/>
          </a:prstGeom>
          <a:noFill/>
        </p:spPr>
      </p:pic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0" y="1266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1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08104" y="2060848"/>
            <a:ext cx="90561" cy="384884"/>
          </a:xfrm>
          <a:prstGeom prst="rect">
            <a:avLst/>
          </a:prstGeom>
          <a:noFill/>
        </p:spPr>
      </p:pic>
      <p:pic>
        <p:nvPicPr>
          <p:cNvPr id="52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08104" y="2420888"/>
            <a:ext cx="90561" cy="384884"/>
          </a:xfrm>
          <a:prstGeom prst="rect">
            <a:avLst/>
          </a:prstGeom>
          <a:noFill/>
        </p:spPr>
      </p:pic>
      <p:pic>
        <p:nvPicPr>
          <p:cNvPr id="53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07904" y="2924944"/>
            <a:ext cx="90561" cy="384884"/>
          </a:xfrm>
          <a:prstGeom prst="rect">
            <a:avLst/>
          </a:prstGeom>
          <a:noFill/>
        </p:spPr>
      </p:pic>
      <p:pic>
        <p:nvPicPr>
          <p:cNvPr id="54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16016" y="4725144"/>
            <a:ext cx="90561" cy="384884"/>
          </a:xfrm>
          <a:prstGeom prst="rect">
            <a:avLst/>
          </a:prstGeom>
          <a:noFill/>
        </p:spPr>
      </p:pic>
      <p:pic>
        <p:nvPicPr>
          <p:cNvPr id="55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16016" y="5085184"/>
            <a:ext cx="90561" cy="384884"/>
          </a:xfrm>
          <a:prstGeom prst="rect">
            <a:avLst/>
          </a:prstGeom>
          <a:noFill/>
        </p:spPr>
      </p:pic>
      <p:pic>
        <p:nvPicPr>
          <p:cNvPr id="56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88224" y="4941168"/>
            <a:ext cx="90561" cy="384884"/>
          </a:xfrm>
          <a:prstGeom prst="rect">
            <a:avLst/>
          </a:prstGeom>
          <a:noFill/>
        </p:spPr>
      </p:pic>
      <p:pic>
        <p:nvPicPr>
          <p:cNvPr id="57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6093296"/>
            <a:ext cx="90561" cy="384884"/>
          </a:xfrm>
          <a:prstGeom prst="rect">
            <a:avLst/>
          </a:prstGeom>
          <a:noFill/>
        </p:spPr>
      </p:pic>
      <p:pic>
        <p:nvPicPr>
          <p:cNvPr id="58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96136" y="6093296"/>
            <a:ext cx="90561" cy="3848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6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6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  <p:bldP spid="5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8" grpId="0"/>
      <p:bldP spid="19" grpId="0"/>
      <p:bldP spid="21" grpId="0"/>
      <p:bldP spid="2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467544" y="980728"/>
            <a:ext cx="8136904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cs-CZ" sz="1600" dirty="0">
                <a:latin typeface="Arial" pitchFamily="34" charset="0"/>
                <a:cs typeface="Arial" pitchFamily="34" charset="0"/>
              </a:rPr>
              <a:t>4</a:t>
            </a:r>
            <a:r>
              <a:rPr lang="cs-CZ" sz="1600" dirty="0" smtClean="0">
                <a:latin typeface="Arial" pitchFamily="34" charset="0"/>
                <a:cs typeface="Arial" pitchFamily="34" charset="0"/>
              </a:rPr>
              <a:t>. Ze 2 vzorků jogurtů lze získat 45 g mléčného tuku. Každý vzorek má hmotnost    kg. </a:t>
            </a:r>
            <a:br>
              <a:rPr lang="cs-CZ" sz="1600" dirty="0" smtClean="0">
                <a:latin typeface="Arial" pitchFamily="34" charset="0"/>
                <a:cs typeface="Arial" pitchFamily="34" charset="0"/>
              </a:rPr>
            </a:br>
            <a:r>
              <a:rPr lang="cs-CZ" sz="1600" dirty="0" smtClean="0">
                <a:latin typeface="Arial" pitchFamily="34" charset="0"/>
                <a:cs typeface="Arial" pitchFamily="34" charset="0"/>
              </a:rPr>
              <a:t>    V nízkotučném je 8 krát méně mléčného tuku než ve smetanovém. </a:t>
            </a:r>
            <a:br>
              <a:rPr lang="cs-CZ" sz="1600" dirty="0" smtClean="0">
                <a:latin typeface="Arial" pitchFamily="34" charset="0"/>
                <a:cs typeface="Arial" pitchFamily="34" charset="0"/>
              </a:rPr>
            </a:br>
            <a:r>
              <a:rPr lang="cs-CZ" sz="1600" dirty="0" smtClean="0">
                <a:latin typeface="Arial" pitchFamily="34" charset="0"/>
                <a:cs typeface="Arial" pitchFamily="34" charset="0"/>
              </a:rPr>
              <a:t>    Kolik procent mléčného tuku je v jednotlivých jogurtech? 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2843808" y="1772816"/>
            <a:ext cx="42484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/>
            <a:r>
              <a:rPr lang="cs-CZ" sz="1600" dirty="0" smtClean="0">
                <a:latin typeface="Arial" pitchFamily="34" charset="0"/>
                <a:cs typeface="Arial" pitchFamily="34" charset="0"/>
              </a:rPr>
              <a:t>Obsah tuku v 1. jogurtu …….…………. x %    </a:t>
            </a:r>
          </a:p>
          <a:p>
            <a:pPr marL="457200" indent="-457200"/>
            <a:r>
              <a:rPr lang="cs-CZ" sz="1600" dirty="0" smtClean="0">
                <a:latin typeface="Arial" pitchFamily="34" charset="0"/>
                <a:cs typeface="Arial" pitchFamily="34" charset="0"/>
              </a:rPr>
              <a:t>Obsah tuku v 1. jogurtu ……..………… y %</a:t>
            </a:r>
          </a:p>
        </p:txBody>
      </p:sp>
      <p:sp>
        <p:nvSpPr>
          <p:cNvPr id="4" name="TextovéPole 3"/>
          <p:cNvSpPr txBox="1"/>
          <p:nvPr/>
        </p:nvSpPr>
        <p:spPr>
          <a:xfrm>
            <a:off x="107504" y="3861048"/>
            <a:ext cx="30963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 smtClean="0">
                <a:latin typeface="Arial" pitchFamily="34" charset="0"/>
                <a:cs typeface="Arial" pitchFamily="34" charset="0"/>
              </a:rPr>
              <a:t>3. Sestavení dvou rovnic:</a:t>
            </a:r>
          </a:p>
        </p:txBody>
      </p:sp>
      <p:sp>
        <p:nvSpPr>
          <p:cNvPr id="5" name="TextovéPole 4"/>
          <p:cNvSpPr txBox="1"/>
          <p:nvPr/>
        </p:nvSpPr>
        <p:spPr>
          <a:xfrm>
            <a:off x="107504" y="4437112"/>
            <a:ext cx="26642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 smtClean="0">
                <a:latin typeface="Arial" pitchFamily="34" charset="0"/>
                <a:cs typeface="Arial" pitchFamily="34" charset="0"/>
              </a:rPr>
              <a:t>4. Vyřešení soustavy:</a:t>
            </a:r>
          </a:p>
        </p:txBody>
      </p:sp>
      <p:sp>
        <p:nvSpPr>
          <p:cNvPr id="7" name="TextovéPole 6"/>
          <p:cNvSpPr txBox="1"/>
          <p:nvPr/>
        </p:nvSpPr>
        <p:spPr>
          <a:xfrm>
            <a:off x="1835696" y="188640"/>
            <a:ext cx="597666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Slovní úlohy</a:t>
            </a:r>
            <a:br>
              <a:rPr lang="cs-CZ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cs-CZ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řešené soustavou rovnic</a:t>
            </a:r>
          </a:p>
          <a:p>
            <a:endParaRPr lang="cs-CZ" dirty="0"/>
          </a:p>
        </p:txBody>
      </p:sp>
      <p:sp>
        <p:nvSpPr>
          <p:cNvPr id="8" name="TextovéPole 7"/>
          <p:cNvSpPr txBox="1"/>
          <p:nvPr/>
        </p:nvSpPr>
        <p:spPr>
          <a:xfrm>
            <a:off x="107504" y="4725144"/>
            <a:ext cx="27363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 smtClean="0">
                <a:latin typeface="Arial" pitchFamily="34" charset="0"/>
                <a:cs typeface="Arial" pitchFamily="34" charset="0"/>
              </a:rPr>
              <a:t>5. Zkouška dle slovní úlohy:</a:t>
            </a:r>
          </a:p>
        </p:txBody>
      </p:sp>
      <p:sp>
        <p:nvSpPr>
          <p:cNvPr id="9" name="TextovéPole 8"/>
          <p:cNvSpPr txBox="1"/>
          <p:nvPr/>
        </p:nvSpPr>
        <p:spPr>
          <a:xfrm>
            <a:off x="179512" y="1916832"/>
            <a:ext cx="26642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 smtClean="0">
                <a:latin typeface="Arial" pitchFamily="34" charset="0"/>
                <a:cs typeface="Arial" pitchFamily="34" charset="0"/>
              </a:rPr>
              <a:t>1. Určení neznámých:</a:t>
            </a:r>
          </a:p>
        </p:txBody>
      </p:sp>
      <p:sp>
        <p:nvSpPr>
          <p:cNvPr id="10" name="TextovéPole 9"/>
          <p:cNvSpPr txBox="1"/>
          <p:nvPr/>
        </p:nvSpPr>
        <p:spPr>
          <a:xfrm>
            <a:off x="179512" y="2276872"/>
            <a:ext cx="41764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 smtClean="0">
                <a:latin typeface="Arial" pitchFamily="34" charset="0"/>
                <a:cs typeface="Arial" pitchFamily="34" charset="0"/>
              </a:rPr>
              <a:t>2. Stanovení dvou vztahů rovnosti:</a:t>
            </a:r>
          </a:p>
        </p:txBody>
      </p:sp>
      <p:sp>
        <p:nvSpPr>
          <p:cNvPr id="11" name="TextovéPole 10"/>
          <p:cNvSpPr txBox="1"/>
          <p:nvPr/>
        </p:nvSpPr>
        <p:spPr>
          <a:xfrm>
            <a:off x="467544" y="2492896"/>
            <a:ext cx="70567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lphaLcParenR"/>
            </a:pPr>
            <a:r>
              <a:rPr lang="cs-CZ" sz="1600" dirty="0" smtClean="0">
                <a:latin typeface="Arial" pitchFamily="34" charset="0"/>
                <a:cs typeface="Arial" pitchFamily="34" charset="0"/>
              </a:rPr>
              <a:t>Druhý jogurt je 8 krát tučnější než první</a:t>
            </a:r>
          </a:p>
        </p:txBody>
      </p:sp>
      <p:sp>
        <p:nvSpPr>
          <p:cNvPr id="12" name="TextovéPole 11"/>
          <p:cNvSpPr txBox="1"/>
          <p:nvPr/>
        </p:nvSpPr>
        <p:spPr>
          <a:xfrm>
            <a:off x="395536" y="2708920"/>
            <a:ext cx="554461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cs-CZ" sz="1600" dirty="0" smtClean="0">
                <a:latin typeface="Arial" pitchFamily="34" charset="0"/>
                <a:cs typeface="Arial" pitchFamily="34" charset="0"/>
              </a:rPr>
              <a:t>b)  První jogurt obsahuje ………….       </a:t>
            </a:r>
            <a:r>
              <a:rPr lang="cs-CZ" sz="1600" dirty="0" smtClean="0"/>
              <a:t>· 250</a:t>
            </a:r>
            <a:r>
              <a:rPr lang="cs-CZ" sz="1600" dirty="0" smtClean="0">
                <a:latin typeface="Arial" pitchFamily="34" charset="0"/>
                <a:cs typeface="Arial" pitchFamily="34" charset="0"/>
              </a:rPr>
              <a:t> g tuku</a:t>
            </a:r>
          </a:p>
          <a:p>
            <a:endParaRPr lang="cs-CZ" sz="600" dirty="0" smtClean="0">
              <a:latin typeface="Arial" pitchFamily="34" charset="0"/>
              <a:cs typeface="Arial" pitchFamily="34" charset="0"/>
            </a:endParaRPr>
          </a:p>
          <a:p>
            <a:r>
              <a:rPr lang="cs-CZ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cs-CZ" sz="1600" dirty="0" smtClean="0">
                <a:latin typeface="Arial" pitchFamily="34" charset="0"/>
                <a:cs typeface="Arial" pitchFamily="34" charset="0"/>
              </a:rPr>
              <a:t>     Druhý jogurt obsahuje …………       </a:t>
            </a:r>
            <a:r>
              <a:rPr lang="cs-CZ" sz="1600" dirty="0" smtClean="0"/>
              <a:t>· 250</a:t>
            </a:r>
            <a:r>
              <a:rPr lang="cs-CZ" sz="1600" dirty="0" smtClean="0">
                <a:latin typeface="Arial" pitchFamily="34" charset="0"/>
                <a:cs typeface="Arial" pitchFamily="34" charset="0"/>
              </a:rPr>
              <a:t> g tuku </a:t>
            </a:r>
          </a:p>
          <a:p>
            <a:r>
              <a:rPr lang="cs-CZ" sz="6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cs-CZ" sz="600" dirty="0" smtClean="0">
                <a:latin typeface="Arial" pitchFamily="34" charset="0"/>
                <a:cs typeface="Arial" pitchFamily="34" charset="0"/>
              </a:rPr>
            </a:br>
            <a:r>
              <a:rPr lang="cs-CZ" sz="1600" dirty="0" smtClean="0">
                <a:latin typeface="Arial" pitchFamily="34" charset="0"/>
                <a:cs typeface="Arial" pitchFamily="34" charset="0"/>
              </a:rPr>
              <a:t>      Celkem ………………………………     45 g tuku </a:t>
            </a:r>
          </a:p>
        </p:txBody>
      </p:sp>
      <p:sp>
        <p:nvSpPr>
          <p:cNvPr id="13" name="TextovéPole 12"/>
          <p:cNvSpPr txBox="1"/>
          <p:nvPr/>
        </p:nvSpPr>
        <p:spPr>
          <a:xfrm>
            <a:off x="2483768" y="3645024"/>
            <a:ext cx="33123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>
                <a:latin typeface="Arial" pitchFamily="34" charset="0"/>
                <a:cs typeface="Arial" pitchFamily="34" charset="0"/>
              </a:rPr>
              <a:t>                     </a:t>
            </a:r>
            <a:r>
              <a:rPr lang="cs-CZ" sz="1600" dirty="0" smtClean="0">
                <a:latin typeface="Arial" pitchFamily="34" charset="0"/>
                <a:cs typeface="Arial" pitchFamily="34" charset="0"/>
              </a:rPr>
              <a:t>8x  = y</a:t>
            </a:r>
          </a:p>
          <a:p>
            <a:endParaRPr lang="cs-CZ" sz="600" dirty="0" smtClean="0">
              <a:latin typeface="Arial" pitchFamily="34" charset="0"/>
              <a:cs typeface="Arial" pitchFamily="34" charset="0"/>
            </a:endParaRPr>
          </a:p>
          <a:p>
            <a:r>
              <a:rPr lang="cs-CZ" sz="1600" dirty="0" smtClean="0">
                <a:latin typeface="Arial" pitchFamily="34" charset="0"/>
                <a:cs typeface="Arial" pitchFamily="34" charset="0"/>
              </a:rPr>
              <a:t>     · 250 +      · </a:t>
            </a:r>
            <a:r>
              <a:rPr lang="cs-CZ" sz="1600" dirty="0" err="1" smtClean="0">
                <a:latin typeface="Arial" pitchFamily="34" charset="0"/>
                <a:cs typeface="Arial" pitchFamily="34" charset="0"/>
              </a:rPr>
              <a:t>250</a:t>
            </a:r>
            <a:r>
              <a:rPr lang="cs-CZ" sz="1600" dirty="0" smtClean="0">
                <a:latin typeface="Arial" pitchFamily="34" charset="0"/>
                <a:cs typeface="Arial" pitchFamily="34" charset="0"/>
              </a:rPr>
              <a:t> = 45</a:t>
            </a:r>
          </a:p>
          <a:p>
            <a:r>
              <a:rPr lang="cs-CZ" sz="600" dirty="0" smtClean="0">
                <a:latin typeface="Arial" pitchFamily="34" charset="0"/>
                <a:cs typeface="Arial" pitchFamily="34" charset="0"/>
              </a:rPr>
              <a:t>____________________________________________________</a:t>
            </a:r>
          </a:p>
        </p:txBody>
      </p:sp>
      <p:sp>
        <p:nvSpPr>
          <p:cNvPr id="14" name="TextovéPole 13"/>
          <p:cNvSpPr txBox="1"/>
          <p:nvPr/>
        </p:nvSpPr>
        <p:spPr>
          <a:xfrm>
            <a:off x="2195736" y="4437112"/>
            <a:ext cx="20162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latin typeface="Arial" pitchFamily="34" charset="0"/>
                <a:cs typeface="Arial" pitchFamily="34" charset="0"/>
              </a:rPr>
              <a:t>[x; y] = [2; 16]</a:t>
            </a:r>
          </a:p>
        </p:txBody>
      </p:sp>
      <p:sp>
        <p:nvSpPr>
          <p:cNvPr id="15" name="TextovéPole 14"/>
          <p:cNvSpPr txBox="1"/>
          <p:nvPr/>
        </p:nvSpPr>
        <p:spPr>
          <a:xfrm>
            <a:off x="2627784" y="4725144"/>
            <a:ext cx="33123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 smtClean="0">
                <a:latin typeface="Arial" pitchFamily="34" charset="0"/>
                <a:cs typeface="Arial" pitchFamily="34" charset="0"/>
              </a:rPr>
              <a:t>Nízkotučný jogurt ……… 2%</a:t>
            </a:r>
            <a:endParaRPr lang="cs-CZ" sz="1600" dirty="0" smtClean="0"/>
          </a:p>
          <a:p>
            <a:r>
              <a:rPr lang="cs-CZ" sz="1600" dirty="0" smtClean="0">
                <a:latin typeface="Arial" pitchFamily="34" charset="0"/>
                <a:cs typeface="Arial" pitchFamily="34" charset="0"/>
              </a:rPr>
              <a:t>Smetanový jogurt ……… 16%   </a:t>
            </a:r>
            <a:r>
              <a:rPr lang="cs-CZ" sz="1600" dirty="0" smtClean="0"/>
              <a:t> 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ovéPole 15"/>
          <p:cNvSpPr txBox="1"/>
          <p:nvPr/>
        </p:nvSpPr>
        <p:spPr>
          <a:xfrm>
            <a:off x="2627784" y="5157192"/>
            <a:ext cx="61206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sz="600" dirty="0" smtClean="0"/>
          </a:p>
          <a:p>
            <a:r>
              <a:rPr lang="cs-CZ" sz="1600" dirty="0" smtClean="0">
                <a:latin typeface="Arial" pitchFamily="34" charset="0"/>
                <a:cs typeface="Arial" pitchFamily="34" charset="0"/>
              </a:rPr>
              <a:t>Nízkotučný jogurt …  2% =&gt; 0,02 · 250g =   5 g</a:t>
            </a:r>
            <a:endParaRPr lang="cs-CZ" sz="1600" dirty="0" smtClean="0"/>
          </a:p>
          <a:p>
            <a:r>
              <a:rPr lang="cs-CZ" sz="1600" u="sng" dirty="0" smtClean="0">
                <a:latin typeface="Arial" pitchFamily="34" charset="0"/>
                <a:cs typeface="Arial" pitchFamily="34" charset="0"/>
              </a:rPr>
              <a:t>Smetanový jogurt …16% =&gt; 0,16 · 250g = 40 g</a:t>
            </a:r>
          </a:p>
          <a:p>
            <a:r>
              <a:rPr lang="cs-CZ" sz="1600" dirty="0" smtClean="0">
                <a:latin typeface="Arial" pitchFamily="34" charset="0"/>
                <a:cs typeface="Arial" pitchFamily="34" charset="0"/>
              </a:rPr>
              <a:t>Celkem ……………………………………. = 45 g   </a:t>
            </a:r>
            <a:r>
              <a:rPr lang="cs-CZ" sz="1600" dirty="0" smtClean="0"/>
              <a:t> 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ovéPole 17"/>
          <p:cNvSpPr txBox="1"/>
          <p:nvPr/>
        </p:nvSpPr>
        <p:spPr>
          <a:xfrm>
            <a:off x="5796136" y="4797152"/>
            <a:ext cx="20527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 smtClean="0">
                <a:latin typeface="Arial" pitchFamily="34" charset="0"/>
                <a:cs typeface="Arial" pitchFamily="34" charset="0"/>
              </a:rPr>
              <a:t>Podíl .…. 8 × </a:t>
            </a:r>
          </a:p>
        </p:txBody>
      </p:sp>
      <p:sp>
        <p:nvSpPr>
          <p:cNvPr id="21" name="TextovéPole 20"/>
          <p:cNvSpPr txBox="1"/>
          <p:nvPr/>
        </p:nvSpPr>
        <p:spPr>
          <a:xfrm>
            <a:off x="179512" y="6093296"/>
            <a:ext cx="21602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 smtClean="0">
                <a:latin typeface="Arial" pitchFamily="34" charset="0"/>
                <a:cs typeface="Arial" pitchFamily="34" charset="0"/>
              </a:rPr>
              <a:t>6. Slovní odpověď:</a:t>
            </a:r>
          </a:p>
        </p:txBody>
      </p:sp>
      <p:sp>
        <p:nvSpPr>
          <p:cNvPr id="22" name="TextovéPole 21"/>
          <p:cNvSpPr txBox="1"/>
          <p:nvPr/>
        </p:nvSpPr>
        <p:spPr>
          <a:xfrm>
            <a:off x="1979712" y="6093296"/>
            <a:ext cx="61926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 smtClean="0">
                <a:latin typeface="Arial" pitchFamily="34" charset="0"/>
                <a:cs typeface="Arial" pitchFamily="34" charset="0"/>
              </a:rPr>
              <a:t>Nízkotučný jogurt obsahuje 2% a smetanový 16% mléčného tuku.</a:t>
            </a: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1266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1266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0" y="1266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0" y="1266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62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2064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0" y="1266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27649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84368" y="980728"/>
            <a:ext cx="91216" cy="403273"/>
          </a:xfrm>
          <a:prstGeom prst="rect">
            <a:avLst/>
          </a:prstGeom>
          <a:noFill/>
        </p:spPr>
      </p:pic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79912" y="2852936"/>
            <a:ext cx="251520" cy="333914"/>
          </a:xfrm>
          <a:prstGeom prst="rect">
            <a:avLst/>
          </a:prstGeom>
          <a:noFill/>
        </p:spPr>
      </p:pic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0" y="1190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655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27654" name="Picture 6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79912" y="3212976"/>
            <a:ext cx="251520" cy="333914"/>
          </a:xfrm>
          <a:prstGeom prst="rect">
            <a:avLst/>
          </a:prstGeom>
          <a:noFill/>
        </p:spPr>
      </p:pic>
      <p:sp>
        <p:nvSpPr>
          <p:cNvPr id="27656" name="Rectangle 8"/>
          <p:cNvSpPr>
            <a:spLocks noChangeArrowheads="1"/>
          </p:cNvSpPr>
          <p:nvPr/>
        </p:nvSpPr>
        <p:spPr bwMode="auto">
          <a:xfrm>
            <a:off x="0" y="1190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9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55776" y="4077072"/>
            <a:ext cx="251520" cy="333914"/>
          </a:xfrm>
          <a:prstGeom prst="rect">
            <a:avLst/>
          </a:prstGeom>
          <a:noFill/>
        </p:spPr>
      </p:pic>
      <p:pic>
        <p:nvPicPr>
          <p:cNvPr id="50" name="Picture 6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63888" y="4077072"/>
            <a:ext cx="251520" cy="3339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76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6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  <p:bldP spid="5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8" grpId="0"/>
      <p:bldP spid="21" grpId="0"/>
      <p:bldP spid="2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251520" y="980728"/>
            <a:ext cx="8640960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cs-CZ" sz="1600" dirty="0" smtClean="0">
                <a:latin typeface="Arial" pitchFamily="34" charset="0"/>
                <a:cs typeface="Arial" pitchFamily="34" charset="0"/>
              </a:rPr>
              <a:t>5. Klára koupila v obchodě 3 kg banánů a 4 kg pomerančů za 175 Kč, Pavel v témže obchodě </a:t>
            </a:r>
            <a:br>
              <a:rPr lang="cs-CZ" sz="1600" dirty="0" smtClean="0">
                <a:latin typeface="Arial" pitchFamily="34" charset="0"/>
                <a:cs typeface="Arial" pitchFamily="34" charset="0"/>
              </a:rPr>
            </a:br>
            <a:r>
              <a:rPr lang="cs-CZ" sz="1600" dirty="0" smtClean="0">
                <a:latin typeface="Arial" pitchFamily="34" charset="0"/>
                <a:cs typeface="Arial" pitchFamily="34" charset="0"/>
              </a:rPr>
              <a:t>    utratil 161 Kč za kilogram banánů a 5 kg pomerančů. Kolik stál kilogram banánů a kolik </a:t>
            </a:r>
            <a:br>
              <a:rPr lang="cs-CZ" sz="1600" dirty="0" smtClean="0">
                <a:latin typeface="Arial" pitchFamily="34" charset="0"/>
                <a:cs typeface="Arial" pitchFamily="34" charset="0"/>
              </a:rPr>
            </a:br>
            <a:r>
              <a:rPr lang="cs-CZ" sz="1600" dirty="0" smtClean="0">
                <a:latin typeface="Arial" pitchFamily="34" charset="0"/>
                <a:cs typeface="Arial" pitchFamily="34" charset="0"/>
              </a:rPr>
              <a:t>    kilogram pomerančů?</a:t>
            </a:r>
          </a:p>
        </p:txBody>
      </p:sp>
      <p:sp>
        <p:nvSpPr>
          <p:cNvPr id="7" name="TextovéPole 6"/>
          <p:cNvSpPr txBox="1"/>
          <p:nvPr/>
        </p:nvSpPr>
        <p:spPr>
          <a:xfrm>
            <a:off x="1835696" y="188640"/>
            <a:ext cx="597666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Slovní úlohy</a:t>
            </a:r>
            <a:br>
              <a:rPr lang="cs-CZ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cs-CZ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řešené soustavou rovnic</a:t>
            </a:r>
          </a:p>
          <a:p>
            <a:endParaRPr lang="cs-CZ" dirty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1266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1266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0" y="1266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0" y="1266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62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2064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0" y="1266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TextovéPole 40"/>
          <p:cNvSpPr txBox="1"/>
          <p:nvPr/>
        </p:nvSpPr>
        <p:spPr>
          <a:xfrm>
            <a:off x="7308304" y="6381328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[x; y] = [21; 28]</a:t>
            </a:r>
            <a:endParaRPr lang="cs-CZ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251520" y="980728"/>
            <a:ext cx="8640960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cs-CZ" sz="1600" dirty="0" smtClean="0">
                <a:latin typeface="Arial" pitchFamily="34" charset="0"/>
                <a:cs typeface="Arial" pitchFamily="34" charset="0"/>
              </a:rPr>
              <a:t>6. </a:t>
            </a:r>
            <a:r>
              <a:rPr lang="cs-CZ" sz="1600" dirty="0" smtClean="0"/>
              <a:t>Podél silnice bylo vysazeno 250 stromků dvojího druhu. Sazenice třešní po 60 Kč za kus a sazenice </a:t>
            </a:r>
            <a:br>
              <a:rPr lang="cs-CZ" sz="1600" dirty="0" smtClean="0"/>
            </a:br>
            <a:r>
              <a:rPr lang="cs-CZ" sz="1600" dirty="0" smtClean="0"/>
              <a:t>     jabloní po 50 Kč za kus. Celá výsadba stála 12 800 Kč. Kolik bylo sazenic třešní a kolik jabloní?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1835696" y="188640"/>
            <a:ext cx="597666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Slovní úlohy</a:t>
            </a:r>
            <a:br>
              <a:rPr lang="cs-CZ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cs-CZ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řešené soustavou rovnic</a:t>
            </a:r>
          </a:p>
          <a:p>
            <a:endParaRPr lang="cs-CZ" dirty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1266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1266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0" y="1266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0" y="1266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62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2064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0" y="1266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TextovéPole 40"/>
          <p:cNvSpPr txBox="1"/>
          <p:nvPr/>
        </p:nvSpPr>
        <p:spPr>
          <a:xfrm>
            <a:off x="7308304" y="6381328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[x; y] = [30; 220]</a:t>
            </a:r>
            <a:endParaRPr lang="cs-CZ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268</TotalTime>
  <Words>1313</Words>
  <Application>Microsoft Office PowerPoint</Application>
  <PresentationFormat>Předvádění na obrazovce (4:3)</PresentationFormat>
  <Paragraphs>174</Paragraphs>
  <Slides>18</Slides>
  <Notes>17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18</vt:i4>
      </vt:variant>
    </vt:vector>
  </HeadingPairs>
  <TitlesOfParts>
    <vt:vector size="19" baseType="lpstr">
      <vt:lpstr>Motiv sady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Pedro</dc:creator>
  <cp:lastModifiedBy>Meznik</cp:lastModifiedBy>
  <cp:revision>64</cp:revision>
  <dcterms:created xsi:type="dcterms:W3CDTF">2012-01-14T17:48:40Z</dcterms:created>
  <dcterms:modified xsi:type="dcterms:W3CDTF">2012-01-16T11:36:49Z</dcterms:modified>
</cp:coreProperties>
</file>