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6"/>
  </p:notesMasterIdLst>
  <p:handoutMasterIdLst>
    <p:handoutMasterId r:id="rId17"/>
  </p:handoutMasterIdLst>
  <p:sldIdLst>
    <p:sldId id="256" r:id="rId2"/>
    <p:sldId id="296" r:id="rId3"/>
    <p:sldId id="298" r:id="rId4"/>
    <p:sldId id="305" r:id="rId5"/>
    <p:sldId id="307" r:id="rId6"/>
    <p:sldId id="306" r:id="rId7"/>
    <p:sldId id="308" r:id="rId8"/>
    <p:sldId id="309" r:id="rId9"/>
    <p:sldId id="301" r:id="rId10"/>
    <p:sldId id="310" r:id="rId11"/>
    <p:sldId id="311" r:id="rId12"/>
    <p:sldId id="312" r:id="rId13"/>
    <p:sldId id="313" r:id="rId14"/>
    <p:sldId id="314" r:id="rId15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0" autoAdjust="0"/>
    <p:restoredTop sz="94600" autoAdjust="0"/>
  </p:normalViewPr>
  <p:slideViewPr>
    <p:cSldViewPr>
      <p:cViewPr varScale="1">
        <p:scale>
          <a:sx n="75" d="100"/>
          <a:sy n="75" d="100"/>
        </p:scale>
        <p:origin x="-123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13" Type="http://schemas.openxmlformats.org/officeDocument/2006/relationships/image" Target="../media/image63.png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12" Type="http://schemas.openxmlformats.org/officeDocument/2006/relationships/image" Target="../media/image62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11" Type="http://schemas.openxmlformats.org/officeDocument/2006/relationships/image" Target="../media/image61.png"/><Relationship Id="rId5" Type="http://schemas.openxmlformats.org/officeDocument/2006/relationships/image" Target="../media/image56.png"/><Relationship Id="rId10" Type="http://schemas.openxmlformats.org/officeDocument/2006/relationships/image" Target="../media/image60.png"/><Relationship Id="rId4" Type="http://schemas.openxmlformats.org/officeDocument/2006/relationships/image" Target="../media/image55.png"/><Relationship Id="rId9" Type="http://schemas.openxmlformats.org/officeDocument/2006/relationships/image" Target="../media/image4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13" Type="http://schemas.openxmlformats.org/officeDocument/2006/relationships/image" Target="../media/image75.png"/><Relationship Id="rId3" Type="http://schemas.openxmlformats.org/officeDocument/2006/relationships/image" Target="../media/image65.png"/><Relationship Id="rId7" Type="http://schemas.openxmlformats.org/officeDocument/2006/relationships/image" Target="../media/image69.png"/><Relationship Id="rId12" Type="http://schemas.openxmlformats.org/officeDocument/2006/relationships/image" Target="../media/image74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11" Type="http://schemas.openxmlformats.org/officeDocument/2006/relationships/image" Target="../media/image73.png"/><Relationship Id="rId5" Type="http://schemas.openxmlformats.org/officeDocument/2006/relationships/image" Target="../media/image67.png"/><Relationship Id="rId10" Type="http://schemas.openxmlformats.org/officeDocument/2006/relationships/image" Target="../media/image72.png"/><Relationship Id="rId4" Type="http://schemas.openxmlformats.org/officeDocument/2006/relationships/image" Target="../media/image66.png"/><Relationship Id="rId9" Type="http://schemas.openxmlformats.org/officeDocument/2006/relationships/image" Target="../media/image7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13" Type="http://schemas.openxmlformats.org/officeDocument/2006/relationships/image" Target="../media/image85.png"/><Relationship Id="rId3" Type="http://schemas.openxmlformats.org/officeDocument/2006/relationships/image" Target="../media/image77.png"/><Relationship Id="rId7" Type="http://schemas.openxmlformats.org/officeDocument/2006/relationships/image" Target="../media/image81.png"/><Relationship Id="rId12" Type="http://schemas.openxmlformats.org/officeDocument/2006/relationships/image" Target="../media/image84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11" Type="http://schemas.openxmlformats.org/officeDocument/2006/relationships/image" Target="../media/image83.png"/><Relationship Id="rId5" Type="http://schemas.openxmlformats.org/officeDocument/2006/relationships/image" Target="../media/image79.png"/><Relationship Id="rId10" Type="http://schemas.openxmlformats.org/officeDocument/2006/relationships/image" Target="../media/image49.png"/><Relationship Id="rId4" Type="http://schemas.openxmlformats.org/officeDocument/2006/relationships/image" Target="../media/image78.png"/><Relationship Id="rId9" Type="http://schemas.openxmlformats.org/officeDocument/2006/relationships/image" Target="../media/image4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13" Type="http://schemas.openxmlformats.org/officeDocument/2006/relationships/image" Target="../media/image97.png"/><Relationship Id="rId3" Type="http://schemas.openxmlformats.org/officeDocument/2006/relationships/image" Target="../media/image87.png"/><Relationship Id="rId7" Type="http://schemas.openxmlformats.org/officeDocument/2006/relationships/image" Target="../media/image91.png"/><Relationship Id="rId12" Type="http://schemas.openxmlformats.org/officeDocument/2006/relationships/image" Target="../media/image96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0.png"/><Relationship Id="rId11" Type="http://schemas.openxmlformats.org/officeDocument/2006/relationships/image" Target="../media/image95.png"/><Relationship Id="rId5" Type="http://schemas.openxmlformats.org/officeDocument/2006/relationships/image" Target="../media/image89.png"/><Relationship Id="rId10" Type="http://schemas.openxmlformats.org/officeDocument/2006/relationships/image" Target="../media/image94.png"/><Relationship Id="rId4" Type="http://schemas.openxmlformats.org/officeDocument/2006/relationships/image" Target="../media/image88.png"/><Relationship Id="rId9" Type="http://schemas.openxmlformats.org/officeDocument/2006/relationships/image" Target="../media/image9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png"/><Relationship Id="rId13" Type="http://schemas.openxmlformats.org/officeDocument/2006/relationships/image" Target="../media/image109.png"/><Relationship Id="rId3" Type="http://schemas.openxmlformats.org/officeDocument/2006/relationships/image" Target="../media/image99.png"/><Relationship Id="rId7" Type="http://schemas.openxmlformats.org/officeDocument/2006/relationships/image" Target="../media/image103.png"/><Relationship Id="rId12" Type="http://schemas.openxmlformats.org/officeDocument/2006/relationships/image" Target="../media/image108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2.png"/><Relationship Id="rId11" Type="http://schemas.openxmlformats.org/officeDocument/2006/relationships/image" Target="../media/image107.png"/><Relationship Id="rId5" Type="http://schemas.openxmlformats.org/officeDocument/2006/relationships/image" Target="../media/image101.png"/><Relationship Id="rId10" Type="http://schemas.openxmlformats.org/officeDocument/2006/relationships/image" Target="../media/image106.png"/><Relationship Id="rId4" Type="http://schemas.openxmlformats.org/officeDocument/2006/relationships/image" Target="../media/image100.png"/><Relationship Id="rId9" Type="http://schemas.openxmlformats.org/officeDocument/2006/relationships/image" Target="../media/image10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7.png"/><Relationship Id="rId7" Type="http://schemas.openxmlformats.org/officeDocument/2006/relationships/image" Target="../media/image2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7.png"/><Relationship Id="rId7" Type="http://schemas.openxmlformats.org/officeDocument/2006/relationships/image" Target="../media/image3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7.png"/><Relationship Id="rId7" Type="http://schemas.openxmlformats.org/officeDocument/2006/relationships/image" Target="../media/image36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0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13" Type="http://schemas.openxmlformats.org/officeDocument/2006/relationships/image" Target="../media/image52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12" Type="http://schemas.openxmlformats.org/officeDocument/2006/relationships/image" Target="../media/image51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11" Type="http://schemas.openxmlformats.org/officeDocument/2006/relationships/image" Target="../media/image50.png"/><Relationship Id="rId5" Type="http://schemas.openxmlformats.org/officeDocument/2006/relationships/image" Target="../media/image44.png"/><Relationship Id="rId10" Type="http://schemas.openxmlformats.org/officeDocument/2006/relationships/image" Target="../media/image49.png"/><Relationship Id="rId4" Type="http://schemas.openxmlformats.org/officeDocument/2006/relationships/image" Target="../media/image43.png"/><Relationship Id="rId9" Type="http://schemas.openxmlformats.org/officeDocument/2006/relationships/image" Target="../media/image4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/>
              <a:t>Podobnost trojúhelníků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9.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14313"/>
            <a:ext cx="8260407" cy="146208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Podobnost</a:t>
            </a:r>
            <a:br>
              <a:rPr lang="cs-CZ" dirty="0" smtClean="0"/>
            </a:br>
            <a:r>
              <a:rPr lang="cs-CZ" sz="3200" dirty="0" smtClean="0"/>
              <a:t>Příklad č. 2</a:t>
            </a:r>
            <a:endParaRPr lang="cs-CZ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ovéPole 6"/>
              <p:cNvSpPr txBox="1"/>
              <p:nvPr/>
            </p:nvSpPr>
            <p:spPr>
              <a:xfrm>
                <a:off x="0" y="2060848"/>
                <a:ext cx="9144000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2) Určete, zda jsou trojúhelníky ABC (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sz="20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smtClean="0">
                            <a:latin typeface="Cambria Math"/>
                          </a:rPr>
                          <m:t>𝑨𝑩</m:t>
                        </m:r>
                      </m:e>
                    </m:d>
                    <m:r>
                      <a:rPr lang="cs-CZ" sz="2000" b="1" i="1" smtClean="0">
                        <a:latin typeface="Cambria Math"/>
                      </a:rPr>
                      <m:t>=</m:t>
                    </m:r>
                    <m:r>
                      <a:rPr lang="cs-CZ" sz="2000" b="1" i="1" smtClean="0">
                        <a:latin typeface="Cambria Math"/>
                      </a:rPr>
                      <m:t>𝟕</m:t>
                    </m:r>
                    <m:r>
                      <a:rPr lang="cs-CZ" sz="2000" b="1" i="1" smtClean="0">
                        <a:latin typeface="Cambria Math"/>
                      </a:rPr>
                      <m:t> </m:t>
                    </m:r>
                    <m:r>
                      <a:rPr lang="cs-CZ" sz="2000" b="1" i="1" smtClean="0">
                        <a:latin typeface="Cambria Math"/>
                      </a:rPr>
                      <m:t>𝒄𝒎</m:t>
                    </m:r>
                    <m:r>
                      <a:rPr lang="cs-CZ" sz="2000" b="1" i="1" smtClean="0">
                        <a:latin typeface="Cambria Math"/>
                      </a:rPr>
                      <m:t>, </m:t>
                    </m:r>
                    <m:d>
                      <m:dPr>
                        <m:begChr m:val="|"/>
                        <m:endChr m:val="|"/>
                        <m:ctrlPr>
                          <a:rPr lang="cs-CZ" sz="20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smtClean="0">
                            <a:latin typeface="Cambria Math"/>
                          </a:rPr>
                          <m:t>𝑩𝑪</m:t>
                        </m:r>
                      </m:e>
                    </m:d>
                    <m:r>
                      <a:rPr lang="cs-CZ" sz="2000" b="1" i="1" smtClean="0">
                        <a:latin typeface="Cambria Math"/>
                      </a:rPr>
                      <m:t>=</m:t>
                    </m:r>
                    <m:r>
                      <a:rPr lang="cs-CZ" sz="2000" b="1" i="1" smtClean="0">
                        <a:latin typeface="Cambria Math"/>
                      </a:rPr>
                      <m:t>𝟔</m:t>
                    </m:r>
                    <m:r>
                      <a:rPr lang="cs-CZ" sz="2000" b="1" i="1" smtClean="0">
                        <a:latin typeface="Cambria Math"/>
                      </a:rPr>
                      <m:t> </m:t>
                    </m:r>
                    <m:r>
                      <a:rPr lang="cs-CZ" sz="2000" b="1" i="1" smtClean="0">
                        <a:latin typeface="Cambria Math"/>
                      </a:rPr>
                      <m:t>𝒄𝒎</m:t>
                    </m:r>
                    <m:r>
                      <a:rPr lang="cs-CZ" sz="2000" b="1" i="1" smtClean="0">
                        <a:latin typeface="Cambria Math"/>
                      </a:rPr>
                      <m:t>,</m:t>
                    </m:r>
                  </m:oMath>
                </a14:m>
                <a:r>
                  <a:rPr lang="cs-CZ" sz="2000" b="1" i="1" dirty="0" smtClean="0">
                    <a:latin typeface="Cambria Math"/>
                  </a:rPr>
                  <a:t/>
                </a:r>
                <a:br>
                  <a:rPr lang="cs-CZ" sz="2000" b="1" i="1" dirty="0" smtClean="0">
                    <a:latin typeface="Cambria Math"/>
                  </a:rPr>
                </a:br>
                <a:r>
                  <a:rPr lang="cs-CZ" sz="2000" b="1" i="1" dirty="0" smtClean="0">
                    <a:latin typeface="Cambria Math"/>
                  </a:rPr>
                  <a:t>    </a:t>
                </a:r>
                <a14:m>
                  <m:oMath xmlns:m="http://schemas.openxmlformats.org/officeDocument/2006/math">
                    <m:r>
                      <a:rPr lang="cs-CZ" sz="2000" b="1" i="1" smtClean="0">
                        <a:latin typeface="Cambria Math"/>
                      </a:rPr>
                      <m:t> </m:t>
                    </m:r>
                    <m:d>
                      <m:dPr>
                        <m:begChr m:val="|"/>
                        <m:endChr m:val="|"/>
                        <m:ctrlPr>
                          <a:rPr lang="cs-CZ" sz="20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smtClean="0">
                            <a:latin typeface="Cambria Math"/>
                          </a:rPr>
                          <m:t>∢</m:t>
                        </m:r>
                        <m:r>
                          <a:rPr lang="cs-CZ" sz="2000" b="1" i="1" smtClean="0">
                            <a:latin typeface="Cambria Math"/>
                          </a:rPr>
                          <m:t>𝑨𝑩𝑪</m:t>
                        </m:r>
                      </m:e>
                    </m:d>
                    <m:r>
                      <a:rPr lang="cs-CZ" sz="2000" b="1" i="1" smtClean="0">
                        <a:latin typeface="Cambria Math"/>
                      </a:rPr>
                      <m:t>=</m:t>
                    </m:r>
                    <m:r>
                      <a:rPr lang="cs-CZ" sz="2000" b="1" i="1" smtClean="0">
                        <a:latin typeface="Cambria Math"/>
                      </a:rPr>
                      <m:t>𝟒𝟖</m:t>
                    </m:r>
                    <m:r>
                      <a:rPr lang="cs-CZ" sz="2000" b="1" i="1" smtClean="0">
                        <a:latin typeface="Cambria Math"/>
                      </a:rPr>
                      <m:t>°</m:t>
                    </m:r>
                  </m:oMath>
                </a14:m>
                <a:r>
                  <a:rPr lang="cs-CZ" sz="2000" b="1" dirty="0" smtClean="0"/>
                  <a:t>) a MNO </a:t>
                </a:r>
                <a:r>
                  <a:rPr lang="cs-CZ" sz="2000" b="1" dirty="0"/>
                  <a:t>(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sz="2000" b="1" i="1"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smtClean="0">
                            <a:latin typeface="Cambria Math"/>
                          </a:rPr>
                          <m:t>𝑴𝑵</m:t>
                        </m:r>
                      </m:e>
                    </m:d>
                    <m:r>
                      <a:rPr lang="cs-CZ" sz="2000" b="1" i="1">
                        <a:latin typeface="Cambria Math"/>
                      </a:rPr>
                      <m:t>=</m:t>
                    </m:r>
                    <m:r>
                      <a:rPr lang="cs-CZ" sz="2000" b="1" i="1" smtClean="0">
                        <a:latin typeface="Cambria Math"/>
                      </a:rPr>
                      <m:t>𝟏𝟎</m:t>
                    </m:r>
                    <m:r>
                      <a:rPr lang="cs-CZ" sz="2000" b="1" i="1" smtClean="0">
                        <a:latin typeface="Cambria Math"/>
                      </a:rPr>
                      <m:t>,</m:t>
                    </m:r>
                    <m:r>
                      <a:rPr lang="cs-CZ" sz="2000" b="1" i="1" smtClean="0">
                        <a:latin typeface="Cambria Math"/>
                      </a:rPr>
                      <m:t>𝟓</m:t>
                    </m:r>
                    <m:r>
                      <a:rPr lang="cs-CZ" sz="2000" b="1" i="1">
                        <a:latin typeface="Cambria Math"/>
                      </a:rPr>
                      <m:t> </m:t>
                    </m:r>
                    <m:r>
                      <a:rPr lang="cs-CZ" sz="2000" b="1" i="1">
                        <a:latin typeface="Cambria Math"/>
                      </a:rPr>
                      <m:t>𝒄𝒎</m:t>
                    </m:r>
                    <m:r>
                      <a:rPr lang="cs-CZ" sz="2000" b="1" i="1">
                        <a:latin typeface="Cambria Math"/>
                      </a:rPr>
                      <m:t>, </m:t>
                    </m:r>
                    <m:d>
                      <m:dPr>
                        <m:begChr m:val="|"/>
                        <m:endChr m:val="|"/>
                        <m:ctrlPr>
                          <a:rPr lang="cs-CZ" sz="2000" b="1" i="1"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smtClean="0">
                            <a:latin typeface="Cambria Math"/>
                          </a:rPr>
                          <m:t>𝑵𝑶</m:t>
                        </m:r>
                      </m:e>
                    </m:d>
                    <m:r>
                      <a:rPr lang="cs-CZ" sz="2000" b="1" i="1">
                        <a:latin typeface="Cambria Math"/>
                      </a:rPr>
                      <m:t>=</m:t>
                    </m:r>
                    <m:r>
                      <a:rPr lang="cs-CZ" sz="2000" b="1" i="1" smtClean="0">
                        <a:latin typeface="Cambria Math"/>
                      </a:rPr>
                      <m:t>𝟗</m:t>
                    </m:r>
                    <m:r>
                      <a:rPr lang="cs-CZ" sz="2000" b="1" i="1">
                        <a:latin typeface="Cambria Math"/>
                      </a:rPr>
                      <m:t> </m:t>
                    </m:r>
                    <m:r>
                      <a:rPr lang="cs-CZ" sz="2000" b="1" i="1">
                        <a:latin typeface="Cambria Math"/>
                      </a:rPr>
                      <m:t>𝒄𝒎</m:t>
                    </m:r>
                    <m:r>
                      <a:rPr lang="cs-CZ" sz="2000" b="1" i="1" smtClean="0">
                        <a:latin typeface="Cambria Math"/>
                      </a:rPr>
                      <m:t>, </m:t>
                    </m:r>
                    <m:d>
                      <m:dPr>
                        <m:begChr m:val="|"/>
                        <m:endChr m:val="|"/>
                        <m:ctrlPr>
                          <a:rPr lang="cs-CZ" sz="20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>
                            <a:latin typeface="Cambria Math"/>
                          </a:rPr>
                          <m:t>∢</m:t>
                        </m:r>
                        <m:r>
                          <a:rPr lang="cs-CZ" sz="2000" b="1" i="1" smtClean="0">
                            <a:latin typeface="Cambria Math"/>
                          </a:rPr>
                          <m:t>𝑴𝑵𝑶</m:t>
                        </m:r>
                      </m:e>
                    </m:d>
                    <m:r>
                      <a:rPr lang="cs-CZ" sz="2000" b="1" i="1" smtClean="0">
                        <a:latin typeface="Cambria Math"/>
                      </a:rPr>
                      <m:t>=</m:t>
                    </m:r>
                    <m:r>
                      <a:rPr lang="cs-CZ" sz="2000" b="1" i="1" smtClean="0">
                        <a:latin typeface="Cambria Math"/>
                      </a:rPr>
                      <m:t>𝟒𝟖</m:t>
                    </m:r>
                    <m:r>
                      <a:rPr lang="cs-CZ" sz="2000" b="1" i="1" smtClean="0">
                        <a:latin typeface="Cambria Math"/>
                      </a:rPr>
                      <m:t>°</m:t>
                    </m:r>
                  </m:oMath>
                </a14:m>
                <a:r>
                  <a:rPr lang="cs-CZ" sz="2000" b="1" dirty="0"/>
                  <a:t>)</a:t>
                </a:r>
                <a:r>
                  <a:rPr lang="cs-CZ" sz="2000" b="1" dirty="0" smtClean="0"/>
                  <a:t> </a:t>
                </a:r>
                <a:br>
                  <a:rPr lang="cs-CZ" sz="2000" b="1" dirty="0" smtClean="0"/>
                </a:br>
                <a:r>
                  <a:rPr lang="cs-CZ" sz="2000" b="1" dirty="0" smtClean="0"/>
                  <a:t>    </a:t>
                </a:r>
                <a:r>
                  <a:rPr lang="cs-CZ" sz="2000" b="1" u="sng" dirty="0" smtClean="0"/>
                  <a:t>podobné a pokud ano, podobnost zapište a určete poměr podobnosti.</a:t>
                </a:r>
                <a:endParaRPr lang="cs-CZ" sz="2000" b="1" u="sng" dirty="0"/>
              </a:p>
            </p:txBody>
          </p:sp>
        </mc:Choice>
        <mc:Fallback xmlns="">
          <p:sp>
            <p:nvSpPr>
              <p:cNvPr id="7" name="TextovéPo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060848"/>
                <a:ext cx="9144000" cy="1015663"/>
              </a:xfrm>
              <a:prstGeom prst="rect">
                <a:avLst/>
              </a:prstGeom>
              <a:blipFill rotWithShape="1">
                <a:blip r:embed="rId2"/>
                <a:stretch>
                  <a:fillRect l="-667" t="-2395" b="-1018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ovéPole 45"/>
              <p:cNvSpPr txBox="1"/>
              <p:nvPr/>
            </p:nvSpPr>
            <p:spPr>
              <a:xfrm>
                <a:off x="238834" y="4219812"/>
                <a:ext cx="3537734" cy="7286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</a:rPr>
                        <m:t>𝒌</m:t>
                      </m:r>
                      <m:r>
                        <a:rPr lang="cs-CZ" sz="20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cs-CZ" sz="20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000" b="1" i="1" smtClean="0">
                                  <a:latin typeface="Cambria Math"/>
                                </a:rPr>
                                <m:t>𝑴𝑵</m:t>
                              </m:r>
                            </m:e>
                          </m:d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cs-CZ" sz="20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000" b="1" i="1" smtClean="0">
                                  <a:latin typeface="Cambria Math"/>
                                </a:rPr>
                                <m:t>𝑨𝑩</m:t>
                              </m:r>
                            </m:e>
                          </m:d>
                        </m:den>
                      </m:f>
                      <m:r>
                        <a:rPr lang="cs-CZ" sz="20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</a:rPr>
                            <m:t>𝟏𝟎</m:t>
                          </m:r>
                          <m:r>
                            <a:rPr lang="cs-CZ" sz="2000" b="1" i="1" smtClean="0">
                              <a:latin typeface="Cambria Math"/>
                            </a:rPr>
                            <m:t>,</m:t>
                          </m:r>
                          <m:r>
                            <a:rPr lang="cs-CZ" sz="20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</a:rPr>
                            <m:t>𝟕</m:t>
                          </m:r>
                        </m:den>
                      </m:f>
                      <m:r>
                        <a:rPr lang="cs-CZ" sz="20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834" y="4219812"/>
                <a:ext cx="3537734" cy="72866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4676449" y="5631401"/>
                <a:ext cx="147972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solidFill>
                            <a:srgbClr val="FF0000"/>
                          </a:solidFill>
                          <a:latin typeface="Cambria Math"/>
                        </a:rPr>
                        <m:t>𝒌</m:t>
                      </m:r>
                      <m:r>
                        <a:rPr lang="cs-CZ" sz="2400" b="1" i="1" dirty="0" smtClean="0">
                          <a:solidFill>
                            <a:srgbClr val="FF0000"/>
                          </a:solidFill>
                          <a:latin typeface="Cambria Math"/>
                        </a:rPr>
                        <m:t> =</m:t>
                      </m:r>
                      <m:r>
                        <a:rPr lang="cs-CZ" sz="2400" b="1" i="1" dirty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𝟏</m:t>
                      </m:r>
                      <m:r>
                        <a:rPr lang="cs-CZ" sz="2400" b="1" i="1" dirty="0" smtClean="0">
                          <a:solidFill>
                            <a:srgbClr val="FF0000"/>
                          </a:solidFill>
                          <a:latin typeface="Cambria Math"/>
                        </a:rPr>
                        <m:t>,</m:t>
                      </m:r>
                      <m:r>
                        <a:rPr lang="cs-CZ" sz="2400" b="1" i="1" dirty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𝟓</m:t>
                      </m:r>
                    </m:oMath>
                  </m:oMathPara>
                </a14:m>
                <a:endParaRPr lang="cs-CZ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6449" y="5631401"/>
                <a:ext cx="1479727" cy="46166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ovéPole 36"/>
              <p:cNvSpPr txBox="1"/>
              <p:nvPr/>
            </p:nvSpPr>
            <p:spPr>
              <a:xfrm>
                <a:off x="3739576" y="4991312"/>
                <a:ext cx="3174866" cy="646331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600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cs-CZ" sz="3600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𝐀𝐁𝐂</m:t>
                      </m:r>
                      <m:r>
                        <a:rPr lang="cs-CZ" sz="3600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~∆</m:t>
                      </m:r>
                      <m:r>
                        <a:rPr lang="cs-CZ" sz="3600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𝐌𝐍𝐎</m:t>
                      </m:r>
                    </m:oMath>
                  </m:oMathPara>
                </a14:m>
                <a:endParaRPr lang="cs-CZ" sz="36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9576" y="4991312"/>
                <a:ext cx="3174866" cy="64633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6350">
                <a:noFill/>
              </a:ln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251520" y="4959750"/>
                <a:ext cx="3537734" cy="7383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</a:rPr>
                        <m:t>𝒌</m:t>
                      </m:r>
                      <m:r>
                        <a:rPr lang="cs-CZ" sz="20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cs-CZ" sz="20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000" b="1" i="1" smtClean="0">
                                  <a:latin typeface="Cambria Math"/>
                                </a:rPr>
                                <m:t>𝑵𝑶</m:t>
                              </m:r>
                            </m:e>
                          </m:d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cs-CZ" sz="20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000" b="1" i="1" smtClean="0">
                                  <a:latin typeface="Cambria Math"/>
                                </a:rPr>
                                <m:t>𝑩𝑪</m:t>
                              </m:r>
                            </m:e>
                          </m:d>
                        </m:den>
                      </m:f>
                      <m:r>
                        <a:rPr lang="cs-CZ" sz="20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</a:rPr>
                            <m:t>𝟗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</a:rPr>
                            <m:t>𝟔</m:t>
                          </m:r>
                        </m:den>
                      </m:f>
                      <m:r>
                        <a:rPr lang="cs-CZ" sz="20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4959750"/>
                <a:ext cx="3537734" cy="738344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Přímá spojnice 7"/>
          <p:cNvCxnSpPr/>
          <p:nvPr/>
        </p:nvCxnSpPr>
        <p:spPr bwMode="auto">
          <a:xfrm>
            <a:off x="313329" y="4133881"/>
            <a:ext cx="3388743" cy="0"/>
          </a:xfrm>
          <a:prstGeom prst="line">
            <a:avLst/>
          </a:prstGeom>
          <a:ln>
            <a:headEnd type="none" w="med" len="med"/>
            <a:tailEnd type="non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ovéPole 10"/>
              <p:cNvSpPr txBox="1"/>
              <p:nvPr/>
            </p:nvSpPr>
            <p:spPr>
              <a:xfrm>
                <a:off x="467544" y="5683062"/>
                <a:ext cx="238560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sz="20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>
                            <a:latin typeface="Cambria Math"/>
                          </a:rPr>
                          <m:t>∢</m:t>
                        </m:r>
                        <m:r>
                          <a:rPr lang="cs-CZ" sz="2000" b="1" i="1">
                            <a:latin typeface="Cambria Math"/>
                          </a:rPr>
                          <m:t>𝑨𝑩𝑪</m:t>
                        </m:r>
                      </m:e>
                    </m:d>
                    <m:r>
                      <a:rPr lang="cs-CZ" sz="2000" b="1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cs-CZ" sz="2000" b="1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sz="2000" b="1" i="1"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>
                            <a:latin typeface="Cambria Math"/>
                          </a:rPr>
                          <m:t>∢</m:t>
                        </m:r>
                        <m:r>
                          <a:rPr lang="cs-CZ" sz="2000" b="1" i="1">
                            <a:latin typeface="Cambria Math"/>
                          </a:rPr>
                          <m:t>𝑴𝑵𝑶</m:t>
                        </m:r>
                      </m:e>
                    </m:d>
                  </m:oMath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11" name="TextovéPol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5683062"/>
                <a:ext cx="2385606" cy="40011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Obdélník 1"/>
              <p:cNvSpPr/>
              <p:nvPr/>
            </p:nvSpPr>
            <p:spPr>
              <a:xfrm>
                <a:off x="196414" y="3109436"/>
                <a:ext cx="153619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>
                              <a:latin typeface="Cambria Math"/>
                            </a:rPr>
                            <m:t>𝑨𝑩</m:t>
                          </m:r>
                        </m:e>
                      </m:d>
                      <m:r>
                        <a:rPr lang="cs-CZ" b="1" i="1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𝟕</m:t>
                      </m:r>
                      <m:r>
                        <a:rPr lang="cs-CZ" b="1" i="1">
                          <a:latin typeface="Cambria Math"/>
                        </a:rPr>
                        <m:t> </m:t>
                      </m:r>
                      <m:r>
                        <a:rPr lang="cs-CZ" b="1" i="1">
                          <a:latin typeface="Cambria Math"/>
                        </a:rPr>
                        <m:t>𝒄𝒎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2" name="Obdélník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414" y="3109436"/>
                <a:ext cx="1536190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Obdélník 2"/>
              <p:cNvSpPr/>
              <p:nvPr/>
            </p:nvSpPr>
            <p:spPr>
              <a:xfrm>
                <a:off x="191507" y="3428854"/>
                <a:ext cx="152817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b="1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>
                              <a:latin typeface="Cambria Math"/>
                            </a:rPr>
                            <m:t>𝑩𝑪</m:t>
                          </m:r>
                        </m:e>
                      </m:d>
                      <m:r>
                        <a:rPr lang="cs-CZ" b="1" i="1">
                          <a:latin typeface="Cambria Math"/>
                        </a:rPr>
                        <m:t>=</m:t>
                      </m:r>
                      <m:r>
                        <a:rPr lang="cs-CZ" b="1" i="1">
                          <a:latin typeface="Cambria Math"/>
                        </a:rPr>
                        <m:t>𝟔</m:t>
                      </m:r>
                      <m:r>
                        <a:rPr lang="cs-CZ" b="1" i="1">
                          <a:latin typeface="Cambria Math"/>
                        </a:rPr>
                        <m:t> </m:t>
                      </m:r>
                      <m:r>
                        <a:rPr lang="cs-CZ" b="1" i="1">
                          <a:latin typeface="Cambria Math"/>
                        </a:rPr>
                        <m:t>𝒄𝒎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3" name="Obdélník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507" y="3428854"/>
                <a:ext cx="1528174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Obdélník 3"/>
              <p:cNvSpPr/>
              <p:nvPr/>
            </p:nvSpPr>
            <p:spPr>
              <a:xfrm>
                <a:off x="191507" y="3764549"/>
                <a:ext cx="167885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>
                              <a:latin typeface="Cambria Math"/>
                            </a:rPr>
                            <m:t>∢</m:t>
                          </m:r>
                          <m:r>
                            <a:rPr lang="cs-CZ" b="1" i="1">
                              <a:latin typeface="Cambria Math"/>
                            </a:rPr>
                            <m:t>𝑨𝑩𝑪</m:t>
                          </m:r>
                        </m:e>
                      </m:d>
                      <m:r>
                        <a:rPr lang="cs-CZ" b="1" i="1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𝟒𝟖</m:t>
                      </m:r>
                      <m:r>
                        <a:rPr lang="cs-CZ" b="1" i="1" smtClean="0">
                          <a:latin typeface="Cambria Math"/>
                        </a:rPr>
                        <m:t>°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4" name="Obdélník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507" y="3764549"/>
                <a:ext cx="1678857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Obdélník 5"/>
              <p:cNvSpPr/>
              <p:nvPr/>
            </p:nvSpPr>
            <p:spPr>
              <a:xfrm>
                <a:off x="2224336" y="3109436"/>
                <a:ext cx="196419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 smtClean="0">
                              <a:latin typeface="Cambria Math"/>
                            </a:rPr>
                            <m:t>𝑴𝑵</m:t>
                          </m:r>
                        </m:e>
                      </m:d>
                      <m:r>
                        <a:rPr lang="cs-CZ" b="1" i="1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𝟏𝟎</m:t>
                      </m:r>
                      <m:r>
                        <a:rPr lang="cs-CZ" b="1" i="1" smtClean="0">
                          <a:latin typeface="Cambria Math"/>
                        </a:rPr>
                        <m:t>,</m:t>
                      </m:r>
                      <m:r>
                        <a:rPr lang="cs-CZ" b="1" i="1" smtClean="0">
                          <a:latin typeface="Cambria Math"/>
                        </a:rPr>
                        <m:t>𝟓</m:t>
                      </m:r>
                      <m:r>
                        <a:rPr lang="cs-CZ" b="1" i="1">
                          <a:latin typeface="Cambria Math"/>
                        </a:rPr>
                        <m:t> </m:t>
                      </m:r>
                      <m:r>
                        <a:rPr lang="cs-CZ" b="1" i="1">
                          <a:latin typeface="Cambria Math"/>
                        </a:rPr>
                        <m:t>𝒄𝒎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6" name="Obdélník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4336" y="3109436"/>
                <a:ext cx="1964192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Obdélník 8"/>
              <p:cNvSpPr/>
              <p:nvPr/>
            </p:nvSpPr>
            <p:spPr>
              <a:xfrm>
                <a:off x="2234104" y="3428854"/>
                <a:ext cx="156023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 smtClean="0">
                              <a:latin typeface="Cambria Math"/>
                            </a:rPr>
                            <m:t>𝑵𝑶</m:t>
                          </m:r>
                        </m:e>
                      </m:d>
                      <m:r>
                        <a:rPr lang="cs-CZ" b="1" i="1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𝟗</m:t>
                      </m:r>
                      <m:r>
                        <a:rPr lang="cs-CZ" b="1" i="1">
                          <a:latin typeface="Cambria Math"/>
                        </a:rPr>
                        <m:t> </m:t>
                      </m:r>
                      <m:r>
                        <a:rPr lang="cs-CZ" b="1" i="1">
                          <a:latin typeface="Cambria Math"/>
                        </a:rPr>
                        <m:t>𝒄𝒎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9" name="Obdélník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4104" y="3428854"/>
                <a:ext cx="1560235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Obdélník 9"/>
              <p:cNvSpPr/>
              <p:nvPr/>
            </p:nvSpPr>
            <p:spPr>
              <a:xfrm>
                <a:off x="2243722" y="3764549"/>
                <a:ext cx="176862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>
                              <a:latin typeface="Cambria Math"/>
                            </a:rPr>
                            <m:t>∢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𝑴𝑵𝑶</m:t>
                          </m:r>
                        </m:e>
                      </m:d>
                      <m:r>
                        <a:rPr lang="cs-CZ" b="1" i="1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𝟒</m:t>
                      </m:r>
                      <m:r>
                        <a:rPr lang="cs-CZ" b="1" i="1">
                          <a:latin typeface="Cambria Math"/>
                        </a:rPr>
                        <m:t>𝟖</m:t>
                      </m:r>
                      <m:r>
                        <a:rPr lang="cs-CZ" b="1" i="1" smtClean="0">
                          <a:latin typeface="Cambria Math"/>
                        </a:rPr>
                        <m:t>°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10" name="Obdélník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3722" y="3764549"/>
                <a:ext cx="1768625" cy="3693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Přímá spojnice se šipkou 12"/>
          <p:cNvCxnSpPr/>
          <p:nvPr/>
        </p:nvCxnSpPr>
        <p:spPr bwMode="auto">
          <a:xfrm>
            <a:off x="1804612" y="3356992"/>
            <a:ext cx="463132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Přímá spojnice se šipkou 19"/>
          <p:cNvCxnSpPr/>
          <p:nvPr/>
        </p:nvCxnSpPr>
        <p:spPr bwMode="auto">
          <a:xfrm>
            <a:off x="1804612" y="3645024"/>
            <a:ext cx="463132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Přímá spojnice se šipkou 20"/>
          <p:cNvCxnSpPr/>
          <p:nvPr/>
        </p:nvCxnSpPr>
        <p:spPr bwMode="auto">
          <a:xfrm>
            <a:off x="1804612" y="4005064"/>
            <a:ext cx="463132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Přímá spojnice 21"/>
          <p:cNvCxnSpPr/>
          <p:nvPr/>
        </p:nvCxnSpPr>
        <p:spPr bwMode="auto">
          <a:xfrm>
            <a:off x="196414" y="6083172"/>
            <a:ext cx="3388743" cy="0"/>
          </a:xfrm>
          <a:prstGeom prst="line">
            <a:avLst/>
          </a:prstGeom>
          <a:ln>
            <a:headEnd type="none" w="med" len="med"/>
            <a:tailEnd type="non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ovéPole 14"/>
          <p:cNvSpPr txBox="1"/>
          <p:nvPr/>
        </p:nvSpPr>
        <p:spPr>
          <a:xfrm>
            <a:off x="2745138" y="3918535"/>
            <a:ext cx="104411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0" dirty="0" smtClean="0"/>
              <a:t>}</a:t>
            </a:r>
            <a:endParaRPr lang="cs-CZ" sz="14000" dirty="0"/>
          </a:p>
        </p:txBody>
      </p:sp>
    </p:spTree>
    <p:extLst>
      <p:ext uri="{BB962C8B-B14F-4D97-AF65-F5344CB8AC3E}">
        <p14:creationId xmlns:p14="http://schemas.microsoft.com/office/powerpoint/2010/main" val="135207173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6" grpId="0"/>
      <p:bldP spid="31" grpId="0"/>
      <p:bldP spid="37" grpId="0"/>
      <p:bldP spid="25" grpId="0"/>
      <p:bldP spid="11" grpId="0"/>
      <p:bldP spid="2" grpId="0"/>
      <p:bldP spid="3" grpId="0"/>
      <p:bldP spid="4" grpId="0"/>
      <p:bldP spid="6" grpId="0"/>
      <p:bldP spid="9" grpId="0"/>
      <p:bldP spid="10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14313"/>
            <a:ext cx="8260407" cy="146208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Podobnost</a:t>
            </a:r>
            <a:br>
              <a:rPr lang="cs-CZ" dirty="0" smtClean="0"/>
            </a:br>
            <a:r>
              <a:rPr lang="cs-CZ" sz="3200" dirty="0" smtClean="0"/>
              <a:t>Příklad č. 3</a:t>
            </a:r>
            <a:endParaRPr lang="cs-CZ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ovéPole 6"/>
              <p:cNvSpPr txBox="1"/>
              <p:nvPr/>
            </p:nvSpPr>
            <p:spPr>
              <a:xfrm>
                <a:off x="0" y="2060848"/>
                <a:ext cx="9144000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3) </a:t>
                </a:r>
                <a:r>
                  <a:rPr lang="cs-CZ" sz="2000" b="1" dirty="0" smtClean="0"/>
                  <a:t>Určete, zda jsou trojúhelníky ABC (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sz="20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smtClean="0">
                            <a:latin typeface="Cambria Math"/>
                          </a:rPr>
                          <m:t>𝑨𝑩</m:t>
                        </m:r>
                      </m:e>
                    </m:d>
                    <m:r>
                      <a:rPr lang="cs-CZ" sz="2000" b="1" i="1" smtClean="0">
                        <a:latin typeface="Cambria Math"/>
                      </a:rPr>
                      <m:t>=</m:t>
                    </m:r>
                    <m:r>
                      <a:rPr lang="cs-CZ" sz="2000" b="1" i="1" smtClean="0">
                        <a:latin typeface="Cambria Math"/>
                      </a:rPr>
                      <m:t>𝟔</m:t>
                    </m:r>
                    <m:r>
                      <a:rPr lang="cs-CZ" sz="2000" b="1" i="1" smtClean="0">
                        <a:latin typeface="Cambria Math"/>
                      </a:rPr>
                      <m:t> </m:t>
                    </m:r>
                    <m:r>
                      <a:rPr lang="cs-CZ" sz="2000" b="1" i="1" smtClean="0">
                        <a:latin typeface="Cambria Math"/>
                      </a:rPr>
                      <m:t>𝒄𝒎</m:t>
                    </m:r>
                    <m:r>
                      <a:rPr lang="cs-CZ" sz="2000" b="1" i="1" smtClean="0">
                        <a:latin typeface="Cambria Math"/>
                      </a:rPr>
                      <m:t>, </m:t>
                    </m:r>
                    <m:d>
                      <m:dPr>
                        <m:begChr m:val="|"/>
                        <m:endChr m:val="|"/>
                        <m:ctrlPr>
                          <a:rPr lang="cs-CZ" sz="20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>
                            <a:latin typeface="Cambria Math"/>
                          </a:rPr>
                          <m:t>∢</m:t>
                        </m:r>
                        <m:r>
                          <a:rPr lang="cs-CZ" sz="2000" b="1" i="1" smtClean="0">
                            <a:latin typeface="Cambria Math"/>
                          </a:rPr>
                          <m:t>𝑩𝑨𝑪</m:t>
                        </m:r>
                      </m:e>
                    </m:d>
                    <m:r>
                      <a:rPr lang="cs-CZ" sz="2000" b="1" i="1" smtClean="0">
                        <a:latin typeface="Cambria Math"/>
                      </a:rPr>
                      <m:t>=</m:t>
                    </m:r>
                    <m:r>
                      <a:rPr lang="cs-CZ" sz="2000" b="1" i="1" smtClean="0">
                        <a:latin typeface="Cambria Math"/>
                      </a:rPr>
                      <m:t>𝟔𝟒</m:t>
                    </m:r>
                    <m:r>
                      <a:rPr lang="cs-CZ" sz="2000" b="1" i="1" smtClean="0">
                        <a:latin typeface="Cambria Math"/>
                      </a:rPr>
                      <m:t>°,</m:t>
                    </m:r>
                  </m:oMath>
                </a14:m>
                <a:r>
                  <a:rPr lang="cs-CZ" sz="2000" b="1" i="1" dirty="0" smtClean="0">
                    <a:latin typeface="Cambria Math"/>
                  </a:rPr>
                  <a:t/>
                </a:r>
                <a:br>
                  <a:rPr lang="cs-CZ" sz="2000" b="1" i="1" dirty="0" smtClean="0">
                    <a:latin typeface="Cambria Math"/>
                  </a:rPr>
                </a:br>
                <a:r>
                  <a:rPr lang="cs-CZ" sz="2000" b="1" i="1" dirty="0" smtClean="0">
                    <a:latin typeface="Cambria Math"/>
                  </a:rPr>
                  <a:t>    </a:t>
                </a:r>
                <a14:m>
                  <m:oMath xmlns:m="http://schemas.openxmlformats.org/officeDocument/2006/math">
                    <m:r>
                      <a:rPr lang="cs-CZ" sz="2000" b="1" i="1" smtClean="0">
                        <a:latin typeface="Cambria Math"/>
                      </a:rPr>
                      <m:t> </m:t>
                    </m:r>
                    <m:d>
                      <m:dPr>
                        <m:begChr m:val="|"/>
                        <m:endChr m:val="|"/>
                        <m:ctrlPr>
                          <a:rPr lang="cs-CZ" sz="20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smtClean="0">
                            <a:latin typeface="Cambria Math"/>
                          </a:rPr>
                          <m:t>∢</m:t>
                        </m:r>
                        <m:r>
                          <a:rPr lang="cs-CZ" sz="2000" b="1" i="1" smtClean="0">
                            <a:latin typeface="Cambria Math"/>
                          </a:rPr>
                          <m:t>𝑨𝑩𝑪</m:t>
                        </m:r>
                      </m:e>
                    </m:d>
                    <m:r>
                      <a:rPr lang="cs-CZ" sz="2000" b="1" i="1" smtClean="0">
                        <a:latin typeface="Cambria Math"/>
                      </a:rPr>
                      <m:t>=</m:t>
                    </m:r>
                    <m:r>
                      <a:rPr lang="cs-CZ" sz="2000" b="1" i="1" smtClean="0">
                        <a:latin typeface="Cambria Math"/>
                      </a:rPr>
                      <m:t>𝟖𝟐</m:t>
                    </m:r>
                    <m:r>
                      <a:rPr lang="cs-CZ" sz="2000" b="1" i="1" smtClean="0">
                        <a:latin typeface="Cambria Math"/>
                      </a:rPr>
                      <m:t>°</m:t>
                    </m:r>
                  </m:oMath>
                </a14:m>
                <a:r>
                  <a:rPr lang="cs-CZ" sz="2000" b="1" dirty="0" smtClean="0"/>
                  <a:t>) a XYZ </a:t>
                </a:r>
                <a:r>
                  <a:rPr lang="cs-CZ" sz="2000" b="1" dirty="0"/>
                  <a:t>(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sz="2000" b="1" i="1"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smtClean="0">
                            <a:latin typeface="Cambria Math"/>
                          </a:rPr>
                          <m:t>𝑿𝒀</m:t>
                        </m:r>
                      </m:e>
                    </m:d>
                    <m:r>
                      <a:rPr lang="cs-CZ" sz="2000" b="1" i="1">
                        <a:latin typeface="Cambria Math"/>
                      </a:rPr>
                      <m:t>=</m:t>
                    </m:r>
                    <m:r>
                      <a:rPr lang="cs-CZ" sz="2000" b="1" i="1" smtClean="0">
                        <a:latin typeface="Cambria Math"/>
                      </a:rPr>
                      <m:t>𝟏𝟏</m:t>
                    </m:r>
                    <m:r>
                      <a:rPr lang="cs-CZ" sz="2000" b="1" i="1">
                        <a:latin typeface="Cambria Math"/>
                      </a:rPr>
                      <m:t> </m:t>
                    </m:r>
                    <m:r>
                      <a:rPr lang="cs-CZ" sz="2000" b="1" i="1">
                        <a:latin typeface="Cambria Math"/>
                      </a:rPr>
                      <m:t>𝒄𝒎</m:t>
                    </m:r>
                    <m:r>
                      <a:rPr lang="cs-CZ" sz="2000" b="1" i="1">
                        <a:latin typeface="Cambria Math"/>
                      </a:rPr>
                      <m:t>, </m:t>
                    </m:r>
                    <m:d>
                      <m:dPr>
                        <m:begChr m:val="|"/>
                        <m:endChr m:val="|"/>
                        <m:ctrlPr>
                          <a:rPr lang="cs-CZ" sz="2000" b="1" i="1"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>
                            <a:latin typeface="Cambria Math"/>
                          </a:rPr>
                          <m:t>∢</m:t>
                        </m:r>
                        <m:r>
                          <a:rPr lang="cs-CZ" sz="2000" b="1" i="1" smtClean="0">
                            <a:latin typeface="Cambria Math"/>
                          </a:rPr>
                          <m:t>𝒁𝑿𝒀</m:t>
                        </m:r>
                      </m:e>
                    </m:d>
                    <m:r>
                      <a:rPr lang="cs-CZ" sz="2000" b="1" i="1">
                        <a:latin typeface="Cambria Math"/>
                      </a:rPr>
                      <m:t>=</m:t>
                    </m:r>
                    <m:r>
                      <a:rPr lang="cs-CZ" sz="2000" b="1" i="1" smtClean="0">
                        <a:latin typeface="Cambria Math"/>
                      </a:rPr>
                      <m:t>𝟔𝟒</m:t>
                    </m:r>
                    <m:r>
                      <a:rPr lang="cs-CZ" sz="2000" b="1" i="1" smtClean="0">
                        <a:latin typeface="Cambria Math"/>
                      </a:rPr>
                      <m:t>°, </m:t>
                    </m:r>
                    <m:d>
                      <m:dPr>
                        <m:begChr m:val="|"/>
                        <m:endChr m:val="|"/>
                        <m:ctrlPr>
                          <a:rPr lang="cs-CZ" sz="20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>
                            <a:latin typeface="Cambria Math"/>
                          </a:rPr>
                          <m:t>∢</m:t>
                        </m:r>
                        <m:r>
                          <a:rPr lang="cs-CZ" sz="2000" b="1" i="1" smtClean="0">
                            <a:latin typeface="Cambria Math"/>
                          </a:rPr>
                          <m:t>𝑿𝒀𝒁</m:t>
                        </m:r>
                      </m:e>
                    </m:d>
                    <m:r>
                      <a:rPr lang="cs-CZ" sz="2000" b="1" i="1" smtClean="0">
                        <a:latin typeface="Cambria Math"/>
                      </a:rPr>
                      <m:t>=</m:t>
                    </m:r>
                    <m:r>
                      <a:rPr lang="cs-CZ" sz="2000" b="1" i="1" smtClean="0">
                        <a:latin typeface="Cambria Math"/>
                      </a:rPr>
                      <m:t>𝟖𝟐</m:t>
                    </m:r>
                    <m:r>
                      <a:rPr lang="cs-CZ" sz="2000" b="1" i="1" smtClean="0">
                        <a:latin typeface="Cambria Math"/>
                      </a:rPr>
                      <m:t>°</m:t>
                    </m:r>
                  </m:oMath>
                </a14:m>
                <a:r>
                  <a:rPr lang="cs-CZ" sz="2000" b="1" dirty="0"/>
                  <a:t>)</a:t>
                </a:r>
                <a:r>
                  <a:rPr lang="cs-CZ" sz="2000" b="1" dirty="0" smtClean="0"/>
                  <a:t> </a:t>
                </a:r>
                <a:br>
                  <a:rPr lang="cs-CZ" sz="2000" b="1" dirty="0" smtClean="0"/>
                </a:br>
                <a:r>
                  <a:rPr lang="cs-CZ" sz="2000" b="1" dirty="0" smtClean="0"/>
                  <a:t>    </a:t>
                </a:r>
                <a:r>
                  <a:rPr lang="cs-CZ" sz="2000" b="1" u="sng" dirty="0" smtClean="0"/>
                  <a:t>podobné a pokud ano, podobnost zapište a určete poměr podobnosti.</a:t>
                </a:r>
                <a:endParaRPr lang="cs-CZ" sz="2000" b="1" u="sng" dirty="0"/>
              </a:p>
            </p:txBody>
          </p:sp>
        </mc:Choice>
        <mc:Fallback>
          <p:sp>
            <p:nvSpPr>
              <p:cNvPr id="7" name="TextovéPo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060848"/>
                <a:ext cx="9144000" cy="1015663"/>
              </a:xfrm>
              <a:prstGeom prst="rect">
                <a:avLst/>
              </a:prstGeom>
              <a:blipFill rotWithShape="1">
                <a:blip r:embed="rId2"/>
                <a:stretch>
                  <a:fillRect l="-667" t="-2395" b="-1018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ovéPole 45"/>
              <p:cNvSpPr txBox="1"/>
              <p:nvPr/>
            </p:nvSpPr>
            <p:spPr>
              <a:xfrm>
                <a:off x="238834" y="4219812"/>
                <a:ext cx="3537734" cy="7286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</a:rPr>
                        <m:t>𝒌</m:t>
                      </m:r>
                      <m:r>
                        <a:rPr lang="cs-CZ" sz="20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cs-CZ" sz="20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000" b="1" i="1" smtClean="0">
                                  <a:latin typeface="Cambria Math"/>
                                </a:rPr>
                                <m:t>𝑿𝒀</m:t>
                              </m:r>
                            </m:e>
                          </m:d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cs-CZ" sz="20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000" b="1" i="1" smtClean="0">
                                  <a:latin typeface="Cambria Math"/>
                                </a:rPr>
                                <m:t>𝑨𝑩</m:t>
                              </m:r>
                            </m:e>
                          </m:d>
                        </m:den>
                      </m:f>
                      <m:r>
                        <a:rPr lang="cs-CZ" sz="20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</a:rPr>
                            <m:t>𝟏𝟏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834" y="4219812"/>
                <a:ext cx="3537734" cy="72866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4676449" y="5631401"/>
                <a:ext cx="1479727" cy="8156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solidFill>
                            <a:srgbClr val="FF0000"/>
                          </a:solidFill>
                          <a:latin typeface="Cambria Math"/>
                        </a:rPr>
                        <m:t>𝒌</m:t>
                      </m:r>
                      <m:r>
                        <a:rPr lang="cs-CZ" sz="2400" b="1" i="1" dirty="0" smtClean="0">
                          <a:solidFill>
                            <a:srgbClr val="FF0000"/>
                          </a:solidFill>
                          <a:latin typeface="Cambria Math"/>
                        </a:rPr>
                        <m:t> =</m:t>
                      </m:r>
                      <m:f>
                        <m:fPr>
                          <m:ctrlPr>
                            <a:rPr lang="cs-CZ" sz="24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𝟏𝟏</m:t>
                          </m:r>
                        </m:num>
                        <m:den>
                          <m:r>
                            <a:rPr lang="cs-CZ" sz="24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6449" y="5631401"/>
                <a:ext cx="1479727" cy="81567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ovéPole 36"/>
              <p:cNvSpPr txBox="1"/>
              <p:nvPr/>
            </p:nvSpPr>
            <p:spPr>
              <a:xfrm>
                <a:off x="3747224" y="4713529"/>
                <a:ext cx="3174866" cy="646331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600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cs-CZ" sz="3600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𝐀𝐁𝐂</m:t>
                      </m:r>
                      <m:r>
                        <a:rPr lang="cs-CZ" sz="3600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~∆</m:t>
                      </m:r>
                      <m:r>
                        <a:rPr lang="cs-CZ" sz="3600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𝐗𝐘𝐙</m:t>
                      </m:r>
                    </m:oMath>
                  </m:oMathPara>
                </a14:m>
                <a:endParaRPr lang="cs-CZ" sz="36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7224" y="4713529"/>
                <a:ext cx="3174866" cy="64633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6350">
                <a:noFill/>
              </a:ln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251520" y="4959750"/>
                <a:ext cx="353773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000" b="1" i="1">
                              <a:latin typeface="Cambria Math"/>
                            </a:rPr>
                            <m:t>∢</m:t>
                          </m:r>
                          <m:r>
                            <a:rPr lang="cs-CZ" sz="2000" b="1" i="1">
                              <a:latin typeface="Cambria Math"/>
                            </a:rPr>
                            <m:t>𝑩𝑨𝑪</m:t>
                          </m:r>
                        </m:e>
                      </m:d>
                      <m:r>
                        <a:rPr lang="cs-CZ" sz="2000" b="1" i="1">
                          <a:latin typeface="Cambria Math"/>
                        </a:rPr>
                        <m:t>=</m:t>
                      </m:r>
                      <m:r>
                        <m:rPr>
                          <m:nor/>
                        </m:rPr>
                        <a:rPr lang="cs-CZ" sz="2000" b="1" dirty="0"/>
                        <m:t> 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000" b="1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000" b="1" i="1">
                              <a:latin typeface="Cambria Math"/>
                            </a:rPr>
                            <m:t>∢</m:t>
                          </m:r>
                          <m:r>
                            <a:rPr lang="cs-CZ" sz="2000" b="1" i="1" smtClean="0">
                              <a:latin typeface="Cambria Math"/>
                            </a:rPr>
                            <m:t>𝒁𝑿𝒀</m:t>
                          </m:r>
                        </m:e>
                      </m:d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4959750"/>
                <a:ext cx="3537734" cy="40011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Přímá spojnice 7"/>
          <p:cNvCxnSpPr/>
          <p:nvPr/>
        </p:nvCxnSpPr>
        <p:spPr bwMode="auto">
          <a:xfrm>
            <a:off x="313329" y="4133881"/>
            <a:ext cx="3388743" cy="0"/>
          </a:xfrm>
          <a:prstGeom prst="line">
            <a:avLst/>
          </a:prstGeom>
          <a:ln>
            <a:headEnd type="none" w="med" len="med"/>
            <a:tailEnd type="non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ovéPole 10"/>
              <p:cNvSpPr txBox="1"/>
              <p:nvPr/>
            </p:nvSpPr>
            <p:spPr>
              <a:xfrm>
                <a:off x="251520" y="5468285"/>
                <a:ext cx="238560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sz="20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>
                            <a:latin typeface="Cambria Math"/>
                          </a:rPr>
                          <m:t>∢</m:t>
                        </m:r>
                        <m:r>
                          <a:rPr lang="cs-CZ" sz="2000" b="1" i="1">
                            <a:latin typeface="Cambria Math"/>
                          </a:rPr>
                          <m:t>𝑨𝑩𝑪</m:t>
                        </m:r>
                      </m:e>
                    </m:d>
                    <m:r>
                      <a:rPr lang="cs-CZ" sz="2000" b="1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cs-CZ" sz="2000" b="1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sz="2000" b="1" i="1"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>
                            <a:latin typeface="Cambria Math"/>
                          </a:rPr>
                          <m:t>∢</m:t>
                        </m:r>
                        <m:r>
                          <a:rPr lang="cs-CZ" sz="2000" b="1" i="1" smtClean="0">
                            <a:latin typeface="Cambria Math"/>
                          </a:rPr>
                          <m:t>𝑿𝒀𝒁</m:t>
                        </m:r>
                      </m:e>
                    </m:d>
                  </m:oMath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11" name="TextovéPol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5468285"/>
                <a:ext cx="2385606" cy="40011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Obdélník 1"/>
              <p:cNvSpPr/>
              <p:nvPr/>
            </p:nvSpPr>
            <p:spPr>
              <a:xfrm>
                <a:off x="196414" y="3109436"/>
                <a:ext cx="153619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>
                              <a:latin typeface="Cambria Math"/>
                            </a:rPr>
                            <m:t>𝑨𝑩</m:t>
                          </m:r>
                        </m:e>
                      </m:d>
                      <m:r>
                        <a:rPr lang="cs-CZ" b="1" i="1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𝟔</m:t>
                      </m:r>
                      <m:r>
                        <a:rPr lang="cs-CZ" b="1" i="1">
                          <a:latin typeface="Cambria Math"/>
                        </a:rPr>
                        <m:t> </m:t>
                      </m:r>
                      <m:r>
                        <a:rPr lang="cs-CZ" b="1" i="1">
                          <a:latin typeface="Cambria Math"/>
                        </a:rPr>
                        <m:t>𝒄𝒎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2" name="Obdélník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414" y="3109436"/>
                <a:ext cx="1536190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Obdélník 2"/>
              <p:cNvSpPr/>
              <p:nvPr/>
            </p:nvSpPr>
            <p:spPr>
              <a:xfrm>
                <a:off x="191507" y="3428854"/>
                <a:ext cx="162114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b="1" i="1">
                            <a:latin typeface="Cambria Math"/>
                          </a:rPr>
                          <m:t>∢</m:t>
                        </m:r>
                        <m:r>
                          <a:rPr lang="cs-CZ" b="1" i="1">
                            <a:latin typeface="Cambria Math"/>
                          </a:rPr>
                          <m:t>𝑩𝑨𝑪</m:t>
                        </m:r>
                      </m:e>
                    </m:d>
                    <m:r>
                      <a:rPr lang="cs-CZ" b="1" i="1">
                        <a:latin typeface="Cambria Math"/>
                      </a:rPr>
                      <m:t>=</m:t>
                    </m:r>
                    <m:r>
                      <a:rPr lang="cs-CZ" b="1" i="1">
                        <a:latin typeface="Cambria Math"/>
                      </a:rPr>
                      <m:t>𝟔𝟒</m:t>
                    </m:r>
                  </m:oMath>
                </a14:m>
                <a:r>
                  <a:rPr lang="cs-CZ" dirty="0" smtClean="0"/>
                  <a:t>°</a:t>
                </a:r>
                <a:endParaRPr lang="cs-CZ" dirty="0"/>
              </a:p>
            </p:txBody>
          </p:sp>
        </mc:Choice>
        <mc:Fallback xmlns="">
          <p:sp>
            <p:nvSpPr>
              <p:cNvPr id="3" name="Obdélník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507" y="3428854"/>
                <a:ext cx="1621149" cy="369332"/>
              </a:xfrm>
              <a:prstGeom prst="rect">
                <a:avLst/>
              </a:prstGeom>
              <a:blipFill rotWithShape="1">
                <a:blip r:embed="rId9"/>
                <a:stretch>
                  <a:fillRect t="-8197" r="-2256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Obdélník 3"/>
              <p:cNvSpPr/>
              <p:nvPr/>
            </p:nvSpPr>
            <p:spPr>
              <a:xfrm>
                <a:off x="191507" y="3764549"/>
                <a:ext cx="167885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>
                              <a:latin typeface="Cambria Math"/>
                            </a:rPr>
                            <m:t>∢</m:t>
                          </m:r>
                          <m:r>
                            <a:rPr lang="cs-CZ" b="1" i="1">
                              <a:latin typeface="Cambria Math"/>
                            </a:rPr>
                            <m:t>𝑨𝑩𝑪</m:t>
                          </m:r>
                        </m:e>
                      </m:d>
                      <m:r>
                        <a:rPr lang="cs-CZ" b="1" i="1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𝟖𝟐</m:t>
                      </m:r>
                      <m:r>
                        <a:rPr lang="cs-CZ" b="1" i="1" smtClean="0">
                          <a:latin typeface="Cambria Math"/>
                        </a:rPr>
                        <m:t>°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4" name="Obdélník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507" y="3764549"/>
                <a:ext cx="1678858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Obdélník 5"/>
              <p:cNvSpPr/>
              <p:nvPr/>
            </p:nvSpPr>
            <p:spPr>
              <a:xfrm>
                <a:off x="2224336" y="3109436"/>
                <a:ext cx="166122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 smtClean="0">
                              <a:latin typeface="Cambria Math"/>
                            </a:rPr>
                            <m:t>𝑿𝒀</m:t>
                          </m:r>
                        </m:e>
                      </m:d>
                      <m:r>
                        <a:rPr lang="cs-CZ" b="1" i="1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𝟏𝟏</m:t>
                      </m:r>
                      <m:r>
                        <a:rPr lang="cs-CZ" b="1" i="1">
                          <a:latin typeface="Cambria Math"/>
                        </a:rPr>
                        <m:t> </m:t>
                      </m:r>
                      <m:r>
                        <a:rPr lang="cs-CZ" b="1" i="1">
                          <a:latin typeface="Cambria Math"/>
                        </a:rPr>
                        <m:t>𝒄𝒎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6" name="Obdélník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4336" y="3109436"/>
                <a:ext cx="1661224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Obdélník 8"/>
              <p:cNvSpPr/>
              <p:nvPr/>
            </p:nvSpPr>
            <p:spPr>
              <a:xfrm>
                <a:off x="2234104" y="3428854"/>
                <a:ext cx="160992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b="1" i="1">
                            <a:latin typeface="Cambria Math"/>
                          </a:rPr>
                          <m:t>∢</m:t>
                        </m:r>
                        <m:r>
                          <a:rPr lang="cs-CZ" b="1" i="1" smtClean="0">
                            <a:latin typeface="Cambria Math"/>
                          </a:rPr>
                          <m:t>𝒁𝑿𝒀</m:t>
                        </m:r>
                      </m:e>
                    </m:d>
                    <m:r>
                      <a:rPr lang="cs-CZ" b="1" i="1">
                        <a:latin typeface="Cambria Math"/>
                      </a:rPr>
                      <m:t>=</m:t>
                    </m:r>
                    <m:r>
                      <a:rPr lang="cs-CZ" b="1" i="1" smtClean="0">
                        <a:latin typeface="Cambria Math"/>
                      </a:rPr>
                      <m:t>𝟔𝟒</m:t>
                    </m:r>
                  </m:oMath>
                </a14:m>
                <a:r>
                  <a:rPr lang="cs-CZ" dirty="0" smtClean="0"/>
                  <a:t>°</a:t>
                </a:r>
                <a:endParaRPr lang="cs-CZ" dirty="0"/>
              </a:p>
            </p:txBody>
          </p:sp>
        </mc:Choice>
        <mc:Fallback xmlns="">
          <p:sp>
            <p:nvSpPr>
              <p:cNvPr id="9" name="Obdélník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4104" y="3428854"/>
                <a:ext cx="1609928" cy="369332"/>
              </a:xfrm>
              <a:prstGeom prst="rect">
                <a:avLst/>
              </a:prstGeom>
              <a:blipFill rotWithShape="1">
                <a:blip r:embed="rId12"/>
                <a:stretch>
                  <a:fillRect t="-8197" r="-1887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Obdélník 9"/>
              <p:cNvSpPr/>
              <p:nvPr/>
            </p:nvSpPr>
            <p:spPr>
              <a:xfrm>
                <a:off x="2195736" y="3764549"/>
                <a:ext cx="166763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>
                              <a:latin typeface="Cambria Math"/>
                            </a:rPr>
                            <m:t>∢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𝑿𝒀𝒁</m:t>
                          </m:r>
                        </m:e>
                      </m:d>
                      <m:r>
                        <a:rPr lang="cs-CZ" b="1" i="1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𝟖𝟐</m:t>
                      </m:r>
                      <m:r>
                        <a:rPr lang="cs-CZ" b="1" i="1" smtClean="0">
                          <a:latin typeface="Cambria Math"/>
                        </a:rPr>
                        <m:t>°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10" name="Obdélník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5736" y="3764549"/>
                <a:ext cx="1667636" cy="3693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Přímá spojnice se šipkou 12"/>
          <p:cNvCxnSpPr/>
          <p:nvPr/>
        </p:nvCxnSpPr>
        <p:spPr bwMode="auto">
          <a:xfrm>
            <a:off x="1804612" y="3356992"/>
            <a:ext cx="463132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Přímá spojnice se šipkou 19"/>
          <p:cNvCxnSpPr/>
          <p:nvPr/>
        </p:nvCxnSpPr>
        <p:spPr bwMode="auto">
          <a:xfrm>
            <a:off x="1804612" y="3645024"/>
            <a:ext cx="463132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Přímá spojnice se šipkou 20"/>
          <p:cNvCxnSpPr/>
          <p:nvPr/>
        </p:nvCxnSpPr>
        <p:spPr bwMode="auto">
          <a:xfrm>
            <a:off x="1804612" y="4005064"/>
            <a:ext cx="463132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Přímá spojnice 21"/>
          <p:cNvCxnSpPr/>
          <p:nvPr/>
        </p:nvCxnSpPr>
        <p:spPr bwMode="auto">
          <a:xfrm>
            <a:off x="190858" y="5868395"/>
            <a:ext cx="3388743" cy="0"/>
          </a:xfrm>
          <a:prstGeom prst="line">
            <a:avLst/>
          </a:prstGeom>
          <a:ln>
            <a:headEnd type="none" w="med" len="med"/>
            <a:tailEnd type="non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ovéPole 14"/>
          <p:cNvSpPr txBox="1"/>
          <p:nvPr/>
        </p:nvSpPr>
        <p:spPr>
          <a:xfrm>
            <a:off x="2745138" y="3918535"/>
            <a:ext cx="104411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0" dirty="0" smtClean="0"/>
              <a:t>}</a:t>
            </a:r>
            <a:endParaRPr lang="cs-CZ" sz="12000" dirty="0"/>
          </a:p>
        </p:txBody>
      </p:sp>
    </p:spTree>
    <p:extLst>
      <p:ext uri="{BB962C8B-B14F-4D97-AF65-F5344CB8AC3E}">
        <p14:creationId xmlns:p14="http://schemas.microsoft.com/office/powerpoint/2010/main" val="67337495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6" grpId="0"/>
      <p:bldP spid="31" grpId="0"/>
      <p:bldP spid="37" grpId="0"/>
      <p:bldP spid="25" grpId="0"/>
      <p:bldP spid="11" grpId="0"/>
      <p:bldP spid="2" grpId="0"/>
      <p:bldP spid="3" grpId="0"/>
      <p:bldP spid="4" grpId="0"/>
      <p:bldP spid="6" grpId="0"/>
      <p:bldP spid="9" grpId="0"/>
      <p:bldP spid="10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14313"/>
            <a:ext cx="8260407" cy="146208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Podobnost</a:t>
            </a:r>
            <a:br>
              <a:rPr lang="cs-CZ" dirty="0" smtClean="0"/>
            </a:br>
            <a:r>
              <a:rPr lang="cs-CZ" sz="3200" dirty="0" smtClean="0"/>
              <a:t>Příklad č. 4</a:t>
            </a:r>
            <a:endParaRPr lang="cs-CZ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ovéPole 6"/>
              <p:cNvSpPr txBox="1"/>
              <p:nvPr/>
            </p:nvSpPr>
            <p:spPr>
              <a:xfrm>
                <a:off x="0" y="2060848"/>
                <a:ext cx="9144000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4) </a:t>
                </a:r>
                <a:r>
                  <a:rPr lang="cs-CZ" sz="2000" b="1" dirty="0" smtClean="0"/>
                  <a:t>Určete, zda jsou trojúhelníky ABC (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sz="20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smtClean="0">
                            <a:latin typeface="Cambria Math"/>
                          </a:rPr>
                          <m:t>𝑨𝑩</m:t>
                        </m:r>
                      </m:e>
                    </m:d>
                    <m:r>
                      <a:rPr lang="cs-CZ" sz="2000" b="1" i="1" smtClean="0">
                        <a:latin typeface="Cambria Math"/>
                      </a:rPr>
                      <m:t>=</m:t>
                    </m:r>
                    <m:r>
                      <a:rPr lang="cs-CZ" sz="2000" b="1" i="1" smtClean="0">
                        <a:latin typeface="Cambria Math"/>
                      </a:rPr>
                      <m:t>𝟖</m:t>
                    </m:r>
                    <m:r>
                      <a:rPr lang="cs-CZ" sz="2000" b="1" i="1" smtClean="0">
                        <a:latin typeface="Cambria Math"/>
                      </a:rPr>
                      <m:t> </m:t>
                    </m:r>
                    <m:r>
                      <a:rPr lang="cs-CZ" sz="2000" b="1" i="1" smtClean="0">
                        <a:latin typeface="Cambria Math"/>
                      </a:rPr>
                      <m:t>𝒄𝒎</m:t>
                    </m:r>
                    <m:r>
                      <a:rPr lang="cs-CZ" sz="2000" b="1" i="1" smtClean="0">
                        <a:latin typeface="Cambria Math"/>
                      </a:rPr>
                      <m:t>, </m:t>
                    </m:r>
                    <m:d>
                      <m:dPr>
                        <m:begChr m:val="|"/>
                        <m:endChr m:val="|"/>
                        <m:ctrlPr>
                          <a:rPr lang="cs-CZ" sz="20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smtClean="0">
                            <a:latin typeface="Cambria Math"/>
                          </a:rPr>
                          <m:t>𝑩𝑪</m:t>
                        </m:r>
                      </m:e>
                    </m:d>
                    <m:r>
                      <a:rPr lang="cs-CZ" sz="2000" b="1" i="1" smtClean="0">
                        <a:latin typeface="Cambria Math"/>
                      </a:rPr>
                      <m:t>=</m:t>
                    </m:r>
                    <m:r>
                      <a:rPr lang="cs-CZ" sz="2000" b="1" i="1" smtClean="0">
                        <a:latin typeface="Cambria Math"/>
                      </a:rPr>
                      <m:t>𝟔</m:t>
                    </m:r>
                    <m:r>
                      <a:rPr lang="cs-CZ" sz="2000" b="1" i="1" smtClean="0">
                        <a:latin typeface="Cambria Math"/>
                      </a:rPr>
                      <m:t> </m:t>
                    </m:r>
                    <m:r>
                      <a:rPr lang="cs-CZ" sz="2000" b="1" i="1" smtClean="0">
                        <a:latin typeface="Cambria Math"/>
                      </a:rPr>
                      <m:t>𝒄𝒎</m:t>
                    </m:r>
                    <m:r>
                      <a:rPr lang="cs-CZ" sz="2000" b="1" i="1" smtClean="0">
                        <a:latin typeface="Cambria Math"/>
                      </a:rPr>
                      <m:t>,</m:t>
                    </m:r>
                  </m:oMath>
                </a14:m>
                <a:r>
                  <a:rPr lang="cs-CZ" sz="2000" b="1" i="1" dirty="0" smtClean="0">
                    <a:latin typeface="Cambria Math"/>
                  </a:rPr>
                  <a:t/>
                </a:r>
                <a:br>
                  <a:rPr lang="cs-CZ" sz="2000" b="1" i="1" dirty="0" smtClean="0">
                    <a:latin typeface="Cambria Math"/>
                  </a:rPr>
                </a:br>
                <a:r>
                  <a:rPr lang="cs-CZ" sz="2000" b="1" i="1" dirty="0" smtClean="0">
                    <a:latin typeface="Cambria Math"/>
                  </a:rPr>
                  <a:t>    </a:t>
                </a:r>
                <a14:m>
                  <m:oMath xmlns:m="http://schemas.openxmlformats.org/officeDocument/2006/math">
                    <m:r>
                      <a:rPr lang="cs-CZ" sz="2000" b="1" i="1" smtClean="0">
                        <a:latin typeface="Cambria Math"/>
                      </a:rPr>
                      <m:t> </m:t>
                    </m:r>
                    <m:d>
                      <m:dPr>
                        <m:begChr m:val="|"/>
                        <m:endChr m:val="|"/>
                        <m:ctrlPr>
                          <a:rPr lang="cs-CZ" sz="20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smtClean="0">
                            <a:latin typeface="Cambria Math"/>
                          </a:rPr>
                          <m:t>𝑨𝑪</m:t>
                        </m:r>
                      </m:e>
                    </m:d>
                    <m:r>
                      <a:rPr lang="cs-CZ" sz="2000" b="1" i="1" smtClean="0">
                        <a:latin typeface="Cambria Math"/>
                      </a:rPr>
                      <m:t>=</m:t>
                    </m:r>
                    <m:r>
                      <a:rPr lang="cs-CZ" sz="2000" b="1" i="1" smtClean="0">
                        <a:latin typeface="Cambria Math"/>
                      </a:rPr>
                      <m:t>𝟏𝟐</m:t>
                    </m:r>
                    <m:r>
                      <a:rPr lang="cs-CZ" sz="2000" b="1" i="1" smtClean="0">
                        <a:latin typeface="Cambria Math"/>
                      </a:rPr>
                      <m:t>𝒄𝒎</m:t>
                    </m:r>
                  </m:oMath>
                </a14:m>
                <a:r>
                  <a:rPr lang="cs-CZ" sz="2000" b="1" dirty="0" smtClean="0"/>
                  <a:t>) a DEF </a:t>
                </a:r>
                <a:r>
                  <a:rPr lang="cs-CZ" sz="2000" b="1" dirty="0"/>
                  <a:t>(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sz="2000" b="1" i="1"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smtClean="0">
                            <a:latin typeface="Cambria Math"/>
                          </a:rPr>
                          <m:t>𝑫𝑬</m:t>
                        </m:r>
                      </m:e>
                    </m:d>
                    <m:r>
                      <a:rPr lang="cs-CZ" sz="2000" b="1" i="1">
                        <a:latin typeface="Cambria Math"/>
                      </a:rPr>
                      <m:t>=</m:t>
                    </m:r>
                    <m:r>
                      <a:rPr lang="cs-CZ" sz="2000" b="1" i="1" smtClean="0">
                        <a:latin typeface="Cambria Math"/>
                      </a:rPr>
                      <m:t>𝟒</m:t>
                    </m:r>
                    <m:r>
                      <a:rPr lang="cs-CZ" sz="2000" b="1" i="1" smtClean="0">
                        <a:latin typeface="Cambria Math"/>
                      </a:rPr>
                      <m:t>,</m:t>
                    </m:r>
                    <m:r>
                      <a:rPr lang="cs-CZ" sz="2000" b="1" i="1" smtClean="0">
                        <a:latin typeface="Cambria Math"/>
                      </a:rPr>
                      <m:t>𝟓</m:t>
                    </m:r>
                    <m:r>
                      <a:rPr lang="cs-CZ" sz="2000" b="1" i="1">
                        <a:latin typeface="Cambria Math"/>
                      </a:rPr>
                      <m:t> </m:t>
                    </m:r>
                    <m:r>
                      <a:rPr lang="cs-CZ" sz="2000" b="1" i="1">
                        <a:latin typeface="Cambria Math"/>
                      </a:rPr>
                      <m:t>𝒄𝒎</m:t>
                    </m:r>
                    <m:r>
                      <a:rPr lang="cs-CZ" sz="2000" b="1" i="1">
                        <a:latin typeface="Cambria Math"/>
                      </a:rPr>
                      <m:t>, </m:t>
                    </m:r>
                    <m:d>
                      <m:dPr>
                        <m:begChr m:val="|"/>
                        <m:endChr m:val="|"/>
                        <m:ctrlPr>
                          <a:rPr lang="cs-CZ" sz="2000" b="1" i="1"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smtClean="0">
                            <a:latin typeface="Cambria Math"/>
                          </a:rPr>
                          <m:t>𝑬𝑭</m:t>
                        </m:r>
                      </m:e>
                    </m:d>
                    <m:r>
                      <a:rPr lang="cs-CZ" sz="2000" b="1" i="1">
                        <a:latin typeface="Cambria Math"/>
                      </a:rPr>
                      <m:t>=</m:t>
                    </m:r>
                    <m:r>
                      <a:rPr lang="cs-CZ" sz="2000" b="1" i="1" smtClean="0">
                        <a:latin typeface="Cambria Math"/>
                      </a:rPr>
                      <m:t>𝟗</m:t>
                    </m:r>
                    <m:r>
                      <a:rPr lang="cs-CZ" sz="2000" b="1" i="1">
                        <a:latin typeface="Cambria Math"/>
                      </a:rPr>
                      <m:t> </m:t>
                    </m:r>
                    <m:r>
                      <a:rPr lang="cs-CZ" sz="2000" b="1" i="1">
                        <a:latin typeface="Cambria Math"/>
                      </a:rPr>
                      <m:t>𝒄𝒎</m:t>
                    </m:r>
                    <m:r>
                      <a:rPr lang="cs-CZ" sz="2000" b="1" i="1" smtClean="0">
                        <a:latin typeface="Cambria Math"/>
                      </a:rPr>
                      <m:t>, </m:t>
                    </m:r>
                    <m:d>
                      <m:dPr>
                        <m:begChr m:val="|"/>
                        <m:endChr m:val="|"/>
                        <m:ctrlPr>
                          <a:rPr lang="cs-CZ" sz="20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smtClean="0">
                            <a:latin typeface="Cambria Math"/>
                          </a:rPr>
                          <m:t>𝑫𝑭</m:t>
                        </m:r>
                      </m:e>
                    </m:d>
                    <m:r>
                      <a:rPr lang="cs-CZ" sz="2000" b="1" i="1" smtClean="0">
                        <a:latin typeface="Cambria Math"/>
                      </a:rPr>
                      <m:t>=</m:t>
                    </m:r>
                    <m:r>
                      <a:rPr lang="cs-CZ" sz="2000" b="1" i="1" smtClean="0">
                        <a:latin typeface="Cambria Math"/>
                      </a:rPr>
                      <m:t>𝟔</m:t>
                    </m:r>
                    <m:r>
                      <a:rPr lang="cs-CZ" sz="2000" b="1" i="1" smtClean="0">
                        <a:latin typeface="Cambria Math"/>
                      </a:rPr>
                      <m:t> </m:t>
                    </m:r>
                    <m:r>
                      <a:rPr lang="cs-CZ" sz="2000" b="1" i="1" smtClean="0">
                        <a:latin typeface="Cambria Math"/>
                      </a:rPr>
                      <m:t>𝒄𝒎</m:t>
                    </m:r>
                  </m:oMath>
                </a14:m>
                <a:r>
                  <a:rPr lang="cs-CZ" sz="2000" b="1" dirty="0"/>
                  <a:t>)</a:t>
                </a:r>
                <a:r>
                  <a:rPr lang="cs-CZ" sz="2000" b="1" dirty="0" smtClean="0"/>
                  <a:t> podobné </a:t>
                </a:r>
                <a:br>
                  <a:rPr lang="cs-CZ" sz="2000" b="1" dirty="0" smtClean="0"/>
                </a:br>
                <a:r>
                  <a:rPr lang="cs-CZ" sz="2000" b="1" dirty="0" smtClean="0"/>
                  <a:t>    </a:t>
                </a:r>
                <a:r>
                  <a:rPr lang="cs-CZ" sz="2000" b="1" u="sng" dirty="0" smtClean="0"/>
                  <a:t>a pokud ano, podobnost zapište a určete poměr podobnosti.	</a:t>
                </a:r>
                <a:endParaRPr lang="cs-CZ" sz="2000" b="1" u="sng" dirty="0"/>
              </a:p>
            </p:txBody>
          </p:sp>
        </mc:Choice>
        <mc:Fallback>
          <p:sp>
            <p:nvSpPr>
              <p:cNvPr id="7" name="TextovéPo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060848"/>
                <a:ext cx="9144000" cy="1015663"/>
              </a:xfrm>
              <a:prstGeom prst="rect">
                <a:avLst/>
              </a:prstGeom>
              <a:blipFill rotWithShape="1">
                <a:blip r:embed="rId2"/>
                <a:stretch>
                  <a:fillRect l="-667" t="-2395" b="-1018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ovéPole 45"/>
              <p:cNvSpPr txBox="1"/>
              <p:nvPr/>
            </p:nvSpPr>
            <p:spPr>
              <a:xfrm>
                <a:off x="238834" y="4219812"/>
                <a:ext cx="3537734" cy="7286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</a:rPr>
                        <m:t>𝒌</m:t>
                      </m:r>
                      <m:r>
                        <a:rPr lang="cs-CZ" sz="20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cs-CZ" sz="20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000" b="1" i="1" smtClean="0">
                                  <a:latin typeface="Cambria Math"/>
                                </a:rPr>
                                <m:t>𝑭𝑫</m:t>
                              </m:r>
                            </m:e>
                          </m:d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cs-CZ" sz="20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000" b="1" i="1" smtClean="0">
                                  <a:latin typeface="Cambria Math"/>
                                </a:rPr>
                                <m:t>𝑨𝑩</m:t>
                              </m:r>
                            </m:e>
                          </m:d>
                        </m:den>
                      </m:f>
                      <m:r>
                        <a:rPr lang="cs-CZ" sz="20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</a:rPr>
                            <m:t>𝟔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</a:rPr>
                            <m:t>𝟖</m:t>
                          </m:r>
                        </m:den>
                      </m:f>
                      <m:r>
                        <a:rPr lang="cs-CZ" sz="20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834" y="4219812"/>
                <a:ext cx="3537734" cy="72866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4676449" y="5631401"/>
                <a:ext cx="1301119" cy="7838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solidFill>
                            <a:srgbClr val="FF0000"/>
                          </a:solidFill>
                          <a:latin typeface="Cambria Math"/>
                        </a:rPr>
                        <m:t>𝒌</m:t>
                      </m:r>
                      <m:r>
                        <a:rPr lang="cs-CZ" sz="2400" b="1" i="1" dirty="0" smtClean="0">
                          <a:solidFill>
                            <a:srgbClr val="FF0000"/>
                          </a:solidFill>
                          <a:latin typeface="Cambria Math"/>
                        </a:rPr>
                        <m:t> = </m:t>
                      </m:r>
                      <m:f>
                        <m:fPr>
                          <m:ctrlPr>
                            <a:rPr lang="cs-CZ" sz="24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24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6449" y="5631401"/>
                <a:ext cx="1301119" cy="78380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ovéPole 36"/>
              <p:cNvSpPr txBox="1"/>
              <p:nvPr/>
            </p:nvSpPr>
            <p:spPr>
              <a:xfrm>
                <a:off x="3739576" y="4991312"/>
                <a:ext cx="3174866" cy="646331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600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cs-CZ" sz="3600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𝐀𝐁𝐂</m:t>
                      </m:r>
                      <m:r>
                        <a:rPr lang="cs-CZ" sz="3600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~∆</m:t>
                      </m:r>
                      <m:r>
                        <a:rPr lang="cs-CZ" sz="3600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𝐅𝐃𝐄</m:t>
                      </m:r>
                    </m:oMath>
                  </m:oMathPara>
                </a14:m>
                <a:endParaRPr lang="cs-CZ" sz="36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9576" y="4991312"/>
                <a:ext cx="3174866" cy="64633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6350">
                <a:noFill/>
              </a:ln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251520" y="4959750"/>
                <a:ext cx="3537734" cy="7286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</a:rPr>
                        <m:t>𝒌</m:t>
                      </m:r>
                      <m:r>
                        <a:rPr lang="cs-CZ" sz="20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cs-CZ" sz="20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000" b="1" i="1" smtClean="0">
                                  <a:latin typeface="Cambria Math"/>
                                </a:rPr>
                                <m:t>𝑫𝑬</m:t>
                              </m:r>
                            </m:e>
                          </m:d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cs-CZ" sz="20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000" b="1" i="1" smtClean="0">
                                  <a:latin typeface="Cambria Math"/>
                                </a:rPr>
                                <m:t>𝑩𝑪</m:t>
                              </m:r>
                            </m:e>
                          </m:d>
                        </m:den>
                      </m:f>
                      <m:r>
                        <a:rPr lang="cs-CZ" sz="20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</a:rPr>
                            <m:t>𝟒</m:t>
                          </m:r>
                          <m:r>
                            <a:rPr lang="cs-CZ" sz="2000" b="1" i="1" smtClean="0">
                              <a:latin typeface="Cambria Math"/>
                            </a:rPr>
                            <m:t>,</m:t>
                          </m:r>
                          <m:r>
                            <a:rPr lang="cs-CZ" sz="20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</a:rPr>
                            <m:t>𝟔</m:t>
                          </m:r>
                        </m:den>
                      </m:f>
                      <m:r>
                        <a:rPr lang="cs-CZ" sz="20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4959750"/>
                <a:ext cx="3537734" cy="728661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Přímá spojnice 7"/>
          <p:cNvCxnSpPr/>
          <p:nvPr/>
        </p:nvCxnSpPr>
        <p:spPr bwMode="auto">
          <a:xfrm>
            <a:off x="313329" y="4133881"/>
            <a:ext cx="3388743" cy="0"/>
          </a:xfrm>
          <a:prstGeom prst="line">
            <a:avLst/>
          </a:prstGeom>
          <a:ln>
            <a:headEnd type="none" w="med" len="med"/>
            <a:tailEnd type="non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ovéPole 10"/>
              <p:cNvSpPr txBox="1"/>
              <p:nvPr/>
            </p:nvSpPr>
            <p:spPr>
              <a:xfrm>
                <a:off x="242178" y="5683062"/>
                <a:ext cx="3537734" cy="7286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</a:rPr>
                        <m:t>𝒌</m:t>
                      </m:r>
                      <m:r>
                        <a:rPr lang="cs-CZ" sz="20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cs-CZ" sz="20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000" b="1" i="1" smtClean="0">
                                  <a:latin typeface="Cambria Math"/>
                                </a:rPr>
                                <m:t>𝑬𝑭</m:t>
                              </m:r>
                            </m:e>
                          </m:d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cs-CZ" sz="20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000" b="1" i="1" smtClean="0">
                                  <a:latin typeface="Cambria Math"/>
                                </a:rPr>
                                <m:t>𝑪𝑨</m:t>
                              </m:r>
                            </m:e>
                          </m:d>
                        </m:den>
                      </m:f>
                      <m:r>
                        <a:rPr lang="cs-CZ" sz="20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</a:rPr>
                            <m:t>𝟗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</a:rPr>
                            <m:t>𝟏𝟐</m:t>
                          </m:r>
                        </m:den>
                      </m:f>
                      <m:r>
                        <a:rPr lang="cs-CZ" sz="20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11" name="TextovéPol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178" y="5683062"/>
                <a:ext cx="3537734" cy="728661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Obdélník 1"/>
              <p:cNvSpPr/>
              <p:nvPr/>
            </p:nvSpPr>
            <p:spPr>
              <a:xfrm>
                <a:off x="196414" y="3109436"/>
                <a:ext cx="153619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>
                              <a:latin typeface="Cambria Math"/>
                            </a:rPr>
                            <m:t>𝑨𝑩</m:t>
                          </m:r>
                        </m:e>
                      </m:d>
                      <m:r>
                        <a:rPr lang="cs-CZ" b="1" i="1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𝟖</m:t>
                      </m:r>
                      <m:r>
                        <a:rPr lang="cs-CZ" b="1" i="1">
                          <a:latin typeface="Cambria Math"/>
                        </a:rPr>
                        <m:t> </m:t>
                      </m:r>
                      <m:r>
                        <a:rPr lang="cs-CZ" b="1" i="1">
                          <a:latin typeface="Cambria Math"/>
                        </a:rPr>
                        <m:t>𝒄𝒎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2" name="Obdélník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414" y="3109436"/>
                <a:ext cx="1536190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Obdélník 2"/>
              <p:cNvSpPr/>
              <p:nvPr/>
            </p:nvSpPr>
            <p:spPr>
              <a:xfrm>
                <a:off x="191507" y="3428854"/>
                <a:ext cx="152817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b="1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>
                              <a:latin typeface="Cambria Math"/>
                            </a:rPr>
                            <m:t>𝑩𝑪</m:t>
                          </m:r>
                        </m:e>
                      </m:d>
                      <m:r>
                        <a:rPr lang="cs-CZ" b="1" i="1">
                          <a:latin typeface="Cambria Math"/>
                        </a:rPr>
                        <m:t>=</m:t>
                      </m:r>
                      <m:r>
                        <a:rPr lang="cs-CZ" b="1" i="1">
                          <a:latin typeface="Cambria Math"/>
                        </a:rPr>
                        <m:t>𝟔</m:t>
                      </m:r>
                      <m:r>
                        <a:rPr lang="cs-CZ" b="1" i="1">
                          <a:latin typeface="Cambria Math"/>
                        </a:rPr>
                        <m:t> </m:t>
                      </m:r>
                      <m:r>
                        <a:rPr lang="cs-CZ" b="1" i="1">
                          <a:latin typeface="Cambria Math"/>
                        </a:rPr>
                        <m:t>𝒄𝒎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3" name="Obdélník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507" y="3428854"/>
                <a:ext cx="1528174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Obdélník 3"/>
              <p:cNvSpPr/>
              <p:nvPr/>
            </p:nvSpPr>
            <p:spPr>
              <a:xfrm>
                <a:off x="191507" y="3764549"/>
                <a:ext cx="160031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 smtClean="0">
                              <a:latin typeface="Cambria Math"/>
                            </a:rPr>
                            <m:t>𝑪𝑨</m:t>
                          </m:r>
                        </m:e>
                      </m:d>
                      <m:r>
                        <a:rPr lang="cs-CZ" b="1" i="1">
                          <a:latin typeface="Cambria Math"/>
                        </a:rPr>
                        <m:t>=</m:t>
                      </m:r>
                      <m:r>
                        <a:rPr lang="cs-CZ" b="1" i="1">
                          <a:latin typeface="Cambria Math"/>
                        </a:rPr>
                        <m:t>𝟏𝟐</m:t>
                      </m:r>
                      <m:r>
                        <a:rPr lang="cs-CZ" b="1" i="1">
                          <a:latin typeface="Cambria Math"/>
                        </a:rPr>
                        <m:t>𝒄𝒎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4" name="Obdélník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507" y="3764549"/>
                <a:ext cx="1600310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Obdélník 5"/>
              <p:cNvSpPr/>
              <p:nvPr/>
            </p:nvSpPr>
            <p:spPr>
              <a:xfrm>
                <a:off x="2224336" y="3109436"/>
                <a:ext cx="176542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 smtClean="0">
                              <a:latin typeface="Cambria Math"/>
                            </a:rPr>
                            <m:t>𝑫𝑬</m:t>
                          </m:r>
                        </m:e>
                      </m:d>
                      <m:r>
                        <a:rPr lang="cs-CZ" b="1" i="1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𝟒</m:t>
                      </m:r>
                      <m:r>
                        <a:rPr lang="cs-CZ" b="1" i="1" smtClean="0">
                          <a:latin typeface="Cambria Math"/>
                        </a:rPr>
                        <m:t>,</m:t>
                      </m:r>
                      <m:r>
                        <a:rPr lang="cs-CZ" b="1" i="1" smtClean="0">
                          <a:latin typeface="Cambria Math"/>
                        </a:rPr>
                        <m:t>𝟓</m:t>
                      </m:r>
                      <m:r>
                        <a:rPr lang="cs-CZ" b="1" i="1">
                          <a:latin typeface="Cambria Math"/>
                        </a:rPr>
                        <m:t> </m:t>
                      </m:r>
                      <m:r>
                        <a:rPr lang="cs-CZ" b="1" i="1">
                          <a:latin typeface="Cambria Math"/>
                        </a:rPr>
                        <m:t>𝒄𝒎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6" name="Obdélník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4336" y="3109436"/>
                <a:ext cx="1765420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Obdélník 8"/>
              <p:cNvSpPr/>
              <p:nvPr/>
            </p:nvSpPr>
            <p:spPr>
              <a:xfrm>
                <a:off x="2234104" y="3428854"/>
                <a:ext cx="151535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 smtClean="0">
                              <a:latin typeface="Cambria Math"/>
                            </a:rPr>
                            <m:t>𝑬𝑭</m:t>
                          </m:r>
                        </m:e>
                      </m:d>
                      <m:r>
                        <a:rPr lang="cs-CZ" b="1" i="1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𝟗</m:t>
                      </m:r>
                      <m:r>
                        <a:rPr lang="cs-CZ" b="1" i="1">
                          <a:latin typeface="Cambria Math"/>
                        </a:rPr>
                        <m:t> </m:t>
                      </m:r>
                      <m:r>
                        <a:rPr lang="cs-CZ" b="1" i="1">
                          <a:latin typeface="Cambria Math"/>
                        </a:rPr>
                        <m:t>𝒄𝒎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9" name="Obdélník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4104" y="3428854"/>
                <a:ext cx="1515351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Obdélník 9"/>
              <p:cNvSpPr/>
              <p:nvPr/>
            </p:nvSpPr>
            <p:spPr>
              <a:xfrm>
                <a:off x="2243722" y="3764549"/>
                <a:ext cx="153779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 smtClean="0">
                              <a:latin typeface="Cambria Math"/>
                            </a:rPr>
                            <m:t>𝑭𝑫</m:t>
                          </m:r>
                        </m:e>
                      </m:d>
                      <m:r>
                        <a:rPr lang="cs-CZ" b="1" i="1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𝟔</m:t>
                      </m:r>
                      <m:r>
                        <a:rPr lang="cs-CZ" b="1" i="1">
                          <a:latin typeface="Cambria Math"/>
                        </a:rPr>
                        <m:t> </m:t>
                      </m:r>
                      <m:r>
                        <a:rPr lang="cs-CZ" b="1" i="1">
                          <a:latin typeface="Cambria Math"/>
                        </a:rPr>
                        <m:t>𝒄𝒎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10" name="Obdélník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3722" y="3764549"/>
                <a:ext cx="1537793" cy="3693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Přímá spojnice se šipkou 12"/>
          <p:cNvCxnSpPr>
            <a:endCxn id="10" idx="1"/>
          </p:cNvCxnSpPr>
          <p:nvPr/>
        </p:nvCxnSpPr>
        <p:spPr bwMode="auto">
          <a:xfrm>
            <a:off x="1732604" y="3395160"/>
            <a:ext cx="511118" cy="55405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Přímá spojnice se šipkou 19"/>
          <p:cNvCxnSpPr/>
          <p:nvPr/>
        </p:nvCxnSpPr>
        <p:spPr bwMode="auto">
          <a:xfrm flipV="1">
            <a:off x="1732604" y="3294102"/>
            <a:ext cx="607148" cy="35092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Přímá spojnice se šipkou 20"/>
          <p:cNvCxnSpPr/>
          <p:nvPr/>
        </p:nvCxnSpPr>
        <p:spPr bwMode="auto">
          <a:xfrm flipV="1">
            <a:off x="1804612" y="3672187"/>
            <a:ext cx="535140" cy="27702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Přímá spojnice 21"/>
          <p:cNvCxnSpPr/>
          <p:nvPr/>
        </p:nvCxnSpPr>
        <p:spPr bwMode="auto">
          <a:xfrm>
            <a:off x="191507" y="6411723"/>
            <a:ext cx="3388743" cy="0"/>
          </a:xfrm>
          <a:prstGeom prst="line">
            <a:avLst/>
          </a:prstGeom>
          <a:ln>
            <a:headEnd type="none" w="med" len="med"/>
            <a:tailEnd type="non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ovéPole 14"/>
          <p:cNvSpPr txBox="1"/>
          <p:nvPr/>
        </p:nvSpPr>
        <p:spPr>
          <a:xfrm>
            <a:off x="2657956" y="3804009"/>
            <a:ext cx="104411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0" dirty="0" smtClean="0"/>
              <a:t>}</a:t>
            </a:r>
            <a:endParaRPr lang="cs-CZ" sz="16000" dirty="0"/>
          </a:p>
        </p:txBody>
      </p:sp>
    </p:spTree>
    <p:extLst>
      <p:ext uri="{BB962C8B-B14F-4D97-AF65-F5344CB8AC3E}">
        <p14:creationId xmlns:p14="http://schemas.microsoft.com/office/powerpoint/2010/main" val="197984880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6" grpId="0"/>
      <p:bldP spid="31" grpId="0"/>
      <p:bldP spid="37" grpId="0"/>
      <p:bldP spid="25" grpId="0"/>
      <p:bldP spid="11" grpId="0"/>
      <p:bldP spid="2" grpId="0"/>
      <p:bldP spid="3" grpId="0"/>
      <p:bldP spid="4" grpId="0"/>
      <p:bldP spid="6" grpId="0"/>
      <p:bldP spid="9" grpId="0"/>
      <p:bldP spid="10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14313"/>
            <a:ext cx="8260407" cy="146208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Podobnost</a:t>
            </a:r>
            <a:br>
              <a:rPr lang="cs-CZ" dirty="0" smtClean="0"/>
            </a:br>
            <a:r>
              <a:rPr lang="cs-CZ" sz="3200" dirty="0" smtClean="0"/>
              <a:t>Příklad č. 5</a:t>
            </a:r>
            <a:endParaRPr lang="cs-CZ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ovéPole 6"/>
              <p:cNvSpPr txBox="1"/>
              <p:nvPr/>
            </p:nvSpPr>
            <p:spPr>
              <a:xfrm>
                <a:off x="0" y="2060848"/>
                <a:ext cx="9144000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5) Určete, zda jsou trojúhelníky ABC (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sz="20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smtClean="0">
                            <a:latin typeface="Cambria Math"/>
                          </a:rPr>
                          <m:t>𝑨𝑩</m:t>
                        </m:r>
                      </m:e>
                    </m:d>
                    <m:r>
                      <a:rPr lang="cs-CZ" sz="2000" b="1" i="1" smtClean="0">
                        <a:latin typeface="Cambria Math"/>
                      </a:rPr>
                      <m:t>=</m:t>
                    </m:r>
                    <m:r>
                      <a:rPr lang="cs-CZ" sz="2000" b="1" i="1" smtClean="0">
                        <a:latin typeface="Cambria Math"/>
                      </a:rPr>
                      <m:t>𝟒𝟐</m:t>
                    </m:r>
                    <m:r>
                      <a:rPr lang="cs-CZ" sz="2000" b="1" i="1" smtClean="0">
                        <a:latin typeface="Cambria Math"/>
                      </a:rPr>
                      <m:t> </m:t>
                    </m:r>
                    <m:r>
                      <a:rPr lang="cs-CZ" sz="2000" b="1" i="1" smtClean="0">
                        <a:latin typeface="Cambria Math"/>
                      </a:rPr>
                      <m:t>𝒎𝒎</m:t>
                    </m:r>
                    <m:r>
                      <a:rPr lang="cs-CZ" sz="2000" b="1" i="1" smtClean="0">
                        <a:latin typeface="Cambria Math"/>
                      </a:rPr>
                      <m:t>, </m:t>
                    </m:r>
                    <m:d>
                      <m:dPr>
                        <m:begChr m:val="|"/>
                        <m:endChr m:val="|"/>
                        <m:ctrlPr>
                          <a:rPr lang="cs-CZ" sz="20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smtClean="0">
                            <a:latin typeface="Cambria Math"/>
                          </a:rPr>
                          <m:t>𝑩𝑪</m:t>
                        </m:r>
                      </m:e>
                    </m:d>
                    <m:r>
                      <a:rPr lang="cs-CZ" sz="2000" b="1" i="1" smtClean="0">
                        <a:latin typeface="Cambria Math"/>
                      </a:rPr>
                      <m:t>=</m:t>
                    </m:r>
                    <m:r>
                      <a:rPr lang="cs-CZ" sz="2000" b="1" i="1" smtClean="0">
                        <a:latin typeface="Cambria Math"/>
                      </a:rPr>
                      <m:t>𝟔𝟑</m:t>
                    </m:r>
                    <m:r>
                      <a:rPr lang="cs-CZ" sz="2000" b="1" i="1" smtClean="0">
                        <a:latin typeface="Cambria Math"/>
                      </a:rPr>
                      <m:t> </m:t>
                    </m:r>
                    <m:r>
                      <a:rPr lang="cs-CZ" sz="2000" b="1" i="1" smtClean="0">
                        <a:latin typeface="Cambria Math"/>
                      </a:rPr>
                      <m:t>𝒎𝒎</m:t>
                    </m:r>
                    <m:r>
                      <a:rPr lang="cs-CZ" sz="2000" b="1" i="1" smtClean="0">
                        <a:latin typeface="Cambria Math"/>
                      </a:rPr>
                      <m:t>,</m:t>
                    </m:r>
                  </m:oMath>
                </a14:m>
                <a:r>
                  <a:rPr lang="cs-CZ" sz="2000" b="1" i="1" dirty="0" smtClean="0">
                    <a:latin typeface="Cambria Math"/>
                  </a:rPr>
                  <a:t/>
                </a:r>
                <a:br>
                  <a:rPr lang="cs-CZ" sz="2000" b="1" i="1" dirty="0" smtClean="0">
                    <a:latin typeface="Cambria Math"/>
                  </a:rPr>
                </a:br>
                <a:r>
                  <a:rPr lang="cs-CZ" sz="2000" b="1" i="1" dirty="0" smtClean="0">
                    <a:latin typeface="Cambria Math"/>
                  </a:rPr>
                  <a:t>    </a:t>
                </a:r>
                <a14:m>
                  <m:oMath xmlns:m="http://schemas.openxmlformats.org/officeDocument/2006/math">
                    <m:r>
                      <a:rPr lang="cs-CZ" sz="2000" b="1" i="1" smtClean="0">
                        <a:latin typeface="Cambria Math"/>
                      </a:rPr>
                      <m:t> </m:t>
                    </m:r>
                    <m:d>
                      <m:dPr>
                        <m:begChr m:val="|"/>
                        <m:endChr m:val="|"/>
                        <m:ctrlPr>
                          <a:rPr lang="cs-CZ" sz="20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smtClean="0">
                            <a:latin typeface="Cambria Math"/>
                          </a:rPr>
                          <m:t>∢</m:t>
                        </m:r>
                        <m:r>
                          <a:rPr lang="cs-CZ" sz="2000" b="1" i="1" smtClean="0">
                            <a:latin typeface="Cambria Math"/>
                          </a:rPr>
                          <m:t>𝑨𝑩𝑪</m:t>
                        </m:r>
                      </m:e>
                    </m:d>
                    <m:r>
                      <a:rPr lang="cs-CZ" sz="2000" b="1" i="1" smtClean="0">
                        <a:latin typeface="Cambria Math"/>
                      </a:rPr>
                      <m:t>=</m:t>
                    </m:r>
                    <m:r>
                      <a:rPr lang="cs-CZ" sz="2000" b="1" i="1" smtClean="0">
                        <a:latin typeface="Cambria Math"/>
                      </a:rPr>
                      <m:t>𝟕𝟖</m:t>
                    </m:r>
                    <m:r>
                      <a:rPr lang="cs-CZ" sz="2000" b="1" i="1" smtClean="0">
                        <a:latin typeface="Cambria Math"/>
                      </a:rPr>
                      <m:t>°</m:t>
                    </m:r>
                  </m:oMath>
                </a14:m>
                <a:r>
                  <a:rPr lang="cs-CZ" sz="2000" b="1" dirty="0" smtClean="0"/>
                  <a:t>) a GHI </a:t>
                </a:r>
                <a:r>
                  <a:rPr lang="cs-CZ" sz="2000" b="1" dirty="0"/>
                  <a:t>(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sz="2000" b="1" i="1"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smtClean="0">
                            <a:latin typeface="Cambria Math"/>
                          </a:rPr>
                          <m:t>𝑮𝑯</m:t>
                        </m:r>
                      </m:e>
                    </m:d>
                    <m:r>
                      <a:rPr lang="cs-CZ" sz="2000" b="1" i="1">
                        <a:latin typeface="Cambria Math"/>
                      </a:rPr>
                      <m:t>=</m:t>
                    </m:r>
                    <m:r>
                      <a:rPr lang="cs-CZ" sz="2000" b="1" i="1" smtClean="0">
                        <a:latin typeface="Cambria Math"/>
                      </a:rPr>
                      <m:t>𝟒</m:t>
                    </m:r>
                    <m:r>
                      <a:rPr lang="cs-CZ" sz="2000" b="1" i="1" smtClean="0">
                        <a:latin typeface="Cambria Math"/>
                      </a:rPr>
                      <m:t>,</m:t>
                    </m:r>
                    <m:r>
                      <a:rPr lang="cs-CZ" sz="2000" b="1" i="1" smtClean="0">
                        <a:latin typeface="Cambria Math"/>
                      </a:rPr>
                      <m:t>𝟓</m:t>
                    </m:r>
                    <m:r>
                      <a:rPr lang="cs-CZ" sz="2000" b="1" i="1">
                        <a:latin typeface="Cambria Math"/>
                      </a:rPr>
                      <m:t> </m:t>
                    </m:r>
                    <m:r>
                      <a:rPr lang="cs-CZ" sz="2000" b="1" i="1">
                        <a:latin typeface="Cambria Math"/>
                      </a:rPr>
                      <m:t>𝒄𝒎</m:t>
                    </m:r>
                    <m:r>
                      <a:rPr lang="cs-CZ" sz="2000" b="1" i="1">
                        <a:latin typeface="Cambria Math"/>
                      </a:rPr>
                      <m:t>, </m:t>
                    </m:r>
                    <m:d>
                      <m:dPr>
                        <m:begChr m:val="|"/>
                        <m:endChr m:val="|"/>
                        <m:ctrlPr>
                          <a:rPr lang="cs-CZ" sz="2000" b="1" i="1"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smtClean="0">
                            <a:latin typeface="Cambria Math"/>
                          </a:rPr>
                          <m:t>𝑰𝑮</m:t>
                        </m:r>
                      </m:e>
                    </m:d>
                    <m:r>
                      <a:rPr lang="cs-CZ" sz="2000" b="1" i="1">
                        <a:latin typeface="Cambria Math"/>
                      </a:rPr>
                      <m:t>=</m:t>
                    </m:r>
                    <m:r>
                      <a:rPr lang="cs-CZ" sz="2000" b="1" i="1" smtClean="0">
                        <a:latin typeface="Cambria Math"/>
                      </a:rPr>
                      <m:t>𝟑</m:t>
                    </m:r>
                    <m:r>
                      <a:rPr lang="cs-CZ" sz="2000" b="1" i="1">
                        <a:latin typeface="Cambria Math"/>
                      </a:rPr>
                      <m:t> </m:t>
                    </m:r>
                    <m:r>
                      <a:rPr lang="cs-CZ" sz="2000" b="1" i="1">
                        <a:latin typeface="Cambria Math"/>
                      </a:rPr>
                      <m:t>𝒄𝒎</m:t>
                    </m:r>
                    <m:r>
                      <a:rPr lang="cs-CZ" sz="2000" b="1" i="1" smtClean="0">
                        <a:latin typeface="Cambria Math"/>
                      </a:rPr>
                      <m:t>, </m:t>
                    </m:r>
                    <m:d>
                      <m:dPr>
                        <m:begChr m:val="|"/>
                        <m:endChr m:val="|"/>
                        <m:ctrlPr>
                          <a:rPr lang="cs-CZ" sz="20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>
                            <a:latin typeface="Cambria Math"/>
                          </a:rPr>
                          <m:t>∢</m:t>
                        </m:r>
                        <m:r>
                          <a:rPr lang="cs-CZ" sz="2000" b="1" i="1" smtClean="0">
                            <a:latin typeface="Cambria Math"/>
                          </a:rPr>
                          <m:t>𝑮𝑯𝑰</m:t>
                        </m:r>
                      </m:e>
                    </m:d>
                    <m:r>
                      <a:rPr lang="cs-CZ" sz="2000" b="1" i="1" smtClean="0">
                        <a:latin typeface="Cambria Math"/>
                      </a:rPr>
                      <m:t>=</m:t>
                    </m:r>
                    <m:r>
                      <a:rPr lang="cs-CZ" sz="2000" b="1" i="1" smtClean="0">
                        <a:latin typeface="Cambria Math"/>
                      </a:rPr>
                      <m:t>𝟕𝟖</m:t>
                    </m:r>
                    <m:r>
                      <a:rPr lang="cs-CZ" sz="2000" b="1" i="1" smtClean="0">
                        <a:latin typeface="Cambria Math"/>
                      </a:rPr>
                      <m:t>°</m:t>
                    </m:r>
                  </m:oMath>
                </a14:m>
                <a:r>
                  <a:rPr lang="cs-CZ" sz="2000" b="1" dirty="0"/>
                  <a:t>)</a:t>
                </a:r>
                <a:r>
                  <a:rPr lang="cs-CZ" sz="2000" b="1" dirty="0" smtClean="0"/>
                  <a:t> </a:t>
                </a:r>
                <a:br>
                  <a:rPr lang="cs-CZ" sz="2000" b="1" dirty="0" smtClean="0"/>
                </a:br>
                <a:r>
                  <a:rPr lang="cs-CZ" sz="2000" b="1" dirty="0" smtClean="0"/>
                  <a:t>    </a:t>
                </a:r>
                <a:r>
                  <a:rPr lang="cs-CZ" sz="2000" b="1" u="sng" dirty="0" smtClean="0"/>
                  <a:t>podobné a pokud ano, podobnost zapište a určete poměr podobnosti.</a:t>
                </a:r>
                <a:endParaRPr lang="cs-CZ" sz="2000" b="1" u="sng" dirty="0"/>
              </a:p>
            </p:txBody>
          </p:sp>
        </mc:Choice>
        <mc:Fallback xmlns="">
          <p:sp>
            <p:nvSpPr>
              <p:cNvPr id="7" name="TextovéPo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060848"/>
                <a:ext cx="9144000" cy="1015663"/>
              </a:xfrm>
              <a:prstGeom prst="rect">
                <a:avLst/>
              </a:prstGeom>
              <a:blipFill rotWithShape="1">
                <a:blip r:embed="rId2"/>
                <a:stretch>
                  <a:fillRect l="-667" t="-2395" b="-1018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ovéPole 45"/>
              <p:cNvSpPr txBox="1"/>
              <p:nvPr/>
            </p:nvSpPr>
            <p:spPr>
              <a:xfrm>
                <a:off x="238834" y="4219812"/>
                <a:ext cx="3537734" cy="7286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</a:rPr>
                        <m:t>𝒌</m:t>
                      </m:r>
                      <m:r>
                        <a:rPr lang="cs-CZ" sz="20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cs-CZ" sz="20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000" b="1" i="1" smtClean="0">
                                  <a:latin typeface="Cambria Math"/>
                                </a:rPr>
                                <m:t>𝑰</m:t>
                              </m:r>
                              <m:r>
                                <a:rPr lang="cs-CZ" sz="2000" b="1" i="1" smtClean="0">
                                  <a:latin typeface="Cambria Math"/>
                                </a:rPr>
                                <m:t>𝑮</m:t>
                              </m:r>
                            </m:e>
                          </m:d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cs-CZ" sz="20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000" b="1" i="1" smtClean="0">
                                  <a:latin typeface="Cambria Math"/>
                                </a:rPr>
                                <m:t>𝑨𝑩</m:t>
                              </m:r>
                            </m:e>
                          </m:d>
                        </m:den>
                      </m:f>
                      <m:r>
                        <a:rPr lang="cs-CZ" sz="20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</a:rPr>
                            <m:t>𝟑𝟎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</a:rPr>
                            <m:t>𝟒𝟐</m:t>
                          </m:r>
                        </m:den>
                      </m:f>
                      <m:r>
                        <a:rPr lang="cs-CZ" sz="20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2000" b="1" dirty="0"/>
              </a:p>
            </p:txBody>
          </p:sp>
        </mc:Choice>
        <mc:Fallback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834" y="4219812"/>
                <a:ext cx="3537734" cy="72866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7092280" y="4784488"/>
                <a:ext cx="1479727" cy="8156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solidFill>
                            <a:srgbClr val="FF0000"/>
                          </a:solidFill>
                          <a:latin typeface="Cambria Math"/>
                        </a:rPr>
                        <m:t>𝒌</m:t>
                      </m:r>
                      <m:r>
                        <a:rPr lang="cs-CZ" sz="2400" b="1" i="1" dirty="0" smtClean="0">
                          <a:solidFill>
                            <a:srgbClr val="FF0000"/>
                          </a:solidFill>
                          <a:latin typeface="Cambria Math"/>
                        </a:rPr>
                        <m:t> =</m:t>
                      </m:r>
                      <m:f>
                        <m:fPr>
                          <m:ctrlPr>
                            <a:rPr lang="cs-CZ" sz="24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24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2280" y="4784488"/>
                <a:ext cx="1479727" cy="81567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ovéPole 36"/>
              <p:cNvSpPr txBox="1"/>
              <p:nvPr/>
            </p:nvSpPr>
            <p:spPr>
              <a:xfrm>
                <a:off x="3739576" y="4869160"/>
                <a:ext cx="3174866" cy="646331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600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cs-CZ" sz="3600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𝐀𝐁𝐂</m:t>
                      </m:r>
                      <m:r>
                        <a:rPr lang="cs-CZ" sz="3600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~∆</m:t>
                      </m:r>
                      <m:r>
                        <a:rPr lang="cs-CZ" sz="3600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𝐈𝐆𝐇</m:t>
                      </m:r>
                    </m:oMath>
                  </m:oMathPara>
                </a14:m>
                <a:endParaRPr lang="cs-CZ" sz="36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9576" y="4869160"/>
                <a:ext cx="3174866" cy="64633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6350">
                <a:noFill/>
              </a:ln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251520" y="4959750"/>
                <a:ext cx="3537734" cy="7383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</a:rPr>
                        <m:t>𝒌</m:t>
                      </m:r>
                      <m:r>
                        <a:rPr lang="cs-CZ" sz="20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cs-CZ" sz="20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000" b="1" i="1" smtClean="0">
                                  <a:latin typeface="Cambria Math"/>
                                </a:rPr>
                                <m:t>𝑮𝑯</m:t>
                              </m:r>
                            </m:e>
                          </m:d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cs-CZ" sz="20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000" b="1" i="1" smtClean="0">
                                  <a:latin typeface="Cambria Math"/>
                                </a:rPr>
                                <m:t>𝑩𝑪</m:t>
                              </m:r>
                            </m:e>
                          </m:d>
                        </m:den>
                      </m:f>
                      <m:r>
                        <a:rPr lang="cs-CZ" sz="20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</a:rPr>
                            <m:t>𝟒𝟓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</a:rPr>
                            <m:t>𝟔𝟑</m:t>
                          </m:r>
                        </m:den>
                      </m:f>
                      <m:r>
                        <a:rPr lang="cs-CZ" sz="20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2000" b="1" dirty="0"/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4959750"/>
                <a:ext cx="3537734" cy="738344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Přímá spojnice 7"/>
          <p:cNvCxnSpPr/>
          <p:nvPr/>
        </p:nvCxnSpPr>
        <p:spPr bwMode="auto">
          <a:xfrm>
            <a:off x="313329" y="4133881"/>
            <a:ext cx="3388743" cy="0"/>
          </a:xfrm>
          <a:prstGeom prst="line">
            <a:avLst/>
          </a:prstGeom>
          <a:ln>
            <a:headEnd type="none" w="med" len="med"/>
            <a:tailEnd type="non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ovéPole 10"/>
              <p:cNvSpPr txBox="1"/>
              <p:nvPr/>
            </p:nvSpPr>
            <p:spPr>
              <a:xfrm>
                <a:off x="467544" y="5683062"/>
                <a:ext cx="238560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sz="20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>
                            <a:latin typeface="Cambria Math"/>
                          </a:rPr>
                          <m:t>∢</m:t>
                        </m:r>
                        <m:r>
                          <a:rPr lang="cs-CZ" sz="2000" b="1" i="1">
                            <a:latin typeface="Cambria Math"/>
                          </a:rPr>
                          <m:t>𝑨𝑩𝑪</m:t>
                        </m:r>
                      </m:e>
                    </m:d>
                    <m:r>
                      <a:rPr lang="cs-CZ" sz="2000" b="1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cs-CZ" sz="2000" b="1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sz="2000" b="1" i="1"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>
                            <a:latin typeface="Cambria Math"/>
                          </a:rPr>
                          <m:t>∢</m:t>
                        </m:r>
                        <m:r>
                          <a:rPr lang="cs-CZ" sz="2000" b="1" i="1" smtClean="0">
                            <a:latin typeface="Cambria Math"/>
                          </a:rPr>
                          <m:t>𝑮𝑯𝑰</m:t>
                        </m:r>
                      </m:e>
                    </m:d>
                  </m:oMath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11" name="TextovéPol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5683062"/>
                <a:ext cx="2385606" cy="40011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Obdélník 1"/>
              <p:cNvSpPr/>
              <p:nvPr/>
            </p:nvSpPr>
            <p:spPr>
              <a:xfrm>
                <a:off x="196414" y="3109436"/>
                <a:ext cx="177183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>
                              <a:latin typeface="Cambria Math"/>
                            </a:rPr>
                            <m:t>𝑨𝑩</m:t>
                          </m:r>
                        </m:e>
                      </m:d>
                      <m:r>
                        <a:rPr lang="cs-CZ" b="1" i="1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𝟒𝟐</m:t>
                      </m:r>
                      <m:r>
                        <a:rPr lang="cs-CZ" b="1" i="1">
                          <a:latin typeface="Cambria Math"/>
                        </a:rPr>
                        <m:t> </m:t>
                      </m:r>
                      <m:r>
                        <a:rPr lang="cs-CZ" b="1" i="1" smtClean="0">
                          <a:latin typeface="Cambria Math"/>
                        </a:rPr>
                        <m:t>𝒎</m:t>
                      </m:r>
                      <m:r>
                        <a:rPr lang="cs-CZ" b="1" i="1">
                          <a:latin typeface="Cambria Math"/>
                        </a:rPr>
                        <m:t>𝒎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2" name="Obdélník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414" y="3109436"/>
                <a:ext cx="1771832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Obdélník 2"/>
              <p:cNvSpPr/>
              <p:nvPr/>
            </p:nvSpPr>
            <p:spPr>
              <a:xfrm>
                <a:off x="191507" y="3428854"/>
                <a:ext cx="176381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>
                              <a:latin typeface="Cambria Math"/>
                            </a:rPr>
                            <m:t>𝑩𝑪</m:t>
                          </m:r>
                        </m:e>
                      </m:d>
                      <m:r>
                        <a:rPr lang="cs-CZ" b="1" i="1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𝟔𝟑</m:t>
                      </m:r>
                      <m:r>
                        <a:rPr lang="cs-CZ" b="1" i="1">
                          <a:latin typeface="Cambria Math"/>
                        </a:rPr>
                        <m:t> </m:t>
                      </m:r>
                      <m:r>
                        <a:rPr lang="cs-CZ" b="1" i="1" smtClean="0">
                          <a:latin typeface="Cambria Math"/>
                        </a:rPr>
                        <m:t>𝒎</m:t>
                      </m:r>
                      <m:r>
                        <a:rPr lang="cs-CZ" b="1" i="1">
                          <a:latin typeface="Cambria Math"/>
                        </a:rPr>
                        <m:t>𝒎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3" name="Obdélník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507" y="3428854"/>
                <a:ext cx="1763816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Obdélník 3"/>
              <p:cNvSpPr/>
              <p:nvPr/>
            </p:nvSpPr>
            <p:spPr>
              <a:xfrm>
                <a:off x="191507" y="3764549"/>
                <a:ext cx="167885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>
                              <a:latin typeface="Cambria Math"/>
                            </a:rPr>
                            <m:t>∢</m:t>
                          </m:r>
                          <m:r>
                            <a:rPr lang="cs-CZ" b="1" i="1">
                              <a:latin typeface="Cambria Math"/>
                            </a:rPr>
                            <m:t>𝑨𝑩𝑪</m:t>
                          </m:r>
                        </m:e>
                      </m:d>
                      <m:r>
                        <a:rPr lang="cs-CZ" b="1" i="1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𝟕𝟖</m:t>
                      </m:r>
                      <m:r>
                        <a:rPr lang="cs-CZ" b="1" i="1" smtClean="0">
                          <a:latin typeface="Cambria Math"/>
                        </a:rPr>
                        <m:t>°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4" name="Obdélník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507" y="3764549"/>
                <a:ext cx="1678857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Obdélník 5"/>
              <p:cNvSpPr/>
              <p:nvPr/>
            </p:nvSpPr>
            <p:spPr>
              <a:xfrm>
                <a:off x="2224336" y="3109436"/>
                <a:ext cx="177824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 smtClean="0">
                              <a:latin typeface="Cambria Math"/>
                            </a:rPr>
                            <m:t>𝑮𝑯</m:t>
                          </m:r>
                        </m:e>
                      </m:d>
                      <m:r>
                        <a:rPr lang="cs-CZ" b="1" i="1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𝟒</m:t>
                      </m:r>
                      <m:r>
                        <a:rPr lang="cs-CZ" b="1" i="1" smtClean="0">
                          <a:latin typeface="Cambria Math"/>
                        </a:rPr>
                        <m:t>,</m:t>
                      </m:r>
                      <m:r>
                        <a:rPr lang="cs-CZ" b="1" i="1" smtClean="0">
                          <a:latin typeface="Cambria Math"/>
                        </a:rPr>
                        <m:t>𝟓</m:t>
                      </m:r>
                      <m:r>
                        <a:rPr lang="cs-CZ" b="1" i="1">
                          <a:latin typeface="Cambria Math"/>
                        </a:rPr>
                        <m:t> </m:t>
                      </m:r>
                      <m:r>
                        <a:rPr lang="cs-CZ" b="1" i="1">
                          <a:latin typeface="Cambria Math"/>
                        </a:rPr>
                        <m:t>𝒄𝒎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6" name="Obdélník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4336" y="3109436"/>
                <a:ext cx="1778243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Obdélník 8"/>
              <p:cNvSpPr/>
              <p:nvPr/>
            </p:nvSpPr>
            <p:spPr>
              <a:xfrm>
                <a:off x="2234104" y="3428854"/>
                <a:ext cx="147367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 smtClean="0">
                              <a:latin typeface="Cambria Math"/>
                            </a:rPr>
                            <m:t>𝑰𝑮</m:t>
                          </m:r>
                        </m:e>
                      </m:d>
                      <m:r>
                        <a:rPr lang="cs-CZ" b="1" i="1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𝟑</m:t>
                      </m:r>
                      <m:r>
                        <a:rPr lang="cs-CZ" b="1" i="1">
                          <a:latin typeface="Cambria Math"/>
                        </a:rPr>
                        <m:t> </m:t>
                      </m:r>
                      <m:r>
                        <a:rPr lang="cs-CZ" b="1" i="1">
                          <a:latin typeface="Cambria Math"/>
                        </a:rPr>
                        <m:t>𝒄𝒎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9" name="Obdélník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4104" y="3428854"/>
                <a:ext cx="1473673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Obdélník 9"/>
              <p:cNvSpPr/>
              <p:nvPr/>
            </p:nvSpPr>
            <p:spPr>
              <a:xfrm>
                <a:off x="2243722" y="3764549"/>
                <a:ext cx="165320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>
                              <a:latin typeface="Cambria Math"/>
                            </a:rPr>
                            <m:t>∢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𝑮𝑯𝑰</m:t>
                          </m:r>
                        </m:e>
                      </m:d>
                      <m:r>
                        <a:rPr lang="cs-CZ" b="1" i="1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𝟕</m:t>
                      </m:r>
                      <m:r>
                        <a:rPr lang="cs-CZ" b="1" i="1">
                          <a:latin typeface="Cambria Math"/>
                        </a:rPr>
                        <m:t>𝟖</m:t>
                      </m:r>
                      <m:r>
                        <a:rPr lang="cs-CZ" b="1" i="1" smtClean="0">
                          <a:latin typeface="Cambria Math"/>
                        </a:rPr>
                        <m:t>°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10" name="Obdélník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3722" y="3764549"/>
                <a:ext cx="1653209" cy="3693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Přímá spojnice se šipkou 12"/>
          <p:cNvCxnSpPr/>
          <p:nvPr/>
        </p:nvCxnSpPr>
        <p:spPr bwMode="auto">
          <a:xfrm>
            <a:off x="1890785" y="3364849"/>
            <a:ext cx="450181" cy="22783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Přímá spojnice se šipkou 19"/>
          <p:cNvCxnSpPr/>
          <p:nvPr/>
        </p:nvCxnSpPr>
        <p:spPr bwMode="auto">
          <a:xfrm flipV="1">
            <a:off x="1870364" y="3294102"/>
            <a:ext cx="463132" cy="337467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Přímá spojnice se šipkou 20"/>
          <p:cNvCxnSpPr/>
          <p:nvPr/>
        </p:nvCxnSpPr>
        <p:spPr bwMode="auto">
          <a:xfrm>
            <a:off x="1804612" y="4005064"/>
            <a:ext cx="463132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Přímá spojnice 21"/>
          <p:cNvCxnSpPr/>
          <p:nvPr/>
        </p:nvCxnSpPr>
        <p:spPr bwMode="auto">
          <a:xfrm>
            <a:off x="196414" y="6083172"/>
            <a:ext cx="3388743" cy="0"/>
          </a:xfrm>
          <a:prstGeom prst="line">
            <a:avLst/>
          </a:prstGeom>
          <a:ln>
            <a:headEnd type="none" w="med" len="med"/>
            <a:tailEnd type="non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ovéPole 14"/>
          <p:cNvSpPr txBox="1"/>
          <p:nvPr/>
        </p:nvSpPr>
        <p:spPr>
          <a:xfrm>
            <a:off x="2745138" y="3918535"/>
            <a:ext cx="104411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0" dirty="0" smtClean="0"/>
              <a:t>}</a:t>
            </a:r>
            <a:endParaRPr lang="cs-CZ" sz="14000" dirty="0"/>
          </a:p>
        </p:txBody>
      </p:sp>
      <p:cxnSp>
        <p:nvCxnSpPr>
          <p:cNvPr id="17" name="Přímá spojnice 16"/>
          <p:cNvCxnSpPr/>
          <p:nvPr/>
        </p:nvCxnSpPr>
        <p:spPr bwMode="auto">
          <a:xfrm flipV="1">
            <a:off x="4002579" y="4948473"/>
            <a:ext cx="2585645" cy="56701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/>
          <p:nvPr/>
        </p:nvCxnSpPr>
        <p:spPr bwMode="auto">
          <a:xfrm flipV="1">
            <a:off x="7185732" y="5041919"/>
            <a:ext cx="1292822" cy="283509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TextovéPole 18"/>
          <p:cNvSpPr txBox="1"/>
          <p:nvPr/>
        </p:nvSpPr>
        <p:spPr>
          <a:xfrm>
            <a:off x="4577642" y="3154132"/>
            <a:ext cx="28026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>
                <a:solidFill>
                  <a:srgbClr val="FF0000"/>
                </a:solidFill>
              </a:rPr>
              <a:t>!!! POZOR !!!</a:t>
            </a:r>
            <a:endParaRPr lang="cs-CZ" sz="3200" b="1" dirty="0">
              <a:solidFill>
                <a:srgbClr val="FF0000"/>
              </a:solidFill>
            </a:endParaRPr>
          </a:p>
        </p:txBody>
      </p:sp>
      <p:sp>
        <p:nvSpPr>
          <p:cNvPr id="29" name="TextovéPole 28"/>
          <p:cNvSpPr txBox="1"/>
          <p:nvPr/>
        </p:nvSpPr>
        <p:spPr>
          <a:xfrm>
            <a:off x="4012347" y="3804470"/>
            <a:ext cx="51316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Úhel GHI leží proti straně IG (není sevřen stranami </a:t>
            </a:r>
            <a:r>
              <a:rPr lang="cs-CZ" b="1" dirty="0" smtClean="0"/>
              <a:t>GI </a:t>
            </a:r>
            <a:r>
              <a:rPr lang="cs-CZ" b="1" dirty="0" smtClean="0"/>
              <a:t>a GH), tj. neplatí věta </a:t>
            </a:r>
            <a:r>
              <a:rPr lang="cs-CZ" b="1" dirty="0" err="1" smtClean="0"/>
              <a:t>sus</a:t>
            </a:r>
            <a:r>
              <a:rPr lang="cs-CZ" b="1" dirty="0" smtClean="0"/>
              <a:t> o podobnosti trojúhelníků.</a:t>
            </a:r>
            <a:endParaRPr lang="cs-CZ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3789750" y="5760006"/>
            <a:ext cx="51316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Výpočtem nelze zjistit, zda trojúhelníky jsou podobné.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88302627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6" grpId="0"/>
      <p:bldP spid="31" grpId="0"/>
      <p:bldP spid="37" grpId="0"/>
      <p:bldP spid="25" grpId="0"/>
      <p:bldP spid="11" grpId="0"/>
      <p:bldP spid="2" grpId="0"/>
      <p:bldP spid="3" grpId="0"/>
      <p:bldP spid="4" grpId="0"/>
      <p:bldP spid="6" grpId="0"/>
      <p:bldP spid="9" grpId="0"/>
      <p:bldP spid="10" grpId="0"/>
      <p:bldP spid="15" grpId="0"/>
      <p:bldP spid="19" grpId="0"/>
      <p:bldP spid="29" grpId="0"/>
      <p:bldP spid="3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14313"/>
            <a:ext cx="8260407" cy="146208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Podobnost</a:t>
            </a:r>
            <a:br>
              <a:rPr lang="cs-CZ" dirty="0" smtClean="0"/>
            </a:br>
            <a:r>
              <a:rPr lang="cs-CZ" sz="3200" dirty="0" smtClean="0"/>
              <a:t>Příklad č. 6</a:t>
            </a:r>
            <a:endParaRPr lang="cs-CZ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ovéPole 6"/>
              <p:cNvSpPr txBox="1"/>
              <p:nvPr/>
            </p:nvSpPr>
            <p:spPr>
              <a:xfrm>
                <a:off x="0" y="2060848"/>
                <a:ext cx="9144000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6) Určete, zda jsou trojúhelníky ABC (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sz="20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>
                            <a:latin typeface="Cambria Math"/>
                          </a:rPr>
                          <m:t>∢</m:t>
                        </m:r>
                        <m:r>
                          <a:rPr lang="cs-CZ" sz="2000" b="1" i="1" smtClean="0">
                            <a:latin typeface="Cambria Math"/>
                          </a:rPr>
                          <m:t>𝑩𝑨𝑪</m:t>
                        </m:r>
                      </m:e>
                    </m:d>
                    <m:r>
                      <a:rPr lang="cs-CZ" sz="2000" b="1" i="1" smtClean="0">
                        <a:latin typeface="Cambria Math"/>
                      </a:rPr>
                      <m:t>=</m:t>
                    </m:r>
                    <m:r>
                      <a:rPr lang="cs-CZ" sz="2000" b="1" i="1" smtClean="0">
                        <a:latin typeface="Cambria Math"/>
                      </a:rPr>
                      <m:t>𝟓𝟒</m:t>
                    </m:r>
                    <m:r>
                      <a:rPr lang="cs-CZ" sz="2000" b="1" i="1" smtClean="0">
                        <a:latin typeface="Cambria Math"/>
                      </a:rPr>
                      <m:t>°,</m:t>
                    </m:r>
                  </m:oMath>
                </a14:m>
                <a:r>
                  <a:rPr lang="cs-CZ" sz="2000" b="1" i="1" dirty="0" smtClean="0">
                    <a:latin typeface="Cambria Math"/>
                  </a:rPr>
                  <a:t/>
                </a:r>
                <a:br>
                  <a:rPr lang="cs-CZ" sz="2000" b="1" i="1" dirty="0" smtClean="0">
                    <a:latin typeface="Cambria Math"/>
                  </a:rPr>
                </a:br>
                <a:r>
                  <a:rPr lang="cs-CZ" sz="2000" b="1" i="1" dirty="0" smtClean="0">
                    <a:latin typeface="Cambria Math"/>
                  </a:rPr>
                  <a:t>    </a:t>
                </a:r>
                <a14:m>
                  <m:oMath xmlns:m="http://schemas.openxmlformats.org/officeDocument/2006/math">
                    <m:r>
                      <a:rPr lang="cs-CZ" sz="2000" b="1" i="1" smtClean="0">
                        <a:latin typeface="Cambria Math"/>
                      </a:rPr>
                      <m:t> </m:t>
                    </m:r>
                    <m:d>
                      <m:dPr>
                        <m:begChr m:val="|"/>
                        <m:endChr m:val="|"/>
                        <m:ctrlPr>
                          <a:rPr lang="cs-CZ" sz="20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smtClean="0">
                            <a:latin typeface="Cambria Math"/>
                          </a:rPr>
                          <m:t>∢</m:t>
                        </m:r>
                        <m:r>
                          <a:rPr lang="cs-CZ" sz="2000" b="1" i="1" smtClean="0">
                            <a:latin typeface="Cambria Math"/>
                          </a:rPr>
                          <m:t>𝑨𝑩𝑪</m:t>
                        </m:r>
                      </m:e>
                    </m:d>
                    <m:r>
                      <a:rPr lang="cs-CZ" sz="2000" b="1" i="1" smtClean="0">
                        <a:latin typeface="Cambria Math"/>
                      </a:rPr>
                      <m:t>=</m:t>
                    </m:r>
                    <m:r>
                      <a:rPr lang="cs-CZ" sz="2000" b="1" i="1" smtClean="0">
                        <a:latin typeface="Cambria Math"/>
                      </a:rPr>
                      <m:t>𝟗𝟔</m:t>
                    </m:r>
                    <m:r>
                      <a:rPr lang="cs-CZ" sz="2000" b="1" i="1" smtClean="0">
                        <a:latin typeface="Cambria Math"/>
                      </a:rPr>
                      <m:t>°</m:t>
                    </m:r>
                  </m:oMath>
                </a14:m>
                <a:r>
                  <a:rPr lang="cs-CZ" sz="2000" b="1" dirty="0" smtClean="0"/>
                  <a:t>) a KLM </a:t>
                </a:r>
                <a:r>
                  <a:rPr lang="cs-CZ" sz="2000" b="1" dirty="0"/>
                  <a:t>(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sz="2000" b="1" i="1"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>
                            <a:latin typeface="Cambria Math"/>
                          </a:rPr>
                          <m:t>∢</m:t>
                        </m:r>
                        <m:r>
                          <a:rPr lang="cs-CZ" sz="2000" b="1" i="1" smtClean="0">
                            <a:latin typeface="Cambria Math"/>
                          </a:rPr>
                          <m:t>𝑴𝑲𝑳</m:t>
                        </m:r>
                      </m:e>
                    </m:d>
                    <m:r>
                      <a:rPr lang="cs-CZ" sz="2000" b="1" i="1">
                        <a:latin typeface="Cambria Math"/>
                      </a:rPr>
                      <m:t>=</m:t>
                    </m:r>
                    <m:r>
                      <a:rPr lang="cs-CZ" sz="2000" b="1" i="1" smtClean="0">
                        <a:latin typeface="Cambria Math"/>
                      </a:rPr>
                      <m:t>𝟓𝟒</m:t>
                    </m:r>
                    <m:r>
                      <a:rPr lang="cs-CZ" sz="2000" b="1" i="1" smtClean="0">
                        <a:latin typeface="Cambria Math"/>
                      </a:rPr>
                      <m:t>°, </m:t>
                    </m:r>
                    <m:d>
                      <m:dPr>
                        <m:begChr m:val="|"/>
                        <m:endChr m:val="|"/>
                        <m:ctrlPr>
                          <a:rPr lang="cs-CZ" sz="20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>
                            <a:latin typeface="Cambria Math"/>
                          </a:rPr>
                          <m:t>∢</m:t>
                        </m:r>
                        <m:r>
                          <a:rPr lang="cs-CZ" sz="2000" b="1" i="1" smtClean="0">
                            <a:latin typeface="Cambria Math"/>
                          </a:rPr>
                          <m:t>𝑲𝑳𝑴</m:t>
                        </m:r>
                      </m:e>
                    </m:d>
                    <m:r>
                      <a:rPr lang="cs-CZ" sz="2000" b="1" i="1" smtClean="0">
                        <a:latin typeface="Cambria Math"/>
                      </a:rPr>
                      <m:t>=</m:t>
                    </m:r>
                    <m:r>
                      <a:rPr lang="cs-CZ" sz="2000" b="1" i="1" smtClean="0">
                        <a:latin typeface="Cambria Math"/>
                      </a:rPr>
                      <m:t>𝟑𝟎</m:t>
                    </m:r>
                    <m:r>
                      <a:rPr lang="cs-CZ" sz="2000" b="1" i="1" smtClean="0">
                        <a:latin typeface="Cambria Math"/>
                      </a:rPr>
                      <m:t>°</m:t>
                    </m:r>
                  </m:oMath>
                </a14:m>
                <a:r>
                  <a:rPr lang="cs-CZ" sz="2000" b="1" dirty="0"/>
                  <a:t>)</a:t>
                </a:r>
                <a:r>
                  <a:rPr lang="cs-CZ" sz="2000" b="1" dirty="0" smtClean="0"/>
                  <a:t> </a:t>
                </a:r>
                <a:br>
                  <a:rPr lang="cs-CZ" sz="2000" b="1" dirty="0" smtClean="0"/>
                </a:br>
                <a:r>
                  <a:rPr lang="cs-CZ" sz="2000" b="1" dirty="0" smtClean="0"/>
                  <a:t>    </a:t>
                </a:r>
                <a:r>
                  <a:rPr lang="cs-CZ" sz="2000" b="1" u="sng" dirty="0" smtClean="0"/>
                  <a:t>podobné a pokud ano, podobnost zapište a určete poměr podobnosti.</a:t>
                </a:r>
                <a:endParaRPr lang="cs-CZ" sz="2000" b="1" u="sng" dirty="0"/>
              </a:p>
            </p:txBody>
          </p:sp>
        </mc:Choice>
        <mc:Fallback xmlns="">
          <p:sp>
            <p:nvSpPr>
              <p:cNvPr id="7" name="TextovéPo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060848"/>
                <a:ext cx="9144000" cy="1015663"/>
              </a:xfrm>
              <a:prstGeom prst="rect">
                <a:avLst/>
              </a:prstGeom>
              <a:blipFill rotWithShape="1">
                <a:blip r:embed="rId2"/>
                <a:stretch>
                  <a:fillRect l="-667" t="-2395" b="-1018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4676449" y="5631401"/>
                <a:ext cx="224564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2400" b="1" i="1" dirty="0" smtClean="0">
                        <a:solidFill>
                          <a:srgbClr val="FF0000"/>
                        </a:solidFill>
                        <a:latin typeface="Cambria Math"/>
                      </a:rPr>
                      <m:t>𝒌</m:t>
                    </m:r>
                  </m:oMath>
                </a14:m>
                <a:r>
                  <a:rPr lang="cs-CZ" sz="2400" b="1" dirty="0" smtClean="0">
                    <a:solidFill>
                      <a:srgbClr val="FF0000"/>
                    </a:solidFill>
                  </a:rPr>
                  <a:t> nelze určit</a:t>
                </a:r>
                <a:endParaRPr lang="cs-CZ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6449" y="5631401"/>
                <a:ext cx="2245641" cy="461665"/>
              </a:xfrm>
              <a:prstGeom prst="rect">
                <a:avLst/>
              </a:prstGeom>
              <a:blipFill rotWithShape="1">
                <a:blip r:embed="rId3"/>
                <a:stretch>
                  <a:fillRect l="-813" t="-9211" b="-3026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ovéPole 36"/>
              <p:cNvSpPr txBox="1"/>
              <p:nvPr/>
            </p:nvSpPr>
            <p:spPr>
              <a:xfrm>
                <a:off x="3747224" y="4713529"/>
                <a:ext cx="3174866" cy="646331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600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cs-CZ" sz="3600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𝐀𝐁𝐂</m:t>
                      </m:r>
                      <m:r>
                        <a:rPr lang="cs-CZ" sz="3600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~∆</m:t>
                      </m:r>
                      <m:r>
                        <a:rPr lang="cs-CZ" sz="3600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𝐊𝐌𝐋</m:t>
                      </m:r>
                    </m:oMath>
                  </m:oMathPara>
                </a14:m>
                <a:endParaRPr lang="cs-CZ" sz="36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7224" y="4713529"/>
                <a:ext cx="3174866" cy="64633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6350">
                <a:noFill/>
              </a:ln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251520" y="4829090"/>
                <a:ext cx="353773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000" b="1" i="1">
                              <a:latin typeface="Cambria Math"/>
                            </a:rPr>
                            <m:t>∢</m:t>
                          </m:r>
                          <m:r>
                            <a:rPr lang="cs-CZ" sz="2000" b="1" i="1">
                              <a:latin typeface="Cambria Math"/>
                            </a:rPr>
                            <m:t>𝑩𝑪𝑨</m:t>
                          </m:r>
                        </m:e>
                      </m:d>
                      <m:r>
                        <a:rPr lang="cs-CZ" sz="2000" b="1" i="1"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000" b="1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000" b="1" i="1">
                              <a:latin typeface="Cambria Math"/>
                            </a:rPr>
                            <m:t>∢</m:t>
                          </m:r>
                          <m:r>
                            <a:rPr lang="cs-CZ" sz="2000" b="1" i="1" smtClean="0">
                              <a:latin typeface="Cambria Math"/>
                            </a:rPr>
                            <m:t>𝑲𝑳𝑴</m:t>
                          </m:r>
                        </m:e>
                      </m:d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4829090"/>
                <a:ext cx="3537734" cy="40011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Přímá spojnice 7"/>
          <p:cNvCxnSpPr/>
          <p:nvPr/>
        </p:nvCxnSpPr>
        <p:spPr bwMode="auto">
          <a:xfrm>
            <a:off x="326015" y="3817267"/>
            <a:ext cx="3582137" cy="0"/>
          </a:xfrm>
          <a:prstGeom prst="line">
            <a:avLst/>
          </a:prstGeom>
          <a:ln>
            <a:headEnd type="none" w="med" len="med"/>
            <a:tailEnd type="non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ovéPole 10"/>
              <p:cNvSpPr txBox="1"/>
              <p:nvPr/>
            </p:nvSpPr>
            <p:spPr>
              <a:xfrm>
                <a:off x="251520" y="5468285"/>
                <a:ext cx="238560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sz="20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>
                            <a:latin typeface="Cambria Math"/>
                          </a:rPr>
                          <m:t>∢</m:t>
                        </m:r>
                        <m:r>
                          <a:rPr lang="cs-CZ" sz="2000" b="1" i="1">
                            <a:latin typeface="Cambria Math"/>
                          </a:rPr>
                          <m:t>𝑨𝑩𝑪</m:t>
                        </m:r>
                      </m:e>
                    </m:d>
                    <m:r>
                      <a:rPr lang="cs-CZ" sz="2000" b="1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cs-CZ" sz="2000" b="1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sz="2000" b="1" i="1"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>
                            <a:latin typeface="Cambria Math"/>
                          </a:rPr>
                          <m:t>∢</m:t>
                        </m:r>
                        <m:r>
                          <a:rPr lang="cs-CZ" sz="2000" b="1" i="1" smtClean="0">
                            <a:latin typeface="Cambria Math"/>
                          </a:rPr>
                          <m:t>𝑳𝑴𝑲</m:t>
                        </m:r>
                      </m:e>
                    </m:d>
                  </m:oMath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11" name="TextovéPol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5468285"/>
                <a:ext cx="2385606" cy="40011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Obdélník 2"/>
              <p:cNvSpPr/>
              <p:nvPr/>
            </p:nvSpPr>
            <p:spPr>
              <a:xfrm>
                <a:off x="191507" y="3428854"/>
                <a:ext cx="162114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b="1" i="1">
                            <a:latin typeface="Cambria Math"/>
                          </a:rPr>
                          <m:t>∢</m:t>
                        </m:r>
                        <m:r>
                          <a:rPr lang="cs-CZ" b="1" i="1" smtClean="0">
                            <a:latin typeface="Cambria Math"/>
                          </a:rPr>
                          <m:t>𝑨𝑩𝑪</m:t>
                        </m:r>
                      </m:e>
                    </m:d>
                    <m:r>
                      <a:rPr lang="cs-CZ" b="1" i="1">
                        <a:latin typeface="Cambria Math"/>
                      </a:rPr>
                      <m:t>=</m:t>
                    </m:r>
                    <m:r>
                      <a:rPr lang="cs-CZ" b="1" i="1" smtClean="0">
                        <a:latin typeface="Cambria Math"/>
                      </a:rPr>
                      <m:t>𝟗𝟔</m:t>
                    </m:r>
                  </m:oMath>
                </a14:m>
                <a:r>
                  <a:rPr lang="cs-CZ" dirty="0" smtClean="0"/>
                  <a:t>°</a:t>
                </a:r>
                <a:endParaRPr lang="cs-CZ" dirty="0"/>
              </a:p>
            </p:txBody>
          </p:sp>
        </mc:Choice>
        <mc:Fallback xmlns="">
          <p:sp>
            <p:nvSpPr>
              <p:cNvPr id="3" name="Obdélník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507" y="3428854"/>
                <a:ext cx="1621149" cy="369332"/>
              </a:xfrm>
              <a:prstGeom prst="rect">
                <a:avLst/>
              </a:prstGeom>
              <a:blipFill rotWithShape="1">
                <a:blip r:embed="rId7"/>
                <a:stretch>
                  <a:fillRect t="-8197" r="-2256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Obdélník 3"/>
              <p:cNvSpPr/>
              <p:nvPr/>
            </p:nvSpPr>
            <p:spPr>
              <a:xfrm>
                <a:off x="107504" y="3764549"/>
                <a:ext cx="167885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>
                              <a:latin typeface="Cambria Math"/>
                            </a:rPr>
                            <m:t>∢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𝑩</m:t>
                          </m:r>
                          <m:r>
                            <a:rPr lang="cs-CZ" b="1" i="1">
                              <a:latin typeface="Cambria Math"/>
                            </a:rPr>
                            <m:t>𝑪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𝑨</m:t>
                          </m:r>
                        </m:e>
                      </m:d>
                      <m:r>
                        <a:rPr lang="cs-CZ" b="1" i="1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𝟑𝟎</m:t>
                      </m:r>
                      <m:r>
                        <a:rPr lang="cs-CZ" b="1" i="1" smtClean="0">
                          <a:latin typeface="Cambria Math"/>
                        </a:rPr>
                        <m:t>°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4" name="Obdélník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3764549"/>
                <a:ext cx="1678858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Obdélník 8"/>
              <p:cNvSpPr/>
              <p:nvPr/>
            </p:nvSpPr>
            <p:spPr>
              <a:xfrm>
                <a:off x="2234104" y="3428854"/>
                <a:ext cx="167404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b="1" i="1">
                            <a:latin typeface="Cambria Math"/>
                          </a:rPr>
                          <m:t>∢</m:t>
                        </m:r>
                        <m:r>
                          <a:rPr lang="cs-CZ" b="1" i="1" smtClean="0">
                            <a:latin typeface="Cambria Math"/>
                          </a:rPr>
                          <m:t>𝑲𝑳𝑴</m:t>
                        </m:r>
                      </m:e>
                    </m:d>
                    <m:r>
                      <a:rPr lang="cs-CZ" b="1" i="1">
                        <a:latin typeface="Cambria Math"/>
                      </a:rPr>
                      <m:t>=</m:t>
                    </m:r>
                    <m:r>
                      <a:rPr lang="cs-CZ" b="1" i="1" smtClean="0">
                        <a:latin typeface="Cambria Math"/>
                      </a:rPr>
                      <m:t>𝟑𝟎</m:t>
                    </m:r>
                  </m:oMath>
                </a14:m>
                <a:r>
                  <a:rPr lang="cs-CZ" dirty="0" smtClean="0"/>
                  <a:t>°</a:t>
                </a:r>
                <a:endParaRPr lang="cs-CZ" dirty="0"/>
              </a:p>
            </p:txBody>
          </p:sp>
        </mc:Choice>
        <mc:Fallback xmlns="">
          <p:sp>
            <p:nvSpPr>
              <p:cNvPr id="9" name="Obdélník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4104" y="3428854"/>
                <a:ext cx="1674048" cy="369332"/>
              </a:xfrm>
              <a:prstGeom prst="rect">
                <a:avLst/>
              </a:prstGeom>
              <a:blipFill rotWithShape="1">
                <a:blip r:embed="rId9"/>
                <a:stretch>
                  <a:fillRect t="-8197" r="-2182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Obdélník 9"/>
              <p:cNvSpPr/>
              <p:nvPr/>
            </p:nvSpPr>
            <p:spPr>
              <a:xfrm>
                <a:off x="2195736" y="3764549"/>
                <a:ext cx="173175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>
                              <a:latin typeface="Cambria Math"/>
                            </a:rPr>
                            <m:t>∢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𝑳𝑴𝑲</m:t>
                          </m:r>
                        </m:e>
                      </m:d>
                      <m:r>
                        <a:rPr lang="cs-CZ" b="1" i="1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𝟗𝟔</m:t>
                      </m:r>
                      <m:r>
                        <a:rPr lang="cs-CZ" b="1" i="1" smtClean="0">
                          <a:latin typeface="Cambria Math"/>
                        </a:rPr>
                        <m:t>°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10" name="Obdélník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5736" y="3764549"/>
                <a:ext cx="1731756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Přímá spojnice se šipkou 12"/>
          <p:cNvCxnSpPr/>
          <p:nvPr/>
        </p:nvCxnSpPr>
        <p:spPr bwMode="auto">
          <a:xfrm>
            <a:off x="1804612" y="3284984"/>
            <a:ext cx="463132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Přímá spojnice se šipkou 19"/>
          <p:cNvCxnSpPr/>
          <p:nvPr/>
        </p:nvCxnSpPr>
        <p:spPr bwMode="auto">
          <a:xfrm>
            <a:off x="1778860" y="3645024"/>
            <a:ext cx="488884" cy="36004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Přímá spojnice se šipkou 20"/>
          <p:cNvCxnSpPr/>
          <p:nvPr/>
        </p:nvCxnSpPr>
        <p:spPr bwMode="auto">
          <a:xfrm flipV="1">
            <a:off x="1763688" y="3613520"/>
            <a:ext cx="525463" cy="391544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Přímá spojnice 21"/>
          <p:cNvCxnSpPr/>
          <p:nvPr/>
        </p:nvCxnSpPr>
        <p:spPr bwMode="auto">
          <a:xfrm>
            <a:off x="190858" y="5868395"/>
            <a:ext cx="3388743" cy="0"/>
          </a:xfrm>
          <a:prstGeom prst="line">
            <a:avLst/>
          </a:prstGeom>
          <a:ln>
            <a:headEnd type="none" w="med" len="med"/>
            <a:tailEnd type="non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ovéPole 14"/>
          <p:cNvSpPr txBox="1"/>
          <p:nvPr/>
        </p:nvSpPr>
        <p:spPr>
          <a:xfrm>
            <a:off x="2745138" y="3918535"/>
            <a:ext cx="104411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0" dirty="0" smtClean="0"/>
              <a:t>}</a:t>
            </a:r>
            <a:endParaRPr lang="cs-CZ" sz="1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Obdélník 22"/>
              <p:cNvSpPr/>
              <p:nvPr/>
            </p:nvSpPr>
            <p:spPr>
              <a:xfrm>
                <a:off x="214547" y="3068960"/>
                <a:ext cx="162114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b="1" i="1">
                            <a:latin typeface="Cambria Math"/>
                          </a:rPr>
                          <m:t>∢</m:t>
                        </m:r>
                        <m:r>
                          <a:rPr lang="cs-CZ" b="1" i="1">
                            <a:latin typeface="Cambria Math"/>
                          </a:rPr>
                          <m:t>𝑩𝑨𝑪</m:t>
                        </m:r>
                      </m:e>
                    </m:d>
                    <m:r>
                      <a:rPr lang="cs-CZ" b="1" i="1">
                        <a:latin typeface="Cambria Math"/>
                      </a:rPr>
                      <m:t>=</m:t>
                    </m:r>
                    <m:r>
                      <a:rPr lang="cs-CZ" b="1" i="1" smtClean="0">
                        <a:latin typeface="Cambria Math"/>
                      </a:rPr>
                      <m:t>𝟓𝟒</m:t>
                    </m:r>
                  </m:oMath>
                </a14:m>
                <a:r>
                  <a:rPr lang="cs-CZ" dirty="0" smtClean="0"/>
                  <a:t>°</a:t>
                </a:r>
                <a:endParaRPr lang="cs-CZ" dirty="0"/>
              </a:p>
            </p:txBody>
          </p:sp>
        </mc:Choice>
        <mc:Fallback xmlns="">
          <p:sp>
            <p:nvSpPr>
              <p:cNvPr id="23" name="Obdélník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547" y="3068960"/>
                <a:ext cx="1621149" cy="369332"/>
              </a:xfrm>
              <a:prstGeom prst="rect">
                <a:avLst/>
              </a:prstGeom>
              <a:blipFill rotWithShape="1">
                <a:blip r:embed="rId11"/>
                <a:stretch>
                  <a:fillRect t="-8197" r="-2256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Obdélník 23"/>
              <p:cNvSpPr/>
              <p:nvPr/>
            </p:nvSpPr>
            <p:spPr>
              <a:xfrm>
                <a:off x="2241992" y="3068960"/>
                <a:ext cx="167404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b="1" i="1">
                            <a:latin typeface="Cambria Math"/>
                          </a:rPr>
                          <m:t>∢</m:t>
                        </m:r>
                        <m:r>
                          <a:rPr lang="cs-CZ" b="1" i="1" smtClean="0">
                            <a:latin typeface="Cambria Math"/>
                          </a:rPr>
                          <m:t>𝑴𝑲𝑳</m:t>
                        </m:r>
                      </m:e>
                    </m:d>
                    <m:r>
                      <a:rPr lang="cs-CZ" b="1" i="1">
                        <a:latin typeface="Cambria Math"/>
                      </a:rPr>
                      <m:t>=</m:t>
                    </m:r>
                    <m:r>
                      <a:rPr lang="cs-CZ" b="1" i="1" smtClean="0">
                        <a:latin typeface="Cambria Math"/>
                      </a:rPr>
                      <m:t>𝟓𝟒</m:t>
                    </m:r>
                  </m:oMath>
                </a14:m>
                <a:r>
                  <a:rPr lang="cs-CZ" dirty="0" smtClean="0"/>
                  <a:t>°</a:t>
                </a:r>
                <a:endParaRPr lang="cs-CZ" dirty="0"/>
              </a:p>
            </p:txBody>
          </p:sp>
        </mc:Choice>
        <mc:Fallback xmlns="">
          <p:sp>
            <p:nvSpPr>
              <p:cNvPr id="24" name="Obdélník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1992" y="3068960"/>
                <a:ext cx="1674048" cy="369332"/>
              </a:xfrm>
              <a:prstGeom prst="rect">
                <a:avLst/>
              </a:prstGeom>
              <a:blipFill rotWithShape="1">
                <a:blip r:embed="rId12"/>
                <a:stretch>
                  <a:fillRect t="-8197" r="-2190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251520" y="4221088"/>
                <a:ext cx="353773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000" b="1" i="1">
                              <a:latin typeface="Cambria Math"/>
                            </a:rPr>
                            <m:t>∢</m:t>
                          </m:r>
                          <m:r>
                            <a:rPr lang="cs-CZ" sz="2000" b="1" i="1">
                              <a:latin typeface="Cambria Math"/>
                            </a:rPr>
                            <m:t>𝑩𝑨𝑪</m:t>
                          </m:r>
                        </m:e>
                      </m:d>
                      <m:r>
                        <a:rPr lang="cs-CZ" sz="2000" b="1" i="1"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000" b="1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000" b="1" i="1">
                              <a:latin typeface="Cambria Math"/>
                            </a:rPr>
                            <m:t>∢</m:t>
                          </m:r>
                          <m:r>
                            <a:rPr lang="cs-CZ" sz="2000" b="1" i="1" smtClean="0">
                              <a:latin typeface="Cambria Math"/>
                            </a:rPr>
                            <m:t>𝑴𝑲𝑳</m:t>
                          </m:r>
                        </m:e>
                      </m:d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4221088"/>
                <a:ext cx="3537734" cy="400110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Přímá spojnice 26"/>
          <p:cNvCxnSpPr/>
          <p:nvPr/>
        </p:nvCxnSpPr>
        <p:spPr bwMode="auto">
          <a:xfrm>
            <a:off x="345355" y="4133881"/>
            <a:ext cx="3582137" cy="0"/>
          </a:xfrm>
          <a:prstGeom prst="line">
            <a:avLst/>
          </a:prstGeom>
          <a:ln>
            <a:headEnd type="none" w="med" len="med"/>
            <a:tailEnd type="non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902976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1" grpId="0"/>
      <p:bldP spid="37" grpId="0"/>
      <p:bldP spid="25" grpId="0"/>
      <p:bldP spid="11" grpId="0"/>
      <p:bldP spid="3" grpId="0"/>
      <p:bldP spid="4" grpId="0"/>
      <p:bldP spid="9" grpId="0"/>
      <p:bldP spid="10" grpId="0"/>
      <p:bldP spid="15" grpId="0"/>
      <p:bldP spid="23" grpId="0"/>
      <p:bldP spid="24" grpId="0"/>
      <p:bldP spid="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14313"/>
            <a:ext cx="8260407" cy="146208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Podobnost trojúhelníků</a:t>
            </a:r>
            <a:br>
              <a:rPr lang="cs-CZ" dirty="0" smtClean="0"/>
            </a:br>
            <a:r>
              <a:rPr lang="cs-CZ" sz="3200" dirty="0" smtClean="0"/>
              <a:t>Matematická podobnost</a:t>
            </a:r>
            <a:endParaRPr lang="cs-CZ" sz="3200" dirty="0"/>
          </a:p>
        </p:txBody>
      </p:sp>
      <p:sp>
        <p:nvSpPr>
          <p:cNvPr id="7" name="TextovéPole 6"/>
          <p:cNvSpPr txBox="1"/>
          <p:nvPr/>
        </p:nvSpPr>
        <p:spPr>
          <a:xfrm>
            <a:off x="539552" y="2348880"/>
            <a:ext cx="81369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Podobné jsou takové útvary, které mají stejný poměr vzdáleností odpovídajících si bodů. </a:t>
            </a:r>
            <a:endParaRPr lang="cs-CZ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ovéPole 45"/>
              <p:cNvSpPr txBox="1"/>
              <p:nvPr/>
            </p:nvSpPr>
            <p:spPr>
              <a:xfrm>
                <a:off x="179511" y="3460938"/>
                <a:ext cx="871478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sz="2000" b="1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𝑨</m:t>
                        </m:r>
                        <m:r>
                          <a:rPr lang="cs-CZ" sz="2000" b="1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´</m:t>
                        </m:r>
                        <m:r>
                          <a:rPr lang="cs-CZ" sz="2000" b="1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𝑩</m:t>
                        </m:r>
                        <m:r>
                          <a:rPr lang="cs-CZ" sz="2000" b="1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´</m:t>
                        </m:r>
                      </m:e>
                    </m:d>
                    <m:r>
                      <a:rPr lang="cs-CZ" sz="2000" b="1" i="1" dirty="0" smtClean="0">
                        <a:solidFill>
                          <a:schemeClr val="tx1"/>
                        </a:solidFill>
                        <a:latin typeface="Cambria Math"/>
                      </a:rPr>
                      <m:t>: </m:t>
                    </m:r>
                    <m:d>
                      <m:dPr>
                        <m:begChr m:val="|"/>
                        <m:endChr m:val="|"/>
                        <m:ctrlPr>
                          <a:rPr lang="cs-CZ" sz="2000" b="1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𝑨𝑩</m:t>
                        </m:r>
                      </m:e>
                    </m:d>
                    <m:r>
                      <a:rPr lang="cs-CZ" sz="2000" b="1" i="1" dirty="0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cs-CZ" sz="2000" b="1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𝑩</m:t>
                        </m:r>
                        <m:r>
                          <a:rPr lang="cs-CZ" sz="2000" b="1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  <m:t>´</m:t>
                        </m:r>
                        <m:r>
                          <a:rPr lang="cs-CZ" sz="2000" b="1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𝑪</m:t>
                        </m:r>
                        <m:r>
                          <a:rPr lang="cs-CZ" sz="2000" b="1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  <m:t>´</m:t>
                        </m:r>
                      </m:e>
                    </m:d>
                    <m:r>
                      <a:rPr lang="cs-CZ" sz="2000" b="1" i="1" dirty="0">
                        <a:solidFill>
                          <a:schemeClr val="tx1"/>
                        </a:solidFill>
                        <a:latin typeface="Cambria Math"/>
                      </a:rPr>
                      <m:t>: </m:t>
                    </m:r>
                    <m:d>
                      <m:dPr>
                        <m:begChr m:val="|"/>
                        <m:endChr m:val="|"/>
                        <m:ctrlPr>
                          <a:rPr lang="cs-CZ" sz="2000" b="1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𝑩𝑪</m:t>
                        </m:r>
                      </m:e>
                    </m:d>
                    <m:r>
                      <a:rPr lang="cs-CZ" sz="2000" b="1" i="1" dirty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cs-CZ" sz="2000" b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sz="2000" b="1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  <m:t>𝑨</m:t>
                        </m:r>
                        <m:r>
                          <a:rPr lang="cs-CZ" sz="2000" b="1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  <m:t>´</m:t>
                        </m:r>
                        <m:r>
                          <a:rPr lang="cs-CZ" sz="2000" b="1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𝑪</m:t>
                        </m:r>
                        <m:r>
                          <a:rPr lang="cs-CZ" sz="2000" b="1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  <m:t>´</m:t>
                        </m:r>
                      </m:e>
                    </m:d>
                    <m:r>
                      <a:rPr lang="cs-CZ" sz="2000" b="1" i="1" dirty="0">
                        <a:solidFill>
                          <a:schemeClr val="tx1"/>
                        </a:solidFill>
                        <a:latin typeface="Cambria Math"/>
                      </a:rPr>
                      <m:t>: </m:t>
                    </m:r>
                    <m:d>
                      <m:dPr>
                        <m:begChr m:val="|"/>
                        <m:endChr m:val="|"/>
                        <m:ctrlPr>
                          <a:rPr lang="cs-CZ" sz="2000" b="1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  <m:t>𝑨</m:t>
                        </m:r>
                        <m:r>
                          <a:rPr lang="cs-CZ" sz="2000" b="1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𝑪</m:t>
                        </m:r>
                      </m:e>
                    </m:d>
                    <m:r>
                      <a:rPr lang="cs-CZ" sz="2000" b="1" i="1" dirty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cs-CZ" sz="2000" b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sz="2000" b="1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𝑩</m:t>
                        </m:r>
                        <m:r>
                          <a:rPr lang="cs-CZ" sz="2000" b="1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  <m:t>´</m:t>
                        </m:r>
                        <m:r>
                          <a:rPr lang="cs-CZ" sz="2000" b="1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𝑫</m:t>
                        </m:r>
                        <m:r>
                          <a:rPr lang="cs-CZ" sz="2000" b="1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  <m:t>´</m:t>
                        </m:r>
                      </m:e>
                    </m:d>
                    <m:r>
                      <a:rPr lang="cs-CZ" sz="2000" b="1" i="1" dirty="0">
                        <a:solidFill>
                          <a:schemeClr val="tx1"/>
                        </a:solidFill>
                        <a:latin typeface="Cambria Math"/>
                      </a:rPr>
                      <m:t>: </m:t>
                    </m:r>
                    <m:d>
                      <m:dPr>
                        <m:begChr m:val="|"/>
                        <m:endChr m:val="|"/>
                        <m:ctrlPr>
                          <a:rPr lang="cs-CZ" sz="2000" b="1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𝑩𝑫</m:t>
                        </m:r>
                      </m:e>
                    </m:d>
                    <m:r>
                      <a:rPr lang="cs-CZ" sz="2000" b="1" i="1" dirty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cs-CZ" sz="2000" b="1" dirty="0" smtClean="0">
                    <a:solidFill>
                      <a:schemeClr val="tx1"/>
                    </a:solidFill>
                  </a:rPr>
                  <a:t> …</a:t>
                </a:r>
                <a:endParaRPr lang="cs-CZ" sz="2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1" y="3460938"/>
                <a:ext cx="8714783" cy="400110"/>
              </a:xfrm>
              <a:prstGeom prst="rect">
                <a:avLst/>
              </a:prstGeom>
              <a:blipFill rotWithShape="1">
                <a:blip r:embed="rId2"/>
                <a:stretch>
                  <a:fillRect t="-6154" b="-2923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ovéPole 7"/>
          <p:cNvSpPr txBox="1"/>
          <p:nvPr/>
        </p:nvSpPr>
        <p:spPr>
          <a:xfrm>
            <a:off x="971600" y="3147000"/>
            <a:ext cx="16168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o</a:t>
            </a:r>
            <a:r>
              <a:rPr lang="cs-CZ" b="1" dirty="0" smtClean="0"/>
              <a:t>braz : vzor</a:t>
            </a:r>
            <a:endParaRPr lang="cs-CZ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539552" y="3861048"/>
            <a:ext cx="53318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Tento poměr lze vyjádřit číslem</a:t>
            </a:r>
            <a:endParaRPr lang="cs-CZ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198379" y="4338036"/>
                <a:ext cx="8354743" cy="5870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cs-CZ" sz="2000" b="1" i="1" smtClean="0">
                        <a:latin typeface="Cambria Math"/>
                      </a:rPr>
                      <m:t>𝒌</m:t>
                    </m:r>
                    <m:r>
                      <a:rPr lang="cs-CZ" sz="2000" b="1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000" b="1" i="1" smtClean="0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cs-CZ" sz="2000" b="1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2000" b="1" i="1" smtClean="0">
                                <a:latin typeface="Cambria Math"/>
                              </a:rPr>
                              <m:t>𝑨</m:t>
                            </m:r>
                            <m:r>
                              <a:rPr lang="cs-CZ" sz="2000" b="1" i="1" smtClean="0">
                                <a:latin typeface="Cambria Math"/>
                              </a:rPr>
                              <m:t>´</m:t>
                            </m:r>
                            <m:r>
                              <a:rPr lang="cs-CZ" sz="2000" b="1" i="1" smtClean="0">
                                <a:latin typeface="Cambria Math"/>
                              </a:rPr>
                              <m:t>𝑩</m:t>
                            </m:r>
                            <m:r>
                              <a:rPr lang="cs-CZ" sz="2000" b="1" i="1" smtClean="0">
                                <a:latin typeface="Cambria Math"/>
                              </a:rPr>
                              <m:t>´</m:t>
                            </m:r>
                          </m:e>
                        </m:d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cs-CZ" sz="2000" b="1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2000" b="1" i="1" smtClean="0">
                                <a:latin typeface="Cambria Math"/>
                              </a:rPr>
                              <m:t>𝑨𝑩</m:t>
                            </m:r>
                          </m:e>
                        </m:d>
                      </m:den>
                    </m:f>
                    <m:r>
                      <a:rPr lang="cs-CZ" sz="2000" b="1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000" b="1" i="1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cs-CZ" sz="2000" b="1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2000" b="1" i="1" smtClean="0">
                                <a:latin typeface="Cambria Math"/>
                              </a:rPr>
                              <m:t>𝑩</m:t>
                            </m:r>
                            <m:r>
                              <a:rPr lang="cs-CZ" sz="2000" b="1" i="1">
                                <a:latin typeface="Cambria Math"/>
                              </a:rPr>
                              <m:t>´</m:t>
                            </m:r>
                            <m:r>
                              <a:rPr lang="cs-CZ" sz="2000" b="1" i="1" smtClean="0">
                                <a:latin typeface="Cambria Math"/>
                              </a:rPr>
                              <m:t>𝑪</m:t>
                            </m:r>
                            <m:r>
                              <a:rPr lang="cs-CZ" sz="2000" b="1" i="1">
                                <a:latin typeface="Cambria Math"/>
                              </a:rPr>
                              <m:t>´</m:t>
                            </m:r>
                          </m:e>
                        </m:d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cs-CZ" sz="2000" b="1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2000" b="1" i="1" smtClean="0">
                                <a:latin typeface="Cambria Math"/>
                              </a:rPr>
                              <m:t>𝑩𝑪</m:t>
                            </m:r>
                          </m:e>
                        </m:d>
                      </m:den>
                    </m:f>
                    <m:r>
                      <a:rPr lang="cs-CZ" sz="2000" b="1" i="1">
                        <a:latin typeface="Cambria Math"/>
                      </a:rPr>
                      <m:t>=</m:t>
                    </m:r>
                  </m:oMath>
                </a14:m>
                <a:r>
                  <a:rPr lang="cs-CZ" sz="2000" b="1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2000" b="1" i="1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cs-CZ" sz="2000" b="1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2000" b="1" i="1">
                                <a:latin typeface="Cambria Math"/>
                              </a:rPr>
                              <m:t>𝑨</m:t>
                            </m:r>
                            <m:r>
                              <a:rPr lang="cs-CZ" sz="2000" b="1" i="1">
                                <a:latin typeface="Cambria Math"/>
                              </a:rPr>
                              <m:t>´</m:t>
                            </m:r>
                            <m:r>
                              <a:rPr lang="cs-CZ" sz="2000" b="1" i="1" smtClean="0">
                                <a:latin typeface="Cambria Math"/>
                              </a:rPr>
                              <m:t>𝑪</m:t>
                            </m:r>
                            <m:r>
                              <a:rPr lang="cs-CZ" sz="2000" b="1" i="1">
                                <a:latin typeface="Cambria Math"/>
                              </a:rPr>
                              <m:t>´</m:t>
                            </m:r>
                          </m:e>
                        </m:d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cs-CZ" sz="2000" b="1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2000" b="1" i="1">
                                <a:latin typeface="Cambria Math"/>
                              </a:rPr>
                              <m:t>𝑨</m:t>
                            </m:r>
                            <m:r>
                              <a:rPr lang="cs-CZ" sz="2000" b="1" i="1" smtClean="0">
                                <a:latin typeface="Cambria Math"/>
                              </a:rPr>
                              <m:t>𝑪</m:t>
                            </m:r>
                          </m:e>
                        </m:d>
                      </m:den>
                    </m:f>
                    <m:r>
                      <a:rPr lang="cs-CZ" sz="2000" b="1" i="1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cs-CZ" sz="2000" b="1" i="1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cs-CZ" sz="2000" b="1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2000" b="1" i="1" smtClean="0">
                                <a:latin typeface="Cambria Math"/>
                              </a:rPr>
                              <m:t>𝑩</m:t>
                            </m:r>
                            <m:r>
                              <a:rPr lang="cs-CZ" sz="2000" b="1" i="1">
                                <a:latin typeface="Cambria Math"/>
                              </a:rPr>
                              <m:t>´</m:t>
                            </m:r>
                            <m:r>
                              <a:rPr lang="cs-CZ" sz="2000" b="1" i="1" smtClean="0">
                                <a:latin typeface="Cambria Math"/>
                              </a:rPr>
                              <m:t>𝑫</m:t>
                            </m:r>
                            <m:r>
                              <a:rPr lang="cs-CZ" sz="2000" b="1" i="1">
                                <a:latin typeface="Cambria Math"/>
                              </a:rPr>
                              <m:t>´</m:t>
                            </m:r>
                          </m:e>
                        </m:d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cs-CZ" sz="2000" b="1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2000" b="1" i="1" smtClean="0">
                                <a:latin typeface="Cambria Math"/>
                              </a:rPr>
                              <m:t>𝑩𝑫</m:t>
                            </m:r>
                          </m:e>
                        </m:d>
                      </m:den>
                    </m:f>
                    <m:r>
                      <a:rPr lang="cs-CZ" sz="2000" b="1" i="1">
                        <a:latin typeface="Cambria Math"/>
                      </a:rPr>
                      <m:t>= </m:t>
                    </m:r>
                  </m:oMath>
                </a14:m>
                <a:r>
                  <a:rPr lang="cs-CZ" sz="2000" b="1" dirty="0" smtClean="0"/>
                  <a:t>…;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379" y="4338036"/>
                <a:ext cx="8354743" cy="5870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extovéPole 33"/>
          <p:cNvSpPr txBox="1"/>
          <p:nvPr/>
        </p:nvSpPr>
        <p:spPr>
          <a:xfrm>
            <a:off x="198379" y="4925056"/>
            <a:ext cx="87129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/>
              <a:t>číslo k (k &gt; 0) nazýváme poměr (koeficient) podobnosti.</a:t>
            </a:r>
            <a:endParaRPr lang="cs-CZ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ovéPole 34"/>
              <p:cNvSpPr txBox="1"/>
              <p:nvPr/>
            </p:nvSpPr>
            <p:spPr>
              <a:xfrm>
                <a:off x="311994" y="5386721"/>
                <a:ext cx="838011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cs-CZ" sz="2400" b="1" dirty="0" smtClean="0">
                    <a:solidFill>
                      <a:schemeClr val="tx1"/>
                    </a:solidFill>
                  </a:rPr>
                  <a:t>Podobnost zapisujeme: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cs-CZ" sz="2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𝑶</m:t>
                        </m:r>
                      </m:e>
                      <m:sub>
                        <m:r>
                          <a:rPr lang="cs-CZ" sz="2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cs-CZ" sz="2400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~</m:t>
                    </m:r>
                    <m:sSub>
                      <m:sSubPr>
                        <m:ctrlPr>
                          <a:rPr lang="cs-CZ" sz="2400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400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𝑶</m:t>
                        </m:r>
                      </m:e>
                      <m:sub>
                        <m:r>
                          <a:rPr lang="cs-CZ" sz="2400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𝟐</m:t>
                        </m:r>
                      </m:sub>
                    </m:sSub>
                    <m:r>
                      <a:rPr lang="cs-CZ" sz="2400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cs-CZ" sz="24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994" y="5386721"/>
                <a:ext cx="8380114" cy="461665"/>
              </a:xfrm>
              <a:prstGeom prst="rect">
                <a:avLst/>
              </a:prstGeom>
              <a:blipFill rotWithShape="1">
                <a:blip r:embed="rId4"/>
                <a:stretch>
                  <a:fillRect t="-9333" b="-32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extovéPole 35"/>
          <p:cNvSpPr txBox="1"/>
          <p:nvPr/>
        </p:nvSpPr>
        <p:spPr>
          <a:xfrm>
            <a:off x="99305" y="5898873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/>
              <a:t>Podobné útvary mají </a:t>
            </a:r>
            <a:r>
              <a:rPr lang="cs-CZ" sz="2400" b="1" i="1" dirty="0" smtClean="0"/>
              <a:t>shodné</a:t>
            </a:r>
            <a:r>
              <a:rPr lang="cs-CZ" sz="2400" b="1" dirty="0" smtClean="0"/>
              <a:t> odpovídající si úhly.</a:t>
            </a:r>
            <a:endParaRPr lang="cs-CZ" sz="2400" b="1" dirty="0"/>
          </a:p>
        </p:txBody>
      </p:sp>
      <p:sp>
        <p:nvSpPr>
          <p:cNvPr id="37" name="Obdélník 36"/>
          <p:cNvSpPr/>
          <p:nvPr/>
        </p:nvSpPr>
        <p:spPr bwMode="auto">
          <a:xfrm>
            <a:off x="311994" y="4725550"/>
            <a:ext cx="1872208" cy="93610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1" name="Obdélník 40"/>
          <p:cNvSpPr/>
          <p:nvPr/>
        </p:nvSpPr>
        <p:spPr bwMode="auto">
          <a:xfrm>
            <a:off x="4808706" y="4257498"/>
            <a:ext cx="3744416" cy="1872208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ovéPole 41"/>
              <p:cNvSpPr txBox="1"/>
              <p:nvPr/>
            </p:nvSpPr>
            <p:spPr>
              <a:xfrm>
                <a:off x="968885" y="4839659"/>
                <a:ext cx="55842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4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4000" i="1">
                              <a:latin typeface="Cambria Math"/>
                            </a:rPr>
                            <m:t>𝑂</m:t>
                          </m:r>
                        </m:e>
                        <m:sub>
                          <m:r>
                            <a:rPr lang="cs-CZ" sz="4000" i="1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cs-CZ" sz="4000" dirty="0"/>
              </a:p>
            </p:txBody>
          </p:sp>
        </mc:Choice>
        <mc:Fallback xmlns=""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8885" y="4839659"/>
                <a:ext cx="558425" cy="707886"/>
              </a:xfrm>
              <a:prstGeom prst="rect">
                <a:avLst/>
              </a:prstGeom>
              <a:blipFill rotWithShape="1">
                <a:blip r:embed="rId5"/>
                <a:stretch>
                  <a:fillRect r="-434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ovéPole 42"/>
              <p:cNvSpPr txBox="1"/>
              <p:nvPr/>
            </p:nvSpPr>
            <p:spPr>
              <a:xfrm>
                <a:off x="6401701" y="4839659"/>
                <a:ext cx="55842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40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4000" i="1">
                              <a:latin typeface="Cambria Math"/>
                            </a:rPr>
                            <m:t>𝑂</m:t>
                          </m:r>
                        </m:e>
                        <m:sub>
                          <m:r>
                            <a:rPr lang="cs-CZ" sz="4000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cs-CZ" sz="4000" dirty="0"/>
              </a:p>
            </p:txBody>
          </p:sp>
        </mc:Choice>
        <mc:Fallback xmlns=""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1701" y="4839659"/>
                <a:ext cx="558425" cy="707886"/>
              </a:xfrm>
              <a:prstGeom prst="rect">
                <a:avLst/>
              </a:prstGeom>
              <a:blipFill rotWithShape="1">
                <a:blip r:embed="rId6"/>
                <a:stretch>
                  <a:fillRect r="-543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TextovéPole 43"/>
          <p:cNvSpPr txBox="1"/>
          <p:nvPr/>
        </p:nvSpPr>
        <p:spPr>
          <a:xfrm>
            <a:off x="179511" y="4356218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</a:t>
            </a:r>
            <a:endParaRPr lang="cs-CZ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2013000" y="4356218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2013001" y="5589240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179511" y="5648830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4623223" y="3933056"/>
            <a:ext cx="524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D´</a:t>
            </a:r>
            <a:endParaRPr lang="cs-CZ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8367638" y="3933056"/>
            <a:ext cx="524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C´</a:t>
            </a:r>
            <a:endParaRPr lang="cs-CZ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8367639" y="6129705"/>
            <a:ext cx="524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B´</a:t>
            </a:r>
            <a:endParaRPr lang="cs-CZ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4623223" y="6129706"/>
            <a:ext cx="524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A´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6875758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8" grpId="0"/>
      <p:bldP spid="29" grpId="0"/>
      <p:bldP spid="31" grpId="0"/>
      <p:bldP spid="34" grpId="0"/>
      <p:bldP spid="35" grpId="0"/>
      <p:bldP spid="36" grpId="0"/>
      <p:bldP spid="37" grpId="0" animBg="1"/>
      <p:bldP spid="41" grpId="0" animBg="1"/>
      <p:bldP spid="42" grpId="0"/>
      <p:bldP spid="43" grpId="0"/>
      <p:bldP spid="44" grpId="0"/>
      <p:bldP spid="47" grpId="0"/>
      <p:bldP spid="48" grpId="0"/>
      <p:bldP spid="49" grpId="0"/>
      <p:bldP spid="50" grpId="0"/>
      <p:bldP spid="51" grpId="0"/>
      <p:bldP spid="52" grpId="0"/>
      <p:bldP spid="5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14313"/>
            <a:ext cx="8260407" cy="146208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Podobnost trojúhelníků</a:t>
            </a:r>
            <a:br>
              <a:rPr lang="cs-CZ" dirty="0" smtClean="0"/>
            </a:br>
            <a:r>
              <a:rPr lang="cs-CZ" sz="3200" dirty="0" smtClean="0"/>
              <a:t>Shodnost trojúhelníků</a:t>
            </a:r>
            <a:endParaRPr lang="cs-CZ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881374" y="4684813"/>
                <a:ext cx="183030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4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𝐴𝐵</m:t>
                          </m:r>
                        </m:e>
                      </m:d>
                      <m:r>
                        <a:rPr lang="cs-CZ" sz="2400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𝑅𝑆</m:t>
                          </m:r>
                        </m:e>
                      </m:d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1374" y="4684813"/>
                <a:ext cx="1830309" cy="46166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ovéPole 25"/>
          <p:cNvSpPr txBox="1"/>
          <p:nvPr/>
        </p:nvSpPr>
        <p:spPr>
          <a:xfrm>
            <a:off x="4911255" y="4373168"/>
            <a:ext cx="524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R</a:t>
            </a:r>
            <a:endParaRPr lang="cs-CZ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7750429" y="3976887"/>
            <a:ext cx="427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S</a:t>
            </a:r>
            <a:endParaRPr lang="cs-CZ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6540167" y="1936438"/>
            <a:ext cx="514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T</a:t>
            </a:r>
            <a:endParaRPr lang="cs-CZ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381943" y="4530885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3053029" y="4161553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1975713" y="2204864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ovéPole 36"/>
              <p:cNvSpPr txBox="1"/>
              <p:nvPr/>
            </p:nvSpPr>
            <p:spPr>
              <a:xfrm>
                <a:off x="2808969" y="2477769"/>
                <a:ext cx="301348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𝑨𝑩𝑪</m:t>
                      </m:r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≅∆</m:t>
                      </m:r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𝑹𝑺𝑻</m:t>
                      </m:r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8969" y="2477769"/>
                <a:ext cx="3013487" cy="58477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ovéPole 4"/>
          <p:cNvSpPr txBox="1"/>
          <p:nvPr/>
        </p:nvSpPr>
        <p:spPr>
          <a:xfrm>
            <a:off x="2946302" y="1788117"/>
            <a:ext cx="22273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Věta </a:t>
            </a:r>
            <a:r>
              <a:rPr lang="cs-CZ" sz="3200" b="1" u="sng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sss</a:t>
            </a:r>
            <a:r>
              <a:rPr lang="cs-CZ" sz="32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:</a:t>
            </a:r>
            <a:endParaRPr lang="cs-CZ" sz="3200" b="1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8" name="Přímá spojnice 7"/>
          <p:cNvCxnSpPr/>
          <p:nvPr/>
        </p:nvCxnSpPr>
        <p:spPr bwMode="auto">
          <a:xfrm flipV="1">
            <a:off x="467542" y="2557582"/>
            <a:ext cx="1443325" cy="19265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 flipV="1">
            <a:off x="5120954" y="2349258"/>
            <a:ext cx="1443325" cy="19265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 flipV="1">
            <a:off x="5120954" y="2366596"/>
            <a:ext cx="1443325" cy="19265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 flipV="1">
            <a:off x="467542" y="4108430"/>
            <a:ext cx="2808314" cy="37565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 flipV="1">
            <a:off x="5135056" y="3900106"/>
            <a:ext cx="2808314" cy="37565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 flipV="1">
            <a:off x="5096841" y="3917444"/>
            <a:ext cx="2808314" cy="37565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Přímá spojnice 15"/>
          <p:cNvCxnSpPr/>
          <p:nvPr/>
        </p:nvCxnSpPr>
        <p:spPr bwMode="auto">
          <a:xfrm>
            <a:off x="1911436" y="2560742"/>
            <a:ext cx="1364988" cy="15476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6558522" y="2362630"/>
            <a:ext cx="1364988" cy="15476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6540167" y="2366596"/>
            <a:ext cx="1364988" cy="15476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7" name="TextovéPole 46"/>
          <p:cNvSpPr txBox="1"/>
          <p:nvPr/>
        </p:nvSpPr>
        <p:spPr>
          <a:xfrm>
            <a:off x="805312" y="3136474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2593930" y="2955774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1700498" y="4315481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5556870" y="2951808"/>
            <a:ext cx="311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s</a:t>
            </a:r>
            <a:endParaRPr lang="cs-CZ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7241016" y="2770157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r</a:t>
            </a:r>
            <a:endParaRPr lang="cs-CZ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6368966" y="4158538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t</a:t>
            </a:r>
            <a:endParaRPr lang="cs-CZ" dirty="0"/>
          </a:p>
        </p:txBody>
      </p:sp>
      <p:cxnSp>
        <p:nvCxnSpPr>
          <p:cNvPr id="53" name="Přímá spojnice 52"/>
          <p:cNvCxnSpPr/>
          <p:nvPr/>
        </p:nvCxnSpPr>
        <p:spPr bwMode="auto">
          <a:xfrm flipV="1">
            <a:off x="468110" y="4121357"/>
            <a:ext cx="2808314" cy="37565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Přímá spojnice 53"/>
          <p:cNvCxnSpPr/>
          <p:nvPr/>
        </p:nvCxnSpPr>
        <p:spPr bwMode="auto">
          <a:xfrm>
            <a:off x="1911436" y="2563094"/>
            <a:ext cx="1364988" cy="15476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Přímá spojnice 54"/>
          <p:cNvCxnSpPr/>
          <p:nvPr/>
        </p:nvCxnSpPr>
        <p:spPr bwMode="auto">
          <a:xfrm flipV="1">
            <a:off x="456818" y="2563094"/>
            <a:ext cx="1443325" cy="19265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ovéPole 55"/>
              <p:cNvSpPr txBox="1"/>
              <p:nvPr/>
            </p:nvSpPr>
            <p:spPr>
              <a:xfrm>
                <a:off x="3402643" y="4684813"/>
                <a:ext cx="181222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4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𝐵𝐶</m:t>
                          </m:r>
                        </m:e>
                      </m:d>
                      <m:r>
                        <a:rPr lang="cs-CZ" sz="2400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𝑆𝑇</m:t>
                          </m:r>
                        </m:e>
                      </m:d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2643" y="4684813"/>
                <a:ext cx="1812227" cy="46166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ovéPole 56"/>
              <p:cNvSpPr txBox="1"/>
              <p:nvPr/>
            </p:nvSpPr>
            <p:spPr>
              <a:xfrm>
                <a:off x="6078863" y="4684813"/>
                <a:ext cx="182966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4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𝐶𝐴</m:t>
                          </m:r>
                        </m:e>
                      </m:d>
                      <m:r>
                        <a:rPr lang="cs-CZ" sz="2400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𝑇𝑅</m:t>
                          </m:r>
                        </m:e>
                      </m:d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8863" y="4684813"/>
                <a:ext cx="1829668" cy="46166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ovéPole 57"/>
              <p:cNvSpPr txBox="1"/>
              <p:nvPr/>
            </p:nvSpPr>
            <p:spPr>
              <a:xfrm>
                <a:off x="1051127" y="5078058"/>
                <a:ext cx="144071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0" i="1" smtClean="0">
                          <a:latin typeface="Cambria Math"/>
                        </a:rPr>
                        <m:t>𝐴𝐵</m:t>
                      </m:r>
                      <m:r>
                        <a:rPr lang="cs-CZ" sz="2400" b="0" i="1" smtClean="0">
                          <a:latin typeface="Cambria Math"/>
                          <a:ea typeface="Cambria Math"/>
                        </a:rPr>
                        <m:t>≅</m:t>
                      </m:r>
                      <m:r>
                        <a:rPr lang="cs-CZ" sz="2400" b="0" i="1" smtClean="0">
                          <a:latin typeface="Cambria Math"/>
                          <a:ea typeface="Cambria Math"/>
                        </a:rPr>
                        <m:t>𝑅𝑆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58" name="TextovéPole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1127" y="5078058"/>
                <a:ext cx="1440715" cy="46166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ovéPole 58"/>
              <p:cNvSpPr txBox="1"/>
              <p:nvPr/>
            </p:nvSpPr>
            <p:spPr>
              <a:xfrm>
                <a:off x="3564738" y="5078058"/>
                <a:ext cx="142263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0" i="1" smtClean="0">
                          <a:latin typeface="Cambria Math"/>
                        </a:rPr>
                        <m:t>𝐵𝐶</m:t>
                      </m:r>
                      <m:r>
                        <a:rPr lang="cs-CZ" sz="2400" b="0" i="1" smtClean="0">
                          <a:latin typeface="Cambria Math"/>
                          <a:ea typeface="Cambria Math"/>
                        </a:rPr>
                        <m:t>≅</m:t>
                      </m:r>
                      <m:r>
                        <a:rPr lang="cs-CZ" sz="2400" b="0" i="1" smtClean="0">
                          <a:latin typeface="Cambria Math"/>
                          <a:ea typeface="Cambria Math"/>
                        </a:rPr>
                        <m:t>𝑆𝑇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59" name="TextovéPole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4738" y="5078058"/>
                <a:ext cx="1422634" cy="46166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ovéPole 59"/>
              <p:cNvSpPr txBox="1"/>
              <p:nvPr/>
            </p:nvSpPr>
            <p:spPr>
              <a:xfrm>
                <a:off x="6253718" y="5078058"/>
                <a:ext cx="144007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0" i="1" smtClean="0">
                          <a:latin typeface="Cambria Math"/>
                        </a:rPr>
                        <m:t>𝐶𝐴</m:t>
                      </m:r>
                      <m:r>
                        <a:rPr lang="cs-CZ" sz="2400" b="0" i="1" smtClean="0">
                          <a:latin typeface="Cambria Math"/>
                          <a:ea typeface="Cambria Math"/>
                        </a:rPr>
                        <m:t>≅</m:t>
                      </m:r>
                      <m:r>
                        <a:rPr lang="cs-CZ" sz="2400" b="0" i="1" smtClean="0">
                          <a:latin typeface="Cambria Math"/>
                          <a:ea typeface="Cambria Math"/>
                        </a:rPr>
                        <m:t>𝑇𝑅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60" name="TextovéPole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3718" y="5078058"/>
                <a:ext cx="1440074" cy="46166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ovéPole 17"/>
          <p:cNvSpPr txBox="1"/>
          <p:nvPr/>
        </p:nvSpPr>
        <p:spPr>
          <a:xfrm>
            <a:off x="1" y="5733256"/>
            <a:ext cx="9143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>
                <a:solidFill>
                  <a:srgbClr val="FF0000"/>
                </a:solidFill>
              </a:rPr>
              <a:t>Každé dva trojúhelníky, které se shodují ve všech třech stranách, jsou shodné.</a:t>
            </a:r>
          </a:p>
        </p:txBody>
      </p:sp>
    </p:spTree>
    <p:extLst>
      <p:ext uri="{BB962C8B-B14F-4D97-AF65-F5344CB8AC3E}">
        <p14:creationId xmlns:p14="http://schemas.microsoft.com/office/powerpoint/2010/main" val="130105462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8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6" grpId="0"/>
      <p:bldP spid="28" grpId="0"/>
      <p:bldP spid="30" grpId="0"/>
      <p:bldP spid="32" grpId="0"/>
      <p:bldP spid="38" grpId="0"/>
      <p:bldP spid="39" grpId="0"/>
      <p:bldP spid="37" grpId="0"/>
      <p:bldP spid="5" grpId="0"/>
      <p:bldP spid="47" grpId="0"/>
      <p:bldP spid="48" grpId="0"/>
      <p:bldP spid="49" grpId="0"/>
      <p:bldP spid="50" grpId="0"/>
      <p:bldP spid="51" grpId="0"/>
      <p:bldP spid="52" grpId="0"/>
      <p:bldP spid="56" grpId="0"/>
      <p:bldP spid="57" grpId="0"/>
      <p:bldP spid="58" grpId="0"/>
      <p:bldP spid="59" grpId="0"/>
      <p:bldP spid="60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14313"/>
            <a:ext cx="8260407" cy="146208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Podobnost trojúhelníků</a:t>
            </a:r>
            <a:br>
              <a:rPr lang="cs-CZ" dirty="0" smtClean="0"/>
            </a:br>
            <a:r>
              <a:rPr lang="cs-CZ" sz="3200" dirty="0" smtClean="0"/>
              <a:t>Podobnost trojúhelníků</a:t>
            </a:r>
            <a:endParaRPr lang="cs-CZ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881374" y="4509120"/>
                <a:ext cx="222144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4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𝑅𝑆</m:t>
                          </m:r>
                        </m:e>
                      </m:d>
                      <m:r>
                        <a:rPr lang="cs-CZ" sz="2400" b="0" i="1" smtClean="0">
                          <a:latin typeface="Cambria Math"/>
                        </a:rPr>
                        <m:t>=</m:t>
                      </m:r>
                      <m:r>
                        <a:rPr lang="cs-CZ" sz="2400" b="0" i="1" smtClean="0">
                          <a:latin typeface="Cambria Math"/>
                        </a:rPr>
                        <m:t>𝑘</m:t>
                      </m:r>
                      <m:r>
                        <a:rPr lang="cs-CZ" sz="2400" b="0" i="1" smtClean="0">
                          <a:latin typeface="Cambria Math"/>
                          <a:ea typeface="Cambria Math"/>
                        </a:rPr>
                        <m:t>∙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𝐴𝐵</m:t>
                          </m:r>
                        </m:e>
                      </m:d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1374" y="4509120"/>
                <a:ext cx="2221442" cy="46166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ovéPole 25"/>
          <p:cNvSpPr txBox="1"/>
          <p:nvPr/>
        </p:nvSpPr>
        <p:spPr>
          <a:xfrm>
            <a:off x="4911255" y="4221088"/>
            <a:ext cx="524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R</a:t>
            </a:r>
            <a:endParaRPr lang="cs-CZ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7750429" y="3861048"/>
            <a:ext cx="427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S</a:t>
            </a:r>
            <a:endParaRPr lang="cs-CZ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6540167" y="2051556"/>
            <a:ext cx="514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T</a:t>
            </a:r>
            <a:endParaRPr lang="cs-CZ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799517" y="4030139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2435561" y="3780875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1656025" y="2508946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ovéPole 36"/>
              <p:cNvSpPr txBox="1"/>
              <p:nvPr/>
            </p:nvSpPr>
            <p:spPr>
              <a:xfrm>
                <a:off x="2215772" y="2695022"/>
                <a:ext cx="330090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𝑨𝑩𝑪</m:t>
                      </m:r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~∆</m:t>
                      </m:r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𝑹𝑺𝑻</m:t>
                      </m:r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5772" y="2695022"/>
                <a:ext cx="3300901" cy="58477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ovéPole 4"/>
          <p:cNvSpPr txBox="1"/>
          <p:nvPr/>
        </p:nvSpPr>
        <p:spPr>
          <a:xfrm>
            <a:off x="2946302" y="1788117"/>
            <a:ext cx="22273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Věta </a:t>
            </a:r>
            <a:r>
              <a:rPr lang="cs-CZ" sz="3200" b="1" u="sng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sss</a:t>
            </a:r>
            <a:r>
              <a:rPr lang="cs-CZ" sz="32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:</a:t>
            </a:r>
            <a:endParaRPr lang="cs-CZ" sz="3200" b="1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8" name="Přímá spojnice 7"/>
          <p:cNvCxnSpPr>
            <a:cxnSpLocks noChangeAspect="1"/>
          </p:cNvCxnSpPr>
          <p:nvPr/>
        </p:nvCxnSpPr>
        <p:spPr bwMode="auto">
          <a:xfrm flipV="1">
            <a:off x="915236" y="2874239"/>
            <a:ext cx="865995" cy="11559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 flipV="1">
            <a:off x="5120954" y="2349258"/>
            <a:ext cx="1443325" cy="19265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 flipV="1">
            <a:off x="5120954" y="2366596"/>
            <a:ext cx="1443325" cy="19265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>
            <a:cxnSpLocks noChangeAspect="1"/>
          </p:cNvCxnSpPr>
          <p:nvPr/>
        </p:nvCxnSpPr>
        <p:spPr bwMode="auto">
          <a:xfrm flipV="1">
            <a:off x="900539" y="3804748"/>
            <a:ext cx="1684988" cy="22539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 flipV="1">
            <a:off x="5135056" y="3900106"/>
            <a:ext cx="2808314" cy="37565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 flipV="1">
            <a:off x="5096841" y="3917444"/>
            <a:ext cx="2808314" cy="37565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Přímá spojnice 15"/>
          <p:cNvCxnSpPr>
            <a:cxnSpLocks noChangeAspect="1"/>
          </p:cNvCxnSpPr>
          <p:nvPr/>
        </p:nvCxnSpPr>
        <p:spPr bwMode="auto">
          <a:xfrm>
            <a:off x="1781231" y="2878278"/>
            <a:ext cx="818993" cy="92861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6558522" y="2362630"/>
            <a:ext cx="1364988" cy="15476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6540167" y="2366596"/>
            <a:ext cx="1364988" cy="15476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7" name="TextovéPole 46"/>
          <p:cNvSpPr txBox="1"/>
          <p:nvPr/>
        </p:nvSpPr>
        <p:spPr>
          <a:xfrm>
            <a:off x="1138945" y="3095131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2168934" y="3079531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1764268" y="3857977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5556870" y="2951808"/>
            <a:ext cx="311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s</a:t>
            </a:r>
            <a:endParaRPr lang="cs-CZ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7241016" y="2770157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r</a:t>
            </a:r>
            <a:endParaRPr lang="cs-CZ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6368966" y="4158538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t</a:t>
            </a:r>
            <a:endParaRPr lang="cs-CZ" dirty="0"/>
          </a:p>
        </p:txBody>
      </p:sp>
      <p:cxnSp>
        <p:nvCxnSpPr>
          <p:cNvPr id="53" name="Přímá spojnice 52"/>
          <p:cNvCxnSpPr>
            <a:cxnSpLocks noChangeAspect="1"/>
          </p:cNvCxnSpPr>
          <p:nvPr/>
        </p:nvCxnSpPr>
        <p:spPr bwMode="auto">
          <a:xfrm flipV="1">
            <a:off x="921774" y="3797622"/>
            <a:ext cx="1684988" cy="225391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Přímá spojnice 53"/>
          <p:cNvCxnSpPr>
            <a:cxnSpLocks noChangeAspect="1"/>
          </p:cNvCxnSpPr>
          <p:nvPr/>
        </p:nvCxnSpPr>
        <p:spPr bwMode="auto">
          <a:xfrm>
            <a:off x="1779558" y="2878278"/>
            <a:ext cx="818993" cy="928613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Přímá spojnice 54"/>
          <p:cNvCxnSpPr>
            <a:cxnSpLocks noChangeAspect="1"/>
          </p:cNvCxnSpPr>
          <p:nvPr/>
        </p:nvCxnSpPr>
        <p:spPr bwMode="auto">
          <a:xfrm flipV="1">
            <a:off x="923388" y="2874239"/>
            <a:ext cx="865995" cy="11559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ovéPole 55"/>
              <p:cNvSpPr txBox="1"/>
              <p:nvPr/>
            </p:nvSpPr>
            <p:spPr>
              <a:xfrm>
                <a:off x="3402643" y="4509120"/>
                <a:ext cx="220336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4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𝑆𝑇</m:t>
                          </m:r>
                        </m:e>
                      </m:d>
                      <m:r>
                        <a:rPr lang="cs-CZ" sz="2400" i="1">
                          <a:latin typeface="Cambria Math"/>
                        </a:rPr>
                        <m:t>=</m:t>
                      </m:r>
                      <m:r>
                        <a:rPr lang="cs-CZ" sz="2400" i="1">
                          <a:latin typeface="Cambria Math"/>
                        </a:rPr>
                        <m:t>𝑘</m:t>
                      </m:r>
                      <m:r>
                        <a:rPr lang="cs-CZ" sz="2400" i="1">
                          <a:latin typeface="Cambria Math"/>
                          <a:ea typeface="Cambria Math"/>
                        </a:rPr>
                        <m:t>∙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𝐵𝐶</m:t>
                          </m:r>
                        </m:e>
                      </m:d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2643" y="4509120"/>
                <a:ext cx="2203360" cy="46166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ovéPole 56"/>
              <p:cNvSpPr txBox="1"/>
              <p:nvPr/>
            </p:nvSpPr>
            <p:spPr>
              <a:xfrm>
                <a:off x="6078863" y="4509120"/>
                <a:ext cx="222080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4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𝑇𝑅</m:t>
                          </m:r>
                        </m:e>
                      </m:d>
                      <m:r>
                        <a:rPr lang="cs-CZ" sz="2400" i="1">
                          <a:latin typeface="Cambria Math"/>
                        </a:rPr>
                        <m:t>=</m:t>
                      </m:r>
                      <m:r>
                        <a:rPr lang="cs-CZ" sz="2400" i="1">
                          <a:latin typeface="Cambria Math"/>
                        </a:rPr>
                        <m:t>𝑘</m:t>
                      </m:r>
                      <m:r>
                        <a:rPr lang="cs-CZ" sz="2400" i="1">
                          <a:latin typeface="Cambria Math"/>
                          <a:ea typeface="Cambria Math"/>
                        </a:rPr>
                        <m:t>∙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𝐶𝐴</m:t>
                          </m:r>
                        </m:e>
                      </m:d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8863" y="4509120"/>
                <a:ext cx="2220801" cy="46166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ovéPole 57"/>
              <p:cNvSpPr txBox="1"/>
              <p:nvPr/>
            </p:nvSpPr>
            <p:spPr>
              <a:xfrm>
                <a:off x="1051127" y="4869160"/>
                <a:ext cx="1449371" cy="8559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0" i="1" smtClean="0">
                          <a:latin typeface="Cambria Math"/>
                        </a:rPr>
                        <m:t>𝑘</m:t>
                      </m:r>
                      <m:r>
                        <a:rPr lang="cs-CZ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0" i="1" smtClean="0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cs-CZ" sz="24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400" b="0" i="1" smtClean="0">
                                  <a:latin typeface="Cambria Math"/>
                                </a:rPr>
                                <m:t>𝑅𝑆</m:t>
                              </m:r>
                            </m:e>
                          </m:d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cs-CZ" sz="24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400" b="0" i="1" smtClean="0">
                                  <a:latin typeface="Cambria Math"/>
                                </a:rPr>
                                <m:t>𝐴𝐵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58" name="TextovéPole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1127" y="4869160"/>
                <a:ext cx="1449371" cy="85594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ovéPole 58"/>
              <p:cNvSpPr txBox="1"/>
              <p:nvPr/>
            </p:nvSpPr>
            <p:spPr>
              <a:xfrm>
                <a:off x="3564738" y="4869160"/>
                <a:ext cx="1475853" cy="8559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i="1" smtClean="0">
                          <a:latin typeface="Cambria Math"/>
                        </a:rPr>
                        <m:t>𝑘</m:t>
                      </m:r>
                      <m:r>
                        <a:rPr lang="cs-CZ" sz="240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i="1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cs-CZ" sz="24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400" b="0" i="1" smtClean="0">
                                  <a:latin typeface="Cambria Math"/>
                                </a:rPr>
                                <m:t>𝑆𝑇</m:t>
                              </m:r>
                            </m:e>
                          </m:d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cs-CZ" sz="24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400" b="0" i="1" smtClean="0">
                                  <a:latin typeface="Cambria Math"/>
                                </a:rPr>
                                <m:t>𝐵𝐶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59" name="TextovéPole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4738" y="4869160"/>
                <a:ext cx="1475853" cy="85594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ovéPole 59"/>
              <p:cNvSpPr txBox="1"/>
              <p:nvPr/>
            </p:nvSpPr>
            <p:spPr>
              <a:xfrm>
                <a:off x="6253718" y="4869160"/>
                <a:ext cx="1426481" cy="8559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i="1" smtClean="0">
                          <a:latin typeface="Cambria Math"/>
                        </a:rPr>
                        <m:t>𝑘</m:t>
                      </m:r>
                      <m:r>
                        <a:rPr lang="cs-CZ" sz="240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i="1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cs-CZ" sz="24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400" b="0" i="1" smtClean="0">
                                  <a:latin typeface="Cambria Math"/>
                                </a:rPr>
                                <m:t>𝑇𝑅</m:t>
                              </m:r>
                            </m:e>
                          </m:d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cs-CZ" sz="24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400" b="0" i="1" smtClean="0">
                                  <a:latin typeface="Cambria Math"/>
                                </a:rPr>
                                <m:t>𝐶𝐴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60" name="TextovéPole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3718" y="4869160"/>
                <a:ext cx="1426481" cy="85594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ovéPole 1"/>
          <p:cNvSpPr txBox="1"/>
          <p:nvPr/>
        </p:nvSpPr>
        <p:spPr>
          <a:xfrm>
            <a:off x="0" y="5838363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solidFill>
                  <a:srgbClr val="FF0000"/>
                </a:solidFill>
              </a:rPr>
              <a:t>Každé dva trojúhelníky, které mají sobě rovné poměry délek všech tří dvojic odpovídajících si stran, jsou podobné.</a:t>
            </a:r>
          </a:p>
        </p:txBody>
      </p:sp>
    </p:spTree>
    <p:extLst>
      <p:ext uri="{BB962C8B-B14F-4D97-AF65-F5344CB8AC3E}">
        <p14:creationId xmlns:p14="http://schemas.microsoft.com/office/powerpoint/2010/main" val="272238975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8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6" grpId="0"/>
      <p:bldP spid="28" grpId="0"/>
      <p:bldP spid="30" grpId="0"/>
      <p:bldP spid="32" grpId="0"/>
      <p:bldP spid="38" grpId="0"/>
      <p:bldP spid="39" grpId="0"/>
      <p:bldP spid="37" grpId="0"/>
      <p:bldP spid="5" grpId="0"/>
      <p:bldP spid="47" grpId="0"/>
      <p:bldP spid="48" grpId="0"/>
      <p:bldP spid="49" grpId="0"/>
      <p:bldP spid="50" grpId="0"/>
      <p:bldP spid="51" grpId="0"/>
      <p:bldP spid="52" grpId="0"/>
      <p:bldP spid="56" grpId="0"/>
      <p:bldP spid="57" grpId="0"/>
      <p:bldP spid="58" grpId="0"/>
      <p:bldP spid="59" grpId="0"/>
      <p:bldP spid="60" grpId="0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14313"/>
            <a:ext cx="8260407" cy="146208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Podobnost trojúhelníků</a:t>
            </a:r>
            <a:br>
              <a:rPr lang="cs-CZ" dirty="0" smtClean="0"/>
            </a:br>
            <a:r>
              <a:rPr lang="cs-CZ" sz="3200" dirty="0" smtClean="0"/>
              <a:t>Shodnost trojúhelníků</a:t>
            </a:r>
            <a:endParaRPr lang="cs-CZ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881374" y="4684813"/>
                <a:ext cx="188859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4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𝑅𝑆</m:t>
                          </m:r>
                        </m:e>
                      </m:d>
                      <m:r>
                        <a:rPr lang="cs-CZ" sz="2400" i="1"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i="1">
                              <a:latin typeface="Cambria Math"/>
                            </a:rPr>
                            <m:t>𝐴𝐵</m:t>
                          </m:r>
                        </m:e>
                      </m:d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1374" y="4684813"/>
                <a:ext cx="1888594" cy="46166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ovéPole 25"/>
          <p:cNvSpPr txBox="1"/>
          <p:nvPr/>
        </p:nvSpPr>
        <p:spPr>
          <a:xfrm>
            <a:off x="4911255" y="4373168"/>
            <a:ext cx="524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R</a:t>
            </a:r>
            <a:endParaRPr lang="cs-CZ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7750429" y="3976887"/>
            <a:ext cx="427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S</a:t>
            </a:r>
            <a:endParaRPr lang="cs-CZ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6540167" y="1936438"/>
            <a:ext cx="514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T</a:t>
            </a:r>
            <a:endParaRPr lang="cs-CZ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381943" y="4530885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3053029" y="4161553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1975713" y="2204864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ovéPole 36"/>
              <p:cNvSpPr txBox="1"/>
              <p:nvPr/>
            </p:nvSpPr>
            <p:spPr>
              <a:xfrm>
                <a:off x="2808969" y="2477769"/>
                <a:ext cx="301348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𝑨𝑩𝑪</m:t>
                      </m:r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≅∆</m:t>
                      </m:r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𝑹𝑺𝑻</m:t>
                      </m:r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8969" y="2477769"/>
                <a:ext cx="3013487" cy="58477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ovéPole 4"/>
          <p:cNvSpPr txBox="1"/>
          <p:nvPr/>
        </p:nvSpPr>
        <p:spPr>
          <a:xfrm>
            <a:off x="2946302" y="1788117"/>
            <a:ext cx="22273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Věta </a:t>
            </a:r>
            <a:r>
              <a:rPr lang="cs-CZ" sz="3200" b="1" u="sng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sus</a:t>
            </a:r>
            <a:r>
              <a:rPr lang="cs-CZ" sz="32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:</a:t>
            </a:r>
            <a:endParaRPr lang="cs-CZ" sz="3200" b="1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8" name="Přímá spojnice 7"/>
          <p:cNvCxnSpPr/>
          <p:nvPr/>
        </p:nvCxnSpPr>
        <p:spPr bwMode="auto">
          <a:xfrm flipV="1">
            <a:off x="467542" y="2557582"/>
            <a:ext cx="1443325" cy="19265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 flipV="1">
            <a:off x="5120954" y="2349258"/>
            <a:ext cx="1443325" cy="19265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 flipV="1">
            <a:off x="5115197" y="2348880"/>
            <a:ext cx="1443325" cy="19265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 flipV="1">
            <a:off x="467542" y="4108430"/>
            <a:ext cx="2808314" cy="37565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 flipV="1">
            <a:off x="5135056" y="3900106"/>
            <a:ext cx="2808314" cy="37565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 flipV="1">
            <a:off x="5096841" y="3917444"/>
            <a:ext cx="2808314" cy="37565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Přímá spojnice 15"/>
          <p:cNvCxnSpPr/>
          <p:nvPr/>
        </p:nvCxnSpPr>
        <p:spPr bwMode="auto">
          <a:xfrm>
            <a:off x="1911436" y="2560742"/>
            <a:ext cx="1364988" cy="15476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6558522" y="2349258"/>
            <a:ext cx="1364988" cy="15476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7" name="TextovéPole 46"/>
          <p:cNvSpPr txBox="1"/>
          <p:nvPr/>
        </p:nvSpPr>
        <p:spPr>
          <a:xfrm>
            <a:off x="805312" y="3136474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2593930" y="2955774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1700498" y="4315481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5556870" y="2951808"/>
            <a:ext cx="311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s</a:t>
            </a:r>
            <a:endParaRPr lang="cs-CZ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7241016" y="2770157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r</a:t>
            </a:r>
            <a:endParaRPr lang="cs-CZ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6368966" y="4158538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t</a:t>
            </a:r>
            <a:endParaRPr lang="cs-CZ" dirty="0"/>
          </a:p>
        </p:txBody>
      </p:sp>
      <p:cxnSp>
        <p:nvCxnSpPr>
          <p:cNvPr id="53" name="Přímá spojnice 52"/>
          <p:cNvCxnSpPr/>
          <p:nvPr/>
        </p:nvCxnSpPr>
        <p:spPr bwMode="auto">
          <a:xfrm flipV="1">
            <a:off x="468110" y="4121357"/>
            <a:ext cx="2808314" cy="37565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Přímá spojnice 54"/>
          <p:cNvCxnSpPr/>
          <p:nvPr/>
        </p:nvCxnSpPr>
        <p:spPr bwMode="auto">
          <a:xfrm flipV="1">
            <a:off x="456818" y="2563094"/>
            <a:ext cx="1443325" cy="19265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ovéPole 55"/>
              <p:cNvSpPr txBox="1"/>
              <p:nvPr/>
            </p:nvSpPr>
            <p:spPr>
              <a:xfrm>
                <a:off x="3402643" y="4684813"/>
                <a:ext cx="187051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4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𝑅𝑇</m:t>
                          </m:r>
                        </m:e>
                      </m:d>
                      <m:r>
                        <a:rPr lang="cs-CZ" sz="2400" i="1"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𝐴</m:t>
                          </m:r>
                          <m:r>
                            <a:rPr lang="cs-CZ" sz="2400" i="1">
                              <a:latin typeface="Cambria Math"/>
                            </a:rPr>
                            <m:t>𝐶</m:t>
                          </m:r>
                        </m:e>
                      </m:d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2643" y="4684813"/>
                <a:ext cx="1870512" cy="46166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ovéPole 56"/>
              <p:cNvSpPr txBox="1"/>
              <p:nvPr/>
            </p:nvSpPr>
            <p:spPr>
              <a:xfrm>
                <a:off x="6078863" y="4684813"/>
                <a:ext cx="261417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cs-CZ" sz="2400" dirty="0"/>
                            <m:t>∢</m:t>
                          </m:r>
                          <m:r>
                            <a:rPr lang="cs-CZ" sz="2400" b="0" i="1" smtClean="0">
                              <a:latin typeface="Cambria Math"/>
                            </a:rPr>
                            <m:t>𝑇𝑅𝑆</m:t>
                          </m:r>
                        </m:e>
                      </m:d>
                      <m:r>
                        <a:rPr lang="cs-CZ" sz="2400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i="1">
                              <a:latin typeface="Cambria Math"/>
                            </a:rPr>
                            <m:t>∢</m:t>
                          </m:r>
                          <m:r>
                            <a:rPr lang="cs-CZ" sz="2400" b="0" i="1" smtClean="0">
                              <a:latin typeface="Cambria Math"/>
                            </a:rPr>
                            <m:t>𝐶𝐴𝐵</m:t>
                          </m:r>
                        </m:e>
                      </m:d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8863" y="4684813"/>
                <a:ext cx="2614177" cy="46166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ovéPole 57"/>
              <p:cNvSpPr txBox="1"/>
              <p:nvPr/>
            </p:nvSpPr>
            <p:spPr>
              <a:xfrm>
                <a:off x="1051127" y="5271591"/>
                <a:ext cx="144071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0" i="1" smtClean="0">
                          <a:latin typeface="Cambria Math"/>
                        </a:rPr>
                        <m:t>𝑅𝑆</m:t>
                      </m:r>
                      <m:r>
                        <a:rPr lang="cs-CZ" sz="2400" i="1">
                          <a:latin typeface="Cambria Math"/>
                          <a:ea typeface="Cambria Math"/>
                        </a:rPr>
                        <m:t>≅</m:t>
                      </m:r>
                      <m:r>
                        <a:rPr lang="cs-CZ" sz="2400" b="0" i="1" smtClean="0">
                          <a:latin typeface="Cambria Math"/>
                          <a:ea typeface="Cambria Math"/>
                        </a:rPr>
                        <m:t>𝐴𝐵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58" name="TextovéPole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1127" y="5271591"/>
                <a:ext cx="1440715" cy="46166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ovéPole 58"/>
              <p:cNvSpPr txBox="1"/>
              <p:nvPr/>
            </p:nvSpPr>
            <p:spPr>
              <a:xfrm>
                <a:off x="3604395" y="5271590"/>
                <a:ext cx="145469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0" i="1" smtClean="0">
                          <a:latin typeface="Cambria Math"/>
                        </a:rPr>
                        <m:t>𝑅𝑇</m:t>
                      </m:r>
                      <m:r>
                        <a:rPr lang="cs-CZ" sz="2400" i="1">
                          <a:latin typeface="Cambria Math"/>
                          <a:ea typeface="Cambria Math"/>
                        </a:rPr>
                        <m:t>≅</m:t>
                      </m:r>
                      <m:r>
                        <a:rPr lang="cs-CZ" sz="2400" b="0" i="1" smtClean="0">
                          <a:latin typeface="Cambria Math"/>
                          <a:ea typeface="Cambria Math"/>
                        </a:rPr>
                        <m:t>𝐴𝐶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59" name="TextovéPole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4395" y="5271590"/>
                <a:ext cx="1454693" cy="46166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ovéPole 17"/>
          <p:cNvSpPr txBox="1"/>
          <p:nvPr/>
        </p:nvSpPr>
        <p:spPr>
          <a:xfrm>
            <a:off x="1" y="5733256"/>
            <a:ext cx="9143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>
                <a:solidFill>
                  <a:srgbClr val="FF0000"/>
                </a:solidFill>
              </a:rPr>
              <a:t>Každé dva trojúhelníky, které se shodují ve dvou stranách </a:t>
            </a:r>
            <a:r>
              <a:rPr lang="cs-CZ" sz="2400" b="1" dirty="0" smtClean="0">
                <a:solidFill>
                  <a:srgbClr val="FF0000"/>
                </a:solidFill>
              </a:rPr>
              <a:t/>
            </a:r>
            <a:br>
              <a:rPr lang="cs-CZ" sz="2400" b="1" dirty="0" smtClean="0">
                <a:solidFill>
                  <a:srgbClr val="FF0000"/>
                </a:solidFill>
              </a:rPr>
            </a:br>
            <a:r>
              <a:rPr lang="cs-CZ" sz="2400" b="1" dirty="0" smtClean="0">
                <a:solidFill>
                  <a:srgbClr val="FF0000"/>
                </a:solidFill>
              </a:rPr>
              <a:t>a </a:t>
            </a:r>
            <a:r>
              <a:rPr lang="cs-CZ" sz="2400" b="1" dirty="0">
                <a:solidFill>
                  <a:srgbClr val="FF0000"/>
                </a:solidFill>
              </a:rPr>
              <a:t>úhlu jimi sevřeném, jsou shodné.</a:t>
            </a:r>
          </a:p>
        </p:txBody>
      </p:sp>
      <p:sp>
        <p:nvSpPr>
          <p:cNvPr id="2" name="Oblouk 1"/>
          <p:cNvSpPr/>
          <p:nvPr/>
        </p:nvSpPr>
        <p:spPr bwMode="auto">
          <a:xfrm rot="895705">
            <a:off x="337857" y="3689801"/>
            <a:ext cx="1170401" cy="1015539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Oblouk 39"/>
          <p:cNvSpPr/>
          <p:nvPr/>
        </p:nvSpPr>
        <p:spPr bwMode="auto">
          <a:xfrm rot="895705">
            <a:off x="5003558" y="3470556"/>
            <a:ext cx="1170401" cy="1015539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Oblouk 45"/>
          <p:cNvSpPr/>
          <p:nvPr/>
        </p:nvSpPr>
        <p:spPr bwMode="auto">
          <a:xfrm rot="895705">
            <a:off x="5003557" y="3470556"/>
            <a:ext cx="1170401" cy="1015539"/>
          </a:xfrm>
          <a:prstGeom prst="arc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1" name="Oblouk 60"/>
          <p:cNvSpPr/>
          <p:nvPr/>
        </p:nvSpPr>
        <p:spPr bwMode="auto">
          <a:xfrm rot="895705">
            <a:off x="337856" y="3689800"/>
            <a:ext cx="1170401" cy="1015539"/>
          </a:xfrm>
          <a:prstGeom prst="arc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2" name="TextovéPole 61"/>
          <p:cNvSpPr txBox="1"/>
          <p:nvPr/>
        </p:nvSpPr>
        <p:spPr>
          <a:xfrm>
            <a:off x="827584" y="3906426"/>
            <a:ext cx="3424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ym typeface="Symbol"/>
              </a:rPr>
              <a:t></a:t>
            </a:r>
            <a:endParaRPr lang="cs-CZ" sz="2400" b="1" dirty="0"/>
          </a:p>
        </p:txBody>
      </p:sp>
      <p:sp>
        <p:nvSpPr>
          <p:cNvPr id="63" name="TextovéPole 62"/>
          <p:cNvSpPr txBox="1"/>
          <p:nvPr/>
        </p:nvSpPr>
        <p:spPr>
          <a:xfrm>
            <a:off x="5519514" y="3659692"/>
            <a:ext cx="3424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ym typeface="Symbol"/>
              </a:rPr>
              <a:t></a:t>
            </a:r>
            <a:endParaRPr lang="cs-CZ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ovéPole 43"/>
              <p:cNvSpPr txBox="1"/>
              <p:nvPr/>
            </p:nvSpPr>
            <p:spPr>
              <a:xfrm>
                <a:off x="7095243" y="5271591"/>
                <a:ext cx="86113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cs-CZ" sz="2400" dirty="0">
                        <a:sym typeface="Symbol"/>
                      </a:rPr>
                      <m:t></m:t>
                    </m:r>
                    <m:r>
                      <m:rPr>
                        <m:nor/>
                      </m:rPr>
                      <a:rPr lang="cs-CZ" sz="2400" i="1" dirty="0" smtClean="0">
                        <a:latin typeface="Cambria Math" pitchFamily="18" charset="0"/>
                        <a:ea typeface="Cambria Math" pitchFamily="18" charset="0"/>
                        <a:sym typeface="Symbol"/>
                      </a:rPr>
                      <m:t>=</m:t>
                    </m:r>
                  </m:oMath>
                </a14:m>
                <a:r>
                  <a:rPr lang="cs-CZ" sz="2400" dirty="0">
                    <a:ea typeface="Cambria Math" pitchFamily="18" charset="0"/>
                    <a:sym typeface="Symbol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cs-CZ" sz="2400" i="1" dirty="0">
                        <a:latin typeface="Cambria Math" pitchFamily="18" charset="0"/>
                        <a:ea typeface="Cambria Math" pitchFamily="18" charset="0"/>
                        <a:sym typeface="Symbol"/>
                      </a:rPr>
                      <m:t></m:t>
                    </m:r>
                  </m:oMath>
                </a14:m>
                <a:endParaRPr lang="cs-CZ" sz="2400" i="1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5243" y="5271591"/>
                <a:ext cx="861133" cy="461665"/>
              </a:xfrm>
              <a:prstGeom prst="rect">
                <a:avLst/>
              </a:prstGeom>
              <a:blipFill rotWithShape="1">
                <a:blip r:embed="rId8"/>
                <a:stretch>
                  <a:fillRect l="-1418" b="-10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158440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9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6" grpId="0"/>
      <p:bldP spid="28" grpId="0"/>
      <p:bldP spid="30" grpId="0"/>
      <p:bldP spid="32" grpId="0"/>
      <p:bldP spid="38" grpId="0"/>
      <p:bldP spid="39" grpId="0"/>
      <p:bldP spid="37" grpId="0"/>
      <p:bldP spid="5" grpId="0"/>
      <p:bldP spid="47" grpId="0"/>
      <p:bldP spid="48" grpId="0"/>
      <p:bldP spid="49" grpId="0"/>
      <p:bldP spid="50" grpId="0"/>
      <p:bldP spid="51" grpId="0"/>
      <p:bldP spid="52" grpId="0"/>
      <p:bldP spid="56" grpId="0"/>
      <p:bldP spid="57" grpId="0"/>
      <p:bldP spid="58" grpId="0"/>
      <p:bldP spid="59" grpId="0"/>
      <p:bldP spid="18" grpId="0"/>
      <p:bldP spid="2" grpId="0" animBg="1"/>
      <p:bldP spid="40" grpId="0" animBg="1"/>
      <p:bldP spid="46" grpId="0" animBg="1"/>
      <p:bldP spid="61" grpId="0" animBg="1"/>
      <p:bldP spid="4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14313"/>
            <a:ext cx="8260407" cy="146208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Podobnost trojúhelníků</a:t>
            </a:r>
            <a:br>
              <a:rPr lang="cs-CZ" dirty="0" smtClean="0"/>
            </a:br>
            <a:r>
              <a:rPr lang="cs-CZ" sz="3200" dirty="0" smtClean="0"/>
              <a:t>Podobnost trojúhelníků</a:t>
            </a:r>
            <a:endParaRPr lang="cs-CZ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881374" y="4509120"/>
                <a:ext cx="229998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4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𝑅𝑆</m:t>
                          </m:r>
                        </m:e>
                      </m:d>
                      <m:r>
                        <a:rPr lang="cs-CZ" sz="2400" b="0" i="1" smtClean="0">
                          <a:latin typeface="Cambria Math"/>
                        </a:rPr>
                        <m:t>=</m:t>
                      </m:r>
                      <m:r>
                        <a:rPr lang="cs-CZ" sz="2400" b="0" i="1" smtClean="0">
                          <a:latin typeface="Cambria Math"/>
                        </a:rPr>
                        <m:t>𝑘</m:t>
                      </m:r>
                      <m:r>
                        <a:rPr lang="cs-CZ" sz="2400" b="0" i="1" smtClean="0">
                          <a:latin typeface="Cambria Math"/>
                        </a:rPr>
                        <m:t> ·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𝐴𝐵</m:t>
                          </m:r>
                        </m:e>
                      </m:d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1374" y="4509120"/>
                <a:ext cx="2299989" cy="46166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ovéPole 25"/>
          <p:cNvSpPr txBox="1"/>
          <p:nvPr/>
        </p:nvSpPr>
        <p:spPr>
          <a:xfrm>
            <a:off x="4911255" y="4221088"/>
            <a:ext cx="524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R</a:t>
            </a:r>
            <a:endParaRPr lang="cs-CZ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7750429" y="3861048"/>
            <a:ext cx="427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S</a:t>
            </a:r>
            <a:endParaRPr lang="cs-CZ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6372200" y="2051556"/>
            <a:ext cx="514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T</a:t>
            </a:r>
            <a:endParaRPr lang="cs-CZ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566889" y="3659692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2253043" y="3347700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1469017" y="2088731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ovéPole 36"/>
              <p:cNvSpPr txBox="1"/>
              <p:nvPr/>
            </p:nvSpPr>
            <p:spPr>
              <a:xfrm>
                <a:off x="2808969" y="2477769"/>
                <a:ext cx="301348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𝑨𝑩𝑪</m:t>
                      </m:r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~∆</m:t>
                      </m:r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𝑹𝑺𝑻</m:t>
                      </m:r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8969" y="2477769"/>
                <a:ext cx="3013487" cy="58477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ovéPole 4"/>
          <p:cNvSpPr txBox="1"/>
          <p:nvPr/>
        </p:nvSpPr>
        <p:spPr>
          <a:xfrm>
            <a:off x="2946302" y="1788117"/>
            <a:ext cx="22273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Věta </a:t>
            </a:r>
            <a:r>
              <a:rPr lang="cs-CZ" sz="3200" b="1" u="sng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sus</a:t>
            </a:r>
            <a:r>
              <a:rPr lang="cs-CZ" sz="32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:</a:t>
            </a:r>
            <a:endParaRPr lang="cs-CZ" sz="3200" b="1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8" name="Přímá spojnice 7"/>
          <p:cNvCxnSpPr>
            <a:cxnSpLocks noChangeAspect="1"/>
          </p:cNvCxnSpPr>
          <p:nvPr/>
        </p:nvCxnSpPr>
        <p:spPr bwMode="auto">
          <a:xfrm flipV="1">
            <a:off x="724344" y="2447099"/>
            <a:ext cx="865995" cy="11559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 flipV="1">
            <a:off x="5120954" y="2349258"/>
            <a:ext cx="1443325" cy="19265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 flipV="1">
            <a:off x="5120954" y="2366596"/>
            <a:ext cx="1443325" cy="19265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>
            <a:cxnSpLocks noChangeAspect="1"/>
          </p:cNvCxnSpPr>
          <p:nvPr/>
        </p:nvCxnSpPr>
        <p:spPr bwMode="auto">
          <a:xfrm flipV="1">
            <a:off x="724344" y="3369634"/>
            <a:ext cx="1684988" cy="22539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 flipV="1">
            <a:off x="5135056" y="3900106"/>
            <a:ext cx="2808314" cy="37565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 flipV="1">
            <a:off x="5096841" y="3917444"/>
            <a:ext cx="2808314" cy="37565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Přímá spojnice 15"/>
          <p:cNvCxnSpPr>
            <a:cxnSpLocks noChangeAspect="1"/>
          </p:cNvCxnSpPr>
          <p:nvPr/>
        </p:nvCxnSpPr>
        <p:spPr bwMode="auto">
          <a:xfrm>
            <a:off x="1590339" y="2447099"/>
            <a:ext cx="818993" cy="92861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6558522" y="2349258"/>
            <a:ext cx="1364988" cy="15476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7" name="TextovéPole 46"/>
          <p:cNvSpPr txBox="1"/>
          <p:nvPr/>
        </p:nvSpPr>
        <p:spPr>
          <a:xfrm>
            <a:off x="909290" y="2655291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1951304" y="2627620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1537501" y="3421533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5556870" y="2951808"/>
            <a:ext cx="311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s</a:t>
            </a:r>
            <a:endParaRPr lang="cs-CZ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7241016" y="2770157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r</a:t>
            </a:r>
            <a:endParaRPr lang="cs-CZ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6368966" y="4158538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t</a:t>
            </a:r>
            <a:endParaRPr lang="cs-CZ" dirty="0"/>
          </a:p>
        </p:txBody>
      </p:sp>
      <p:cxnSp>
        <p:nvCxnSpPr>
          <p:cNvPr id="53" name="Přímá spojnice 52"/>
          <p:cNvCxnSpPr>
            <a:cxnSpLocks noChangeAspect="1"/>
          </p:cNvCxnSpPr>
          <p:nvPr/>
        </p:nvCxnSpPr>
        <p:spPr bwMode="auto">
          <a:xfrm flipV="1">
            <a:off x="725260" y="3369392"/>
            <a:ext cx="1684988" cy="225391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Přímá spojnice 54"/>
          <p:cNvCxnSpPr>
            <a:cxnSpLocks noChangeAspect="1"/>
          </p:cNvCxnSpPr>
          <p:nvPr/>
        </p:nvCxnSpPr>
        <p:spPr bwMode="auto">
          <a:xfrm flipV="1">
            <a:off x="725260" y="2450299"/>
            <a:ext cx="865995" cy="11559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ovéPole 55"/>
              <p:cNvSpPr txBox="1"/>
              <p:nvPr/>
            </p:nvSpPr>
            <p:spPr>
              <a:xfrm>
                <a:off x="3402643" y="4509120"/>
                <a:ext cx="230755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4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𝑅𝑇</m:t>
                          </m:r>
                        </m:e>
                      </m:d>
                      <m:r>
                        <a:rPr lang="cs-CZ" sz="2400" i="1">
                          <a:latin typeface="Cambria Math"/>
                        </a:rPr>
                        <m:t>=</m:t>
                      </m:r>
                      <m:r>
                        <a:rPr lang="cs-CZ" sz="2400" i="1">
                          <a:latin typeface="Cambria Math"/>
                        </a:rPr>
                        <m:t>𝑘</m:t>
                      </m:r>
                      <m:r>
                        <a:rPr lang="cs-CZ" sz="2400" i="1">
                          <a:latin typeface="Cambria Math"/>
                        </a:rPr>
                        <m:t> ·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𝐴𝐶</m:t>
                          </m:r>
                        </m:e>
                      </m:d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2643" y="4509120"/>
                <a:ext cx="2307555" cy="46166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ovéPole 56"/>
              <p:cNvSpPr txBox="1"/>
              <p:nvPr/>
            </p:nvSpPr>
            <p:spPr>
              <a:xfrm>
                <a:off x="6078863" y="4509120"/>
                <a:ext cx="261417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cs-CZ" sz="2400" dirty="0"/>
                            <m:t>∢</m:t>
                          </m:r>
                          <m:r>
                            <a:rPr lang="cs-CZ" sz="2400" b="0" i="1" smtClean="0">
                              <a:latin typeface="Cambria Math"/>
                            </a:rPr>
                            <m:t>𝑇𝑅𝑆</m:t>
                          </m:r>
                        </m:e>
                      </m:d>
                      <m:r>
                        <a:rPr lang="cs-CZ" sz="2400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i="1">
                              <a:latin typeface="Cambria Math"/>
                            </a:rPr>
                            <m:t>∢</m:t>
                          </m:r>
                          <m:r>
                            <a:rPr lang="cs-CZ" sz="2400" b="0" i="1" smtClean="0">
                              <a:latin typeface="Cambria Math"/>
                            </a:rPr>
                            <m:t>𝐶𝐴𝐵</m:t>
                          </m:r>
                        </m:e>
                      </m:d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8863" y="4509120"/>
                <a:ext cx="2614177" cy="46166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ovéPole 57"/>
              <p:cNvSpPr txBox="1"/>
              <p:nvPr/>
            </p:nvSpPr>
            <p:spPr>
              <a:xfrm>
                <a:off x="1051127" y="4869160"/>
                <a:ext cx="1449371" cy="8559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i="1">
                          <a:latin typeface="Cambria Math"/>
                        </a:rPr>
                        <m:t>𝑘</m:t>
                      </m:r>
                      <m:r>
                        <a:rPr lang="cs-CZ" sz="24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i="1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cs-CZ" sz="24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400" i="1">
                                  <a:latin typeface="Cambria Math"/>
                                </a:rPr>
                                <m:t>𝑅𝑆</m:t>
                              </m:r>
                            </m:e>
                          </m:d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cs-CZ" sz="24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400" i="1">
                                  <a:latin typeface="Cambria Math"/>
                                </a:rPr>
                                <m:t>𝐴𝐵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58" name="TextovéPole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1127" y="4869160"/>
                <a:ext cx="1449371" cy="85594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ovéPole 58"/>
              <p:cNvSpPr txBox="1"/>
              <p:nvPr/>
            </p:nvSpPr>
            <p:spPr>
              <a:xfrm>
                <a:off x="3564738" y="4869160"/>
                <a:ext cx="1443408" cy="8559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i="1" smtClean="0">
                          <a:latin typeface="Cambria Math"/>
                        </a:rPr>
                        <m:t>𝑘</m:t>
                      </m:r>
                      <m:r>
                        <a:rPr lang="cs-CZ" sz="240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i="1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cs-CZ" sz="24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400" b="0" i="1" smtClean="0">
                                  <a:latin typeface="Cambria Math"/>
                                </a:rPr>
                                <m:t>𝑅</m:t>
                              </m:r>
                              <m:r>
                                <a:rPr lang="cs-CZ" sz="2400" i="1">
                                  <a:latin typeface="Cambria Math"/>
                                </a:rPr>
                                <m:t>𝑇</m:t>
                              </m:r>
                            </m:e>
                          </m:d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cs-CZ" sz="24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400" b="0" i="1" smtClean="0">
                                  <a:latin typeface="Cambria Math"/>
                                </a:rPr>
                                <m:t>𝐴𝐶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59" name="TextovéPole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4738" y="4869160"/>
                <a:ext cx="1443408" cy="85594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ovéPole 59"/>
              <p:cNvSpPr txBox="1"/>
              <p:nvPr/>
            </p:nvSpPr>
            <p:spPr>
              <a:xfrm>
                <a:off x="7023235" y="4941168"/>
                <a:ext cx="86113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cs-CZ" sz="2400" dirty="0">
                        <a:sym typeface="Symbol"/>
                      </a:rPr>
                      <m:t></m:t>
                    </m:r>
                    <m:r>
                      <m:rPr>
                        <m:nor/>
                      </m:rPr>
                      <a:rPr lang="cs-CZ" sz="2400" i="1" dirty="0" smtClean="0">
                        <a:latin typeface="Cambria Math" pitchFamily="18" charset="0"/>
                        <a:ea typeface="Cambria Math" pitchFamily="18" charset="0"/>
                        <a:sym typeface="Symbol"/>
                      </a:rPr>
                      <m:t>=</m:t>
                    </m:r>
                  </m:oMath>
                </a14:m>
                <a:r>
                  <a:rPr lang="cs-CZ" sz="2400" b="1" dirty="0">
                    <a:sym typeface="Symbol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cs-CZ" sz="2400" i="1" dirty="0">
                        <a:latin typeface="Cambria Math" pitchFamily="18" charset="0"/>
                        <a:ea typeface="Cambria Math" pitchFamily="18" charset="0"/>
                        <a:sym typeface="Symbol"/>
                      </a:rPr>
                      <m:t></m:t>
                    </m:r>
                  </m:oMath>
                </a14:m>
                <a:endParaRPr lang="cs-CZ" sz="2400" i="1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60" name="TextovéPole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3235" y="4941168"/>
                <a:ext cx="861133" cy="461665"/>
              </a:xfrm>
              <a:prstGeom prst="rect">
                <a:avLst/>
              </a:prstGeom>
              <a:blipFill rotWithShape="1">
                <a:blip r:embed="rId8"/>
                <a:stretch>
                  <a:fillRect l="-709" b="-10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ovéPole 17"/>
          <p:cNvSpPr txBox="1"/>
          <p:nvPr/>
        </p:nvSpPr>
        <p:spPr>
          <a:xfrm>
            <a:off x="1" y="5661248"/>
            <a:ext cx="9143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>
                <a:solidFill>
                  <a:srgbClr val="FF0000"/>
                </a:solidFill>
              </a:rPr>
              <a:t>Každé dva trojúhelníky, které mají sobě rovné poměry délek dvou odpovídajících si stran a shodují se v úhlu jimi sevřeném, jsou podobné.</a:t>
            </a:r>
          </a:p>
        </p:txBody>
      </p:sp>
      <p:sp>
        <p:nvSpPr>
          <p:cNvPr id="2" name="Oblouk 1"/>
          <p:cNvSpPr/>
          <p:nvPr/>
        </p:nvSpPr>
        <p:spPr bwMode="auto">
          <a:xfrm rot="895705">
            <a:off x="591398" y="2813370"/>
            <a:ext cx="1170401" cy="1015539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Oblouk 39"/>
          <p:cNvSpPr/>
          <p:nvPr/>
        </p:nvSpPr>
        <p:spPr bwMode="auto">
          <a:xfrm rot="895705">
            <a:off x="5003558" y="3470556"/>
            <a:ext cx="1170401" cy="1015539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Oblouk 45"/>
          <p:cNvSpPr/>
          <p:nvPr/>
        </p:nvSpPr>
        <p:spPr bwMode="auto">
          <a:xfrm rot="895705">
            <a:off x="5003557" y="3470556"/>
            <a:ext cx="1170401" cy="1015539"/>
          </a:xfrm>
          <a:prstGeom prst="arc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1" name="Oblouk 60"/>
          <p:cNvSpPr/>
          <p:nvPr/>
        </p:nvSpPr>
        <p:spPr bwMode="auto">
          <a:xfrm rot="895705">
            <a:off x="591399" y="2804738"/>
            <a:ext cx="1170401" cy="1015539"/>
          </a:xfrm>
          <a:prstGeom prst="arc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2" name="TextovéPole 61"/>
          <p:cNvSpPr txBox="1"/>
          <p:nvPr/>
        </p:nvSpPr>
        <p:spPr>
          <a:xfrm>
            <a:off x="1157341" y="2924944"/>
            <a:ext cx="3424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ym typeface="Symbol"/>
              </a:rPr>
              <a:t></a:t>
            </a:r>
            <a:endParaRPr lang="cs-CZ" sz="2400" b="1" dirty="0"/>
          </a:p>
        </p:txBody>
      </p:sp>
      <p:sp>
        <p:nvSpPr>
          <p:cNvPr id="63" name="TextovéPole 62"/>
          <p:cNvSpPr txBox="1"/>
          <p:nvPr/>
        </p:nvSpPr>
        <p:spPr>
          <a:xfrm>
            <a:off x="5519514" y="3659692"/>
            <a:ext cx="3424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sym typeface="Symbol"/>
              </a:rPr>
              <a:t>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41413526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5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9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2" fill="hold">
                      <p:stCondLst>
                        <p:cond delay="indefinite"/>
                      </p:stCondLst>
                      <p:childTnLst>
                        <p:par>
                          <p:cTn id="233" fill="hold">
                            <p:stCondLst>
                              <p:cond delay="0"/>
                            </p:stCondLst>
                            <p:childTnLst>
                              <p:par>
                                <p:cTn id="2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6" grpId="0"/>
      <p:bldP spid="28" grpId="0"/>
      <p:bldP spid="30" grpId="0"/>
      <p:bldP spid="32" grpId="0"/>
      <p:bldP spid="38" grpId="0"/>
      <p:bldP spid="39" grpId="0"/>
      <p:bldP spid="37" grpId="0"/>
      <p:bldP spid="5" grpId="0"/>
      <p:bldP spid="47" grpId="0"/>
      <p:bldP spid="48" grpId="0"/>
      <p:bldP spid="49" grpId="0"/>
      <p:bldP spid="50" grpId="0"/>
      <p:bldP spid="51" grpId="0"/>
      <p:bldP spid="52" grpId="0"/>
      <p:bldP spid="56" grpId="0"/>
      <p:bldP spid="57" grpId="0"/>
      <p:bldP spid="58" grpId="0"/>
      <p:bldP spid="59" grpId="0"/>
      <p:bldP spid="60" grpId="0"/>
      <p:bldP spid="18" grpId="0"/>
      <p:bldP spid="2" grpId="0" animBg="1"/>
      <p:bldP spid="40" grpId="0" animBg="1"/>
      <p:bldP spid="46" grpId="0" animBg="1"/>
      <p:bldP spid="6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14313"/>
            <a:ext cx="8260407" cy="146208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Podobnost trojúhelníků</a:t>
            </a:r>
            <a:br>
              <a:rPr lang="cs-CZ" dirty="0" smtClean="0"/>
            </a:br>
            <a:r>
              <a:rPr lang="cs-CZ" sz="3200" dirty="0" smtClean="0"/>
              <a:t>Shodnost trojúhelníků</a:t>
            </a:r>
            <a:endParaRPr lang="cs-CZ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881374" y="4695527"/>
                <a:ext cx="188859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4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𝑅𝑆</m:t>
                          </m:r>
                        </m:e>
                      </m:d>
                      <m:r>
                        <a:rPr lang="cs-CZ" sz="2400" i="1"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i="1">
                              <a:latin typeface="Cambria Math"/>
                            </a:rPr>
                            <m:t>𝐴𝐵</m:t>
                          </m:r>
                        </m:e>
                      </m:d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1374" y="4695527"/>
                <a:ext cx="1888594" cy="46166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ovéPole 25"/>
          <p:cNvSpPr txBox="1"/>
          <p:nvPr/>
        </p:nvSpPr>
        <p:spPr>
          <a:xfrm>
            <a:off x="4911255" y="4373168"/>
            <a:ext cx="524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R</a:t>
            </a:r>
            <a:endParaRPr lang="cs-CZ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7750429" y="3976887"/>
            <a:ext cx="427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S</a:t>
            </a:r>
            <a:endParaRPr lang="cs-CZ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6540167" y="1936438"/>
            <a:ext cx="514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T</a:t>
            </a:r>
            <a:endParaRPr lang="cs-CZ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643838" y="4427012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3425974" y="4033723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2059368" y="2076466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ovéPole 36"/>
              <p:cNvSpPr txBox="1"/>
              <p:nvPr/>
            </p:nvSpPr>
            <p:spPr>
              <a:xfrm>
                <a:off x="2808969" y="2477769"/>
                <a:ext cx="301348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𝑨𝑩𝑪</m:t>
                      </m:r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≅∆</m:t>
                      </m:r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𝑹𝑺𝑻</m:t>
                      </m:r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8969" y="2477769"/>
                <a:ext cx="3013487" cy="58477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ovéPole 4"/>
          <p:cNvSpPr txBox="1"/>
          <p:nvPr/>
        </p:nvSpPr>
        <p:spPr>
          <a:xfrm>
            <a:off x="2946302" y="1788117"/>
            <a:ext cx="22273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Věta usu:</a:t>
            </a:r>
            <a:endParaRPr lang="cs-CZ" sz="3200" b="1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8" name="Přímá spojnice 7"/>
          <p:cNvCxnSpPr>
            <a:cxnSpLocks noChangeAspect="1"/>
          </p:cNvCxnSpPr>
          <p:nvPr/>
        </p:nvCxnSpPr>
        <p:spPr bwMode="auto">
          <a:xfrm flipV="1">
            <a:off x="790852" y="2518550"/>
            <a:ext cx="1439717" cy="192168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 flipV="1">
            <a:off x="5106208" y="2357890"/>
            <a:ext cx="1443325" cy="19265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>
            <a:cxnSpLocks noChangeAspect="1"/>
          </p:cNvCxnSpPr>
          <p:nvPr/>
        </p:nvCxnSpPr>
        <p:spPr bwMode="auto">
          <a:xfrm flipV="1">
            <a:off x="782903" y="4059990"/>
            <a:ext cx="2801294" cy="37471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 flipV="1">
            <a:off x="5135056" y="3900106"/>
            <a:ext cx="2808314" cy="37565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 flipV="1">
            <a:off x="5096841" y="3917444"/>
            <a:ext cx="2808314" cy="37565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Přímá spojnice 15"/>
          <p:cNvCxnSpPr>
            <a:cxnSpLocks noChangeAspect="1"/>
          </p:cNvCxnSpPr>
          <p:nvPr/>
        </p:nvCxnSpPr>
        <p:spPr bwMode="auto">
          <a:xfrm>
            <a:off x="2230569" y="2531371"/>
            <a:ext cx="1361576" cy="154381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6558522" y="2349258"/>
            <a:ext cx="1364988" cy="15476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7" name="TextovéPole 46"/>
          <p:cNvSpPr txBox="1"/>
          <p:nvPr/>
        </p:nvSpPr>
        <p:spPr>
          <a:xfrm>
            <a:off x="1249399" y="3087871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2862026" y="2967607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2059367" y="4149080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5556870" y="2951808"/>
            <a:ext cx="311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s</a:t>
            </a:r>
            <a:endParaRPr lang="cs-CZ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7241016" y="2770157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r</a:t>
            </a:r>
            <a:endParaRPr lang="cs-CZ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6368966" y="4158538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t</a:t>
            </a:r>
            <a:endParaRPr lang="cs-CZ" dirty="0"/>
          </a:p>
        </p:txBody>
      </p:sp>
      <p:cxnSp>
        <p:nvCxnSpPr>
          <p:cNvPr id="53" name="Přímá spojnice 52"/>
          <p:cNvCxnSpPr>
            <a:cxnSpLocks noChangeAspect="1"/>
          </p:cNvCxnSpPr>
          <p:nvPr/>
        </p:nvCxnSpPr>
        <p:spPr bwMode="auto">
          <a:xfrm flipV="1">
            <a:off x="790852" y="4065521"/>
            <a:ext cx="2801294" cy="374713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ovéPole 55"/>
              <p:cNvSpPr txBox="1"/>
              <p:nvPr/>
            </p:nvSpPr>
            <p:spPr>
              <a:xfrm>
                <a:off x="3402643" y="4653136"/>
                <a:ext cx="261417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4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cs-CZ" sz="2400" dirty="0"/>
                            <m:t>∢</m:t>
                          </m:r>
                          <m:r>
                            <a:rPr lang="cs-CZ" sz="2400" i="1" smtClean="0">
                              <a:latin typeface="Cambria Math"/>
                            </a:rPr>
                            <m:t>𝑇</m:t>
                          </m:r>
                          <m:r>
                            <a:rPr lang="cs-CZ" sz="2400" b="0" i="1" smtClean="0">
                              <a:latin typeface="Cambria Math"/>
                            </a:rPr>
                            <m:t>𝑅𝑆</m:t>
                          </m:r>
                        </m:e>
                      </m:d>
                      <m:r>
                        <a:rPr lang="cs-CZ" sz="2400" i="1"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i="1">
                              <a:latin typeface="Cambria Math"/>
                            </a:rPr>
                            <m:t>∢</m:t>
                          </m:r>
                          <m:r>
                            <a:rPr lang="cs-CZ" sz="2400" i="1" smtClean="0">
                              <a:latin typeface="Cambria Math"/>
                            </a:rPr>
                            <m:t>𝐶</m:t>
                          </m:r>
                          <m:r>
                            <a:rPr lang="cs-CZ" sz="2400" b="0" i="1" smtClean="0">
                              <a:latin typeface="Cambria Math"/>
                            </a:rPr>
                            <m:t>𝐴𝐵</m:t>
                          </m:r>
                        </m:e>
                      </m:d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2643" y="4653136"/>
                <a:ext cx="2614177" cy="46166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ovéPole 56"/>
              <p:cNvSpPr txBox="1"/>
              <p:nvPr/>
            </p:nvSpPr>
            <p:spPr>
              <a:xfrm>
                <a:off x="6078863" y="4684813"/>
                <a:ext cx="261193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cs-CZ" sz="2400" dirty="0"/>
                            <m:t>∢</m:t>
                          </m:r>
                          <m:r>
                            <a:rPr lang="cs-CZ" sz="2400" b="0" i="1" smtClean="0">
                              <a:latin typeface="Cambria Math"/>
                            </a:rPr>
                            <m:t>𝑇𝑆𝑅</m:t>
                          </m:r>
                        </m:e>
                      </m:d>
                      <m:r>
                        <a:rPr lang="cs-CZ" sz="2400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i="1">
                              <a:latin typeface="Cambria Math"/>
                            </a:rPr>
                            <m:t>∢</m:t>
                          </m:r>
                          <m:r>
                            <a:rPr lang="cs-CZ" sz="2400" b="0" i="1" smtClean="0">
                              <a:latin typeface="Cambria Math"/>
                            </a:rPr>
                            <m:t>𝐶𝐵𝐴</m:t>
                          </m:r>
                        </m:e>
                      </m:d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8863" y="4684813"/>
                <a:ext cx="2611933" cy="46166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ovéPole 57"/>
              <p:cNvSpPr txBox="1"/>
              <p:nvPr/>
            </p:nvSpPr>
            <p:spPr>
              <a:xfrm>
                <a:off x="1105314" y="5271591"/>
                <a:ext cx="144071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0" i="1" smtClean="0">
                          <a:latin typeface="Cambria Math"/>
                        </a:rPr>
                        <m:t>𝑅𝑆</m:t>
                      </m:r>
                      <m:r>
                        <a:rPr lang="cs-CZ" sz="2400" i="1">
                          <a:latin typeface="Cambria Math"/>
                          <a:ea typeface="Cambria Math"/>
                        </a:rPr>
                        <m:t>≅</m:t>
                      </m:r>
                      <m:r>
                        <a:rPr lang="cs-CZ" sz="2400" b="0" i="1" smtClean="0">
                          <a:latin typeface="Cambria Math"/>
                          <a:ea typeface="Cambria Math"/>
                        </a:rPr>
                        <m:t>𝐴𝐵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58" name="TextovéPole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5314" y="5271591"/>
                <a:ext cx="1440715" cy="46166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ovéPole 58"/>
              <p:cNvSpPr txBox="1"/>
              <p:nvPr/>
            </p:nvSpPr>
            <p:spPr>
              <a:xfrm>
                <a:off x="4294945" y="5271590"/>
                <a:ext cx="86113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cs-CZ" sz="2400" dirty="0">
                          <a:sym typeface="Symbol"/>
                        </a:rPr>
                        <m:t></m:t>
                      </m:r>
                      <m:r>
                        <m:rPr>
                          <m:nor/>
                        </m:rPr>
                        <a:rPr lang="cs-CZ" sz="2400" i="1" dirty="0">
                          <a:latin typeface="Cambria Math" pitchFamily="18" charset="0"/>
                          <a:ea typeface="Cambria Math" pitchFamily="18" charset="0"/>
                          <a:sym typeface="Symbol"/>
                        </a:rPr>
                        <m:t>=</m:t>
                      </m:r>
                    </m:oMath>
                  </m:oMathPara>
                </a14:m>
                <a:endParaRPr lang="cs-CZ" sz="2400" i="1" dirty="0"/>
              </a:p>
            </p:txBody>
          </p:sp>
        </mc:Choice>
        <mc:Fallback xmlns="">
          <p:sp>
            <p:nvSpPr>
              <p:cNvPr id="59" name="TextovéPole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4945" y="5271590"/>
                <a:ext cx="861133" cy="461665"/>
              </a:xfrm>
              <a:prstGeom prst="rect">
                <a:avLst/>
              </a:prstGeom>
              <a:blipFill rotWithShape="1">
                <a:blip r:embed="rId7"/>
                <a:stretch>
                  <a:fillRect b="-10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ovéPole 17"/>
          <p:cNvSpPr txBox="1"/>
          <p:nvPr/>
        </p:nvSpPr>
        <p:spPr>
          <a:xfrm>
            <a:off x="1" y="5910371"/>
            <a:ext cx="9143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>
                <a:solidFill>
                  <a:srgbClr val="FF0000"/>
                </a:solidFill>
              </a:rPr>
              <a:t>Každé dva trojúhelníky, které se shodují v jedné straně </a:t>
            </a:r>
            <a:r>
              <a:rPr lang="cs-CZ" sz="2400" b="1" dirty="0" smtClean="0">
                <a:solidFill>
                  <a:srgbClr val="FF0000"/>
                </a:solidFill>
              </a:rPr>
              <a:t/>
            </a:r>
            <a:br>
              <a:rPr lang="cs-CZ" sz="2400" b="1" dirty="0" smtClean="0">
                <a:solidFill>
                  <a:srgbClr val="FF0000"/>
                </a:solidFill>
              </a:rPr>
            </a:br>
            <a:r>
              <a:rPr lang="cs-CZ" sz="2400" b="1" dirty="0" smtClean="0">
                <a:solidFill>
                  <a:srgbClr val="FF0000"/>
                </a:solidFill>
              </a:rPr>
              <a:t>a </a:t>
            </a:r>
            <a:r>
              <a:rPr lang="cs-CZ" sz="2400" b="1" dirty="0">
                <a:solidFill>
                  <a:srgbClr val="FF0000"/>
                </a:solidFill>
              </a:rPr>
              <a:t>ve dvou úhlech k ní přilehlých, jsou shodné.</a:t>
            </a:r>
          </a:p>
        </p:txBody>
      </p:sp>
      <p:sp>
        <p:nvSpPr>
          <p:cNvPr id="2" name="Oblouk 1"/>
          <p:cNvSpPr/>
          <p:nvPr/>
        </p:nvSpPr>
        <p:spPr bwMode="auto">
          <a:xfrm rot="895705">
            <a:off x="676310" y="3653784"/>
            <a:ext cx="1170401" cy="1015539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Oblouk 39"/>
          <p:cNvSpPr/>
          <p:nvPr/>
        </p:nvSpPr>
        <p:spPr bwMode="auto">
          <a:xfrm rot="895705">
            <a:off x="5003558" y="3470556"/>
            <a:ext cx="1170401" cy="1015539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Oblouk 45"/>
          <p:cNvSpPr/>
          <p:nvPr/>
        </p:nvSpPr>
        <p:spPr bwMode="auto">
          <a:xfrm rot="895705">
            <a:off x="5003557" y="3470556"/>
            <a:ext cx="1170401" cy="1015539"/>
          </a:xfrm>
          <a:prstGeom prst="arc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1" name="Oblouk 60"/>
          <p:cNvSpPr/>
          <p:nvPr/>
        </p:nvSpPr>
        <p:spPr bwMode="auto">
          <a:xfrm rot="895705">
            <a:off x="664199" y="3650767"/>
            <a:ext cx="1170401" cy="1015539"/>
          </a:xfrm>
          <a:prstGeom prst="arc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2" name="TextovéPole 61"/>
          <p:cNvSpPr txBox="1"/>
          <p:nvPr/>
        </p:nvSpPr>
        <p:spPr>
          <a:xfrm>
            <a:off x="1213038" y="3857099"/>
            <a:ext cx="3424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ym typeface="Symbol"/>
              </a:rPr>
              <a:t></a:t>
            </a:r>
            <a:endParaRPr lang="cs-CZ" sz="2400" b="1" dirty="0"/>
          </a:p>
        </p:txBody>
      </p:sp>
      <p:sp>
        <p:nvSpPr>
          <p:cNvPr id="63" name="TextovéPole 62"/>
          <p:cNvSpPr txBox="1"/>
          <p:nvPr/>
        </p:nvSpPr>
        <p:spPr>
          <a:xfrm>
            <a:off x="5519514" y="3659692"/>
            <a:ext cx="3424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ym typeface="Symbol"/>
              </a:rPr>
              <a:t></a:t>
            </a:r>
            <a:endParaRPr lang="cs-CZ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ovéPole 43"/>
              <p:cNvSpPr txBox="1"/>
              <p:nvPr/>
            </p:nvSpPr>
            <p:spPr>
              <a:xfrm>
                <a:off x="6948264" y="5271591"/>
                <a:ext cx="86113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cs-CZ" sz="2400" i="1" dirty="0">
                          <a:sym typeface="Symbol"/>
                        </a:rPr>
                        <m:t></m:t>
                      </m:r>
                      <m:r>
                        <m:rPr>
                          <m:nor/>
                        </m:rPr>
                        <a:rPr lang="cs-CZ" sz="2400" i="1" dirty="0" smtClean="0">
                          <a:latin typeface="Cambria Math" pitchFamily="18" charset="0"/>
                          <a:ea typeface="Cambria Math" pitchFamily="18" charset="0"/>
                          <a:sym typeface="Symbol"/>
                        </a:rPr>
                        <m:t>=</m:t>
                      </m:r>
                      <m:r>
                        <m:rPr>
                          <m:nor/>
                        </m:rPr>
                        <a:rPr lang="cs-CZ" sz="2400" i="1" dirty="0">
                          <a:sym typeface="Symbol"/>
                        </a:rPr>
                        <m:t></m:t>
                      </m:r>
                    </m:oMath>
                  </m:oMathPara>
                </a14:m>
                <a:endParaRPr lang="cs-CZ" sz="2400" i="1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8264" y="5271591"/>
                <a:ext cx="861133" cy="461665"/>
              </a:xfrm>
              <a:prstGeom prst="rect">
                <a:avLst/>
              </a:prstGeom>
              <a:blipFill rotWithShape="1">
                <a:blip r:embed="rId8"/>
                <a:stretch>
                  <a:fillRect b="-18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Oblouk 2"/>
          <p:cNvSpPr/>
          <p:nvPr/>
        </p:nvSpPr>
        <p:spPr bwMode="auto">
          <a:xfrm rot="13938347">
            <a:off x="2805862" y="3304701"/>
            <a:ext cx="1064632" cy="1052028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0" name="Oblouk 59"/>
          <p:cNvSpPr/>
          <p:nvPr/>
        </p:nvSpPr>
        <p:spPr bwMode="auto">
          <a:xfrm rot="13938347">
            <a:off x="7134526" y="3168637"/>
            <a:ext cx="1064632" cy="1052028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7224110" y="3453337"/>
            <a:ext cx="4442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ym typeface="Symbol"/>
              </a:rPr>
              <a:t></a:t>
            </a:r>
            <a:endParaRPr lang="cs-CZ" sz="2400" b="1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2874210" y="3573016"/>
            <a:ext cx="4442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sym typeface="Symbol"/>
              </a:rPr>
              <a:t></a:t>
            </a:r>
            <a:endParaRPr lang="cs-CZ" sz="2400" b="1" dirty="0"/>
          </a:p>
        </p:txBody>
      </p:sp>
      <p:sp>
        <p:nvSpPr>
          <p:cNvPr id="65" name="Oblouk 64"/>
          <p:cNvSpPr/>
          <p:nvPr/>
        </p:nvSpPr>
        <p:spPr bwMode="auto">
          <a:xfrm rot="13938347">
            <a:off x="7126206" y="3158154"/>
            <a:ext cx="1064632" cy="1052028"/>
          </a:xfrm>
          <a:prstGeom prst="arc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6" name="Oblouk 65"/>
          <p:cNvSpPr/>
          <p:nvPr/>
        </p:nvSpPr>
        <p:spPr bwMode="auto">
          <a:xfrm rot="13938347">
            <a:off x="2805861" y="3322422"/>
            <a:ext cx="1064632" cy="1052028"/>
          </a:xfrm>
          <a:prstGeom prst="arc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215580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7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9" fill="hold">
                      <p:stCondLst>
                        <p:cond delay="indefinite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5" fill="hold">
                      <p:stCondLst>
                        <p:cond delay="indefinite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2" fill="hold">
                      <p:stCondLst>
                        <p:cond delay="indefinite"/>
                      </p:stCondLst>
                      <p:childTnLst>
                        <p:par>
                          <p:cTn id="253" fill="hold">
                            <p:stCondLst>
                              <p:cond delay="0"/>
                            </p:stCondLst>
                            <p:childTnLst>
                              <p:par>
                                <p:cTn id="2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6" grpId="0"/>
      <p:bldP spid="28" grpId="0"/>
      <p:bldP spid="30" grpId="0"/>
      <p:bldP spid="32" grpId="0"/>
      <p:bldP spid="38" grpId="0"/>
      <p:bldP spid="39" grpId="0"/>
      <p:bldP spid="37" grpId="0"/>
      <p:bldP spid="5" grpId="0"/>
      <p:bldP spid="47" grpId="0"/>
      <p:bldP spid="48" grpId="0"/>
      <p:bldP spid="49" grpId="0"/>
      <p:bldP spid="50" grpId="0"/>
      <p:bldP spid="51" grpId="0"/>
      <p:bldP spid="52" grpId="0"/>
      <p:bldP spid="56" grpId="0"/>
      <p:bldP spid="57" grpId="0"/>
      <p:bldP spid="58" grpId="0"/>
      <p:bldP spid="59" grpId="0"/>
      <p:bldP spid="18" grpId="0"/>
      <p:bldP spid="2" grpId="0" animBg="1"/>
      <p:bldP spid="40" grpId="0" animBg="1"/>
      <p:bldP spid="46" grpId="0" animBg="1"/>
      <p:bldP spid="61" grpId="0" animBg="1"/>
      <p:bldP spid="44" grpId="0"/>
      <p:bldP spid="3" grpId="0" animBg="1"/>
      <p:bldP spid="60" grpId="0" animBg="1"/>
      <p:bldP spid="4" grpId="0"/>
      <p:bldP spid="64" grpId="0"/>
      <p:bldP spid="65" grpId="0" animBg="1"/>
      <p:bldP spid="6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14313"/>
            <a:ext cx="8260407" cy="146208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Podobnost trojúhelníků</a:t>
            </a:r>
            <a:br>
              <a:rPr lang="cs-CZ" dirty="0" smtClean="0"/>
            </a:br>
            <a:r>
              <a:rPr lang="cs-CZ" sz="3200" dirty="0" smtClean="0"/>
              <a:t>Podobnost trojúhelníků</a:t>
            </a:r>
            <a:endParaRPr lang="cs-CZ" sz="3200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4911255" y="4221088"/>
            <a:ext cx="524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R</a:t>
            </a:r>
            <a:endParaRPr lang="cs-CZ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7750429" y="3976887"/>
            <a:ext cx="427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S</a:t>
            </a:r>
            <a:endParaRPr lang="cs-CZ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6540167" y="1936438"/>
            <a:ext cx="514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T</a:t>
            </a:r>
            <a:endParaRPr lang="cs-CZ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381942" y="4149080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2915816" y="3861048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1763688" y="2204864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ovéPole 36"/>
              <p:cNvSpPr txBox="1"/>
              <p:nvPr/>
            </p:nvSpPr>
            <p:spPr>
              <a:xfrm>
                <a:off x="2808969" y="2477769"/>
                <a:ext cx="301348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𝑨𝑩𝑪</m:t>
                      </m:r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~∆</m:t>
                      </m:r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𝑹𝑺𝑻</m:t>
                      </m:r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8969" y="2477769"/>
                <a:ext cx="3013487" cy="58477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ovéPole 4"/>
          <p:cNvSpPr txBox="1"/>
          <p:nvPr/>
        </p:nvSpPr>
        <p:spPr>
          <a:xfrm>
            <a:off x="2946302" y="1788117"/>
            <a:ext cx="22273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Věta </a:t>
            </a:r>
            <a:r>
              <a:rPr lang="cs-CZ" sz="3200" b="1" u="sng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uu</a:t>
            </a:r>
            <a:r>
              <a:rPr lang="cs-CZ" sz="32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:</a:t>
            </a:r>
            <a:endParaRPr lang="cs-CZ" sz="3200" b="1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8" name="Přímá spojnice 7"/>
          <p:cNvCxnSpPr>
            <a:cxnSpLocks noChangeAspect="1"/>
          </p:cNvCxnSpPr>
          <p:nvPr/>
        </p:nvCxnSpPr>
        <p:spPr bwMode="auto">
          <a:xfrm flipV="1">
            <a:off x="573646" y="2487238"/>
            <a:ext cx="1298993" cy="173385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 flipV="1">
            <a:off x="5106208" y="2357890"/>
            <a:ext cx="1443325" cy="19265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>
            <a:cxnSpLocks noChangeAspect="1"/>
          </p:cNvCxnSpPr>
          <p:nvPr/>
        </p:nvCxnSpPr>
        <p:spPr bwMode="auto">
          <a:xfrm flipV="1">
            <a:off x="553143" y="3890524"/>
            <a:ext cx="2527482" cy="33808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 flipV="1">
            <a:off x="5136009" y="3908738"/>
            <a:ext cx="2808314" cy="37565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Přímá spojnice 15"/>
          <p:cNvCxnSpPr>
            <a:cxnSpLocks noChangeAspect="1"/>
          </p:cNvCxnSpPr>
          <p:nvPr/>
        </p:nvCxnSpPr>
        <p:spPr bwMode="auto">
          <a:xfrm>
            <a:off x="1872117" y="2491421"/>
            <a:ext cx="1228490" cy="139292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6558522" y="2349258"/>
            <a:ext cx="1364988" cy="15476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7" name="TextovéPole 46"/>
          <p:cNvSpPr txBox="1"/>
          <p:nvPr/>
        </p:nvSpPr>
        <p:spPr>
          <a:xfrm>
            <a:off x="1060854" y="2915750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2593930" y="2955774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1700498" y="3995772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5556870" y="2951808"/>
            <a:ext cx="311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s</a:t>
            </a:r>
            <a:endParaRPr lang="cs-CZ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7241016" y="2770157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r</a:t>
            </a:r>
            <a:endParaRPr lang="cs-CZ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6368966" y="4158538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t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ovéPole 55"/>
              <p:cNvSpPr txBox="1"/>
              <p:nvPr/>
            </p:nvSpPr>
            <p:spPr>
              <a:xfrm>
                <a:off x="3402643" y="4509120"/>
                <a:ext cx="261193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4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cs-CZ" sz="2400" dirty="0"/>
                            <m:t>∢</m:t>
                          </m:r>
                          <m:r>
                            <a:rPr lang="cs-CZ" sz="2400" i="1" smtClean="0">
                              <a:latin typeface="Cambria Math"/>
                            </a:rPr>
                            <m:t>𝑇</m:t>
                          </m:r>
                          <m:r>
                            <a:rPr lang="cs-CZ" sz="2400" b="0" i="1" smtClean="0">
                              <a:latin typeface="Cambria Math"/>
                            </a:rPr>
                            <m:t>𝑆𝑅</m:t>
                          </m:r>
                        </m:e>
                      </m:d>
                      <m:r>
                        <a:rPr lang="cs-CZ" sz="2400" i="1"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i="1">
                              <a:latin typeface="Cambria Math"/>
                            </a:rPr>
                            <m:t>∢</m:t>
                          </m:r>
                          <m:r>
                            <a:rPr lang="cs-CZ" sz="2400" i="1" smtClean="0">
                              <a:latin typeface="Cambria Math"/>
                            </a:rPr>
                            <m:t>𝐶</m:t>
                          </m:r>
                          <m:r>
                            <a:rPr lang="cs-CZ" sz="2400" b="0" i="1" smtClean="0">
                              <a:latin typeface="Cambria Math"/>
                            </a:rPr>
                            <m:t>𝐵𝐴</m:t>
                          </m:r>
                        </m:e>
                      </m:d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2643" y="4509120"/>
                <a:ext cx="2611933" cy="46166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ovéPole 56"/>
              <p:cNvSpPr txBox="1"/>
              <p:nvPr/>
            </p:nvSpPr>
            <p:spPr>
              <a:xfrm>
                <a:off x="6078863" y="4509120"/>
                <a:ext cx="261417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cs-CZ" sz="2400" dirty="0"/>
                            <m:t>∢</m:t>
                          </m:r>
                          <m:r>
                            <a:rPr lang="cs-CZ" sz="2400" b="0" i="1" smtClean="0">
                              <a:latin typeface="Cambria Math"/>
                            </a:rPr>
                            <m:t>𝑇𝑅𝑆</m:t>
                          </m:r>
                        </m:e>
                      </m:d>
                      <m:r>
                        <a:rPr lang="cs-CZ" sz="2400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i="1">
                              <a:latin typeface="Cambria Math"/>
                            </a:rPr>
                            <m:t>∢</m:t>
                          </m:r>
                          <m:r>
                            <a:rPr lang="cs-CZ" sz="2400" b="0" i="1" smtClean="0">
                              <a:latin typeface="Cambria Math"/>
                            </a:rPr>
                            <m:t>𝐶𝐴𝐵</m:t>
                          </m:r>
                        </m:e>
                      </m:d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8863" y="4509120"/>
                <a:ext cx="2614177" cy="46166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ovéPole 58"/>
              <p:cNvSpPr txBox="1"/>
              <p:nvPr/>
            </p:nvSpPr>
            <p:spPr>
              <a:xfrm>
                <a:off x="4222937" y="5013175"/>
                <a:ext cx="85311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cs-CZ" sz="2400" i="1" dirty="0">
                          <a:sym typeface="Symbol"/>
                        </a:rPr>
                        <m:t></m:t>
                      </m:r>
                      <m:r>
                        <m:rPr>
                          <m:nor/>
                        </m:rPr>
                        <a:rPr lang="cs-CZ" sz="2400" i="1" dirty="0">
                          <a:latin typeface="Cambria Math" pitchFamily="18" charset="0"/>
                          <a:ea typeface="Cambria Math" pitchFamily="18" charset="0"/>
                          <a:sym typeface="Symbol"/>
                        </a:rPr>
                        <m:t>=</m:t>
                      </m:r>
                      <m:r>
                        <m:rPr>
                          <m:nor/>
                        </m:rPr>
                        <a:rPr lang="cs-CZ" sz="2400" i="1" dirty="0">
                          <a:sym typeface="Symbol"/>
                        </a:rPr>
                        <m:t></m:t>
                      </m:r>
                    </m:oMath>
                  </m:oMathPara>
                </a14:m>
                <a:endParaRPr lang="cs-CZ" sz="2400" i="1" dirty="0"/>
              </a:p>
            </p:txBody>
          </p:sp>
        </mc:Choice>
        <mc:Fallback xmlns="">
          <p:sp>
            <p:nvSpPr>
              <p:cNvPr id="59" name="TextovéPole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2937" y="5013175"/>
                <a:ext cx="853119" cy="461665"/>
              </a:xfrm>
              <a:prstGeom prst="rect">
                <a:avLst/>
              </a:prstGeom>
              <a:blipFill rotWithShape="1">
                <a:blip r:embed="rId5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ovéPole 17"/>
          <p:cNvSpPr txBox="1"/>
          <p:nvPr/>
        </p:nvSpPr>
        <p:spPr>
          <a:xfrm>
            <a:off x="1" y="5661248"/>
            <a:ext cx="9143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>
                <a:solidFill>
                  <a:srgbClr val="FF0000"/>
                </a:solidFill>
              </a:rPr>
              <a:t>Každé dva trojúhelníky, které se shodují ve dvou úhlech, </a:t>
            </a:r>
            <a:r>
              <a:rPr lang="cs-CZ" sz="2400" b="1" dirty="0" smtClean="0">
                <a:solidFill>
                  <a:srgbClr val="FF0000"/>
                </a:solidFill>
              </a:rPr>
              <a:t/>
            </a:r>
            <a:br>
              <a:rPr lang="cs-CZ" sz="2400" b="1" dirty="0" smtClean="0">
                <a:solidFill>
                  <a:srgbClr val="FF0000"/>
                </a:solidFill>
              </a:rPr>
            </a:br>
            <a:r>
              <a:rPr lang="cs-CZ" sz="2400" b="1" dirty="0" smtClean="0">
                <a:solidFill>
                  <a:srgbClr val="FF0000"/>
                </a:solidFill>
              </a:rPr>
              <a:t>jsou </a:t>
            </a:r>
            <a:r>
              <a:rPr lang="cs-CZ" sz="2400" b="1" dirty="0">
                <a:solidFill>
                  <a:srgbClr val="FF0000"/>
                </a:solidFill>
              </a:rPr>
              <a:t>podobné.</a:t>
            </a:r>
          </a:p>
        </p:txBody>
      </p:sp>
      <p:sp>
        <p:nvSpPr>
          <p:cNvPr id="2" name="Oblouk 1"/>
          <p:cNvSpPr/>
          <p:nvPr/>
        </p:nvSpPr>
        <p:spPr bwMode="auto">
          <a:xfrm rot="895705">
            <a:off x="438792" y="3437460"/>
            <a:ext cx="1170401" cy="1015539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Oblouk 39"/>
          <p:cNvSpPr/>
          <p:nvPr/>
        </p:nvSpPr>
        <p:spPr bwMode="auto">
          <a:xfrm rot="895705">
            <a:off x="5003558" y="3470556"/>
            <a:ext cx="1170401" cy="1015539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Oblouk 45"/>
          <p:cNvSpPr/>
          <p:nvPr/>
        </p:nvSpPr>
        <p:spPr bwMode="auto">
          <a:xfrm rot="895705">
            <a:off x="5003557" y="3470556"/>
            <a:ext cx="1170401" cy="1015539"/>
          </a:xfrm>
          <a:prstGeom prst="arc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1" name="Oblouk 60"/>
          <p:cNvSpPr/>
          <p:nvPr/>
        </p:nvSpPr>
        <p:spPr bwMode="auto">
          <a:xfrm rot="895705">
            <a:off x="444541" y="3429295"/>
            <a:ext cx="1170401" cy="1015539"/>
          </a:xfrm>
          <a:prstGeom prst="arc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2" name="TextovéPole 61"/>
          <p:cNvSpPr txBox="1"/>
          <p:nvPr/>
        </p:nvSpPr>
        <p:spPr>
          <a:xfrm>
            <a:off x="976512" y="3573016"/>
            <a:ext cx="3424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ym typeface="Symbol"/>
              </a:rPr>
              <a:t></a:t>
            </a:r>
            <a:endParaRPr lang="cs-CZ" sz="2400" b="1" dirty="0"/>
          </a:p>
        </p:txBody>
      </p:sp>
      <p:sp>
        <p:nvSpPr>
          <p:cNvPr id="63" name="TextovéPole 62"/>
          <p:cNvSpPr txBox="1"/>
          <p:nvPr/>
        </p:nvSpPr>
        <p:spPr>
          <a:xfrm>
            <a:off x="5519514" y="3659692"/>
            <a:ext cx="3424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ym typeface="Symbol"/>
              </a:rPr>
              <a:t></a:t>
            </a:r>
            <a:endParaRPr lang="cs-CZ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ovéPole 43"/>
              <p:cNvSpPr txBox="1"/>
              <p:nvPr/>
            </p:nvSpPr>
            <p:spPr>
              <a:xfrm>
                <a:off x="6968859" y="5013176"/>
                <a:ext cx="84350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cs-CZ" sz="2400" dirty="0">
                          <a:sym typeface="Symbol"/>
                        </a:rPr>
                        <m:t></m:t>
                      </m:r>
                      <m:r>
                        <m:rPr>
                          <m:nor/>
                        </m:rPr>
                        <a:rPr lang="cs-CZ" sz="2400" i="1" dirty="0" smtClean="0">
                          <a:latin typeface="Cambria Math" pitchFamily="18" charset="0"/>
                          <a:ea typeface="Cambria Math" pitchFamily="18" charset="0"/>
                          <a:sym typeface="Symbol"/>
                        </a:rPr>
                        <m:t>=</m:t>
                      </m:r>
                      <m:r>
                        <m:rPr>
                          <m:nor/>
                        </m:rPr>
                        <a:rPr lang="cs-CZ" sz="2400" i="1" dirty="0">
                          <a:latin typeface="Cambria Math" pitchFamily="18" charset="0"/>
                          <a:ea typeface="Cambria Math" pitchFamily="18" charset="0"/>
                          <a:sym typeface="Symbol"/>
                        </a:rPr>
                        <m:t></m:t>
                      </m:r>
                    </m:oMath>
                  </m:oMathPara>
                </a14:m>
                <a:endParaRPr lang="cs-CZ" sz="2400" i="1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8859" y="5013176"/>
                <a:ext cx="843501" cy="461665"/>
              </a:xfrm>
              <a:prstGeom prst="rect">
                <a:avLst/>
              </a:prstGeom>
              <a:blipFill rotWithShape="1">
                <a:blip r:embed="rId6"/>
                <a:stretch>
                  <a:fillRect b="-921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Oblouk 2"/>
          <p:cNvSpPr/>
          <p:nvPr/>
        </p:nvSpPr>
        <p:spPr bwMode="auto">
          <a:xfrm rot="13938347">
            <a:off x="2305400" y="3133678"/>
            <a:ext cx="1064632" cy="1052028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0" name="Oblouk 59"/>
          <p:cNvSpPr/>
          <p:nvPr/>
        </p:nvSpPr>
        <p:spPr bwMode="auto">
          <a:xfrm rot="13938347">
            <a:off x="7134526" y="3168637"/>
            <a:ext cx="1064632" cy="1052028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7224110" y="3453337"/>
            <a:ext cx="4442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ym typeface="Symbol"/>
              </a:rPr>
              <a:t></a:t>
            </a:r>
            <a:endParaRPr lang="cs-CZ" sz="2400" b="1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2471582" y="3463818"/>
            <a:ext cx="4442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sym typeface="Symbol"/>
              </a:rPr>
              <a:t></a:t>
            </a:r>
            <a:endParaRPr lang="cs-CZ" sz="2400" b="1" dirty="0"/>
          </a:p>
        </p:txBody>
      </p:sp>
      <p:sp>
        <p:nvSpPr>
          <p:cNvPr id="65" name="Oblouk 64"/>
          <p:cNvSpPr/>
          <p:nvPr/>
        </p:nvSpPr>
        <p:spPr bwMode="auto">
          <a:xfrm rot="13938347">
            <a:off x="7126206" y="3158154"/>
            <a:ext cx="1064632" cy="1052028"/>
          </a:xfrm>
          <a:prstGeom prst="arc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6" name="Oblouk 65"/>
          <p:cNvSpPr/>
          <p:nvPr/>
        </p:nvSpPr>
        <p:spPr bwMode="auto">
          <a:xfrm rot="13938347">
            <a:off x="2305398" y="3133678"/>
            <a:ext cx="1064632" cy="1052028"/>
          </a:xfrm>
          <a:prstGeom prst="arc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900823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7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8" grpId="0"/>
      <p:bldP spid="30" grpId="0"/>
      <p:bldP spid="32" grpId="0"/>
      <p:bldP spid="38" grpId="0"/>
      <p:bldP spid="39" grpId="0"/>
      <p:bldP spid="37" grpId="0"/>
      <p:bldP spid="5" grpId="0"/>
      <p:bldP spid="47" grpId="0"/>
      <p:bldP spid="48" grpId="0"/>
      <p:bldP spid="49" grpId="0"/>
      <p:bldP spid="50" grpId="0"/>
      <p:bldP spid="51" grpId="0"/>
      <p:bldP spid="52" grpId="0"/>
      <p:bldP spid="56" grpId="0"/>
      <p:bldP spid="57" grpId="0"/>
      <p:bldP spid="59" grpId="0"/>
      <p:bldP spid="18" grpId="0"/>
      <p:bldP spid="2" grpId="0" animBg="1"/>
      <p:bldP spid="40" grpId="0" animBg="1"/>
      <p:bldP spid="46" grpId="0" animBg="1"/>
      <p:bldP spid="61" grpId="0" animBg="1"/>
      <p:bldP spid="44" grpId="0"/>
      <p:bldP spid="3" grpId="0" animBg="1"/>
      <p:bldP spid="60" grpId="0" animBg="1"/>
      <p:bldP spid="4" grpId="0"/>
      <p:bldP spid="64" grpId="0"/>
      <p:bldP spid="65" grpId="0" animBg="1"/>
      <p:bldP spid="6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14313"/>
            <a:ext cx="8260407" cy="146208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Podobnost</a:t>
            </a:r>
            <a:br>
              <a:rPr lang="cs-CZ" dirty="0" smtClean="0"/>
            </a:br>
            <a:r>
              <a:rPr lang="cs-CZ" sz="3200" dirty="0" smtClean="0"/>
              <a:t>Příklad č. 1</a:t>
            </a:r>
            <a:endParaRPr lang="cs-CZ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ovéPole 6"/>
              <p:cNvSpPr txBox="1"/>
              <p:nvPr/>
            </p:nvSpPr>
            <p:spPr>
              <a:xfrm>
                <a:off x="0" y="2060848"/>
                <a:ext cx="9144000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1) Určete, zda jsou trojúhelníky ABC (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sz="20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smtClean="0">
                            <a:latin typeface="Cambria Math"/>
                          </a:rPr>
                          <m:t>𝑨𝑩</m:t>
                        </m:r>
                      </m:e>
                    </m:d>
                    <m:r>
                      <a:rPr lang="cs-CZ" sz="2000" b="1" i="1" smtClean="0">
                        <a:latin typeface="Cambria Math"/>
                      </a:rPr>
                      <m:t>=</m:t>
                    </m:r>
                    <m:r>
                      <a:rPr lang="cs-CZ" sz="2000" b="1" i="1" smtClean="0">
                        <a:latin typeface="Cambria Math"/>
                      </a:rPr>
                      <m:t>𝟗</m:t>
                    </m:r>
                    <m:r>
                      <a:rPr lang="cs-CZ" sz="2000" b="1" i="1" smtClean="0">
                        <a:latin typeface="Cambria Math"/>
                      </a:rPr>
                      <m:t> </m:t>
                    </m:r>
                    <m:r>
                      <a:rPr lang="cs-CZ" sz="2000" b="1" i="1" smtClean="0">
                        <a:latin typeface="Cambria Math"/>
                      </a:rPr>
                      <m:t>𝒄𝒎</m:t>
                    </m:r>
                    <m:r>
                      <a:rPr lang="cs-CZ" sz="2000" b="1" i="1" smtClean="0">
                        <a:latin typeface="Cambria Math"/>
                      </a:rPr>
                      <m:t>, </m:t>
                    </m:r>
                    <m:d>
                      <m:dPr>
                        <m:begChr m:val="|"/>
                        <m:endChr m:val="|"/>
                        <m:ctrlPr>
                          <a:rPr lang="cs-CZ" sz="20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smtClean="0">
                            <a:latin typeface="Cambria Math"/>
                          </a:rPr>
                          <m:t>𝑩𝑪</m:t>
                        </m:r>
                      </m:e>
                    </m:d>
                    <m:r>
                      <a:rPr lang="cs-CZ" sz="2000" b="1" i="1" smtClean="0">
                        <a:latin typeface="Cambria Math"/>
                      </a:rPr>
                      <m:t>=</m:t>
                    </m:r>
                    <m:r>
                      <a:rPr lang="cs-CZ" sz="2000" b="1" i="1" smtClean="0">
                        <a:latin typeface="Cambria Math"/>
                      </a:rPr>
                      <m:t>𝟔</m:t>
                    </m:r>
                    <m:r>
                      <a:rPr lang="cs-CZ" sz="2000" b="1" i="1" smtClean="0">
                        <a:latin typeface="Cambria Math"/>
                      </a:rPr>
                      <m:t> </m:t>
                    </m:r>
                    <m:r>
                      <a:rPr lang="cs-CZ" sz="2000" b="1" i="1" smtClean="0">
                        <a:latin typeface="Cambria Math"/>
                      </a:rPr>
                      <m:t>𝒄𝒎</m:t>
                    </m:r>
                    <m:r>
                      <a:rPr lang="cs-CZ" sz="2000" b="1" i="1" smtClean="0">
                        <a:latin typeface="Cambria Math"/>
                      </a:rPr>
                      <m:t>,</m:t>
                    </m:r>
                  </m:oMath>
                </a14:m>
                <a:r>
                  <a:rPr lang="cs-CZ" sz="2000" b="1" i="1" dirty="0" smtClean="0">
                    <a:latin typeface="Cambria Math"/>
                  </a:rPr>
                  <a:t/>
                </a:r>
                <a:br>
                  <a:rPr lang="cs-CZ" sz="2000" b="1" i="1" dirty="0" smtClean="0">
                    <a:latin typeface="Cambria Math"/>
                  </a:rPr>
                </a:br>
                <a:r>
                  <a:rPr lang="cs-CZ" sz="2000" b="1" i="1" dirty="0" smtClean="0">
                    <a:latin typeface="Cambria Math"/>
                  </a:rPr>
                  <a:t>    </a:t>
                </a:r>
                <a14:m>
                  <m:oMath xmlns:m="http://schemas.openxmlformats.org/officeDocument/2006/math">
                    <m:r>
                      <a:rPr lang="cs-CZ" sz="2000" b="1" i="1" smtClean="0">
                        <a:latin typeface="Cambria Math"/>
                      </a:rPr>
                      <m:t> </m:t>
                    </m:r>
                    <m:d>
                      <m:dPr>
                        <m:begChr m:val="|"/>
                        <m:endChr m:val="|"/>
                        <m:ctrlPr>
                          <a:rPr lang="cs-CZ" sz="20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smtClean="0">
                            <a:latin typeface="Cambria Math"/>
                          </a:rPr>
                          <m:t>𝑨𝑪</m:t>
                        </m:r>
                      </m:e>
                    </m:d>
                    <m:r>
                      <a:rPr lang="cs-CZ" sz="2000" b="1" i="1" smtClean="0">
                        <a:latin typeface="Cambria Math"/>
                      </a:rPr>
                      <m:t>=</m:t>
                    </m:r>
                    <m:r>
                      <a:rPr lang="cs-CZ" sz="2000" b="1" i="1" smtClean="0">
                        <a:latin typeface="Cambria Math"/>
                      </a:rPr>
                      <m:t>𝟏𝟐</m:t>
                    </m:r>
                    <m:r>
                      <a:rPr lang="cs-CZ" sz="2000" b="1" i="1" smtClean="0">
                        <a:latin typeface="Cambria Math"/>
                      </a:rPr>
                      <m:t>𝒄𝒎</m:t>
                    </m:r>
                  </m:oMath>
                </a14:m>
                <a:r>
                  <a:rPr lang="cs-CZ" sz="2000" b="1" dirty="0" smtClean="0"/>
                  <a:t>) a PQR </a:t>
                </a:r>
                <a:r>
                  <a:rPr lang="cs-CZ" sz="2000" b="1" dirty="0"/>
                  <a:t>(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sz="2000" b="1" i="1"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smtClean="0">
                            <a:latin typeface="Cambria Math"/>
                          </a:rPr>
                          <m:t>𝑷𝑸</m:t>
                        </m:r>
                      </m:e>
                    </m:d>
                    <m:r>
                      <a:rPr lang="cs-CZ" sz="2000" b="1" i="1">
                        <a:latin typeface="Cambria Math"/>
                      </a:rPr>
                      <m:t>=</m:t>
                    </m:r>
                    <m:r>
                      <a:rPr lang="cs-CZ" sz="2000" b="1" i="1" smtClean="0">
                        <a:latin typeface="Cambria Math"/>
                      </a:rPr>
                      <m:t>𝟔</m:t>
                    </m:r>
                    <m:r>
                      <a:rPr lang="cs-CZ" sz="2000" b="1" i="1">
                        <a:latin typeface="Cambria Math"/>
                      </a:rPr>
                      <m:t> </m:t>
                    </m:r>
                    <m:r>
                      <a:rPr lang="cs-CZ" sz="2000" b="1" i="1">
                        <a:latin typeface="Cambria Math"/>
                      </a:rPr>
                      <m:t>𝒄𝒎</m:t>
                    </m:r>
                    <m:r>
                      <a:rPr lang="cs-CZ" sz="2000" b="1" i="1">
                        <a:latin typeface="Cambria Math"/>
                      </a:rPr>
                      <m:t>, </m:t>
                    </m:r>
                    <m:d>
                      <m:dPr>
                        <m:begChr m:val="|"/>
                        <m:endChr m:val="|"/>
                        <m:ctrlPr>
                          <a:rPr lang="cs-CZ" sz="2000" b="1" i="1"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smtClean="0">
                            <a:latin typeface="Cambria Math"/>
                          </a:rPr>
                          <m:t>𝑸𝑹</m:t>
                        </m:r>
                      </m:e>
                    </m:d>
                    <m:r>
                      <a:rPr lang="cs-CZ" sz="2000" b="1" i="1">
                        <a:latin typeface="Cambria Math"/>
                      </a:rPr>
                      <m:t>=</m:t>
                    </m:r>
                    <m:r>
                      <a:rPr lang="cs-CZ" sz="2000" b="1" i="1" smtClean="0">
                        <a:latin typeface="Cambria Math"/>
                      </a:rPr>
                      <m:t>𝟒</m:t>
                    </m:r>
                    <m:r>
                      <a:rPr lang="cs-CZ" sz="2000" b="1" i="1">
                        <a:latin typeface="Cambria Math"/>
                      </a:rPr>
                      <m:t> </m:t>
                    </m:r>
                    <m:r>
                      <a:rPr lang="cs-CZ" sz="2000" b="1" i="1">
                        <a:latin typeface="Cambria Math"/>
                      </a:rPr>
                      <m:t>𝒄𝒎</m:t>
                    </m:r>
                    <m:r>
                      <a:rPr lang="cs-CZ" sz="2000" b="1" i="1" smtClean="0">
                        <a:latin typeface="Cambria Math"/>
                      </a:rPr>
                      <m:t>, </m:t>
                    </m:r>
                    <m:d>
                      <m:dPr>
                        <m:begChr m:val="|"/>
                        <m:endChr m:val="|"/>
                        <m:ctrlPr>
                          <a:rPr lang="cs-CZ" sz="20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smtClean="0">
                            <a:latin typeface="Cambria Math"/>
                          </a:rPr>
                          <m:t>𝑷𝑹</m:t>
                        </m:r>
                      </m:e>
                    </m:d>
                    <m:r>
                      <a:rPr lang="cs-CZ" sz="2000" b="1" i="1" smtClean="0">
                        <a:latin typeface="Cambria Math"/>
                      </a:rPr>
                      <m:t>=</m:t>
                    </m:r>
                    <m:r>
                      <a:rPr lang="cs-CZ" sz="2000" b="1" i="1" smtClean="0">
                        <a:latin typeface="Cambria Math"/>
                      </a:rPr>
                      <m:t>𝟖</m:t>
                    </m:r>
                    <m:r>
                      <a:rPr lang="cs-CZ" sz="2000" b="1" i="1" smtClean="0">
                        <a:latin typeface="Cambria Math"/>
                      </a:rPr>
                      <m:t> </m:t>
                    </m:r>
                    <m:r>
                      <a:rPr lang="cs-CZ" sz="2000" b="1" i="1" smtClean="0">
                        <a:latin typeface="Cambria Math"/>
                      </a:rPr>
                      <m:t>𝒄𝒎</m:t>
                    </m:r>
                  </m:oMath>
                </a14:m>
                <a:r>
                  <a:rPr lang="cs-CZ" sz="2000" b="1" dirty="0"/>
                  <a:t>)</a:t>
                </a:r>
                <a:r>
                  <a:rPr lang="cs-CZ" sz="2000" b="1" dirty="0" smtClean="0"/>
                  <a:t> podobné </a:t>
                </a:r>
                <a:br>
                  <a:rPr lang="cs-CZ" sz="2000" b="1" dirty="0" smtClean="0"/>
                </a:br>
                <a:r>
                  <a:rPr lang="cs-CZ" sz="2000" b="1" dirty="0" smtClean="0"/>
                  <a:t>    </a:t>
                </a:r>
                <a:r>
                  <a:rPr lang="cs-CZ" sz="2000" b="1" u="sng" dirty="0" smtClean="0"/>
                  <a:t>a pokud ano, podobnost zapište a určete poměr podobnosti.	</a:t>
                </a:r>
                <a:endParaRPr lang="cs-CZ" sz="2000" b="1" u="sng" dirty="0"/>
              </a:p>
            </p:txBody>
          </p:sp>
        </mc:Choice>
        <mc:Fallback xmlns="">
          <p:sp>
            <p:nvSpPr>
              <p:cNvPr id="7" name="TextovéPo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060848"/>
                <a:ext cx="9144000" cy="1015663"/>
              </a:xfrm>
              <a:prstGeom prst="rect">
                <a:avLst/>
              </a:prstGeom>
              <a:blipFill rotWithShape="1">
                <a:blip r:embed="rId2"/>
                <a:stretch>
                  <a:fillRect l="-667" t="-2395" b="-1018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ovéPole 45"/>
              <p:cNvSpPr txBox="1"/>
              <p:nvPr/>
            </p:nvSpPr>
            <p:spPr>
              <a:xfrm>
                <a:off x="238834" y="4219812"/>
                <a:ext cx="3537734" cy="7286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</a:rPr>
                        <m:t>𝒌</m:t>
                      </m:r>
                      <m:r>
                        <a:rPr lang="cs-CZ" sz="20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cs-CZ" sz="20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000" b="1" i="1" smtClean="0">
                                  <a:latin typeface="Cambria Math"/>
                                </a:rPr>
                                <m:t>𝑷𝑸</m:t>
                              </m:r>
                            </m:e>
                          </m:d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cs-CZ" sz="20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000" b="1" i="1" smtClean="0">
                                  <a:latin typeface="Cambria Math"/>
                                </a:rPr>
                                <m:t>𝑨𝑩</m:t>
                              </m:r>
                            </m:e>
                          </m:d>
                        </m:den>
                      </m:f>
                      <m:r>
                        <a:rPr lang="cs-CZ" sz="20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</a:rPr>
                            <m:t>𝟔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</a:rPr>
                            <m:t>𝟗</m:t>
                          </m:r>
                        </m:den>
                      </m:f>
                      <m:r>
                        <a:rPr lang="cs-CZ" sz="20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834" y="4219812"/>
                <a:ext cx="3537734" cy="72866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4676449" y="5631401"/>
                <a:ext cx="1301119" cy="8156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solidFill>
                            <a:srgbClr val="FF0000"/>
                          </a:solidFill>
                          <a:latin typeface="Cambria Math"/>
                        </a:rPr>
                        <m:t>𝒌</m:t>
                      </m:r>
                      <m:r>
                        <a:rPr lang="cs-CZ" sz="2400" b="1" i="1" dirty="0" smtClean="0">
                          <a:solidFill>
                            <a:srgbClr val="FF0000"/>
                          </a:solidFill>
                          <a:latin typeface="Cambria Math"/>
                        </a:rPr>
                        <m:t> = </m:t>
                      </m:r>
                      <m:f>
                        <m:fPr>
                          <m:ctrlPr>
                            <a:rPr lang="cs-CZ" sz="24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24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6449" y="5631401"/>
                <a:ext cx="1301119" cy="81567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ovéPole 36"/>
              <p:cNvSpPr txBox="1"/>
              <p:nvPr/>
            </p:nvSpPr>
            <p:spPr>
              <a:xfrm>
                <a:off x="3739576" y="4991312"/>
                <a:ext cx="3174866" cy="646331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600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cs-CZ" sz="3600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𝐀𝐁𝐂</m:t>
                      </m:r>
                      <m:r>
                        <a:rPr lang="cs-CZ" sz="3600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~∆</m:t>
                      </m:r>
                      <m:r>
                        <a:rPr lang="cs-CZ" sz="3600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𝐏𝐐𝐑</m:t>
                      </m:r>
                    </m:oMath>
                  </m:oMathPara>
                </a14:m>
                <a:endParaRPr lang="cs-CZ" sz="36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9576" y="4991312"/>
                <a:ext cx="3174866" cy="64633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6350">
                <a:noFill/>
              </a:ln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251520" y="4959750"/>
                <a:ext cx="3537734" cy="7286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</a:rPr>
                        <m:t>𝒌</m:t>
                      </m:r>
                      <m:r>
                        <a:rPr lang="cs-CZ" sz="20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cs-CZ" sz="20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000" b="1" i="1" smtClean="0">
                                  <a:latin typeface="Cambria Math"/>
                                </a:rPr>
                                <m:t>𝑸𝑹</m:t>
                              </m:r>
                            </m:e>
                          </m:d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cs-CZ" sz="20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000" b="1" i="1" smtClean="0">
                                  <a:latin typeface="Cambria Math"/>
                                </a:rPr>
                                <m:t>𝑩𝑪</m:t>
                              </m:r>
                            </m:e>
                          </m:d>
                        </m:den>
                      </m:f>
                      <m:r>
                        <a:rPr lang="cs-CZ" sz="20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</a:rPr>
                            <m:t>𝟒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</a:rPr>
                            <m:t>𝟔</m:t>
                          </m:r>
                        </m:den>
                      </m:f>
                      <m:r>
                        <a:rPr lang="cs-CZ" sz="20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4959750"/>
                <a:ext cx="3537734" cy="728661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Přímá spojnice 7"/>
          <p:cNvCxnSpPr/>
          <p:nvPr/>
        </p:nvCxnSpPr>
        <p:spPr bwMode="auto">
          <a:xfrm>
            <a:off x="313329" y="4133881"/>
            <a:ext cx="3388743" cy="0"/>
          </a:xfrm>
          <a:prstGeom prst="line">
            <a:avLst/>
          </a:prstGeom>
          <a:ln>
            <a:headEnd type="none" w="med" len="med"/>
            <a:tailEnd type="non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ovéPole 10"/>
              <p:cNvSpPr txBox="1"/>
              <p:nvPr/>
            </p:nvSpPr>
            <p:spPr>
              <a:xfrm>
                <a:off x="242178" y="5683062"/>
                <a:ext cx="3537734" cy="7286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</a:rPr>
                        <m:t>𝒌</m:t>
                      </m:r>
                      <m:r>
                        <a:rPr lang="cs-CZ" sz="20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cs-CZ" sz="20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000" b="1" i="1" smtClean="0">
                                  <a:latin typeface="Cambria Math"/>
                                </a:rPr>
                                <m:t>𝑹𝑷</m:t>
                              </m:r>
                            </m:e>
                          </m:d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cs-CZ" sz="20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000" b="1" i="1" smtClean="0">
                                  <a:latin typeface="Cambria Math"/>
                                </a:rPr>
                                <m:t>𝑪𝑨</m:t>
                              </m:r>
                            </m:e>
                          </m:d>
                        </m:den>
                      </m:f>
                      <m:r>
                        <a:rPr lang="cs-CZ" sz="20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</a:rPr>
                            <m:t>𝟖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</a:rPr>
                            <m:t>𝟏𝟐</m:t>
                          </m:r>
                        </m:den>
                      </m:f>
                      <m:r>
                        <a:rPr lang="cs-CZ" sz="20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11" name="TextovéPol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178" y="5683062"/>
                <a:ext cx="3537734" cy="728661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Obdélník 1"/>
              <p:cNvSpPr/>
              <p:nvPr/>
            </p:nvSpPr>
            <p:spPr>
              <a:xfrm>
                <a:off x="196414" y="3109436"/>
                <a:ext cx="153619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b="1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>
                              <a:latin typeface="Cambria Math"/>
                            </a:rPr>
                            <m:t>𝑨𝑩</m:t>
                          </m:r>
                        </m:e>
                      </m:d>
                      <m:r>
                        <a:rPr lang="cs-CZ" b="1" i="1">
                          <a:latin typeface="Cambria Math"/>
                        </a:rPr>
                        <m:t>=</m:t>
                      </m:r>
                      <m:r>
                        <a:rPr lang="cs-CZ" b="1" i="1">
                          <a:latin typeface="Cambria Math"/>
                        </a:rPr>
                        <m:t>𝟗</m:t>
                      </m:r>
                      <m:r>
                        <a:rPr lang="cs-CZ" b="1" i="1">
                          <a:latin typeface="Cambria Math"/>
                        </a:rPr>
                        <m:t> </m:t>
                      </m:r>
                      <m:r>
                        <a:rPr lang="cs-CZ" b="1" i="1">
                          <a:latin typeface="Cambria Math"/>
                        </a:rPr>
                        <m:t>𝒄𝒎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2" name="Obdélník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414" y="3109436"/>
                <a:ext cx="1536190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Obdélník 2"/>
              <p:cNvSpPr/>
              <p:nvPr/>
            </p:nvSpPr>
            <p:spPr>
              <a:xfrm>
                <a:off x="191507" y="3428854"/>
                <a:ext cx="152817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b="1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>
                              <a:latin typeface="Cambria Math"/>
                            </a:rPr>
                            <m:t>𝑩𝑪</m:t>
                          </m:r>
                        </m:e>
                      </m:d>
                      <m:r>
                        <a:rPr lang="cs-CZ" b="1" i="1">
                          <a:latin typeface="Cambria Math"/>
                        </a:rPr>
                        <m:t>=</m:t>
                      </m:r>
                      <m:r>
                        <a:rPr lang="cs-CZ" b="1" i="1">
                          <a:latin typeface="Cambria Math"/>
                        </a:rPr>
                        <m:t>𝟔</m:t>
                      </m:r>
                      <m:r>
                        <a:rPr lang="cs-CZ" b="1" i="1">
                          <a:latin typeface="Cambria Math"/>
                        </a:rPr>
                        <m:t> </m:t>
                      </m:r>
                      <m:r>
                        <a:rPr lang="cs-CZ" b="1" i="1">
                          <a:latin typeface="Cambria Math"/>
                        </a:rPr>
                        <m:t>𝒄𝒎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3" name="Obdélník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507" y="3428854"/>
                <a:ext cx="1528174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Obdélník 3"/>
              <p:cNvSpPr/>
              <p:nvPr/>
            </p:nvSpPr>
            <p:spPr>
              <a:xfrm>
                <a:off x="191507" y="3764549"/>
                <a:ext cx="160031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 smtClean="0">
                              <a:latin typeface="Cambria Math"/>
                            </a:rPr>
                            <m:t>𝑪𝑨</m:t>
                          </m:r>
                        </m:e>
                      </m:d>
                      <m:r>
                        <a:rPr lang="cs-CZ" b="1" i="1">
                          <a:latin typeface="Cambria Math"/>
                        </a:rPr>
                        <m:t>=</m:t>
                      </m:r>
                      <m:r>
                        <a:rPr lang="cs-CZ" b="1" i="1">
                          <a:latin typeface="Cambria Math"/>
                        </a:rPr>
                        <m:t>𝟏𝟐</m:t>
                      </m:r>
                      <m:r>
                        <a:rPr lang="cs-CZ" b="1" i="1">
                          <a:latin typeface="Cambria Math"/>
                        </a:rPr>
                        <m:t>𝒄𝒎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4" name="Obdélník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507" y="3764549"/>
                <a:ext cx="1600310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Obdélník 5"/>
              <p:cNvSpPr/>
              <p:nvPr/>
            </p:nvSpPr>
            <p:spPr>
              <a:xfrm>
                <a:off x="2224336" y="3109436"/>
                <a:ext cx="154420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b="1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>
                              <a:latin typeface="Cambria Math"/>
                            </a:rPr>
                            <m:t>𝑷𝑸</m:t>
                          </m:r>
                        </m:e>
                      </m:d>
                      <m:r>
                        <a:rPr lang="cs-CZ" b="1" i="1">
                          <a:latin typeface="Cambria Math"/>
                        </a:rPr>
                        <m:t>=</m:t>
                      </m:r>
                      <m:r>
                        <a:rPr lang="cs-CZ" b="1" i="1">
                          <a:latin typeface="Cambria Math"/>
                        </a:rPr>
                        <m:t>𝟔</m:t>
                      </m:r>
                      <m:r>
                        <a:rPr lang="cs-CZ" b="1" i="1">
                          <a:latin typeface="Cambria Math"/>
                        </a:rPr>
                        <m:t> </m:t>
                      </m:r>
                      <m:r>
                        <a:rPr lang="cs-CZ" b="1" i="1">
                          <a:latin typeface="Cambria Math"/>
                        </a:rPr>
                        <m:t>𝒄𝒎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6" name="Obdélník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4336" y="3109436"/>
                <a:ext cx="1544205" cy="369332"/>
              </a:xfrm>
              <a:prstGeom prst="rect">
                <a:avLst/>
              </a:prstGeom>
              <a:blipFill rotWithShape="1">
                <a:blip r:embed="rId11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Obdélník 8"/>
              <p:cNvSpPr/>
              <p:nvPr/>
            </p:nvSpPr>
            <p:spPr>
              <a:xfrm>
                <a:off x="2234104" y="3428854"/>
                <a:ext cx="154580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b="1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>
                              <a:latin typeface="Cambria Math"/>
                            </a:rPr>
                            <m:t>𝑸𝑹</m:t>
                          </m:r>
                        </m:e>
                      </m:d>
                      <m:r>
                        <a:rPr lang="cs-CZ" b="1" i="1">
                          <a:latin typeface="Cambria Math"/>
                        </a:rPr>
                        <m:t>=</m:t>
                      </m:r>
                      <m:r>
                        <a:rPr lang="cs-CZ" b="1" i="1">
                          <a:latin typeface="Cambria Math"/>
                        </a:rPr>
                        <m:t>𝟒</m:t>
                      </m:r>
                      <m:r>
                        <a:rPr lang="cs-CZ" b="1" i="1">
                          <a:latin typeface="Cambria Math"/>
                        </a:rPr>
                        <m:t> </m:t>
                      </m:r>
                      <m:r>
                        <a:rPr lang="cs-CZ" b="1" i="1">
                          <a:latin typeface="Cambria Math"/>
                        </a:rPr>
                        <m:t>𝒄𝒎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9" name="Obdélník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4104" y="3428854"/>
                <a:ext cx="1545808" cy="369332"/>
              </a:xfrm>
              <a:prstGeom prst="rect">
                <a:avLst/>
              </a:prstGeom>
              <a:blipFill rotWithShape="1">
                <a:blip r:embed="rId12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Obdélník 9"/>
              <p:cNvSpPr/>
              <p:nvPr/>
            </p:nvSpPr>
            <p:spPr>
              <a:xfrm>
                <a:off x="2243722" y="3764549"/>
                <a:ext cx="153619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 smtClean="0">
                              <a:latin typeface="Cambria Math"/>
                            </a:rPr>
                            <m:t>𝑹𝑷</m:t>
                          </m:r>
                        </m:e>
                      </m:d>
                      <m:r>
                        <a:rPr lang="cs-CZ" b="1" i="1">
                          <a:latin typeface="Cambria Math"/>
                        </a:rPr>
                        <m:t>=</m:t>
                      </m:r>
                      <m:r>
                        <a:rPr lang="cs-CZ" b="1" i="1">
                          <a:latin typeface="Cambria Math"/>
                        </a:rPr>
                        <m:t>𝟖</m:t>
                      </m:r>
                      <m:r>
                        <a:rPr lang="cs-CZ" b="1" i="1">
                          <a:latin typeface="Cambria Math"/>
                        </a:rPr>
                        <m:t> </m:t>
                      </m:r>
                      <m:r>
                        <a:rPr lang="cs-CZ" b="1" i="1">
                          <a:latin typeface="Cambria Math"/>
                        </a:rPr>
                        <m:t>𝒄𝒎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10" name="Obdélník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3722" y="3764549"/>
                <a:ext cx="1536190" cy="3693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Přímá spojnice se šipkou 12"/>
          <p:cNvCxnSpPr/>
          <p:nvPr/>
        </p:nvCxnSpPr>
        <p:spPr bwMode="auto">
          <a:xfrm>
            <a:off x="1804612" y="3356992"/>
            <a:ext cx="463132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Přímá spojnice se šipkou 19"/>
          <p:cNvCxnSpPr/>
          <p:nvPr/>
        </p:nvCxnSpPr>
        <p:spPr bwMode="auto">
          <a:xfrm>
            <a:off x="1804612" y="3645024"/>
            <a:ext cx="463132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Přímá spojnice se šipkou 20"/>
          <p:cNvCxnSpPr/>
          <p:nvPr/>
        </p:nvCxnSpPr>
        <p:spPr bwMode="auto">
          <a:xfrm>
            <a:off x="1804612" y="4005064"/>
            <a:ext cx="463132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Přímá spojnice 21"/>
          <p:cNvCxnSpPr/>
          <p:nvPr/>
        </p:nvCxnSpPr>
        <p:spPr bwMode="auto">
          <a:xfrm>
            <a:off x="191507" y="6411723"/>
            <a:ext cx="3388743" cy="0"/>
          </a:xfrm>
          <a:prstGeom prst="line">
            <a:avLst/>
          </a:prstGeom>
          <a:ln>
            <a:headEnd type="none" w="med" len="med"/>
            <a:tailEnd type="non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ovéPole 14"/>
          <p:cNvSpPr txBox="1"/>
          <p:nvPr/>
        </p:nvSpPr>
        <p:spPr>
          <a:xfrm>
            <a:off x="2657956" y="3804009"/>
            <a:ext cx="104411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0" dirty="0" smtClean="0"/>
              <a:t>}</a:t>
            </a:r>
            <a:endParaRPr lang="cs-CZ" sz="16000" dirty="0"/>
          </a:p>
        </p:txBody>
      </p:sp>
    </p:spTree>
    <p:extLst>
      <p:ext uri="{BB962C8B-B14F-4D97-AF65-F5344CB8AC3E}">
        <p14:creationId xmlns:p14="http://schemas.microsoft.com/office/powerpoint/2010/main" val="134992608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6" grpId="0"/>
      <p:bldP spid="31" grpId="0"/>
      <p:bldP spid="37" grpId="0"/>
      <p:bldP spid="25" grpId="0"/>
      <p:bldP spid="11" grpId="0"/>
      <p:bldP spid="2" grpId="0"/>
      <p:bldP spid="3" grpId="0"/>
      <p:bldP spid="4" grpId="0"/>
      <p:bldP spid="6" grpId="0"/>
      <p:bldP spid="9" grpId="0"/>
      <p:bldP spid="10" grpId="0"/>
      <p:bldP spid="15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1760</TotalTime>
  <Words>1192</Words>
  <Application>Microsoft Office PowerPoint</Application>
  <PresentationFormat>Předvádění na obrazovce (4:3)</PresentationFormat>
  <Paragraphs>254</Paragraphs>
  <Slides>14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Prezentace školení zaměstnanců</vt:lpstr>
      <vt:lpstr>Podobnost trojúhelníků</vt:lpstr>
      <vt:lpstr>Podobnost trojúhelníků Matematická podobnost</vt:lpstr>
      <vt:lpstr>Podobnost trojúhelníků Shodnost trojúhelníků</vt:lpstr>
      <vt:lpstr>Podobnost trojúhelníků Podobnost trojúhelníků</vt:lpstr>
      <vt:lpstr>Podobnost trojúhelníků Shodnost trojúhelníků</vt:lpstr>
      <vt:lpstr>Podobnost trojúhelníků Podobnost trojúhelníků</vt:lpstr>
      <vt:lpstr>Podobnost trojúhelníků Shodnost trojúhelníků</vt:lpstr>
      <vt:lpstr>Podobnost trojúhelníků Podobnost trojúhelníků</vt:lpstr>
      <vt:lpstr>Podobnost Příklad č. 1</vt:lpstr>
      <vt:lpstr>Podobnost Příklad č. 2</vt:lpstr>
      <vt:lpstr>Podobnost Příklad č. 3</vt:lpstr>
      <vt:lpstr>Podobnost Příklad č. 4</vt:lpstr>
      <vt:lpstr>Podobnost Příklad č. 5</vt:lpstr>
      <vt:lpstr>Podobnost Příklad č. 6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271</cp:revision>
  <dcterms:created xsi:type="dcterms:W3CDTF">2012-01-02T08:14:14Z</dcterms:created>
  <dcterms:modified xsi:type="dcterms:W3CDTF">2012-02-28T09:48:00Z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