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9" r:id="rId3"/>
    <p:sldId id="275" r:id="rId4"/>
    <p:sldId id="294" r:id="rId5"/>
    <p:sldId id="296" r:id="rId6"/>
    <p:sldId id="297" r:id="rId7"/>
    <p:sldId id="298" r:id="rId8"/>
    <p:sldId id="299" r:id="rId9"/>
    <p:sldId id="300" r:id="rId10"/>
    <p:sldId id="301" r:id="rId11"/>
    <p:sldId id="302" r:id="rId12"/>
    <p:sldId id="303" r:id="rId13"/>
    <p:sldId id="304" r:id="rId14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5" d="100"/>
          <a:sy n="75" d="100"/>
        </p:scale>
        <p:origin x="-12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Podobnost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9.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Podobnost</a:t>
            </a:r>
            <a:br>
              <a:rPr lang="cs-CZ" dirty="0" smtClean="0"/>
            </a:br>
            <a:r>
              <a:rPr lang="cs-CZ" sz="3200" dirty="0" smtClean="0"/>
              <a:t>Příklad č. 1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0" y="2060848"/>
                <a:ext cx="914400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1) Určete, zda jsou obdélníky ABCD (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𝑨𝑩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𝟖</m:t>
                    </m:r>
                    <m:r>
                      <a:rPr lang="cs-CZ" sz="2000" b="1" i="1" smtClean="0">
                        <a:latin typeface="Cambria Math"/>
                      </a:rPr>
                      <m:t> </m:t>
                    </m:r>
                    <m:r>
                      <a:rPr lang="cs-CZ" sz="2000" b="1" i="1" smtClean="0">
                        <a:latin typeface="Cambria Math"/>
                      </a:rPr>
                      <m:t>𝒄𝒎</m:t>
                    </m:r>
                    <m:r>
                      <a:rPr lang="cs-CZ" sz="2000" b="1" i="1" smtClean="0">
                        <a:latin typeface="Cambria Math"/>
                      </a:rPr>
                      <m:t>,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𝑩𝑪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𝟔</m:t>
                    </m:r>
                    <m:r>
                      <a:rPr lang="cs-CZ" sz="2000" b="1" i="1" smtClean="0">
                        <a:latin typeface="Cambria Math"/>
                      </a:rPr>
                      <m:t> </m:t>
                    </m:r>
                    <m:r>
                      <a:rPr lang="cs-CZ" sz="2000" b="1" i="1" smtClean="0">
                        <a:latin typeface="Cambria Math"/>
                      </a:rPr>
                      <m:t>𝒄𝒎</m:t>
                    </m:r>
                  </m:oMath>
                </a14:m>
                <a:r>
                  <a:rPr lang="cs-CZ" sz="2000" b="1" dirty="0" smtClean="0"/>
                  <a:t>) </a:t>
                </a:r>
                <a:br>
                  <a:rPr lang="cs-CZ" sz="2000" b="1" dirty="0" smtClean="0"/>
                </a:br>
                <a:r>
                  <a:rPr lang="cs-CZ" sz="2000" b="1" dirty="0" smtClean="0"/>
                  <a:t>     a PQRS </a:t>
                </a:r>
                <a:r>
                  <a:rPr lang="cs-CZ" sz="2000" b="1" dirty="0"/>
                  <a:t>(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𝑷𝑸</m:t>
                        </m:r>
                      </m:e>
                    </m:d>
                    <m:r>
                      <a:rPr lang="cs-CZ" sz="2000" b="1" i="1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𝟏𝟎</m:t>
                    </m:r>
                    <m:r>
                      <a:rPr lang="cs-CZ" sz="2000" b="1" i="1">
                        <a:latin typeface="Cambria Math"/>
                      </a:rPr>
                      <m:t> </m:t>
                    </m:r>
                    <m:r>
                      <a:rPr lang="cs-CZ" sz="2000" b="1" i="1">
                        <a:latin typeface="Cambria Math"/>
                      </a:rPr>
                      <m:t>𝒄𝒎</m:t>
                    </m:r>
                    <m:r>
                      <a:rPr lang="cs-CZ" sz="2000" b="1" i="1">
                        <a:latin typeface="Cambria Math"/>
                      </a:rPr>
                      <m:t>,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𝑸𝑹</m:t>
                        </m:r>
                      </m:e>
                    </m:d>
                    <m:r>
                      <a:rPr lang="cs-CZ" sz="2000" b="1" i="1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𝟕</m:t>
                    </m:r>
                    <m:r>
                      <a:rPr lang="cs-CZ" sz="2000" b="1" i="1" smtClean="0">
                        <a:latin typeface="Cambria Math"/>
                      </a:rPr>
                      <m:t>,</m:t>
                    </m:r>
                    <m:r>
                      <a:rPr lang="cs-CZ" sz="2000" b="1" i="1" smtClean="0">
                        <a:latin typeface="Cambria Math"/>
                      </a:rPr>
                      <m:t>𝟓</m:t>
                    </m:r>
                    <m:r>
                      <a:rPr lang="cs-CZ" sz="2000" b="1" i="1">
                        <a:latin typeface="Cambria Math"/>
                      </a:rPr>
                      <m:t> </m:t>
                    </m:r>
                    <m:r>
                      <a:rPr lang="cs-CZ" sz="2000" b="1" i="1">
                        <a:latin typeface="Cambria Math"/>
                      </a:rPr>
                      <m:t>𝒄𝒎</m:t>
                    </m:r>
                  </m:oMath>
                </a14:m>
                <a:r>
                  <a:rPr lang="cs-CZ" sz="2000" b="1" dirty="0"/>
                  <a:t>)</a:t>
                </a:r>
                <a:r>
                  <a:rPr lang="cs-CZ" sz="2000" b="1" dirty="0" smtClean="0"/>
                  <a:t> podobné a pokud ano, </a:t>
                </a:r>
                <a:br>
                  <a:rPr lang="cs-CZ" sz="2000" b="1" dirty="0" smtClean="0"/>
                </a:br>
                <a:r>
                  <a:rPr lang="cs-CZ" sz="2000" b="1" u="sng" dirty="0" smtClean="0"/>
                  <a:t>     podobnost zapište a určete poměr podobnosti.			</a:t>
                </a:r>
                <a:endParaRPr lang="cs-CZ" sz="2000" b="1" u="sng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60848"/>
                <a:ext cx="9144000" cy="1015663"/>
              </a:xfrm>
              <a:prstGeom prst="rect">
                <a:avLst/>
              </a:prstGeom>
              <a:blipFill rotWithShape="1">
                <a:blip r:embed="rId2"/>
                <a:stretch>
                  <a:fillRect l="-667" t="-2395" b="-1018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170170" y="3076511"/>
                <a:ext cx="3537734" cy="8559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𝒌</m:t>
                      </m:r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𝑷𝑸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𝑨𝑩</m:t>
                              </m:r>
                            </m:e>
                          </m:d>
                        </m:den>
                      </m:f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𝟏𝟎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𝟖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𝟏</m:t>
                      </m:r>
                      <m:r>
                        <a:rPr lang="cs-CZ" sz="2400" b="1" i="1" smtClean="0">
                          <a:latin typeface="Cambria Math"/>
                        </a:rPr>
                        <m:t>,</m:t>
                      </m:r>
                      <m:r>
                        <a:rPr lang="cs-CZ" sz="2400" b="1" i="1" smtClean="0">
                          <a:latin typeface="Cambria Math"/>
                        </a:rPr>
                        <m:t>𝟐𝟓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170" y="3076511"/>
                <a:ext cx="3537734" cy="85594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ovéPole 30"/>
          <p:cNvSpPr txBox="1"/>
          <p:nvPr/>
        </p:nvSpPr>
        <p:spPr>
          <a:xfrm>
            <a:off x="3558913" y="4840051"/>
            <a:ext cx="1301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k = 1,25</a:t>
            </a:r>
            <a:endParaRPr lang="cs-CZ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172998" y="4843963"/>
                <a:ext cx="3174866" cy="461665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solidFill>
                      <a:srgbClr val="FF0000"/>
                    </a:solidFill>
                    <a:ea typeface="Cambria Math"/>
                  </a:rPr>
                  <a:t>      ABCD </a:t>
                </a:r>
                <a14:m>
                  <m:oMath xmlns:m="http://schemas.openxmlformats.org/officeDocument/2006/math"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~</m:t>
                    </m:r>
                  </m:oMath>
                </a14:m>
                <a:r>
                  <a:rPr lang="cs-CZ" sz="2400" b="1" dirty="0" smtClean="0">
                    <a:solidFill>
                      <a:srgbClr val="FF0000"/>
                    </a:solidFill>
                  </a:rPr>
                  <a:t>     PQRS</a:t>
                </a:r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998" y="4843963"/>
                <a:ext cx="3174866" cy="461665"/>
              </a:xfrm>
              <a:prstGeom prst="rect">
                <a:avLst/>
              </a:prstGeom>
              <a:blipFill rotWithShape="1">
                <a:blip r:embed="rId4"/>
                <a:stretch>
                  <a:fillRect t="-9333" r="-2111" b="-32000"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170170" y="3956420"/>
                <a:ext cx="3537734" cy="8559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𝒌</m:t>
                      </m:r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𝑸𝑹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𝑩𝑪</m:t>
                              </m:r>
                            </m:e>
                          </m:d>
                        </m:den>
                      </m:f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𝟕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𝟏</m:t>
                      </m:r>
                      <m:r>
                        <a:rPr lang="cs-CZ" sz="2400" b="1" i="1" smtClean="0">
                          <a:latin typeface="Cambria Math"/>
                        </a:rPr>
                        <m:t>,</m:t>
                      </m:r>
                      <m:r>
                        <a:rPr lang="cs-CZ" sz="2400" b="1" i="1" smtClean="0">
                          <a:latin typeface="Cambria Math"/>
                        </a:rPr>
                        <m:t>𝟐𝟓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170" y="3956420"/>
                <a:ext cx="3537734" cy="85594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bdélník 4"/>
          <p:cNvSpPr/>
          <p:nvPr/>
        </p:nvSpPr>
        <p:spPr bwMode="auto">
          <a:xfrm>
            <a:off x="395536" y="5013176"/>
            <a:ext cx="288032" cy="115416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Obdélník 26"/>
          <p:cNvSpPr/>
          <p:nvPr/>
        </p:nvSpPr>
        <p:spPr bwMode="auto">
          <a:xfrm>
            <a:off x="1979712" y="5017087"/>
            <a:ext cx="288032" cy="115416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170170" y="4812360"/>
            <a:ext cx="3388743" cy="0"/>
          </a:xfrm>
          <a:prstGeom prst="line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992608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6" grpId="0"/>
      <p:bldP spid="31" grpId="0"/>
      <p:bldP spid="37" grpId="0"/>
      <p:bldP spid="25" grpId="0"/>
      <p:bldP spid="5" grpId="0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Podobnost</a:t>
            </a:r>
            <a:br>
              <a:rPr lang="cs-CZ" dirty="0" smtClean="0"/>
            </a:br>
            <a:r>
              <a:rPr lang="cs-CZ" sz="3200" dirty="0" smtClean="0"/>
              <a:t>Příklad č. 2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0" y="2060848"/>
                <a:ext cx="914400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2) Dva obdélníky ABCD a MNOP jsou podobné a platí</a:t>
                </a:r>
                <a14:m>
                  <m:oMath xmlns:m="http://schemas.openxmlformats.org/officeDocument/2006/math">
                    <m:r>
                      <a:rPr lang="cs-CZ" sz="2000" b="1">
                        <a:latin typeface="Cambria Math"/>
                      </a:rPr>
                      <m:t>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𝑨𝑩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𝟏𝟐</m:t>
                    </m:r>
                    <m:r>
                      <a:rPr lang="cs-CZ" sz="2000" b="1" i="1" smtClean="0">
                        <a:latin typeface="Cambria Math"/>
                      </a:rPr>
                      <m:t> </m:t>
                    </m:r>
                    <m:r>
                      <a:rPr lang="cs-CZ" sz="2000" b="1" i="1" smtClean="0">
                        <a:latin typeface="Cambria Math"/>
                      </a:rPr>
                      <m:t>𝒄𝒎</m:t>
                    </m:r>
                    <m:r>
                      <a:rPr lang="cs-CZ" sz="2000" b="1" i="1" smtClean="0">
                        <a:latin typeface="Cambria Math"/>
                      </a:rPr>
                      <m:t>, </m:t>
                    </m:r>
                  </m:oMath>
                </a14:m>
                <a:r>
                  <a:rPr lang="cs-CZ" sz="2000" b="1" i="1" dirty="0" smtClean="0">
                    <a:latin typeface="Cambria Math"/>
                  </a:rPr>
                  <a:t/>
                </a:r>
                <a:br>
                  <a:rPr lang="cs-CZ" sz="2000" b="1" i="1" dirty="0" smtClean="0">
                    <a:latin typeface="Cambria Math"/>
                  </a:rPr>
                </a:br>
                <a:r>
                  <a:rPr lang="cs-CZ" sz="2000" b="1" i="1" dirty="0" smtClean="0">
                    <a:latin typeface="Cambria Math"/>
                  </a:rPr>
                  <a:t>  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𝑩𝑪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𝟖</m:t>
                    </m:r>
                    <m:r>
                      <a:rPr lang="cs-CZ" sz="2000" b="1" i="1" smtClean="0">
                        <a:latin typeface="Cambria Math"/>
                      </a:rPr>
                      <m:t> </m:t>
                    </m:r>
                    <m:r>
                      <a:rPr lang="cs-CZ" sz="2000" b="1" i="1" smtClean="0">
                        <a:latin typeface="Cambria Math"/>
                      </a:rPr>
                      <m:t>𝒄𝒎</m:t>
                    </m:r>
                    <m:r>
                      <a:rPr lang="cs-CZ" sz="2000" b="1" i="0" smtClean="0">
                        <a:latin typeface="Cambria Math"/>
                      </a:rPr>
                      <m:t> </m:t>
                    </m:r>
                    <m:r>
                      <a:rPr lang="cs-CZ" sz="2000" b="1" i="0" smtClean="0">
                        <a:latin typeface="Cambria Math"/>
                      </a:rPr>
                      <m:t>𝐚</m:t>
                    </m:r>
                    <m:r>
                      <a:rPr lang="cs-CZ" sz="2000" b="1" i="0" smtClean="0">
                        <a:latin typeface="Cambria Math"/>
                      </a:rPr>
                      <m:t>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𝑴𝑵</m:t>
                        </m:r>
                      </m:e>
                    </m:d>
                    <m:r>
                      <a:rPr lang="cs-CZ" sz="2000" b="1" i="1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𝟗</m:t>
                    </m:r>
                    <m:r>
                      <a:rPr lang="cs-CZ" sz="2000" b="1" i="1">
                        <a:latin typeface="Cambria Math"/>
                      </a:rPr>
                      <m:t> </m:t>
                    </m:r>
                    <m:r>
                      <a:rPr lang="cs-CZ" sz="2000" b="1" i="1">
                        <a:latin typeface="Cambria Math"/>
                      </a:rPr>
                      <m:t>𝒄𝒎</m:t>
                    </m:r>
                  </m:oMath>
                </a14:m>
                <a:r>
                  <a:rPr lang="cs-CZ" sz="2000" b="1" dirty="0" smtClean="0"/>
                  <a:t>. Vypočtěte délku úsečky NO, </a:t>
                </a:r>
                <a:br>
                  <a:rPr lang="cs-CZ" sz="2000" b="1" dirty="0" smtClean="0"/>
                </a:br>
                <a:r>
                  <a:rPr lang="cs-CZ" sz="2000" b="1" dirty="0" smtClean="0"/>
                  <a:t>    </a:t>
                </a:r>
                <a:r>
                  <a:rPr lang="cs-CZ" sz="2000" b="1" u="sng" dirty="0" smtClean="0"/>
                  <a:t>a určete poměr podobnosti.						</a:t>
                </a:r>
                <a:endParaRPr lang="cs-CZ" sz="2000" b="1" u="sng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60848"/>
                <a:ext cx="9144000" cy="1015663"/>
              </a:xfrm>
              <a:prstGeom prst="rect">
                <a:avLst/>
              </a:prstGeom>
              <a:blipFill rotWithShape="1">
                <a:blip r:embed="rId2"/>
                <a:stretch>
                  <a:fillRect l="-667" t="-2395" b="-1018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170170" y="3076511"/>
                <a:ext cx="3537734" cy="867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𝒌</m:t>
                      </m:r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𝑴𝑵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𝑨𝑩</m:t>
                              </m:r>
                            </m:e>
                          </m:d>
                        </m:den>
                      </m:f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𝟗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𝟏𝟐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𝟎</m:t>
                      </m:r>
                      <m:r>
                        <a:rPr lang="cs-CZ" sz="2400" b="1" i="1" smtClean="0">
                          <a:latin typeface="Cambria Math"/>
                        </a:rPr>
                        <m:t>,</m:t>
                      </m:r>
                      <m:r>
                        <a:rPr lang="cs-CZ" sz="2400" b="1" i="1" smtClean="0">
                          <a:latin typeface="Cambria Math"/>
                        </a:rPr>
                        <m:t>𝟕𝟓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170" y="3076511"/>
                <a:ext cx="3537734" cy="8676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ovéPole 30"/>
          <p:cNvSpPr txBox="1"/>
          <p:nvPr/>
        </p:nvSpPr>
        <p:spPr>
          <a:xfrm>
            <a:off x="4211960" y="4843962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Poměr podobnosti k = </a:t>
            </a:r>
            <a:r>
              <a:rPr lang="cs-CZ" sz="2400" b="1" dirty="0" smtClean="0">
                <a:solidFill>
                  <a:srgbClr val="FF0000"/>
                </a:solidFill>
              </a:rPr>
              <a:t>0,75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172998" y="4843963"/>
            <a:ext cx="4110970" cy="461665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ea typeface="Cambria Math"/>
              </a:rPr>
              <a:t>Délka úsečky NO je 6 cm.</a:t>
            </a:r>
            <a:endParaRPr lang="cs-CZ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170170" y="3956420"/>
                <a:ext cx="728215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1" i="1" smtClean="0">
                              <a:latin typeface="Cambria Math"/>
                            </a:rPr>
                            <m:t>𝑵𝑶</m:t>
                          </m:r>
                        </m:e>
                      </m:d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𝒌</m:t>
                      </m:r>
                      <m:r>
                        <a:rPr lang="cs-CZ" sz="2400" b="1" i="1" smtClean="0">
                          <a:latin typeface="Cambria Math"/>
                        </a:rPr>
                        <m:t>· 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1" i="1" smtClean="0">
                              <a:latin typeface="Cambria Math"/>
                            </a:rPr>
                            <m:t>𝑩𝑪</m:t>
                          </m:r>
                        </m:e>
                      </m:d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𝟎</m:t>
                      </m:r>
                      <m:r>
                        <a:rPr lang="cs-CZ" sz="2400" b="1" i="1" smtClean="0">
                          <a:latin typeface="Cambria Math"/>
                        </a:rPr>
                        <m:t>,</m:t>
                      </m:r>
                      <m:r>
                        <a:rPr lang="cs-CZ" sz="2400" b="1" i="1" smtClean="0">
                          <a:latin typeface="Cambria Math"/>
                        </a:rPr>
                        <m:t>𝟕𝟓</m:t>
                      </m:r>
                      <m:r>
                        <a:rPr lang="cs-CZ" sz="2400" b="1" i="1">
                          <a:latin typeface="Cambria Math"/>
                        </a:rPr>
                        <m:t>·</m:t>
                      </m:r>
                      <m:r>
                        <a:rPr lang="cs-CZ" sz="2400" b="1" i="0" smtClean="0">
                          <a:latin typeface="Cambria Math"/>
                        </a:rPr>
                        <m:t>𝟖</m:t>
                      </m:r>
                      <m:r>
                        <a:rPr lang="cs-CZ" sz="2400" b="1" i="0" smtClean="0">
                          <a:latin typeface="Cambria Math"/>
                        </a:rPr>
                        <m:t>=</m:t>
                      </m:r>
                      <m:r>
                        <a:rPr lang="cs-CZ" sz="2400" b="1" i="0" smtClean="0">
                          <a:latin typeface="Cambria Math"/>
                        </a:rPr>
                        <m:t>𝟔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170" y="3956420"/>
                <a:ext cx="7282150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 bwMode="auto">
          <a:xfrm>
            <a:off x="170169" y="4429845"/>
            <a:ext cx="4473839" cy="0"/>
          </a:xfrm>
          <a:prstGeom prst="line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88945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6" grpId="0"/>
      <p:bldP spid="31" grpId="0"/>
      <p:bldP spid="37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Podobnost</a:t>
            </a:r>
            <a:br>
              <a:rPr lang="cs-CZ" dirty="0" smtClean="0"/>
            </a:br>
            <a:r>
              <a:rPr lang="cs-CZ" sz="3200" dirty="0" smtClean="0"/>
              <a:t>Příklad č. 3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0" y="2060848"/>
                <a:ext cx="914400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 smtClean="0"/>
                  <a:t>3) Obdélník ABCD má rozměry</a:t>
                </a:r>
                <a14:m>
                  <m:oMath xmlns:m="http://schemas.openxmlformats.org/officeDocument/2006/math">
                    <m:r>
                      <a:rPr lang="cs-CZ" sz="2000" b="1">
                        <a:latin typeface="Cambria Math"/>
                      </a:rPr>
                      <m:t>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𝑨𝑩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𝟔</m:t>
                    </m:r>
                    <m:r>
                      <a:rPr lang="cs-CZ" sz="2000" b="1" i="1" smtClean="0">
                        <a:latin typeface="Cambria Math"/>
                      </a:rPr>
                      <m:t>,</m:t>
                    </m:r>
                    <m:r>
                      <a:rPr lang="cs-CZ" sz="2000" b="1" i="1" smtClean="0">
                        <a:latin typeface="Cambria Math"/>
                      </a:rPr>
                      <m:t>𝟓</m:t>
                    </m:r>
                    <m:r>
                      <a:rPr lang="cs-CZ" sz="2000" b="1" i="1" smtClean="0">
                        <a:latin typeface="Cambria Math"/>
                      </a:rPr>
                      <m:t> </m:t>
                    </m:r>
                    <m:r>
                      <a:rPr lang="cs-CZ" sz="2000" b="1" i="1" smtClean="0">
                        <a:latin typeface="Cambria Math"/>
                      </a:rPr>
                      <m:t>𝒄𝒎</m:t>
                    </m:r>
                    <m:r>
                      <a:rPr lang="cs-CZ" sz="2000" b="1" i="1" smtClean="0">
                        <a:latin typeface="Cambria Math"/>
                      </a:rPr>
                      <m:t> </m:t>
                    </m:r>
                    <m:r>
                      <a:rPr lang="cs-CZ" sz="2000" b="1" i="1" smtClean="0">
                        <a:latin typeface="Cambria Math"/>
                      </a:rPr>
                      <m:t>𝒂</m:t>
                    </m:r>
                    <m:r>
                      <a:rPr lang="cs-CZ" sz="2000" b="1" i="1" smtClean="0">
                        <a:latin typeface="Cambria Math"/>
                      </a:rPr>
                      <m:t>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smtClean="0">
                            <a:latin typeface="Cambria Math"/>
                          </a:rPr>
                          <m:t>𝑩𝑪</m:t>
                        </m:r>
                      </m:e>
                    </m:d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r>
                      <a:rPr lang="cs-CZ" sz="2000" b="1" i="1" smtClean="0">
                        <a:latin typeface="Cambria Math"/>
                      </a:rPr>
                      <m:t>𝟒</m:t>
                    </m:r>
                    <m:r>
                      <a:rPr lang="cs-CZ" sz="2000" b="1" i="1" smtClean="0">
                        <a:latin typeface="Cambria Math"/>
                      </a:rPr>
                      <m:t>,</m:t>
                    </m:r>
                    <m:r>
                      <a:rPr lang="cs-CZ" sz="2000" b="1" i="1" smtClean="0">
                        <a:latin typeface="Cambria Math"/>
                      </a:rPr>
                      <m:t>𝟓</m:t>
                    </m:r>
                    <m:r>
                      <a:rPr lang="cs-CZ" sz="2000" b="1" i="1" smtClean="0">
                        <a:latin typeface="Cambria Math"/>
                      </a:rPr>
                      <m:t> </m:t>
                    </m:r>
                    <m:r>
                      <a:rPr lang="cs-CZ" sz="2000" b="1" i="1" smtClean="0">
                        <a:latin typeface="Cambria Math"/>
                      </a:rPr>
                      <m:t>𝒄𝒎</m:t>
                    </m:r>
                  </m:oMath>
                </a14:m>
                <a:r>
                  <a:rPr lang="cs-CZ" sz="2000" b="1" dirty="0" smtClean="0"/>
                  <a:t>. Vypočtěte </a:t>
                </a:r>
                <a:br>
                  <a:rPr lang="cs-CZ" sz="2000" b="1" dirty="0" smtClean="0"/>
                </a:br>
                <a:r>
                  <a:rPr lang="cs-CZ" sz="2000" b="1" dirty="0" smtClean="0"/>
                  <a:t>     rozměry obdélníku EFGH víte-li, že je s obdélníkem ABCD podobný </a:t>
                </a:r>
                <a:br>
                  <a:rPr lang="cs-CZ" sz="2000" b="1" dirty="0" smtClean="0"/>
                </a:br>
                <a:r>
                  <a:rPr lang="cs-CZ" sz="2000" b="1" dirty="0" smtClean="0"/>
                  <a:t>     </a:t>
                </a:r>
                <a:r>
                  <a:rPr lang="cs-CZ" sz="2000" b="1" u="sng" dirty="0" smtClean="0"/>
                  <a:t>a poměr podobnosti k = 6.</a:t>
                </a:r>
                <a:r>
                  <a:rPr lang="cs-CZ" sz="2000" b="1" u="sng" dirty="0"/>
                  <a:t> </a:t>
                </a:r>
                <a:r>
                  <a:rPr lang="cs-CZ" sz="2000" b="1" u="sng" dirty="0" smtClean="0"/>
                  <a:t>Vypočítejte poměr obsahů těchto obdélníků.</a:t>
                </a:r>
                <a:endParaRPr lang="cs-CZ" sz="2000" b="1" u="sng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60848"/>
                <a:ext cx="9144000" cy="1015663"/>
              </a:xfrm>
              <a:prstGeom prst="rect">
                <a:avLst/>
              </a:prstGeom>
              <a:blipFill rotWithShape="1">
                <a:blip r:embed="rId2"/>
                <a:stretch>
                  <a:fillRect l="-667" t="-2395" r="-267" b="-1018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ovéPole 36"/>
              <p:cNvSpPr txBox="1"/>
              <p:nvPr/>
            </p:nvSpPr>
            <p:spPr>
              <a:xfrm>
                <a:off x="102618" y="5272265"/>
                <a:ext cx="8647474" cy="830997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 smtClean="0">
                    <a:solidFill>
                      <a:srgbClr val="FF0000"/>
                    </a:solidFill>
                    <a:ea typeface="Cambria Math"/>
                  </a:rPr>
                  <a:t>Délky stran obdélníku EFGH jsou: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𝑬𝑭</m:t>
                        </m:r>
                      </m:e>
                    </m:d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𝟑𝟗</m:t>
                    </m:r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𝒄𝒎</m:t>
                    </m:r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r>
                  <a:rPr lang="cs-CZ" sz="2400" b="1" i="1" dirty="0" smtClean="0">
                    <a:solidFill>
                      <a:srgbClr val="FF0000"/>
                    </a:solidFill>
                    <a:latin typeface="Cambria Math"/>
                    <a:ea typeface="Cambria Math"/>
                  </a:rPr>
                  <a:t/>
                </a:r>
                <a:br>
                  <a:rPr lang="cs-CZ" sz="2400" b="1" i="1" dirty="0" smtClean="0">
                    <a:solidFill>
                      <a:srgbClr val="FF0000"/>
                    </a:solidFill>
                    <a:latin typeface="Cambria Math"/>
                    <a:ea typeface="Cambria Math"/>
                  </a:rPr>
                </a:b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4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𝑭𝑮</m:t>
                        </m:r>
                      </m:e>
                    </m:d>
                    <m:r>
                      <a:rPr lang="cs-CZ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𝟐𝟕</m:t>
                    </m:r>
                    <m:r>
                      <a:rPr lang="cs-CZ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cs-CZ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𝒄𝒎</m:t>
                    </m:r>
                  </m:oMath>
                </a14:m>
                <a:r>
                  <a:rPr lang="cs-CZ" sz="2400" b="1" dirty="0" smtClean="0">
                    <a:solidFill>
                      <a:srgbClr val="FF0000"/>
                    </a:solidFill>
                    <a:ea typeface="Cambria Math"/>
                  </a:rPr>
                  <a:t>. </a:t>
                </a:r>
                <a:r>
                  <a:rPr lang="cs-CZ" sz="2400" b="1" smtClean="0">
                    <a:solidFill>
                      <a:srgbClr val="FF0000"/>
                    </a:solidFill>
                    <a:ea typeface="Cambria Math"/>
                  </a:rPr>
                  <a:t>Poměr </a:t>
                </a:r>
                <a:r>
                  <a:rPr lang="cs-CZ" sz="2400" b="1" smtClean="0">
                    <a:solidFill>
                      <a:srgbClr val="FF0000"/>
                    </a:solidFill>
                    <a:ea typeface="Cambria Math"/>
                  </a:rPr>
                  <a:t>obsahů </a:t>
                </a:r>
                <a:r>
                  <a:rPr lang="cs-CZ" sz="2400" b="1" dirty="0" smtClean="0">
                    <a:solidFill>
                      <a:srgbClr val="FF0000"/>
                    </a:solidFill>
                    <a:ea typeface="Cambria Math"/>
                  </a:rPr>
                  <a:t>obdélníků k´= 36. </a:t>
                </a:r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618" y="5272265"/>
                <a:ext cx="8647474" cy="830997"/>
              </a:xfrm>
              <a:prstGeom prst="rect">
                <a:avLst/>
              </a:prstGeom>
              <a:blipFill rotWithShape="1">
                <a:blip r:embed="rId3"/>
                <a:stretch>
                  <a:fillRect l="-1128" t="-5147" b="-16912"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172998" y="3551661"/>
                <a:ext cx="447383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1" i="1" smtClean="0">
                              <a:latin typeface="Cambria Math"/>
                            </a:rPr>
                            <m:t>𝑭𝑮</m:t>
                          </m:r>
                        </m:e>
                      </m:d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𝒌</m:t>
                      </m:r>
                      <m:r>
                        <a:rPr lang="cs-CZ" sz="2400" b="1" i="1" smtClean="0">
                          <a:latin typeface="Cambria Math"/>
                        </a:rPr>
                        <m:t>· 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1" i="1" smtClean="0">
                              <a:latin typeface="Cambria Math"/>
                            </a:rPr>
                            <m:t>𝑩𝑪</m:t>
                          </m:r>
                        </m:e>
                      </m:d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𝟔</m:t>
                      </m:r>
                      <m:r>
                        <a:rPr lang="cs-CZ" sz="2400" b="1" i="1">
                          <a:latin typeface="Cambria Math"/>
                        </a:rPr>
                        <m:t>·</m:t>
                      </m:r>
                      <m:r>
                        <a:rPr lang="cs-CZ" sz="2400" b="1" i="0" smtClean="0">
                          <a:latin typeface="Cambria Math"/>
                        </a:rPr>
                        <m:t>𝟒</m:t>
                      </m:r>
                      <m:r>
                        <a:rPr lang="cs-CZ" sz="2400" b="1" i="0" smtClean="0">
                          <a:latin typeface="Cambria Math"/>
                        </a:rPr>
                        <m:t>,</m:t>
                      </m:r>
                      <m:r>
                        <a:rPr lang="cs-CZ" sz="2400" b="1" i="0" smtClean="0">
                          <a:latin typeface="Cambria Math"/>
                        </a:rPr>
                        <m:t>𝟓</m:t>
                      </m:r>
                      <m:r>
                        <a:rPr lang="cs-CZ" sz="2400" b="1" i="0" smtClean="0">
                          <a:latin typeface="Cambria Math"/>
                        </a:rPr>
                        <m:t>=</m:t>
                      </m:r>
                      <m:r>
                        <a:rPr lang="cs-CZ" sz="2400" b="1" i="0" smtClean="0">
                          <a:latin typeface="Cambria Math"/>
                        </a:rPr>
                        <m:t>𝟐𝟕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998" y="3551661"/>
                <a:ext cx="4473838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 bwMode="auto">
          <a:xfrm>
            <a:off x="130332" y="3988540"/>
            <a:ext cx="4473839" cy="0"/>
          </a:xfrm>
          <a:prstGeom prst="line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ovéPole 8"/>
              <p:cNvSpPr txBox="1"/>
              <p:nvPr/>
            </p:nvSpPr>
            <p:spPr>
              <a:xfrm>
                <a:off x="172998" y="3093721"/>
                <a:ext cx="447101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1" i="1" smtClean="0">
                              <a:latin typeface="Cambria Math"/>
                            </a:rPr>
                            <m:t>𝑬𝑭</m:t>
                          </m:r>
                        </m:e>
                      </m:d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𝒌</m:t>
                      </m:r>
                      <m:r>
                        <a:rPr lang="cs-CZ" sz="2400" b="1" i="1" smtClean="0">
                          <a:latin typeface="Cambria Math"/>
                        </a:rPr>
                        <m:t>· 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1" i="1" smtClean="0">
                              <a:latin typeface="Cambria Math"/>
                            </a:rPr>
                            <m:t>𝑨𝑩</m:t>
                          </m:r>
                        </m:e>
                      </m:d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𝟔</m:t>
                      </m:r>
                      <m:r>
                        <a:rPr lang="cs-CZ" sz="2400" b="1" i="1">
                          <a:latin typeface="Cambria Math"/>
                        </a:rPr>
                        <m:t>·</m:t>
                      </m:r>
                      <m:r>
                        <a:rPr lang="cs-CZ" sz="2400" b="1" i="0" smtClean="0">
                          <a:latin typeface="Cambria Math"/>
                        </a:rPr>
                        <m:t>𝟔</m:t>
                      </m:r>
                      <m:r>
                        <a:rPr lang="cs-CZ" sz="2400" b="1" i="0" smtClean="0">
                          <a:latin typeface="Cambria Math"/>
                        </a:rPr>
                        <m:t>,</m:t>
                      </m:r>
                      <m:r>
                        <a:rPr lang="cs-CZ" sz="2400" b="1" i="0" smtClean="0">
                          <a:latin typeface="Cambria Math"/>
                        </a:rPr>
                        <m:t>𝟓</m:t>
                      </m:r>
                      <m:r>
                        <a:rPr lang="cs-CZ" sz="2400" b="1" i="0" smtClean="0">
                          <a:latin typeface="Cambria Math"/>
                        </a:rPr>
                        <m:t>=</m:t>
                      </m:r>
                      <m:r>
                        <a:rPr lang="cs-CZ" sz="2400" b="1" i="0" smtClean="0">
                          <a:latin typeface="Cambria Math"/>
                        </a:rPr>
                        <m:t>𝟑𝟗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9" name="TextovéPo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998" y="3093721"/>
                <a:ext cx="4471010" cy="4616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5358003" y="4067481"/>
                <a:ext cx="3537734" cy="8466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𝒌</m:t>
                      </m:r>
                      <m:r>
                        <a:rPr lang="cs-CZ" sz="2400" b="1" i="1" smtClean="0">
                          <a:latin typeface="Cambria Math"/>
                        </a:rPr>
                        <m:t>´=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cs-CZ" sz="2400" b="1" i="1" smtClean="0"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cs-CZ" sz="2400" b="1" i="1" smtClean="0"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𝟎𝟓𝟑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𝟐𝟗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,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𝟐𝟓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𝟑𝟔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8003" y="4067481"/>
                <a:ext cx="3537734" cy="84664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172998" y="4029137"/>
                <a:ext cx="52630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cs-CZ" sz="2400" b="1" i="1" smtClean="0"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1" i="1">
                              <a:latin typeface="Cambria Math"/>
                            </a:rPr>
                            <m:t>𝑨𝑩</m:t>
                          </m:r>
                        </m:e>
                      </m:d>
                      <m:r>
                        <a:rPr lang="cs-CZ" sz="2400" b="1" i="1" smtClean="0">
                          <a:latin typeface="Cambria Math"/>
                        </a:rPr>
                        <m:t>·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1" i="1" smtClean="0">
                              <a:latin typeface="Cambria Math"/>
                            </a:rPr>
                            <m:t>𝑩𝑪</m:t>
                          </m:r>
                        </m:e>
                      </m:d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𝟔</m:t>
                      </m:r>
                      <m:r>
                        <a:rPr lang="cs-CZ" sz="2400" b="1" i="1" smtClean="0">
                          <a:latin typeface="Cambria Math"/>
                        </a:rPr>
                        <m:t>,</m:t>
                      </m:r>
                      <m:r>
                        <a:rPr lang="cs-CZ" sz="2400" b="1" i="1" smtClean="0">
                          <a:latin typeface="Cambria Math"/>
                        </a:rPr>
                        <m:t>𝟓</m:t>
                      </m:r>
                      <m:r>
                        <a:rPr lang="cs-CZ" sz="2400" b="1" i="1">
                          <a:latin typeface="Cambria Math"/>
                        </a:rPr>
                        <m:t>·</m:t>
                      </m:r>
                      <m:r>
                        <a:rPr lang="cs-CZ" sz="2400" b="1" i="0" smtClean="0">
                          <a:latin typeface="Cambria Math"/>
                        </a:rPr>
                        <m:t>𝟒</m:t>
                      </m:r>
                      <m:r>
                        <a:rPr lang="cs-CZ" sz="2400" b="1" i="0" smtClean="0">
                          <a:latin typeface="Cambria Math"/>
                        </a:rPr>
                        <m:t>,</m:t>
                      </m:r>
                      <m:r>
                        <a:rPr lang="cs-CZ" sz="2400" b="1" i="0" smtClean="0">
                          <a:latin typeface="Cambria Math"/>
                        </a:rPr>
                        <m:t>𝟓</m:t>
                      </m:r>
                      <m:r>
                        <a:rPr lang="cs-CZ" sz="2400" b="1" i="0" smtClean="0">
                          <a:latin typeface="Cambria Math"/>
                        </a:rPr>
                        <m:t>=</m:t>
                      </m:r>
                      <m:r>
                        <a:rPr lang="cs-CZ" sz="2400" b="1" i="0" smtClean="0">
                          <a:latin typeface="Cambria Math"/>
                        </a:rPr>
                        <m:t>𝟐𝟗</m:t>
                      </m:r>
                      <m:r>
                        <a:rPr lang="cs-CZ" sz="2400" b="1" i="0" smtClean="0">
                          <a:latin typeface="Cambria Math"/>
                        </a:rPr>
                        <m:t>,</m:t>
                      </m:r>
                      <m:r>
                        <a:rPr lang="cs-CZ" sz="2400" b="1" i="0" smtClean="0">
                          <a:latin typeface="Cambria Math"/>
                        </a:rPr>
                        <m:t>𝟐𝟓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998" y="4029137"/>
                <a:ext cx="5263098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231" b="-394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172998" y="4638203"/>
                <a:ext cx="52630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cs-CZ" sz="2400" b="1" i="1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1" i="1" smtClean="0">
                              <a:latin typeface="Cambria Math"/>
                            </a:rPr>
                            <m:t>𝑬𝑭</m:t>
                          </m:r>
                        </m:e>
                      </m:d>
                      <m:r>
                        <a:rPr lang="cs-CZ" sz="2400" b="1" i="1" smtClean="0">
                          <a:latin typeface="Cambria Math"/>
                        </a:rPr>
                        <m:t>·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1" i="1" smtClean="0">
                              <a:latin typeface="Cambria Math"/>
                            </a:rPr>
                            <m:t>𝑭𝑮</m:t>
                          </m:r>
                        </m:e>
                      </m:d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r>
                        <a:rPr lang="cs-CZ" sz="2400" b="1" i="1" smtClean="0">
                          <a:latin typeface="Cambria Math"/>
                        </a:rPr>
                        <m:t>𝟑𝟗</m:t>
                      </m:r>
                      <m:r>
                        <a:rPr lang="cs-CZ" sz="2400" b="1" i="1">
                          <a:latin typeface="Cambria Math"/>
                        </a:rPr>
                        <m:t>·</m:t>
                      </m:r>
                      <m:r>
                        <a:rPr lang="cs-CZ" sz="2400" b="1" i="0" smtClean="0">
                          <a:latin typeface="Cambria Math"/>
                        </a:rPr>
                        <m:t>𝟐𝟕</m:t>
                      </m:r>
                      <m:r>
                        <a:rPr lang="cs-CZ" sz="2400" b="1" i="0" smtClean="0">
                          <a:latin typeface="Cambria Math"/>
                        </a:rPr>
                        <m:t>=</m:t>
                      </m:r>
                      <m:r>
                        <a:rPr lang="cs-CZ" sz="2400" b="1" i="0" smtClean="0">
                          <a:latin typeface="Cambria Math"/>
                        </a:rPr>
                        <m:t>𝟏</m:t>
                      </m:r>
                      <m:r>
                        <a:rPr lang="cs-CZ" sz="2400" b="1" i="0" smtClean="0">
                          <a:latin typeface="Cambria Math"/>
                        </a:rPr>
                        <m:t> </m:t>
                      </m:r>
                      <m:r>
                        <a:rPr lang="cs-CZ" sz="2400" b="1" i="0" smtClean="0">
                          <a:latin typeface="Cambria Math"/>
                        </a:rPr>
                        <m:t>𝟎𝟓𝟑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998" y="4638203"/>
                <a:ext cx="5263098" cy="461665"/>
              </a:xfrm>
              <a:prstGeom prst="rect">
                <a:avLst/>
              </a:prstGeom>
              <a:blipFill rotWithShape="1">
                <a:blip r:embed="rId8"/>
                <a:stretch>
                  <a:fillRect l="-231" b="-394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Přímá spojnice 12"/>
          <p:cNvCxnSpPr/>
          <p:nvPr/>
        </p:nvCxnSpPr>
        <p:spPr bwMode="auto">
          <a:xfrm>
            <a:off x="248263" y="5229200"/>
            <a:ext cx="8356185" cy="0"/>
          </a:xfrm>
          <a:prstGeom prst="line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6516216" y="6103262"/>
                <a:ext cx="1512168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𝒌</m:t>
                      </m:r>
                      <m:r>
                        <a:rPr lang="cs-CZ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´= </m:t>
                      </m:r>
                      <m:sSup>
                        <m:sSupPr>
                          <m:ctrlPr>
                            <a:rPr lang="cs-CZ" sz="24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𝒌</m:t>
                          </m:r>
                        </m:e>
                        <m:sup>
                          <m:r>
                            <a:rPr lang="cs-CZ" sz="24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24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6216" y="6103262"/>
                <a:ext cx="1512168" cy="47000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571236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7" grpId="0"/>
      <p:bldP spid="25" grpId="0"/>
      <p:bldP spid="9" grpId="0"/>
      <p:bldP spid="10" grpId="0"/>
      <p:bldP spid="11" grpId="0"/>
      <p:bldP spid="1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Zdroje: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3501008"/>
            <a:ext cx="9036496" cy="478904"/>
          </a:xfrm>
        </p:spPr>
        <p:txBody>
          <a:bodyPr/>
          <a:lstStyle/>
          <a:p>
            <a:r>
              <a:rPr lang="cs-CZ" sz="1600" dirty="0"/>
              <a:t>http://www.infobarrel.com/Top_Ten_Things_You_Should_Never_Say_to_Parents_of_Twins</a:t>
            </a:r>
          </a:p>
        </p:txBody>
      </p:sp>
    </p:spTree>
    <p:extLst>
      <p:ext uri="{BB962C8B-B14F-4D97-AF65-F5344CB8AC3E}">
        <p14:creationId xmlns:p14="http://schemas.microsoft.com/office/powerpoint/2010/main" val="376372573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3" y="3717032"/>
            <a:ext cx="5253939" cy="2952328"/>
          </a:xfrm>
          <a:prstGeom prst="rect">
            <a:avLst/>
          </a:prstGeom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Podobnost</a:t>
            </a:r>
            <a:br>
              <a:rPr lang="cs-CZ" dirty="0" smtClean="0"/>
            </a:br>
            <a:r>
              <a:rPr lang="cs-CZ" sz="3200" dirty="0" smtClean="0"/>
              <a:t> Co je to podobnost v matematice</a:t>
            </a:r>
            <a:endParaRPr lang="cs-CZ" sz="3200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420888"/>
            <a:ext cx="2989957" cy="3232199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434" y="1884909"/>
            <a:ext cx="3388576" cy="1904131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Podobnost</a:t>
            </a:r>
            <a:br>
              <a:rPr lang="cs-CZ" dirty="0" smtClean="0"/>
            </a:br>
            <a:r>
              <a:rPr lang="cs-CZ" sz="3200" dirty="0" smtClean="0"/>
              <a:t>Kde se setkáme s matematickou podobností</a:t>
            </a:r>
            <a:endParaRPr lang="cs-CZ" sz="32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894407" y="1972844"/>
            <a:ext cx="56218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Co to znamená, že je něco podobné?</a:t>
            </a:r>
            <a:endParaRPr lang="cs-CZ" sz="2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894406" y="3284984"/>
            <a:ext cx="4397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Zeměpis – Měřítko mapy</a:t>
            </a:r>
            <a:endParaRPr lang="cs-CZ" sz="24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894406" y="3929211"/>
            <a:ext cx="7926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Konstrukce – Technické výkresy</a:t>
            </a:r>
            <a:endParaRPr lang="cs-CZ" sz="24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894406" y="2408226"/>
            <a:ext cx="56218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Kde se setkáváme s podobností?</a:t>
            </a:r>
            <a:endParaRPr lang="cs-CZ" sz="24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894406" y="4551511"/>
            <a:ext cx="7926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Fotografování – Zvětšování (zmenšování) fotografií</a:t>
            </a:r>
            <a:endParaRPr lang="cs-CZ" sz="24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894406" y="5229200"/>
            <a:ext cx="7926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Stavební práce – Plány stavby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42059479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Podobnost</a:t>
            </a:r>
            <a:br>
              <a:rPr lang="cs-CZ" dirty="0" smtClean="0"/>
            </a:br>
            <a:r>
              <a:rPr lang="cs-CZ" sz="3200" dirty="0" smtClean="0"/>
              <a:t>Matematická podobnost</a:t>
            </a:r>
            <a:endParaRPr lang="cs-CZ" sz="32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894407" y="1972844"/>
            <a:ext cx="7710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Který z obdélníků je podobný obdélníku ABCD? Proč?</a:t>
            </a:r>
            <a:endParaRPr lang="cs-CZ" sz="2400" dirty="0"/>
          </a:p>
        </p:txBody>
      </p:sp>
      <p:sp>
        <p:nvSpPr>
          <p:cNvPr id="2" name="Obdélník 1"/>
          <p:cNvSpPr/>
          <p:nvPr/>
        </p:nvSpPr>
        <p:spPr bwMode="auto">
          <a:xfrm>
            <a:off x="467543" y="4005064"/>
            <a:ext cx="1872208" cy="93610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061246" y="5020325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6 cm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2339751" y="4288450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3 cm</a:t>
            </a:r>
            <a:endParaRPr lang="cs-CZ" dirty="0"/>
          </a:p>
        </p:txBody>
      </p:sp>
      <p:sp>
        <p:nvSpPr>
          <p:cNvPr id="13" name="Obdélník 12"/>
          <p:cNvSpPr/>
          <p:nvPr/>
        </p:nvSpPr>
        <p:spPr bwMode="auto">
          <a:xfrm>
            <a:off x="3707904" y="2455221"/>
            <a:ext cx="3744416" cy="1872208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173590" y="4357765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12 cm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7452320" y="3206659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6 cm</a:t>
            </a:r>
            <a:endParaRPr lang="cs-CZ" dirty="0"/>
          </a:p>
        </p:txBody>
      </p:sp>
      <p:sp>
        <p:nvSpPr>
          <p:cNvPr id="16" name="Obdélník 15"/>
          <p:cNvSpPr/>
          <p:nvPr/>
        </p:nvSpPr>
        <p:spPr bwMode="auto">
          <a:xfrm>
            <a:off x="3813323" y="4941168"/>
            <a:ext cx="2808312" cy="1245018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4810957" y="6200551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9 cm</a:t>
            </a:r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6627439" y="5379011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4 cm</a:t>
            </a:r>
            <a:endParaRPr lang="cs-CZ" dirty="0"/>
          </a:p>
        </p:txBody>
      </p:sp>
      <p:sp>
        <p:nvSpPr>
          <p:cNvPr id="5" name="Ohnutá šipka 4"/>
          <p:cNvSpPr/>
          <p:nvPr/>
        </p:nvSpPr>
        <p:spPr bwMode="auto">
          <a:xfrm>
            <a:off x="723871" y="5204991"/>
            <a:ext cx="2768010" cy="888305"/>
          </a:xfrm>
          <a:prstGeom prst="ben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080000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Ohnutá šipka 20"/>
          <p:cNvSpPr/>
          <p:nvPr/>
        </p:nvSpPr>
        <p:spPr bwMode="auto">
          <a:xfrm>
            <a:off x="723872" y="2924944"/>
            <a:ext cx="2768010" cy="864096"/>
          </a:xfrm>
          <a:prstGeom prst="ben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1331640" y="2636912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ANO</a:t>
            </a:r>
            <a:endParaRPr lang="cs-CZ" sz="24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1514971" y="6093296"/>
            <a:ext cx="6919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NE</a:t>
            </a:r>
            <a:endParaRPr lang="cs-CZ" sz="2400" b="1" dirty="0"/>
          </a:p>
        </p:txBody>
      </p:sp>
      <p:cxnSp>
        <p:nvCxnSpPr>
          <p:cNvPr id="25" name="Přímá spojnice se šipkou 24"/>
          <p:cNvCxnSpPr>
            <a:stCxn id="12" idx="3"/>
          </p:cNvCxnSpPr>
          <p:nvPr/>
        </p:nvCxnSpPr>
        <p:spPr bwMode="auto">
          <a:xfrm flipV="1">
            <a:off x="3024554" y="3391325"/>
            <a:ext cx="4287688" cy="108179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Přímá spojnice se šipkou 26"/>
          <p:cNvCxnSpPr>
            <a:stCxn id="3" idx="3"/>
            <a:endCxn id="14" idx="1"/>
          </p:cNvCxnSpPr>
          <p:nvPr/>
        </p:nvCxnSpPr>
        <p:spPr bwMode="auto">
          <a:xfrm flipV="1">
            <a:off x="1746049" y="4542431"/>
            <a:ext cx="3427541" cy="66256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Přímá spojnice se šipkou 28"/>
          <p:cNvCxnSpPr>
            <a:stCxn id="12" idx="2"/>
            <a:endCxn id="16" idx="3"/>
          </p:cNvCxnSpPr>
          <p:nvPr/>
        </p:nvCxnSpPr>
        <p:spPr bwMode="auto">
          <a:xfrm>
            <a:off x="2682153" y="4657782"/>
            <a:ext cx="3939482" cy="90589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1" name="Přímá spojnice se šipkou 30"/>
          <p:cNvCxnSpPr>
            <a:stCxn id="3" idx="2"/>
            <a:endCxn id="17" idx="1"/>
          </p:cNvCxnSpPr>
          <p:nvPr/>
        </p:nvCxnSpPr>
        <p:spPr bwMode="auto">
          <a:xfrm>
            <a:off x="1403648" y="5389657"/>
            <a:ext cx="3407309" cy="99556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168" name="TextovéPole 7167"/>
          <p:cNvSpPr txBox="1"/>
          <p:nvPr/>
        </p:nvSpPr>
        <p:spPr>
          <a:xfrm>
            <a:off x="4499992" y="3575991"/>
            <a:ext cx="668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2×</a:t>
            </a:r>
            <a:endParaRPr lang="cs-CZ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3867627" y="4357765"/>
            <a:ext cx="668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2×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6119878" y="4911419"/>
                <a:ext cx="668406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dirty="0" smtClean="0"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b="1" i="1" dirty="0" smtClean="0"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cs-CZ" b="1" i="1" dirty="0" smtClean="0">
                          <a:latin typeface="Cambria Math"/>
                        </a:rPr>
                        <m:t>×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9878" y="4911419"/>
                <a:ext cx="668406" cy="63478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3983488" y="5459375"/>
                <a:ext cx="668406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dirty="0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b="1" i="1" dirty="0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b="1" i="1" dirty="0" smtClean="0">
                          <a:latin typeface="Cambria Math"/>
                        </a:rPr>
                        <m:t>×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3488" y="5459375"/>
                <a:ext cx="668406" cy="63478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/>
          <p:cNvSpPr txBox="1"/>
          <p:nvPr/>
        </p:nvSpPr>
        <p:spPr>
          <a:xfrm>
            <a:off x="3458646" y="4288503"/>
            <a:ext cx="52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A´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7366940" y="4327429"/>
            <a:ext cx="427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B´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7514251" y="2278668"/>
            <a:ext cx="51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C´</a:t>
            </a:r>
            <a:endParaRPr lang="cs-CZ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296342" y="4941168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3317378" y="2278668"/>
            <a:ext cx="51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D´</a:t>
            </a:r>
            <a:endParaRPr lang="cs-CZ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2174050" y="4926063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2174050" y="3635732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321713" y="3635732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6425602" y="6200551"/>
            <a:ext cx="544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B´´</a:t>
            </a:r>
            <a:endParaRPr lang="cs-CZ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3595508" y="6187379"/>
            <a:ext cx="544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A´´</a:t>
            </a:r>
            <a:endParaRPr lang="cs-CZ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6305883" y="4554315"/>
            <a:ext cx="544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C´´</a:t>
            </a:r>
            <a:endParaRPr lang="cs-CZ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667832" y="4574787"/>
            <a:ext cx="544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D´´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8000176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 animBg="1"/>
      <p:bldP spid="21" grpId="0" animBg="1"/>
      <p:bldP spid="20" grpId="0"/>
      <p:bldP spid="23" grpId="0"/>
      <p:bldP spid="7168" grpId="0"/>
      <p:bldP spid="34" grpId="0"/>
      <p:bldP spid="35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Podobnost</a:t>
            </a:r>
            <a:br>
              <a:rPr lang="cs-CZ" dirty="0" smtClean="0"/>
            </a:br>
            <a:r>
              <a:rPr lang="cs-CZ" sz="3200" dirty="0" smtClean="0"/>
              <a:t>Matematická podobnost</a:t>
            </a:r>
            <a:endParaRPr lang="cs-CZ" sz="3200" dirty="0"/>
          </a:p>
        </p:txBody>
      </p:sp>
      <p:sp>
        <p:nvSpPr>
          <p:cNvPr id="2" name="Obdélník 1"/>
          <p:cNvSpPr/>
          <p:nvPr/>
        </p:nvSpPr>
        <p:spPr bwMode="auto">
          <a:xfrm>
            <a:off x="467543" y="3645024"/>
            <a:ext cx="1872208" cy="93610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061246" y="465313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6 cm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2339751" y="393305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3 cm</a:t>
            </a:r>
            <a:endParaRPr lang="cs-CZ" dirty="0"/>
          </a:p>
        </p:txBody>
      </p:sp>
      <p:sp>
        <p:nvSpPr>
          <p:cNvPr id="13" name="Obdélník 12"/>
          <p:cNvSpPr/>
          <p:nvPr/>
        </p:nvSpPr>
        <p:spPr bwMode="auto">
          <a:xfrm>
            <a:off x="3707904" y="2132856"/>
            <a:ext cx="3744416" cy="1872208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173590" y="400506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12 cm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7452320" y="285293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6 cm</a:t>
            </a:r>
            <a:endParaRPr lang="cs-CZ" dirty="0"/>
          </a:p>
        </p:txBody>
      </p:sp>
      <p:sp>
        <p:nvSpPr>
          <p:cNvPr id="21" name="Ohnutá šipka 20"/>
          <p:cNvSpPr/>
          <p:nvPr/>
        </p:nvSpPr>
        <p:spPr bwMode="auto">
          <a:xfrm>
            <a:off x="723872" y="2564904"/>
            <a:ext cx="2768010" cy="864096"/>
          </a:xfrm>
          <a:prstGeom prst="ben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1331640" y="2276872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ANO</a:t>
            </a:r>
            <a:endParaRPr lang="cs-CZ" sz="2400" b="1" dirty="0"/>
          </a:p>
        </p:txBody>
      </p:sp>
      <p:cxnSp>
        <p:nvCxnSpPr>
          <p:cNvPr id="25" name="Přímá spojnice se šipkou 24"/>
          <p:cNvCxnSpPr>
            <a:stCxn id="12" idx="3"/>
          </p:cNvCxnSpPr>
          <p:nvPr/>
        </p:nvCxnSpPr>
        <p:spPr bwMode="auto">
          <a:xfrm flipV="1">
            <a:off x="3024554" y="3035931"/>
            <a:ext cx="4287688" cy="108179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Přímá spojnice se šipkou 26"/>
          <p:cNvCxnSpPr>
            <a:stCxn id="3" idx="3"/>
            <a:endCxn id="14" idx="1"/>
          </p:cNvCxnSpPr>
          <p:nvPr/>
        </p:nvCxnSpPr>
        <p:spPr bwMode="auto">
          <a:xfrm flipV="1">
            <a:off x="1746049" y="4189730"/>
            <a:ext cx="3427541" cy="64807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168" name="TextovéPole 7167"/>
              <p:cNvSpPr txBox="1"/>
              <p:nvPr/>
            </p:nvSpPr>
            <p:spPr>
              <a:xfrm rot="20917309">
                <a:off x="2122658" y="4686640"/>
                <a:ext cx="28623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𝑨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´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𝑩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´</m:t>
                          </m:r>
                        </m:e>
                      </m:d>
                      <m:r>
                        <a:rPr lang="cs-CZ" b="1" i="1" smtClean="0">
                          <a:latin typeface="Cambria Math"/>
                        </a:rPr>
                        <m:t>:</m:t>
                      </m:r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𝑨𝑩</m:t>
                          </m:r>
                        </m:e>
                      </m:d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𝟏𝟐</m:t>
                      </m:r>
                      <m:r>
                        <a:rPr lang="cs-CZ" b="1" i="1" smtClean="0">
                          <a:latin typeface="Cambria Math"/>
                        </a:rPr>
                        <m:t> :</m:t>
                      </m:r>
                      <m:r>
                        <a:rPr lang="cs-CZ" b="1" i="1" smtClean="0">
                          <a:latin typeface="Cambria Math"/>
                        </a:rPr>
                        <m:t>𝟔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168" name="TextovéPole 71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17309">
                <a:off x="2122658" y="4686640"/>
                <a:ext cx="2862306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/>
          <p:cNvSpPr txBox="1"/>
          <p:nvPr/>
        </p:nvSpPr>
        <p:spPr>
          <a:xfrm>
            <a:off x="3543103" y="3933056"/>
            <a:ext cx="52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A´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7308304" y="3923764"/>
            <a:ext cx="427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B´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7236296" y="1772816"/>
            <a:ext cx="51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C´</a:t>
            </a:r>
            <a:endParaRPr lang="cs-CZ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296342" y="4581128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3553811" y="1772816"/>
            <a:ext cx="51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D´</a:t>
            </a:r>
            <a:endParaRPr lang="cs-CZ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2174050" y="4581128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2174050" y="3284984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321713" y="3284984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 rot="20770144">
                <a:off x="3742437" y="3107419"/>
                <a:ext cx="28623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𝑩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´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𝑪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´</m:t>
                          </m:r>
                        </m:e>
                      </m:d>
                      <m:r>
                        <a:rPr lang="cs-CZ" b="1" i="1" smtClean="0">
                          <a:latin typeface="Cambria Math"/>
                        </a:rPr>
                        <m:t>:</m:t>
                      </m:r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𝑩𝑪</m:t>
                          </m:r>
                        </m:e>
                      </m:d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𝟔</m:t>
                      </m:r>
                      <m:r>
                        <a:rPr lang="cs-CZ" b="1" i="1" smtClean="0">
                          <a:latin typeface="Cambria Math"/>
                        </a:rPr>
                        <m:t> :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770144">
                <a:off x="3742437" y="3107419"/>
                <a:ext cx="2862306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ovéPole 6"/>
          <p:cNvSpPr txBox="1"/>
          <p:nvPr/>
        </p:nvSpPr>
        <p:spPr>
          <a:xfrm>
            <a:off x="3553811" y="4827611"/>
            <a:ext cx="53318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Podobné jsou takové útvary, které mají stejný poměr vzdáleností odpovídajících si bodů. </a:t>
            </a:r>
            <a:endParaRPr lang="cs-CZ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321713" y="5951864"/>
                <a:ext cx="835474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𝑨</m:t>
                        </m:r>
                        <m: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´</m:t>
                        </m:r>
                        <m: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𝑩</m:t>
                        </m:r>
                        <m: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´</m:t>
                        </m:r>
                      </m:e>
                    </m:d>
                    <m:r>
                      <a:rPr lang="cs-CZ" sz="20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: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𝑨𝑩</m:t>
                        </m:r>
                      </m:e>
                    </m:d>
                    <m:r>
                      <a:rPr lang="cs-CZ" sz="20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𝑩</m:t>
                        </m:r>
                        <m:r>
                          <a:rPr lang="cs-CZ" sz="20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´</m:t>
                        </m:r>
                        <m: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𝑪</m:t>
                        </m:r>
                        <m:r>
                          <a:rPr lang="cs-CZ" sz="20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´</m:t>
                        </m:r>
                      </m:e>
                    </m:d>
                    <m:r>
                      <a:rPr lang="cs-CZ" sz="2000" b="1" i="1" dirty="0">
                        <a:solidFill>
                          <a:srgbClr val="FF0000"/>
                        </a:solidFill>
                        <a:latin typeface="Cambria Math"/>
                      </a:rPr>
                      <m:t>: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𝑩𝑪</m:t>
                        </m:r>
                      </m:e>
                    </m:d>
                    <m:r>
                      <a:rPr lang="cs-CZ" sz="2000" b="1" i="1" dirty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cs-CZ" sz="2000" b="1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𝑨</m:t>
                        </m:r>
                        <m:r>
                          <a:rPr lang="cs-CZ" sz="20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´</m:t>
                        </m:r>
                        <m: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𝑪</m:t>
                        </m:r>
                        <m:r>
                          <a:rPr lang="cs-CZ" sz="20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´</m:t>
                        </m:r>
                      </m:e>
                    </m:d>
                    <m:r>
                      <a:rPr lang="cs-CZ" sz="2000" b="1" i="1" dirty="0">
                        <a:solidFill>
                          <a:srgbClr val="FF0000"/>
                        </a:solidFill>
                        <a:latin typeface="Cambria Math"/>
                      </a:rPr>
                      <m:t>: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𝑨</m:t>
                        </m:r>
                        <m: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𝑪</m:t>
                        </m:r>
                      </m:e>
                    </m:d>
                    <m:r>
                      <a:rPr lang="cs-CZ" sz="2000" b="1" i="1" dirty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cs-CZ" sz="2000" b="1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0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𝑩</m:t>
                        </m:r>
                        <m:r>
                          <a:rPr lang="cs-CZ" sz="20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´</m:t>
                        </m:r>
                        <m: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𝑫</m:t>
                        </m:r>
                        <m:r>
                          <a:rPr lang="cs-CZ" sz="20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´</m:t>
                        </m:r>
                      </m:e>
                    </m:d>
                    <m:r>
                      <a:rPr lang="cs-CZ" sz="2000" b="1" i="1" dirty="0">
                        <a:solidFill>
                          <a:srgbClr val="FF0000"/>
                        </a:solidFill>
                        <a:latin typeface="Cambria Math"/>
                      </a:rPr>
                      <m:t>: </m:t>
                    </m:r>
                    <m:d>
                      <m:dPr>
                        <m:begChr m:val="|"/>
                        <m:endChr m:val="|"/>
                        <m:ctrlPr>
                          <a:rPr lang="cs-CZ" sz="20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𝑩𝑫</m:t>
                        </m:r>
                      </m:e>
                    </m:d>
                    <m:r>
                      <a:rPr lang="cs-CZ" sz="2000" b="1" i="1" dirty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cs-CZ" sz="2000" b="1" dirty="0" smtClean="0">
                    <a:solidFill>
                      <a:srgbClr val="FF0000"/>
                    </a:solidFill>
                  </a:rPr>
                  <a:t> …</a:t>
                </a:r>
                <a:endParaRPr lang="cs-CZ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713" y="5951864"/>
                <a:ext cx="8354743" cy="400110"/>
              </a:xfrm>
              <a:prstGeom prst="rect">
                <a:avLst/>
              </a:prstGeom>
              <a:blipFill rotWithShape="1">
                <a:blip r:embed="rId4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ovéPole 7"/>
          <p:cNvSpPr txBox="1"/>
          <p:nvPr/>
        </p:nvSpPr>
        <p:spPr>
          <a:xfrm>
            <a:off x="938917" y="5661248"/>
            <a:ext cx="1616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o</a:t>
            </a:r>
            <a:r>
              <a:rPr lang="cs-CZ" b="1" dirty="0" smtClean="0"/>
              <a:t>braz : vzor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16875758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" grpId="0"/>
      <p:bldP spid="45" grpId="0"/>
      <p:bldP spid="7" grpId="0"/>
      <p:bldP spid="4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Podobnost</a:t>
            </a:r>
            <a:br>
              <a:rPr lang="cs-CZ" dirty="0" smtClean="0"/>
            </a:br>
            <a:r>
              <a:rPr lang="cs-CZ" sz="3200" dirty="0" smtClean="0"/>
              <a:t>Poměr podobnosti</a:t>
            </a:r>
            <a:endParaRPr lang="cs-CZ" sz="3200" dirty="0"/>
          </a:p>
        </p:txBody>
      </p:sp>
      <p:sp>
        <p:nvSpPr>
          <p:cNvPr id="2" name="Obdélník 1"/>
          <p:cNvSpPr/>
          <p:nvPr/>
        </p:nvSpPr>
        <p:spPr bwMode="auto">
          <a:xfrm>
            <a:off x="467543" y="3645024"/>
            <a:ext cx="1872208" cy="93610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061246" y="465313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6 cm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2339751" y="393305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3 cm</a:t>
            </a:r>
            <a:endParaRPr lang="cs-CZ" dirty="0"/>
          </a:p>
        </p:txBody>
      </p:sp>
      <p:sp>
        <p:nvSpPr>
          <p:cNvPr id="13" name="Obdélník 12"/>
          <p:cNvSpPr/>
          <p:nvPr/>
        </p:nvSpPr>
        <p:spPr bwMode="auto">
          <a:xfrm>
            <a:off x="3707904" y="2132856"/>
            <a:ext cx="3744416" cy="1872208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173590" y="400506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12 cm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7452320" y="285293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6 cm</a:t>
            </a:r>
            <a:endParaRPr lang="cs-CZ" dirty="0"/>
          </a:p>
        </p:txBody>
      </p:sp>
      <p:sp>
        <p:nvSpPr>
          <p:cNvPr id="21" name="Ohnutá šipka 20"/>
          <p:cNvSpPr/>
          <p:nvPr/>
        </p:nvSpPr>
        <p:spPr bwMode="auto">
          <a:xfrm>
            <a:off x="723872" y="2564904"/>
            <a:ext cx="2768010" cy="864096"/>
          </a:xfrm>
          <a:prstGeom prst="ben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1331640" y="2276872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ANO</a:t>
            </a:r>
            <a:endParaRPr lang="cs-CZ" sz="2400" b="1" dirty="0"/>
          </a:p>
        </p:txBody>
      </p:sp>
      <p:cxnSp>
        <p:nvCxnSpPr>
          <p:cNvPr id="25" name="Přímá spojnice se šipkou 24"/>
          <p:cNvCxnSpPr>
            <a:stCxn id="12" idx="3"/>
          </p:cNvCxnSpPr>
          <p:nvPr/>
        </p:nvCxnSpPr>
        <p:spPr bwMode="auto">
          <a:xfrm flipV="1">
            <a:off x="3024554" y="3035931"/>
            <a:ext cx="4287688" cy="108179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Přímá spojnice se šipkou 26"/>
          <p:cNvCxnSpPr>
            <a:stCxn id="3" idx="3"/>
            <a:endCxn id="14" idx="1"/>
          </p:cNvCxnSpPr>
          <p:nvPr/>
        </p:nvCxnSpPr>
        <p:spPr bwMode="auto">
          <a:xfrm flipV="1">
            <a:off x="1746049" y="4189730"/>
            <a:ext cx="3427541" cy="64807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ovéPole 25"/>
          <p:cNvSpPr txBox="1"/>
          <p:nvPr/>
        </p:nvSpPr>
        <p:spPr>
          <a:xfrm>
            <a:off x="3543103" y="3933056"/>
            <a:ext cx="52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A´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7308304" y="3923764"/>
            <a:ext cx="427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B´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7236296" y="1772816"/>
            <a:ext cx="51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C´</a:t>
            </a:r>
            <a:endParaRPr lang="cs-CZ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296342" y="4581128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3553811" y="1772816"/>
            <a:ext cx="51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D´</a:t>
            </a:r>
            <a:endParaRPr lang="cs-CZ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2174050" y="4581128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2174050" y="3284984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321713" y="3284984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93186" y="5109277"/>
            <a:ext cx="53318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Tento poměr lze vyjádřit číslem</a:t>
            </a:r>
            <a:endParaRPr lang="cs-CZ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179512" y="5551754"/>
                <a:ext cx="8354743" cy="5870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cs-CZ" sz="2000" b="1" i="1" smtClean="0">
                        <a:latin typeface="Cambria Math"/>
                      </a:rPr>
                      <m:t>𝒌</m:t>
                    </m:r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000" b="1" i="1" smtClean="0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cs-CZ" sz="2000" b="1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000" b="1" i="1" smtClean="0">
                                <a:latin typeface="Cambria Math"/>
                              </a:rPr>
                              <m:t>𝑨</m:t>
                            </m:r>
                            <m:r>
                              <a:rPr lang="cs-CZ" sz="2000" b="1" i="1" smtClean="0">
                                <a:latin typeface="Cambria Math"/>
                              </a:rPr>
                              <m:t>´</m:t>
                            </m:r>
                            <m:r>
                              <a:rPr lang="cs-CZ" sz="2000" b="1" i="1" smtClean="0">
                                <a:latin typeface="Cambria Math"/>
                              </a:rPr>
                              <m:t>𝑩</m:t>
                            </m:r>
                            <m:r>
                              <a:rPr lang="cs-CZ" sz="2000" b="1" i="1" smtClean="0">
                                <a:latin typeface="Cambria Math"/>
                              </a:rPr>
                              <m:t>´</m:t>
                            </m:r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cs-CZ" sz="2000" b="1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000" b="1" i="1" smtClean="0">
                                <a:latin typeface="Cambria Math"/>
                              </a:rPr>
                              <m:t>𝑨𝑩</m:t>
                            </m:r>
                          </m:e>
                        </m:d>
                      </m:den>
                    </m:f>
                    <m:r>
                      <a:rPr lang="cs-CZ" sz="2000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000" b="1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cs-CZ" sz="20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000" b="1" i="1" smtClean="0">
                                <a:latin typeface="Cambria Math"/>
                              </a:rPr>
                              <m:t>𝑩</m:t>
                            </m:r>
                            <m:r>
                              <a:rPr lang="cs-CZ" sz="2000" b="1" i="1">
                                <a:latin typeface="Cambria Math"/>
                              </a:rPr>
                              <m:t>´</m:t>
                            </m:r>
                            <m:r>
                              <a:rPr lang="cs-CZ" sz="2000" b="1" i="1" smtClean="0">
                                <a:latin typeface="Cambria Math"/>
                              </a:rPr>
                              <m:t>𝑪</m:t>
                            </m:r>
                            <m:r>
                              <a:rPr lang="cs-CZ" sz="2000" b="1" i="1">
                                <a:latin typeface="Cambria Math"/>
                              </a:rPr>
                              <m:t>´</m:t>
                            </m:r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cs-CZ" sz="20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000" b="1" i="1" smtClean="0">
                                <a:latin typeface="Cambria Math"/>
                              </a:rPr>
                              <m:t>𝑩𝑪</m:t>
                            </m:r>
                          </m:e>
                        </m:d>
                      </m:den>
                    </m:f>
                    <m:r>
                      <a:rPr lang="cs-CZ" sz="2000" b="1" i="1">
                        <a:latin typeface="Cambria Math"/>
                      </a:rPr>
                      <m:t>=</m:t>
                    </m:r>
                  </m:oMath>
                </a14:m>
                <a:r>
                  <a:rPr lang="cs-CZ" sz="2000" b="1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000" b="1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cs-CZ" sz="20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000" b="1" i="1">
                                <a:latin typeface="Cambria Math"/>
                              </a:rPr>
                              <m:t>𝑨</m:t>
                            </m:r>
                            <m:r>
                              <a:rPr lang="cs-CZ" sz="2000" b="1" i="1">
                                <a:latin typeface="Cambria Math"/>
                              </a:rPr>
                              <m:t>´</m:t>
                            </m:r>
                            <m:r>
                              <a:rPr lang="cs-CZ" sz="2000" b="1" i="1" smtClean="0">
                                <a:latin typeface="Cambria Math"/>
                              </a:rPr>
                              <m:t>𝑪</m:t>
                            </m:r>
                            <m:r>
                              <a:rPr lang="cs-CZ" sz="2000" b="1" i="1">
                                <a:latin typeface="Cambria Math"/>
                              </a:rPr>
                              <m:t>´</m:t>
                            </m:r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cs-CZ" sz="20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000" b="1" i="1">
                                <a:latin typeface="Cambria Math"/>
                              </a:rPr>
                              <m:t>𝑨</m:t>
                            </m:r>
                            <m:r>
                              <a:rPr lang="cs-CZ" sz="2000" b="1" i="1" smtClean="0">
                                <a:latin typeface="Cambria Math"/>
                              </a:rPr>
                              <m:t>𝑪</m:t>
                            </m:r>
                          </m:e>
                        </m:d>
                      </m:den>
                    </m:f>
                    <m:r>
                      <a:rPr lang="cs-CZ" sz="2000" b="1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cs-CZ" sz="2000" b="1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cs-CZ" sz="20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000" b="1" i="1" smtClean="0">
                                <a:latin typeface="Cambria Math"/>
                              </a:rPr>
                              <m:t>𝑩</m:t>
                            </m:r>
                            <m:r>
                              <a:rPr lang="cs-CZ" sz="2000" b="1" i="1">
                                <a:latin typeface="Cambria Math"/>
                              </a:rPr>
                              <m:t>´</m:t>
                            </m:r>
                            <m:r>
                              <a:rPr lang="cs-CZ" sz="2000" b="1" i="1" smtClean="0">
                                <a:latin typeface="Cambria Math"/>
                              </a:rPr>
                              <m:t>𝑫</m:t>
                            </m:r>
                            <m:r>
                              <a:rPr lang="cs-CZ" sz="2000" b="1" i="1">
                                <a:latin typeface="Cambria Math"/>
                              </a:rPr>
                              <m:t>´</m:t>
                            </m:r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cs-CZ" sz="20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000" b="1" i="1" smtClean="0">
                                <a:latin typeface="Cambria Math"/>
                              </a:rPr>
                              <m:t>𝑩𝑫</m:t>
                            </m:r>
                          </m:e>
                        </m:d>
                      </m:den>
                    </m:f>
                    <m:r>
                      <a:rPr lang="cs-CZ" sz="2000" b="1" i="1">
                        <a:latin typeface="Cambria Math"/>
                      </a:rPr>
                      <m:t>= </m:t>
                    </m:r>
                  </m:oMath>
                </a14:m>
                <a:r>
                  <a:rPr lang="cs-CZ" sz="2000" b="1" dirty="0" smtClean="0"/>
                  <a:t>…; </a:t>
                </a:r>
                <a:endParaRPr lang="cs-CZ" sz="2000" b="1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5551754"/>
                <a:ext cx="8354743" cy="58702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ovéPole 28"/>
          <p:cNvSpPr txBox="1"/>
          <p:nvPr/>
        </p:nvSpPr>
        <p:spPr>
          <a:xfrm>
            <a:off x="179512" y="6021288"/>
            <a:ext cx="8712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číslo k (k &gt; 0) nazýváme poměr (koeficient) podobnosti.</a:t>
            </a:r>
            <a:endParaRPr lang="cs-CZ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 rot="20881526">
                <a:off x="2297000" y="4482644"/>
                <a:ext cx="28623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𝑨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´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𝑩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´</m:t>
                          </m:r>
                        </m:e>
                      </m:d>
                      <m:r>
                        <a:rPr lang="cs-CZ" b="1" i="1" smtClean="0">
                          <a:latin typeface="Cambria Math"/>
                        </a:rPr>
                        <m:t>:</m:t>
                      </m:r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𝑨𝑩</m:t>
                          </m:r>
                        </m:e>
                      </m:d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𝟏𝟐</m:t>
                      </m:r>
                      <m:r>
                        <a:rPr lang="cs-CZ" b="1" i="1" smtClean="0">
                          <a:latin typeface="Cambria Math"/>
                        </a:rPr>
                        <m:t> :</m:t>
                      </m:r>
                      <m:r>
                        <a:rPr lang="cs-CZ" b="1" i="1" smtClean="0">
                          <a:latin typeface="Cambria Math"/>
                        </a:rPr>
                        <m:t>𝟔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881526">
                <a:off x="2297000" y="4482644"/>
                <a:ext cx="2862306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 rot="20770144">
                <a:off x="3742437" y="3226950"/>
                <a:ext cx="28623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𝑩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´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𝑪</m:t>
                          </m:r>
                          <m:r>
                            <a:rPr lang="cs-CZ" b="1" i="1" smtClean="0">
                              <a:latin typeface="Cambria Math"/>
                            </a:rPr>
                            <m:t>´</m:t>
                          </m:r>
                        </m:e>
                      </m:d>
                      <m:r>
                        <a:rPr lang="cs-CZ" b="1" i="1" smtClean="0">
                          <a:latin typeface="Cambria Math"/>
                        </a:rPr>
                        <m:t>:</m:t>
                      </m:r>
                      <m:d>
                        <m:dPr>
                          <m:begChr m:val="|"/>
                          <m:endChr m:val="|"/>
                          <m:ctrlPr>
                            <a:rPr lang="cs-CZ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1" i="1" smtClean="0">
                              <a:latin typeface="Cambria Math"/>
                            </a:rPr>
                            <m:t>𝑩𝑪</m:t>
                          </m:r>
                        </m:e>
                      </m:d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𝟔</m:t>
                      </m:r>
                      <m:r>
                        <a:rPr lang="cs-CZ" b="1" i="1" smtClean="0">
                          <a:latin typeface="Cambria Math"/>
                        </a:rPr>
                        <m:t> :</m:t>
                      </m:r>
                      <m:r>
                        <a:rPr lang="cs-CZ" b="1" i="1" smtClean="0">
                          <a:latin typeface="Cambria Math"/>
                        </a:rPr>
                        <m:t>𝟑</m:t>
                      </m:r>
                      <m:r>
                        <a:rPr lang="cs-CZ" b="1" i="1" smtClean="0">
                          <a:latin typeface="Cambria Math"/>
                        </a:rPr>
                        <m:t>=</m:t>
                      </m:r>
                      <m:r>
                        <a:rPr lang="cs-CZ" b="1" i="1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770144">
                <a:off x="3742437" y="3226950"/>
                <a:ext cx="2862306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100079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6" grpId="0"/>
      <p:bldP spid="29" grpId="0"/>
      <p:bldP spid="31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Podobnost</a:t>
            </a:r>
            <a:br>
              <a:rPr lang="cs-CZ" dirty="0" smtClean="0"/>
            </a:br>
            <a:r>
              <a:rPr lang="cs-CZ" sz="3200" dirty="0" smtClean="0"/>
              <a:t>Poměr podobnosti</a:t>
            </a:r>
            <a:endParaRPr lang="cs-CZ" sz="3200" dirty="0"/>
          </a:p>
        </p:txBody>
      </p:sp>
      <p:sp>
        <p:nvSpPr>
          <p:cNvPr id="2" name="Obdélník 1"/>
          <p:cNvSpPr/>
          <p:nvPr/>
        </p:nvSpPr>
        <p:spPr bwMode="auto">
          <a:xfrm>
            <a:off x="467543" y="2348880"/>
            <a:ext cx="1872208" cy="93610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061246" y="321297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6 cm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2339751" y="263691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3 cm</a:t>
            </a:r>
            <a:endParaRPr lang="cs-CZ" dirty="0"/>
          </a:p>
        </p:txBody>
      </p:sp>
      <p:sp>
        <p:nvSpPr>
          <p:cNvPr id="13" name="Obdélník 12"/>
          <p:cNvSpPr/>
          <p:nvPr/>
        </p:nvSpPr>
        <p:spPr bwMode="auto">
          <a:xfrm>
            <a:off x="3707904" y="2132856"/>
            <a:ext cx="3744416" cy="1872208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173590" y="400506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12 cm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7452320" y="285293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6 cm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3543103" y="3933056"/>
            <a:ext cx="52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A´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7308304" y="3923764"/>
            <a:ext cx="427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B´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7236296" y="1772816"/>
            <a:ext cx="51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C´</a:t>
            </a:r>
            <a:endParaRPr lang="cs-CZ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296342" y="3212976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3553811" y="1772816"/>
            <a:ext cx="51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D´</a:t>
            </a:r>
            <a:endParaRPr lang="cs-CZ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2174050" y="3212976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2174050" y="2051556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321713" y="2051556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170169" y="4331665"/>
            <a:ext cx="6423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Obdélníky </a:t>
            </a:r>
            <a:r>
              <a:rPr lang="cs-CZ" sz="2400" b="1" dirty="0"/>
              <a:t>ABCD </a:t>
            </a:r>
            <a:r>
              <a:rPr lang="cs-CZ" sz="2400" b="1" dirty="0" smtClean="0"/>
              <a:t>a A´B´C´D´ jsou podobné.</a:t>
            </a:r>
            <a:endParaRPr lang="cs-CZ" sz="24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170170" y="4807884"/>
            <a:ext cx="5697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Poměr podobnosti těchto obdélníků</a:t>
            </a:r>
            <a:endParaRPr lang="cs-CZ" sz="24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0" y="573121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 jakém poměru jsou velikosti vnitřních úhlů toho obdélníka?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5580112" y="4807884"/>
            <a:ext cx="10130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k = 2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21332" y="621557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Podobné útvary mají </a:t>
            </a:r>
            <a:r>
              <a:rPr lang="cs-CZ" sz="2400" b="1" i="1" dirty="0" smtClean="0">
                <a:solidFill>
                  <a:srgbClr val="FF0000"/>
                </a:solidFill>
              </a:rPr>
              <a:t>shodné</a:t>
            </a:r>
            <a:r>
              <a:rPr lang="cs-CZ" sz="2400" b="1" dirty="0" smtClean="0">
                <a:solidFill>
                  <a:srgbClr val="FF0000"/>
                </a:solidFill>
              </a:rPr>
              <a:t> odpovídající si úhly.</a:t>
            </a:r>
            <a:endParaRPr lang="cs-CZ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1124434" y="2483604"/>
                <a:ext cx="55842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4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4000" i="1">
                              <a:latin typeface="Cambria Math"/>
                            </a:rPr>
                            <m:t>𝑂</m:t>
                          </m:r>
                        </m:e>
                        <m:sub>
                          <m:r>
                            <a:rPr lang="cs-CZ" sz="4000" i="1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cs-CZ" sz="4000" dirty="0"/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4434" y="2483604"/>
                <a:ext cx="558425" cy="707886"/>
              </a:xfrm>
              <a:prstGeom prst="rect">
                <a:avLst/>
              </a:prstGeom>
              <a:blipFill rotWithShape="1">
                <a:blip r:embed="rId2"/>
                <a:stretch>
                  <a:fillRect r="-543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5290778" y="2715017"/>
                <a:ext cx="55842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4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4000" i="1">
                              <a:latin typeface="Cambria Math"/>
                            </a:rPr>
                            <m:t>𝑂</m:t>
                          </m:r>
                        </m:e>
                        <m:sub>
                          <m:r>
                            <a:rPr lang="cs-CZ" sz="40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cs-CZ" sz="4000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0778" y="2715017"/>
                <a:ext cx="558425" cy="707886"/>
              </a:xfrm>
              <a:prstGeom prst="rect">
                <a:avLst/>
              </a:prstGeom>
              <a:blipFill rotWithShape="1">
                <a:blip r:embed="rId3"/>
                <a:stretch>
                  <a:fillRect r="-543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296342" y="5269549"/>
                <a:ext cx="838011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sz="2400" b="1" dirty="0" smtClean="0">
                    <a:solidFill>
                      <a:srgbClr val="FF0000"/>
                    </a:solidFill>
                  </a:rPr>
                  <a:t>Podobnost zapisujeme: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𝑶</m:t>
                        </m:r>
                      </m:e>
                      <m:sub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~</m:t>
                    </m:r>
                    <m:sSub>
                      <m:sSubPr>
                        <m:ctrlP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𝑶</m:t>
                        </m:r>
                      </m:e>
                      <m:sub>
                        <m:r>
                          <a:rPr lang="cs-CZ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</m:sub>
                    </m:sSub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342" y="5269549"/>
                <a:ext cx="8380114" cy="461665"/>
              </a:xfrm>
              <a:prstGeom prst="rect">
                <a:avLst/>
              </a:prstGeom>
              <a:blipFill rotWithShape="1">
                <a:blip r:embed="rId4"/>
                <a:stretch>
                  <a:fillRect t="-9211" b="-3026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10546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6" grpId="0"/>
      <p:bldP spid="29" grpId="0"/>
      <p:bldP spid="31" grpId="0"/>
      <p:bldP spid="35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Podobnost</a:t>
            </a:r>
            <a:br>
              <a:rPr lang="cs-CZ" dirty="0" smtClean="0"/>
            </a:br>
            <a:r>
              <a:rPr lang="cs-CZ" sz="3200" dirty="0" smtClean="0"/>
              <a:t>Poměr podobnosti</a:t>
            </a:r>
            <a:endParaRPr lang="cs-CZ" sz="3200" dirty="0"/>
          </a:p>
        </p:txBody>
      </p:sp>
      <p:sp>
        <p:nvSpPr>
          <p:cNvPr id="2" name="Obdélník 1"/>
          <p:cNvSpPr/>
          <p:nvPr/>
        </p:nvSpPr>
        <p:spPr bwMode="auto">
          <a:xfrm>
            <a:off x="467543" y="2348880"/>
            <a:ext cx="1872208" cy="93610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061246" y="321297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6 cm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848975" y="382039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1,5 cm</a:t>
            </a:r>
            <a:endParaRPr lang="cs-CZ" dirty="0"/>
          </a:p>
        </p:txBody>
      </p:sp>
      <p:sp>
        <p:nvSpPr>
          <p:cNvPr id="13" name="Obdélník 12"/>
          <p:cNvSpPr/>
          <p:nvPr/>
        </p:nvSpPr>
        <p:spPr bwMode="auto">
          <a:xfrm>
            <a:off x="3707904" y="2132856"/>
            <a:ext cx="3744416" cy="1872208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173590" y="400506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12 cm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7452320" y="285293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6 cm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3543103" y="3933056"/>
            <a:ext cx="52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A´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7308304" y="3923764"/>
            <a:ext cx="427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B´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7236296" y="1772816"/>
            <a:ext cx="51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C´</a:t>
            </a:r>
            <a:endParaRPr lang="cs-CZ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296342" y="3212976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3553811" y="1772816"/>
            <a:ext cx="51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D´</a:t>
            </a:r>
            <a:endParaRPr lang="cs-CZ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2174050" y="3212976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2174050" y="2051556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321713" y="2051556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22" name="Obdélník 21"/>
          <p:cNvSpPr>
            <a:spLocks noChangeAspect="1"/>
          </p:cNvSpPr>
          <p:nvPr/>
        </p:nvSpPr>
        <p:spPr bwMode="auto">
          <a:xfrm>
            <a:off x="901163" y="3771038"/>
            <a:ext cx="936104" cy="468052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638743" y="4221088"/>
            <a:ext cx="52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A´´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664114" y="3429000"/>
            <a:ext cx="51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D´´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663346" y="3429000"/>
            <a:ext cx="51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C´´</a:t>
            </a:r>
            <a:endParaRPr lang="cs-CZ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623376" y="4239090"/>
            <a:ext cx="550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B´´</a:t>
            </a:r>
            <a:endParaRPr lang="cs-CZ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1061245" y="4246364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3 cm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321713" y="4615696"/>
            <a:ext cx="8498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Určete poměr podobnosti obdélníků </a:t>
            </a:r>
            <a:r>
              <a:rPr lang="cs-CZ" b="1" dirty="0"/>
              <a:t>ABCD </a:t>
            </a:r>
            <a:r>
              <a:rPr lang="cs-CZ" b="1" dirty="0" smtClean="0"/>
              <a:t>a A´B´C´D´ a poměr podobnosti obdélníků </a:t>
            </a:r>
            <a:r>
              <a:rPr lang="cs-CZ" b="1" dirty="0"/>
              <a:t>ABCD </a:t>
            </a:r>
            <a:r>
              <a:rPr lang="cs-CZ" b="1" dirty="0" smtClean="0"/>
              <a:t>a A´´B´´C´´D´´.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1419082" y="5271686"/>
                <a:ext cx="2194738" cy="6649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𝑘</m:t>
                      </m:r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cs-CZ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0" i="1" smtClean="0">
                                  <a:latin typeface="Cambria Math"/>
                                </a:rPr>
                                <m:t>𝐴</m:t>
                              </m:r>
                              <m:r>
                                <a:rPr lang="cs-CZ" b="0" i="1" smtClean="0">
                                  <a:latin typeface="Cambria Math"/>
                                </a:rPr>
                                <m:t>´</m:t>
                              </m:r>
                              <m:r>
                                <a:rPr lang="cs-CZ" b="0" i="1" smtClean="0">
                                  <a:latin typeface="Cambria Math"/>
                                </a:rPr>
                                <m:t>𝐵</m:t>
                              </m:r>
                              <m:r>
                                <a:rPr lang="cs-CZ" b="0" i="1" smtClean="0">
                                  <a:latin typeface="Cambria Math"/>
                                </a:rPr>
                                <m:t>´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cs-CZ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0" i="1" smtClean="0">
                                  <a:latin typeface="Cambria Math"/>
                                </a:rPr>
                                <m:t>𝐴𝐵</m:t>
                              </m:r>
                            </m:e>
                          </m:d>
                        </m:den>
                      </m:f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12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</a:rPr>
                        <m:t>=2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9082" y="5271686"/>
                <a:ext cx="2194738" cy="66499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ovéPole 35"/>
          <p:cNvSpPr txBox="1"/>
          <p:nvPr/>
        </p:nvSpPr>
        <p:spPr>
          <a:xfrm>
            <a:off x="2357596" y="263226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3 cm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4625836" y="5271686"/>
                <a:ext cx="2285753" cy="6649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𝑘</m:t>
                      </m:r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cs-CZ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0" i="1" smtClean="0">
                                  <a:latin typeface="Cambria Math"/>
                                </a:rPr>
                                <m:t>𝐵</m:t>
                              </m:r>
                              <m:r>
                                <a:rPr lang="cs-CZ" b="0" i="1" smtClean="0">
                                  <a:latin typeface="Cambria Math"/>
                                </a:rPr>
                                <m:t>´</m:t>
                              </m:r>
                              <m:r>
                                <a:rPr lang="cs-CZ" b="0" i="1" smtClean="0">
                                  <a:latin typeface="Cambria Math"/>
                                </a:rPr>
                                <m:t>𝐶</m:t>
                              </m:r>
                              <m:r>
                                <a:rPr lang="cs-CZ" b="0" i="1" smtClean="0">
                                  <a:latin typeface="Cambria Math"/>
                                </a:rPr>
                                <m:t>´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cs-CZ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0" i="1" smtClean="0">
                                  <a:latin typeface="Cambria Math"/>
                                </a:rPr>
                                <m:t>𝐵𝐶</m:t>
                              </m:r>
                            </m:e>
                          </m:d>
                        </m:den>
                      </m:f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6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cs-CZ" b="0" i="0" smtClean="0">
                          <a:latin typeface="Cambria Math"/>
                        </a:rPr>
                        <m:t>=2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5836" y="5271686"/>
                <a:ext cx="2285753" cy="66499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1441158" y="6089076"/>
                <a:ext cx="2194738" cy="6649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𝑘</m:t>
                      </m:r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cs-CZ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0" i="1" smtClean="0">
                                  <a:latin typeface="Cambria Math"/>
                                </a:rPr>
                                <m:t>𝐴</m:t>
                              </m:r>
                              <m:r>
                                <a:rPr lang="cs-CZ" b="0" i="1" smtClean="0">
                                  <a:latin typeface="Cambria Math"/>
                                </a:rPr>
                                <m:t>´´</m:t>
                              </m:r>
                              <m:r>
                                <a:rPr lang="cs-CZ" b="0" i="1" smtClean="0">
                                  <a:latin typeface="Cambria Math"/>
                                </a:rPr>
                                <m:t>𝐵</m:t>
                              </m:r>
                              <m:r>
                                <a:rPr lang="cs-CZ" b="0" i="1" smtClean="0">
                                  <a:latin typeface="Cambria Math"/>
                                </a:rPr>
                                <m:t>´´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cs-CZ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0" i="1" smtClean="0">
                                  <a:latin typeface="Cambria Math"/>
                                </a:rPr>
                                <m:t>𝐴𝐵</m:t>
                              </m:r>
                            </m:e>
                          </m:d>
                        </m:den>
                      </m:f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1158" y="6089076"/>
                <a:ext cx="2194738" cy="66499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4625836" y="6107552"/>
                <a:ext cx="2394436" cy="6649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𝑘</m:t>
                      </m:r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cs-CZ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0" i="1" smtClean="0">
                                  <a:latin typeface="Cambria Math"/>
                                </a:rPr>
                                <m:t>𝐵</m:t>
                              </m:r>
                              <m:r>
                                <a:rPr lang="cs-CZ" b="0" i="1" smtClean="0">
                                  <a:latin typeface="Cambria Math"/>
                                </a:rPr>
                                <m:t>´´</m:t>
                              </m:r>
                              <m:r>
                                <a:rPr lang="cs-CZ" b="0" i="1" smtClean="0">
                                  <a:latin typeface="Cambria Math"/>
                                </a:rPr>
                                <m:t>𝐶</m:t>
                              </m:r>
                              <m:r>
                                <a:rPr lang="cs-CZ" b="0" i="1" smtClean="0">
                                  <a:latin typeface="Cambria Math"/>
                                </a:rPr>
                                <m:t>´´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cs-CZ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0" i="1" smtClean="0">
                                  <a:latin typeface="Cambria Math"/>
                                </a:rPr>
                                <m:t>𝐵𝐶</m:t>
                              </m:r>
                            </m:e>
                          </m:d>
                        </m:den>
                      </m:f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1,5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5836" y="6107552"/>
                <a:ext cx="2394436" cy="66499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780396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37" grpId="0"/>
      <p:bldP spid="41" grpId="0"/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Podobnost</a:t>
            </a:r>
            <a:br>
              <a:rPr lang="cs-CZ" dirty="0" smtClean="0"/>
            </a:br>
            <a:r>
              <a:rPr lang="cs-CZ" sz="3200" dirty="0" smtClean="0"/>
              <a:t>Poměr podobnosti</a:t>
            </a:r>
            <a:endParaRPr lang="cs-CZ" sz="3200" dirty="0"/>
          </a:p>
        </p:txBody>
      </p:sp>
      <p:sp>
        <p:nvSpPr>
          <p:cNvPr id="2" name="Obdélník 1"/>
          <p:cNvSpPr/>
          <p:nvPr/>
        </p:nvSpPr>
        <p:spPr bwMode="auto">
          <a:xfrm>
            <a:off x="467543" y="2348880"/>
            <a:ext cx="1872208" cy="93610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061246" y="321297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6 cm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994745" y="452247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1,5 cm</a:t>
            </a:r>
            <a:endParaRPr lang="cs-CZ" dirty="0"/>
          </a:p>
        </p:txBody>
      </p:sp>
      <p:sp>
        <p:nvSpPr>
          <p:cNvPr id="13" name="Obdélník 12"/>
          <p:cNvSpPr/>
          <p:nvPr/>
        </p:nvSpPr>
        <p:spPr bwMode="auto">
          <a:xfrm>
            <a:off x="4716016" y="2132856"/>
            <a:ext cx="3744416" cy="1872208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6181702" y="3937620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12 cm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8423701" y="285293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6 cm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551215" y="3933056"/>
            <a:ext cx="52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A´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8320683" y="3923764"/>
            <a:ext cx="427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B´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8306339" y="1835532"/>
            <a:ext cx="51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C´</a:t>
            </a:r>
            <a:endParaRPr lang="cs-CZ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296342" y="3212976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489915" y="1835532"/>
            <a:ext cx="51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D´</a:t>
            </a:r>
            <a:endParaRPr lang="cs-CZ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2174050" y="3212976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2174050" y="2051556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321713" y="2051556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22" name="Obdélník 21"/>
          <p:cNvSpPr>
            <a:spLocks noChangeAspect="1"/>
          </p:cNvSpPr>
          <p:nvPr/>
        </p:nvSpPr>
        <p:spPr bwMode="auto">
          <a:xfrm>
            <a:off x="6120171" y="4435186"/>
            <a:ext cx="936104" cy="468052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5919281" y="4896496"/>
            <a:ext cx="52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A´´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5868144" y="4153144"/>
            <a:ext cx="51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D´´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6938187" y="4139788"/>
            <a:ext cx="51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C´´</a:t>
            </a:r>
            <a:endParaRPr lang="cs-CZ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6979341" y="4891808"/>
            <a:ext cx="550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B´´</a:t>
            </a:r>
            <a:endParaRPr lang="cs-CZ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6309942" y="488367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3 cm</a:t>
            </a:r>
            <a:endParaRPr lang="cs-CZ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2267744" y="263226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3 cm</a:t>
            </a:r>
            <a:endParaRPr lang="cs-CZ" dirty="0"/>
          </a:p>
        </p:txBody>
      </p:sp>
      <p:sp>
        <p:nvSpPr>
          <p:cNvPr id="29" name="Obdélník 28"/>
          <p:cNvSpPr/>
          <p:nvPr/>
        </p:nvSpPr>
        <p:spPr bwMode="auto">
          <a:xfrm>
            <a:off x="467542" y="5517232"/>
            <a:ext cx="1872208" cy="93610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Obdélník 30"/>
          <p:cNvSpPr/>
          <p:nvPr/>
        </p:nvSpPr>
        <p:spPr bwMode="auto">
          <a:xfrm>
            <a:off x="5716239" y="5517232"/>
            <a:ext cx="1872208" cy="93610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Obdélník 34"/>
          <p:cNvSpPr/>
          <p:nvPr/>
        </p:nvSpPr>
        <p:spPr bwMode="auto">
          <a:xfrm>
            <a:off x="467542" y="4183902"/>
            <a:ext cx="1872208" cy="93610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3203848" y="244513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 &gt; 1</a:t>
            </a:r>
            <a:endParaRPr lang="cs-CZ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3203848" y="423038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 &lt; 1</a:t>
            </a:r>
            <a:endParaRPr lang="cs-CZ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3203848" y="551506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 = 1</a:t>
            </a:r>
            <a:endParaRPr lang="cs-CZ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269159" y="3861048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321713" y="5229200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</a:t>
            </a:r>
            <a:endParaRPr lang="cs-CZ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2186395" y="5229200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2130847" y="3861048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2267744" y="5013176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2195736" y="6372036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269159" y="5000352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323528" y="6384612"/>
            <a:ext cx="3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1023643" y="5057110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6 cm</a:t>
            </a:r>
            <a:endParaRPr lang="cs-CZ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1023644" y="637191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6 cm</a:t>
            </a:r>
            <a:endParaRPr lang="cs-CZ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2267743" y="5800618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3 cm</a:t>
            </a:r>
            <a:endParaRPr lang="cs-CZ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2284244" y="448454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3 cm</a:t>
            </a:r>
            <a:endParaRPr lang="cs-CZ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2451271" y="3001598"/>
            <a:ext cx="2099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zvětšení</a:t>
            </a:r>
            <a:r>
              <a:rPr lang="cs-CZ" dirty="0" smtClean="0"/>
              <a:t> délek</a:t>
            </a:r>
            <a:endParaRPr lang="cs-CZ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2646234" y="4846482"/>
            <a:ext cx="2099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zmenšení</a:t>
            </a:r>
            <a:r>
              <a:rPr lang="cs-CZ" dirty="0" smtClean="0"/>
              <a:t> délek</a:t>
            </a:r>
            <a:endParaRPr lang="cs-CZ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2585924" y="5982002"/>
            <a:ext cx="2099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zachování</a:t>
            </a:r>
            <a:r>
              <a:rPr lang="cs-CZ" dirty="0" smtClean="0"/>
              <a:t> délek</a:t>
            </a:r>
            <a:endParaRPr lang="cs-CZ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2646233" y="6351334"/>
            <a:ext cx="2099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(shodnost)</a:t>
            </a:r>
            <a:endParaRPr lang="cs-CZ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5453818" y="6390768"/>
            <a:ext cx="666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A´´´</a:t>
            </a:r>
            <a:endParaRPr lang="cs-CZ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7313110" y="6390768"/>
            <a:ext cx="643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B´´´</a:t>
            </a:r>
            <a:endParaRPr lang="cs-CZ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7371968" y="5215814"/>
            <a:ext cx="65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C´´´</a:t>
            </a:r>
            <a:endParaRPr lang="cs-CZ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5453818" y="5229200"/>
            <a:ext cx="671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D´´´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7280056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3" grpId="0"/>
      <p:bldP spid="44" grpId="0"/>
      <p:bldP spid="58" grpId="0"/>
      <p:bldP spid="59" grpId="0"/>
      <p:bldP spid="60" grpId="0"/>
      <p:bldP spid="61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1289</TotalTime>
  <Words>816</Words>
  <Application>Microsoft Office PowerPoint</Application>
  <PresentationFormat>Předvádění na obrazovce (4:3)</PresentationFormat>
  <Paragraphs>192</Paragraphs>
  <Slides>13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Prezentace školení zaměstnanců</vt:lpstr>
      <vt:lpstr>Podobnost</vt:lpstr>
      <vt:lpstr>Podobnost  Co je to podobnost v matematice</vt:lpstr>
      <vt:lpstr>Podobnost Kde se setkáme s matematickou podobností</vt:lpstr>
      <vt:lpstr>Podobnost Matematická podobnost</vt:lpstr>
      <vt:lpstr>Podobnost Matematická podobnost</vt:lpstr>
      <vt:lpstr>Podobnost Poměr podobnosti</vt:lpstr>
      <vt:lpstr>Podobnost Poměr podobnosti</vt:lpstr>
      <vt:lpstr>Podobnost Poměr podobnosti</vt:lpstr>
      <vt:lpstr>Podobnost Poměr podobnosti</vt:lpstr>
      <vt:lpstr>Podobnost Příklad č. 1</vt:lpstr>
      <vt:lpstr>Podobnost Příklad č. 2</vt:lpstr>
      <vt:lpstr>Podobnost Příklad č. 3</vt:lpstr>
      <vt:lpstr>Zdroje: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195</cp:revision>
  <dcterms:created xsi:type="dcterms:W3CDTF">2012-01-02T08:14:14Z</dcterms:created>
  <dcterms:modified xsi:type="dcterms:W3CDTF">2012-02-24T10:38:42Z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