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3" r:id="rId18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66"/>
    <a:srgbClr val="FFCC00"/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 autoAdjust="0"/>
  </p:normalViewPr>
  <p:slideViewPr>
    <p:cSldViewPr>
      <p:cViewPr varScale="1">
        <p:scale>
          <a:sx n="115" d="100"/>
          <a:sy n="115" d="100"/>
        </p:scale>
        <p:origin x="-6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Najděte několik konkrétních řešení.</a:t>
            </a:r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Najděte několik konkrétních řešení.</a:t>
            </a:r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Lineární rovnice </a:t>
            </a:r>
            <a:br>
              <a:rPr lang="cs-CZ" dirty="0" smtClean="0"/>
            </a:br>
            <a:r>
              <a:rPr lang="cs-CZ" dirty="0" smtClean="0"/>
              <a:t>se dvěma neznámými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Lineární rovnice </a:t>
            </a:r>
            <a:br>
              <a:rPr lang="cs-CZ" dirty="0" smtClean="0"/>
            </a:br>
            <a:r>
              <a:rPr lang="cs-CZ" dirty="0" smtClean="0"/>
              <a:t>se dvěma neznámými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2688" y="2017713"/>
            <a:ext cx="6701680" cy="907231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  </a:t>
            </a:r>
            <a:r>
              <a:rPr lang="cs-CZ" sz="2400" dirty="0" smtClean="0"/>
              <a:t>2. Najdi takové řešení předchozího příkladu, </a:t>
            </a:r>
            <a:br>
              <a:rPr lang="cs-CZ" sz="2400" dirty="0" smtClean="0"/>
            </a:br>
            <a:r>
              <a:rPr lang="cs-CZ" sz="2400" dirty="0" smtClean="0"/>
              <a:t>   aby platilo x =  2.</a:t>
            </a:r>
            <a:endParaRPr lang="cs-CZ" sz="2400" dirty="0"/>
          </a:p>
          <a:p>
            <a:pPr>
              <a:buNone/>
            </a:pPr>
            <a:endParaRPr lang="cs-CZ" sz="2400" dirty="0" smtClean="0"/>
          </a:p>
          <a:p>
            <a:pPr>
              <a:buNone/>
            </a:pPr>
            <a:endParaRPr lang="cs-CZ" sz="2400" dirty="0"/>
          </a:p>
          <a:p>
            <a:pPr>
              <a:buNone/>
            </a:pPr>
            <a:endParaRPr lang="cs-CZ" sz="24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1187624" y="328498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Dosadíme za x:</a:t>
            </a:r>
            <a:endParaRPr lang="cs-CZ" sz="2400" dirty="0">
              <a:latin typeface="+mn-lt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635896" y="3284984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2 · </a:t>
            </a:r>
            <a:r>
              <a:rPr lang="cs-CZ" sz="2400" dirty="0" err="1" smtClean="0">
                <a:latin typeface="+mn-lt"/>
              </a:rPr>
              <a:t>2</a:t>
            </a:r>
            <a:r>
              <a:rPr lang="cs-CZ" sz="2400" dirty="0" smtClean="0">
                <a:latin typeface="+mn-lt"/>
              </a:rPr>
              <a:t> + 3y = 12</a:t>
            </a:r>
            <a:endParaRPr lang="cs-CZ" sz="2400" dirty="0"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4860032" y="3933056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y = </a:t>
            </a:r>
            <a:endParaRPr lang="cs-CZ" sz="2400" dirty="0">
              <a:latin typeface="+mn-lt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4509120"/>
            <a:ext cx="171450" cy="742950"/>
          </a:xfrm>
          <a:prstGeom prst="rect">
            <a:avLst/>
          </a:prstGeom>
          <a:noFill/>
        </p:spPr>
      </p:pic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3789040"/>
            <a:ext cx="866775" cy="742950"/>
          </a:xfrm>
          <a:prstGeom prst="rect">
            <a:avLst/>
          </a:prstGeom>
          <a:noFill/>
        </p:spPr>
      </p:pic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4860032" y="4653136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y = </a:t>
            </a:r>
            <a:endParaRPr lang="cs-CZ" sz="2400" dirty="0">
              <a:latin typeface="+mn-lt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683568" y="5661248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Řešením je uspořádaní dvojice </a:t>
            </a:r>
            <a:endParaRPr lang="cs-CZ" sz="2400" dirty="0">
              <a:latin typeface="+mn-lt"/>
            </a:endParaRPr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5847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5517232"/>
            <a:ext cx="695325" cy="752475"/>
          </a:xfrm>
          <a:prstGeom prst="rect">
            <a:avLst/>
          </a:prstGeom>
          <a:noFill/>
        </p:spPr>
      </p:pic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Lineární rovnice </a:t>
            </a:r>
            <a:br>
              <a:rPr lang="cs-CZ" dirty="0" smtClean="0"/>
            </a:br>
            <a:r>
              <a:rPr lang="cs-CZ" dirty="0" smtClean="0"/>
              <a:t>se dvěma neznámými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2688" y="2017713"/>
            <a:ext cx="3317304" cy="619199"/>
          </a:xfrm>
        </p:spPr>
        <p:txBody>
          <a:bodyPr/>
          <a:lstStyle/>
          <a:p>
            <a:pPr>
              <a:buNone/>
            </a:pPr>
            <a:r>
              <a:rPr lang="cs-CZ" u="sng" dirty="0" smtClean="0"/>
              <a:t>Obecné řešení:</a:t>
            </a:r>
            <a:endParaRPr lang="cs-CZ" u="sng" dirty="0"/>
          </a:p>
        </p:txBody>
      </p:sp>
      <p:sp>
        <p:nvSpPr>
          <p:cNvPr id="4" name="TextovéPole 3"/>
          <p:cNvSpPr txBox="1"/>
          <p:nvPr/>
        </p:nvSpPr>
        <p:spPr>
          <a:xfrm>
            <a:off x="4860032" y="1916832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2x + 3y = 12</a:t>
            </a:r>
            <a:endParaRPr lang="cs-CZ" sz="2400" dirty="0">
              <a:latin typeface="+mn-lt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5580112" y="2420888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3y = 12 – 2x</a:t>
            </a:r>
            <a:endParaRPr lang="cs-CZ" sz="2400" dirty="0"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5724128" y="2996952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y = </a:t>
            </a:r>
            <a:endParaRPr lang="cs-CZ" sz="2400" dirty="0">
              <a:latin typeface="+mn-lt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2852936"/>
            <a:ext cx="1038225" cy="742950"/>
          </a:xfrm>
          <a:prstGeom prst="rect">
            <a:avLst/>
          </a:prstGeom>
          <a:noFill/>
        </p:spPr>
      </p:pic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395536" y="2780928"/>
            <a:ext cx="4464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Řešení najdeme pro každé x </a:t>
            </a:r>
            <a:r>
              <a:rPr lang="cs-CZ" sz="2400" dirty="0" smtClean="0">
                <a:latin typeface="+mn-lt"/>
                <a:sym typeface="Symbol"/>
              </a:rPr>
              <a:t> </a:t>
            </a:r>
            <a:br>
              <a:rPr lang="cs-CZ" sz="2400" dirty="0" smtClean="0">
                <a:latin typeface="+mn-lt"/>
                <a:sym typeface="Symbol"/>
              </a:rPr>
            </a:br>
            <a:r>
              <a:rPr lang="cs-CZ" sz="2400" dirty="0" smtClean="0">
                <a:sym typeface="Symbol"/>
              </a:rPr>
              <a:t> </a:t>
            </a:r>
            <a:r>
              <a:rPr lang="cs-CZ" sz="2400" dirty="0" smtClean="0">
                <a:latin typeface="+mn-lt"/>
                <a:sym typeface="Symbol"/>
              </a:rPr>
              <a:t>správných dvojic </a:t>
            </a:r>
            <a:br>
              <a:rPr lang="cs-CZ" sz="2400" dirty="0" smtClean="0">
                <a:latin typeface="+mn-lt"/>
                <a:sym typeface="Symbol"/>
              </a:rPr>
            </a:br>
            <a:r>
              <a:rPr lang="cs-CZ" sz="2400" dirty="0" smtClean="0">
                <a:latin typeface="+mn-lt"/>
                <a:sym typeface="Symbol"/>
              </a:rPr>
              <a:t>je </a:t>
            </a:r>
            <a:r>
              <a:rPr lang="cs-CZ" sz="2400" b="1" dirty="0" smtClean="0">
                <a:latin typeface="+mn-lt"/>
                <a:sym typeface="Symbol"/>
              </a:rPr>
              <a:t>nekonečně mnoho</a:t>
            </a:r>
            <a:r>
              <a:rPr lang="cs-CZ" sz="2400" dirty="0" smtClean="0">
                <a:latin typeface="+mn-lt"/>
                <a:sym typeface="Symbol"/>
              </a:rPr>
              <a:t>. </a:t>
            </a:r>
            <a:br>
              <a:rPr lang="cs-CZ" sz="2400" dirty="0" smtClean="0">
                <a:latin typeface="+mn-lt"/>
                <a:sym typeface="Symbol"/>
              </a:rPr>
            </a:br>
            <a:endParaRPr lang="cs-CZ" sz="2400" dirty="0">
              <a:latin typeface="+mn-lt"/>
            </a:endParaRP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4581128"/>
            <a:ext cx="1609725" cy="742950"/>
          </a:xfrm>
          <a:prstGeom prst="rect">
            <a:avLst/>
          </a:prstGeom>
          <a:noFill/>
        </p:spPr>
      </p:pic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323528" y="4005064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  <a:sym typeface="Symbol"/>
              </a:rPr>
              <a:t>Všechny uspořádané dvojice, ve kterých si x vybereme </a:t>
            </a:r>
            <a:r>
              <a:rPr lang="cs-CZ" sz="2400" dirty="0" smtClean="0">
                <a:latin typeface="+mn-lt"/>
                <a:sym typeface="Symbol"/>
              </a:rPr>
              <a:t/>
            </a:r>
            <a:br>
              <a:rPr lang="cs-CZ" sz="2400" dirty="0" smtClean="0">
                <a:latin typeface="+mn-lt"/>
                <a:sym typeface="Symbol"/>
              </a:rPr>
            </a:br>
            <a:r>
              <a:rPr lang="cs-CZ" sz="2400" dirty="0" smtClean="0">
                <a:latin typeface="+mn-lt"/>
                <a:sym typeface="Symbol"/>
              </a:rPr>
              <a:t/>
            </a:r>
            <a:br>
              <a:rPr lang="cs-CZ" sz="2400" dirty="0" smtClean="0">
                <a:latin typeface="+mn-lt"/>
                <a:sym typeface="Symbol"/>
              </a:rPr>
            </a:br>
            <a:r>
              <a:rPr lang="cs-CZ" sz="2400" dirty="0" smtClean="0">
                <a:latin typeface="+mn-lt"/>
                <a:sym typeface="Symbol"/>
              </a:rPr>
              <a:t>a </a:t>
            </a:r>
            <a:r>
              <a:rPr lang="cs-CZ" sz="2400" dirty="0" smtClean="0">
                <a:latin typeface="+mn-lt"/>
                <a:sym typeface="Symbol"/>
              </a:rPr>
              <a:t>y dopočítáme </a:t>
            </a:r>
            <a:r>
              <a:rPr lang="cs-CZ" sz="2400" dirty="0" smtClean="0">
                <a:latin typeface="+mn-lt"/>
                <a:sym typeface="Symbol"/>
              </a:rPr>
              <a:t>z </a:t>
            </a:r>
            <a:r>
              <a:rPr lang="cs-CZ" sz="2400" dirty="0" smtClean="0">
                <a:latin typeface="+mn-lt"/>
                <a:sym typeface="Symbol"/>
              </a:rPr>
              <a:t>vybraného x podle </a:t>
            </a:r>
            <a:r>
              <a:rPr lang="cs-CZ" sz="2400" dirty="0" smtClean="0">
                <a:latin typeface="+mn-lt"/>
                <a:sym typeface="Symbol"/>
              </a:rPr>
              <a:t>vzorce                   .</a:t>
            </a:r>
            <a:endParaRPr lang="cs-CZ" sz="2400" dirty="0">
              <a:latin typeface="+mn-lt"/>
            </a:endParaRPr>
          </a:p>
        </p:txBody>
      </p:sp>
      <p:cxnSp>
        <p:nvCxnSpPr>
          <p:cNvPr id="19" name="Přímá spojovací čára 18"/>
          <p:cNvCxnSpPr/>
          <p:nvPr/>
        </p:nvCxnSpPr>
        <p:spPr bwMode="auto">
          <a:xfrm>
            <a:off x="5724128" y="3717032"/>
            <a:ext cx="20162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ovéPole 21"/>
          <p:cNvSpPr txBox="1"/>
          <p:nvPr/>
        </p:nvSpPr>
        <p:spPr>
          <a:xfrm>
            <a:off x="611560" y="5733256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Řešením je uspořádaná dvojice </a:t>
            </a: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7895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5589240"/>
            <a:ext cx="1571625" cy="752475"/>
          </a:xfrm>
          <a:prstGeom prst="rect">
            <a:avLst/>
          </a:prstGeom>
          <a:noFill/>
        </p:spPr>
      </p:pic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Přímá spojovací čára 25"/>
          <p:cNvCxnSpPr/>
          <p:nvPr/>
        </p:nvCxnSpPr>
        <p:spPr bwMode="auto">
          <a:xfrm>
            <a:off x="5004048" y="6381328"/>
            <a:ext cx="20162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ovací čára 26"/>
          <p:cNvCxnSpPr/>
          <p:nvPr/>
        </p:nvCxnSpPr>
        <p:spPr bwMode="auto">
          <a:xfrm>
            <a:off x="5004048" y="6453336"/>
            <a:ext cx="20162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ovéPole 27"/>
          <p:cNvSpPr txBox="1"/>
          <p:nvPr/>
        </p:nvSpPr>
        <p:spPr>
          <a:xfrm>
            <a:off x="7164288" y="573325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x</a:t>
            </a:r>
            <a:r>
              <a:rPr lang="cs-CZ" sz="2400" dirty="0" smtClean="0">
                <a:latin typeface="+mn-lt"/>
                <a:sym typeface="Symbol"/>
              </a:rPr>
              <a:t>R</a:t>
            </a:r>
            <a:endParaRPr lang="cs-CZ" sz="2400" dirty="0">
              <a:latin typeface="+mn-lt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10" grpId="0"/>
      <p:bldP spid="16" grpId="0"/>
      <p:bldP spid="16" grpId="1"/>
      <p:bldP spid="22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Lineární rovnice </a:t>
            </a:r>
            <a:br>
              <a:rPr lang="cs-CZ" dirty="0" smtClean="0"/>
            </a:br>
            <a:r>
              <a:rPr lang="cs-CZ" dirty="0" smtClean="0"/>
              <a:t>se dvěma neznámými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2688" y="2017713"/>
            <a:ext cx="3317304" cy="619199"/>
          </a:xfrm>
        </p:spPr>
        <p:txBody>
          <a:bodyPr/>
          <a:lstStyle/>
          <a:p>
            <a:pPr>
              <a:buNone/>
            </a:pPr>
            <a:r>
              <a:rPr lang="cs-CZ" u="sng" dirty="0" smtClean="0"/>
              <a:t>Obecné řešení:</a:t>
            </a:r>
            <a:endParaRPr lang="cs-CZ" u="sng" dirty="0"/>
          </a:p>
        </p:txBody>
      </p:sp>
      <p:sp>
        <p:nvSpPr>
          <p:cNvPr id="4" name="TextovéPole 3"/>
          <p:cNvSpPr txBox="1"/>
          <p:nvPr/>
        </p:nvSpPr>
        <p:spPr>
          <a:xfrm>
            <a:off x="4860032" y="1916832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2x + 3y = 12</a:t>
            </a:r>
            <a:endParaRPr lang="cs-CZ" sz="2400" dirty="0">
              <a:latin typeface="+mn-lt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5580112" y="2420888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2x = 12 – 3y</a:t>
            </a:r>
            <a:endParaRPr lang="cs-CZ" sz="2400" dirty="0"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5724128" y="2996952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x = </a:t>
            </a:r>
            <a:endParaRPr lang="cs-CZ" sz="2400" dirty="0">
              <a:latin typeface="+mn-lt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395536" y="2780928"/>
            <a:ext cx="4464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Řešení najdeme pro každé y </a:t>
            </a:r>
            <a:r>
              <a:rPr lang="cs-CZ" sz="2400" dirty="0" smtClean="0">
                <a:latin typeface="+mn-lt"/>
                <a:sym typeface="Symbol"/>
              </a:rPr>
              <a:t> </a:t>
            </a:r>
            <a:br>
              <a:rPr lang="cs-CZ" sz="2400" dirty="0" smtClean="0">
                <a:latin typeface="+mn-lt"/>
                <a:sym typeface="Symbol"/>
              </a:rPr>
            </a:br>
            <a:r>
              <a:rPr lang="cs-CZ" sz="2400" dirty="0" smtClean="0">
                <a:sym typeface="Symbol"/>
              </a:rPr>
              <a:t> </a:t>
            </a:r>
            <a:r>
              <a:rPr lang="cs-CZ" sz="2400" dirty="0" smtClean="0">
                <a:latin typeface="+mn-lt"/>
                <a:sym typeface="Symbol"/>
              </a:rPr>
              <a:t>správných dvojic </a:t>
            </a:r>
            <a:br>
              <a:rPr lang="cs-CZ" sz="2400" dirty="0" smtClean="0">
                <a:latin typeface="+mn-lt"/>
                <a:sym typeface="Symbol"/>
              </a:rPr>
            </a:br>
            <a:r>
              <a:rPr lang="cs-CZ" sz="2400" dirty="0" smtClean="0">
                <a:latin typeface="+mn-lt"/>
                <a:sym typeface="Symbol"/>
              </a:rPr>
              <a:t>je </a:t>
            </a:r>
            <a:r>
              <a:rPr lang="cs-CZ" sz="2400" b="1" dirty="0" smtClean="0">
                <a:latin typeface="+mn-lt"/>
                <a:sym typeface="Symbol"/>
              </a:rPr>
              <a:t>nekonečně mnoho</a:t>
            </a:r>
            <a:r>
              <a:rPr lang="cs-CZ" sz="2400" dirty="0" smtClean="0">
                <a:latin typeface="+mn-lt"/>
                <a:sym typeface="Symbol"/>
              </a:rPr>
              <a:t>. </a:t>
            </a:r>
            <a:br>
              <a:rPr lang="cs-CZ" sz="2400" dirty="0" smtClean="0">
                <a:latin typeface="+mn-lt"/>
                <a:sym typeface="Symbol"/>
              </a:rPr>
            </a:br>
            <a:endParaRPr lang="cs-CZ" sz="2400" dirty="0">
              <a:latin typeface="+mn-lt"/>
            </a:endParaRP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323528" y="4005064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  <a:sym typeface="Symbol"/>
              </a:rPr>
              <a:t>Všechny uspořádané dvojice, ve kterých si </a:t>
            </a:r>
            <a:r>
              <a:rPr lang="cs-CZ" sz="2400" dirty="0" smtClean="0">
                <a:latin typeface="+mn-lt"/>
                <a:sym typeface="Symbol"/>
              </a:rPr>
              <a:t>y </a:t>
            </a:r>
            <a:r>
              <a:rPr lang="cs-CZ" sz="2400" dirty="0" smtClean="0">
                <a:latin typeface="+mn-lt"/>
                <a:sym typeface="Symbol"/>
              </a:rPr>
              <a:t>vybereme </a:t>
            </a:r>
            <a:r>
              <a:rPr lang="cs-CZ" sz="2400" dirty="0" smtClean="0">
                <a:latin typeface="+mn-lt"/>
                <a:sym typeface="Symbol"/>
              </a:rPr>
              <a:t/>
            </a:r>
            <a:br>
              <a:rPr lang="cs-CZ" sz="2400" dirty="0" smtClean="0">
                <a:latin typeface="+mn-lt"/>
                <a:sym typeface="Symbol"/>
              </a:rPr>
            </a:br>
            <a:r>
              <a:rPr lang="cs-CZ" sz="2400" dirty="0" smtClean="0">
                <a:latin typeface="+mn-lt"/>
                <a:sym typeface="Symbol"/>
              </a:rPr>
              <a:t/>
            </a:r>
            <a:br>
              <a:rPr lang="cs-CZ" sz="2400" dirty="0" smtClean="0">
                <a:latin typeface="+mn-lt"/>
                <a:sym typeface="Symbol"/>
              </a:rPr>
            </a:br>
            <a:r>
              <a:rPr lang="cs-CZ" sz="2400" dirty="0" smtClean="0">
                <a:latin typeface="+mn-lt"/>
                <a:sym typeface="Symbol"/>
              </a:rPr>
              <a:t>a x </a:t>
            </a:r>
            <a:r>
              <a:rPr lang="cs-CZ" sz="2400" dirty="0" smtClean="0">
                <a:latin typeface="+mn-lt"/>
                <a:sym typeface="Symbol"/>
              </a:rPr>
              <a:t>dopočítáme </a:t>
            </a:r>
            <a:r>
              <a:rPr lang="cs-CZ" sz="2400" dirty="0" smtClean="0">
                <a:latin typeface="+mn-lt"/>
                <a:sym typeface="Symbol"/>
              </a:rPr>
              <a:t>z </a:t>
            </a:r>
            <a:r>
              <a:rPr lang="cs-CZ" sz="2400" dirty="0" smtClean="0">
                <a:latin typeface="+mn-lt"/>
                <a:sym typeface="Symbol"/>
              </a:rPr>
              <a:t>vybraného </a:t>
            </a:r>
            <a:r>
              <a:rPr lang="cs-CZ" sz="2400" dirty="0" smtClean="0">
                <a:latin typeface="+mn-lt"/>
                <a:sym typeface="Symbol"/>
              </a:rPr>
              <a:t>y </a:t>
            </a:r>
            <a:r>
              <a:rPr lang="cs-CZ" sz="2400" dirty="0" smtClean="0">
                <a:latin typeface="+mn-lt"/>
                <a:sym typeface="Symbol"/>
              </a:rPr>
              <a:t>podle </a:t>
            </a:r>
            <a:r>
              <a:rPr lang="cs-CZ" sz="2400" dirty="0" smtClean="0">
                <a:latin typeface="+mn-lt"/>
                <a:sym typeface="Symbol"/>
              </a:rPr>
              <a:t>vzorce                   .</a:t>
            </a:r>
            <a:endParaRPr lang="cs-CZ" sz="2400" dirty="0">
              <a:latin typeface="+mn-lt"/>
            </a:endParaRPr>
          </a:p>
        </p:txBody>
      </p:sp>
      <p:cxnSp>
        <p:nvCxnSpPr>
          <p:cNvPr id="19" name="Přímá spojovací čára 18"/>
          <p:cNvCxnSpPr/>
          <p:nvPr/>
        </p:nvCxnSpPr>
        <p:spPr bwMode="auto">
          <a:xfrm>
            <a:off x="5724128" y="3717032"/>
            <a:ext cx="20162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ovéPole 21"/>
          <p:cNvSpPr txBox="1"/>
          <p:nvPr/>
        </p:nvSpPr>
        <p:spPr>
          <a:xfrm>
            <a:off x="611560" y="5733256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Řešením je uspořádaná dvojice </a:t>
            </a: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Přímá spojovací čára 25"/>
          <p:cNvCxnSpPr/>
          <p:nvPr/>
        </p:nvCxnSpPr>
        <p:spPr bwMode="auto">
          <a:xfrm>
            <a:off x="5004048" y="6381328"/>
            <a:ext cx="20162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ovací čára 26"/>
          <p:cNvCxnSpPr/>
          <p:nvPr/>
        </p:nvCxnSpPr>
        <p:spPr bwMode="auto">
          <a:xfrm>
            <a:off x="5004048" y="6453336"/>
            <a:ext cx="20162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ovéPole 27"/>
          <p:cNvSpPr txBox="1"/>
          <p:nvPr/>
        </p:nvSpPr>
        <p:spPr>
          <a:xfrm>
            <a:off x="7164288" y="573325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y</a:t>
            </a:r>
            <a:r>
              <a:rPr lang="cs-CZ" sz="2400" dirty="0" smtClean="0">
                <a:latin typeface="+mn-lt"/>
                <a:sym typeface="Symbol"/>
              </a:rPr>
              <a:t>R</a:t>
            </a:r>
            <a:endParaRPr lang="cs-CZ" sz="2400" dirty="0">
              <a:latin typeface="+mn-lt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2852936"/>
            <a:ext cx="1047750" cy="742950"/>
          </a:xfrm>
          <a:prstGeom prst="rect">
            <a:avLst/>
          </a:prstGeom>
          <a:noFill/>
        </p:spPr>
      </p:pic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4581128"/>
            <a:ext cx="1609725" cy="742950"/>
          </a:xfrm>
          <a:prstGeom prst="rect">
            <a:avLst/>
          </a:prstGeom>
          <a:noFill/>
        </p:spPr>
      </p:pic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8919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5517232"/>
            <a:ext cx="1638300" cy="752475"/>
          </a:xfrm>
          <a:prstGeom prst="rect">
            <a:avLst/>
          </a:prstGeom>
          <a:noFill/>
        </p:spPr>
      </p:pic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10" grpId="0"/>
      <p:bldP spid="16" grpId="0"/>
      <p:bldP spid="16" grpId="1"/>
      <p:bldP spid="22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Lineární rovnice </a:t>
            </a:r>
            <a:br>
              <a:rPr lang="cs-CZ" dirty="0" smtClean="0"/>
            </a:br>
            <a:r>
              <a:rPr lang="cs-CZ" dirty="0" smtClean="0"/>
              <a:t>se dvěma neznámými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sz="2400" dirty="0" smtClean="0"/>
              <a:t>3. Najděte alespoň dvě řešení rovnice: x – 2y = 6</a:t>
            </a:r>
            <a:endParaRPr lang="cs-CZ" sz="24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Lineární rovnice </a:t>
            </a:r>
            <a:br>
              <a:rPr lang="cs-CZ" dirty="0" smtClean="0"/>
            </a:br>
            <a:r>
              <a:rPr lang="cs-CZ" dirty="0" smtClean="0"/>
              <a:t>se dvěma neznámými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sz="2400" dirty="0" smtClean="0"/>
              <a:t>4. Najděte alespoň dvě celočíselná řešení rovnice:</a:t>
            </a:r>
          </a:p>
          <a:p>
            <a:pPr algn="ctr">
              <a:buNone/>
            </a:pPr>
            <a:r>
              <a:rPr lang="cs-CZ" sz="2400" dirty="0" smtClean="0"/>
              <a:t>x – 2y = 6</a:t>
            </a:r>
            <a:endParaRPr lang="cs-CZ" sz="24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Lineární rovnice </a:t>
            </a:r>
            <a:br>
              <a:rPr lang="cs-CZ" dirty="0" smtClean="0"/>
            </a:br>
            <a:r>
              <a:rPr lang="cs-CZ" dirty="0" smtClean="0"/>
              <a:t>se dvěma neznámými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2688" y="2017713"/>
            <a:ext cx="5045496" cy="907231"/>
          </a:xfrm>
        </p:spPr>
        <p:txBody>
          <a:bodyPr/>
          <a:lstStyle/>
          <a:p>
            <a:pPr>
              <a:buNone/>
            </a:pPr>
            <a:r>
              <a:rPr lang="cs-CZ" sz="2400" dirty="0" smtClean="0"/>
              <a:t>5. Najděte všechna řešení rovnice: </a:t>
            </a:r>
            <a:br>
              <a:rPr lang="cs-CZ" sz="2400" dirty="0" smtClean="0"/>
            </a:br>
            <a:r>
              <a:rPr lang="cs-CZ" sz="2400" dirty="0" smtClean="0"/>
              <a:t>x + 2y = 10; kde x </a:t>
            </a:r>
            <a:r>
              <a:rPr lang="cs-CZ" sz="2400" dirty="0" smtClean="0">
                <a:sym typeface="Symbol"/>
              </a:rPr>
              <a:t> </a:t>
            </a:r>
            <a:r>
              <a:rPr lang="cs-CZ" sz="2400" dirty="0" smtClean="0"/>
              <a:t>N a y </a:t>
            </a:r>
            <a:r>
              <a:rPr lang="cs-CZ" sz="2400" dirty="0" smtClean="0">
                <a:sym typeface="Symbol"/>
              </a:rPr>
              <a:t> </a:t>
            </a:r>
            <a:r>
              <a:rPr lang="cs-CZ" sz="2400" dirty="0" smtClean="0"/>
              <a:t>N.</a:t>
            </a:r>
            <a:endParaRPr lang="cs-CZ" sz="24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6804248" y="2996952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x</a:t>
            </a:r>
            <a:r>
              <a:rPr lang="cs-CZ" sz="2400" dirty="0" smtClean="0">
                <a:latin typeface="+mn-lt"/>
              </a:rPr>
              <a:t> </a:t>
            </a:r>
            <a:r>
              <a:rPr lang="cs-CZ" sz="2400" dirty="0" smtClean="0">
                <a:latin typeface="+mn-lt"/>
                <a:sym typeface="Symbol"/>
              </a:rPr>
              <a:t> 9 a y  4:</a:t>
            </a:r>
            <a:endParaRPr lang="cs-CZ" sz="2400" dirty="0"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6660232" y="3717032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y = 1 </a:t>
            </a:r>
            <a:r>
              <a:rPr lang="cs-CZ" sz="2400" dirty="0" smtClean="0">
                <a:latin typeface="+mn-lt"/>
                <a:sym typeface="Symbol"/>
              </a:rPr>
              <a:t> x = 8 </a:t>
            </a:r>
            <a:endParaRPr lang="cs-CZ" sz="2400" dirty="0">
              <a:latin typeface="+mn-lt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660232" y="4221088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y = 2 </a:t>
            </a:r>
            <a:r>
              <a:rPr lang="cs-CZ" sz="2400" dirty="0" smtClean="0">
                <a:latin typeface="+mn-lt"/>
                <a:sym typeface="Symbol"/>
              </a:rPr>
              <a:t> x = 6 </a:t>
            </a:r>
            <a:endParaRPr lang="cs-CZ" sz="2400" dirty="0">
              <a:latin typeface="+mn-lt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660232" y="4653136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y = 3 </a:t>
            </a:r>
            <a:r>
              <a:rPr lang="cs-CZ" sz="2400" dirty="0" smtClean="0">
                <a:latin typeface="+mn-lt"/>
                <a:sym typeface="Symbol"/>
              </a:rPr>
              <a:t> x = 4 </a:t>
            </a:r>
            <a:endParaRPr lang="cs-CZ" sz="2400" dirty="0">
              <a:latin typeface="+mn-lt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6660232" y="5085184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y = 4 </a:t>
            </a:r>
            <a:r>
              <a:rPr lang="cs-CZ" sz="2400" dirty="0" smtClean="0">
                <a:latin typeface="+mn-lt"/>
                <a:sym typeface="Symbol"/>
              </a:rPr>
              <a:t> x = 2 </a:t>
            </a:r>
            <a:endParaRPr lang="cs-CZ" sz="2400" dirty="0">
              <a:latin typeface="+mn-lt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467544" y="5877272"/>
            <a:ext cx="84969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dirty="0" smtClean="0">
                <a:latin typeface="+mn-lt"/>
              </a:rPr>
              <a:t>Řešením jsou čtyři uspořádané dvojice: [8;1]; [6;2]; [4;3]; [2;4].</a:t>
            </a:r>
            <a:endParaRPr lang="cs-CZ" sz="2200" dirty="0">
              <a:latin typeface="+mn-lt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4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  <p:bldP spid="7" grpId="0"/>
      <p:bldP spid="8" grpId="0"/>
      <p:bldP spid="9" grpId="0"/>
      <p:bldP spid="10" grpId="0"/>
      <p:bldP spid="10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Lineární rovnice </a:t>
            </a:r>
            <a:br>
              <a:rPr lang="cs-CZ" dirty="0" smtClean="0"/>
            </a:br>
            <a:r>
              <a:rPr lang="cs-CZ" dirty="0" smtClean="0"/>
              <a:t>se dvěma neznámými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2688" y="2017713"/>
            <a:ext cx="6773688" cy="475183"/>
          </a:xfrm>
        </p:spPr>
        <p:txBody>
          <a:bodyPr/>
          <a:lstStyle/>
          <a:p>
            <a:pPr>
              <a:buNone/>
            </a:pPr>
            <a:r>
              <a:rPr lang="cs-CZ" sz="2400" dirty="0" smtClean="0"/>
              <a:t>6. Najděte obecné řešení rovnice: 5x </a:t>
            </a:r>
            <a:r>
              <a:rPr lang="cs-CZ" sz="2400" dirty="0" smtClean="0"/>
              <a:t>-</a:t>
            </a:r>
            <a:r>
              <a:rPr lang="cs-CZ" sz="2400" dirty="0" smtClean="0"/>
              <a:t> 2y = 15.</a:t>
            </a:r>
            <a:endParaRPr lang="cs-CZ" sz="2400" dirty="0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4509120"/>
            <a:ext cx="1571625" cy="762000"/>
          </a:xfrm>
          <a:prstGeom prst="rect">
            <a:avLst/>
          </a:prstGeom>
          <a:noFill/>
        </p:spPr>
      </p:pic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0" y="1219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5517232"/>
            <a:ext cx="1638300" cy="762000"/>
          </a:xfrm>
          <a:prstGeom prst="rect">
            <a:avLst/>
          </a:prstGeom>
          <a:noFill/>
        </p:spPr>
      </p:pic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1219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Lineární rovnice </a:t>
            </a:r>
            <a:br>
              <a:rPr lang="cs-CZ" dirty="0" smtClean="0"/>
            </a:br>
            <a:r>
              <a:rPr lang="cs-CZ" dirty="0" smtClean="0"/>
              <a:t>se dvěma neznámými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2688" y="2017713"/>
            <a:ext cx="5981600" cy="1267271"/>
          </a:xfrm>
        </p:spPr>
        <p:txBody>
          <a:bodyPr/>
          <a:lstStyle/>
          <a:p>
            <a:pPr>
              <a:buNone/>
            </a:pPr>
            <a:r>
              <a:rPr lang="cs-CZ" sz="2400" dirty="0" smtClean="0"/>
              <a:t>7. Najděte obecné řešení rovnice: </a:t>
            </a:r>
          </a:p>
          <a:p>
            <a:pPr algn="ctr">
              <a:buNone/>
            </a:pPr>
            <a:r>
              <a:rPr lang="cs-CZ" sz="2400" dirty="0" smtClean="0"/>
              <a:t>3x + 2y – 3 = 5 – x + 3y.</a:t>
            </a:r>
            <a:endParaRPr lang="cs-CZ" sz="2400" dirty="0"/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336" y="4869160"/>
            <a:ext cx="1295400" cy="752475"/>
          </a:xfrm>
          <a:prstGeom prst="rect">
            <a:avLst/>
          </a:prstGeom>
          <a:noFill/>
        </p:spPr>
      </p:pic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336" y="5805264"/>
            <a:ext cx="1390650" cy="409575"/>
          </a:xfrm>
          <a:prstGeom prst="rect">
            <a:avLst/>
          </a:prstGeom>
          <a:noFill/>
        </p:spPr>
      </p:pic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Lineární rovnice </a:t>
            </a:r>
            <a:br>
              <a:rPr lang="cs-CZ" dirty="0" smtClean="0"/>
            </a:br>
            <a:r>
              <a:rPr lang="cs-CZ" dirty="0" smtClean="0"/>
              <a:t>se dvěma neznámými</a:t>
            </a:r>
            <a:endParaRPr lang="cs-CZ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dirty="0" smtClean="0"/>
              <a:t>   Rovnice </a:t>
            </a:r>
            <a:r>
              <a:rPr lang="cs-CZ" b="1" dirty="0" err="1" smtClean="0"/>
              <a:t>ax</a:t>
            </a:r>
            <a:r>
              <a:rPr lang="cs-CZ" b="1" dirty="0" smtClean="0"/>
              <a:t> + by = c</a:t>
            </a:r>
            <a:r>
              <a:rPr lang="cs-CZ" dirty="0" smtClean="0"/>
              <a:t>, </a:t>
            </a:r>
            <a:br>
              <a:rPr lang="cs-CZ" dirty="0" smtClean="0"/>
            </a:br>
            <a:r>
              <a:rPr lang="cs-CZ" dirty="0" smtClean="0"/>
              <a:t>kde a, b, c náleží množině reálných čísel, se nazývá lineární rovnice se dvěma neznámými x, </a:t>
            </a:r>
            <a:r>
              <a:rPr lang="cs-CZ" dirty="0" err="1" smtClean="0"/>
              <a:t>y</a:t>
            </a:r>
            <a:r>
              <a:rPr lang="cs-CZ" dirty="0" smtClean="0"/>
              <a:t>.</a:t>
            </a:r>
          </a:p>
          <a:p>
            <a:pPr>
              <a:buNone/>
            </a:pPr>
            <a:r>
              <a:rPr lang="cs-CZ" dirty="0" smtClean="0"/>
              <a:t>Např.:		2x + 3y = 6</a:t>
            </a:r>
          </a:p>
          <a:p>
            <a:pPr>
              <a:buNone/>
            </a:pPr>
            <a:r>
              <a:rPr lang="cs-CZ" dirty="0"/>
              <a:t>	</a:t>
            </a:r>
            <a:r>
              <a:rPr lang="cs-CZ" dirty="0" smtClean="0"/>
              <a:t>			  x +  y = 5</a:t>
            </a:r>
          </a:p>
          <a:p>
            <a:pPr>
              <a:buNone/>
            </a:pPr>
            <a:r>
              <a:rPr lang="cs-CZ" dirty="0"/>
              <a:t>	</a:t>
            </a:r>
            <a:r>
              <a:rPr lang="cs-CZ" dirty="0" smtClean="0"/>
              <a:t>			7x – 4y = 12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Lineární rovnice </a:t>
            </a:r>
            <a:br>
              <a:rPr lang="cs-CZ" dirty="0" smtClean="0"/>
            </a:br>
            <a:r>
              <a:rPr lang="cs-CZ" dirty="0" smtClean="0"/>
              <a:t>se dvěma neznámými</a:t>
            </a:r>
            <a:endParaRPr lang="cs-CZ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dirty="0"/>
              <a:t> </a:t>
            </a:r>
            <a:r>
              <a:rPr lang="cs-CZ" dirty="0" smtClean="0"/>
              <a:t>  </a:t>
            </a:r>
          </a:p>
          <a:p>
            <a:pPr>
              <a:buNone/>
            </a:pPr>
            <a:r>
              <a:rPr lang="cs-CZ" dirty="0" smtClean="0"/>
              <a:t>  </a:t>
            </a:r>
          </a:p>
          <a:p>
            <a:pPr>
              <a:buNone/>
            </a:pPr>
            <a:r>
              <a:rPr lang="cs-CZ" dirty="0" smtClean="0"/>
              <a:t>  Lineární rovnice se dvěma neznámými </a:t>
            </a:r>
            <a:br>
              <a:rPr lang="cs-CZ" dirty="0" smtClean="0"/>
            </a:br>
            <a:r>
              <a:rPr lang="cs-CZ" dirty="0" smtClean="0"/>
              <a:t>x, y jsou i mnohé další rovnice, které lze na rovnici tvaru </a:t>
            </a:r>
            <a:r>
              <a:rPr lang="cs-CZ" dirty="0" err="1" smtClean="0"/>
              <a:t>ax</a:t>
            </a:r>
            <a:r>
              <a:rPr lang="cs-CZ" dirty="0" smtClean="0"/>
              <a:t> + by = c </a:t>
            </a:r>
            <a:r>
              <a:rPr lang="cs-CZ" b="1" dirty="0" smtClean="0"/>
              <a:t>převést ekvivalentními úpravami</a:t>
            </a:r>
            <a:r>
              <a:rPr lang="cs-CZ" dirty="0" smtClean="0"/>
              <a:t>. 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Lineární rovnice </a:t>
            </a:r>
            <a:br>
              <a:rPr lang="cs-CZ" dirty="0" smtClean="0"/>
            </a:br>
            <a:r>
              <a:rPr lang="cs-CZ" dirty="0" smtClean="0"/>
              <a:t>se dvěma neznámými</a:t>
            </a:r>
            <a:endParaRPr lang="cs-CZ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dirty="0" smtClean="0"/>
              <a:t>   </a:t>
            </a:r>
          </a:p>
          <a:p>
            <a:pPr>
              <a:buNone/>
            </a:pPr>
            <a:r>
              <a:rPr lang="cs-CZ" dirty="0" smtClean="0"/>
              <a:t>  </a:t>
            </a:r>
          </a:p>
          <a:p>
            <a:pPr>
              <a:buNone/>
            </a:pPr>
            <a:r>
              <a:rPr lang="cs-CZ" dirty="0" smtClean="0"/>
              <a:t> Přitom </a:t>
            </a:r>
            <a:r>
              <a:rPr lang="cs-CZ" b="1" dirty="0" smtClean="0"/>
              <a:t>ekvivalentní úpravy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pro rovnice se dvěma neznámými </a:t>
            </a:r>
            <a:br>
              <a:rPr lang="cs-CZ" dirty="0" smtClean="0"/>
            </a:br>
            <a:r>
              <a:rPr lang="cs-CZ" dirty="0" smtClean="0"/>
              <a:t>jsou stejné jako ekvivalentní úpravy pro rovnice s jednou neznámou.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Ekvivalentní úpravy </a:t>
            </a:r>
            <a:br>
              <a:rPr lang="cs-CZ" dirty="0" smtClean="0"/>
            </a:br>
            <a:r>
              <a:rPr lang="cs-CZ" dirty="0" smtClean="0"/>
              <a:t>(lineárních) rovnic</a:t>
            </a:r>
            <a:endParaRPr lang="cs-CZ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182562" tIns="46037" rIns="182562" bIns="46037"/>
          <a:lstStyle/>
          <a:p>
            <a:r>
              <a:rPr lang="cs-CZ" dirty="0" smtClean="0"/>
              <a:t>výměna levé a pravé strany rovnice </a:t>
            </a:r>
          </a:p>
          <a:p>
            <a:r>
              <a:rPr lang="cs-CZ" dirty="0" smtClean="0"/>
              <a:t>přičtení téhož čísla k oběma stranám rovnice </a:t>
            </a:r>
          </a:p>
          <a:p>
            <a:r>
              <a:rPr lang="cs-CZ" dirty="0" smtClean="0"/>
              <a:t>přičtení téhož násobku neznámé </a:t>
            </a:r>
            <a:br>
              <a:rPr lang="cs-CZ" dirty="0" smtClean="0"/>
            </a:br>
            <a:r>
              <a:rPr lang="cs-CZ" dirty="0" smtClean="0"/>
              <a:t>k oběma stranám rovnice </a:t>
            </a:r>
          </a:p>
          <a:p>
            <a:r>
              <a:rPr lang="cs-CZ" dirty="0" smtClean="0"/>
              <a:t>odečtení téhož čísla od obou stran rovnice 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Ekvivalentní úpravy </a:t>
            </a:r>
            <a:br>
              <a:rPr lang="cs-CZ" dirty="0" smtClean="0"/>
            </a:br>
            <a:r>
              <a:rPr lang="cs-CZ" dirty="0" smtClean="0"/>
              <a:t>(lineárních) rovnic</a:t>
            </a:r>
            <a:endParaRPr lang="cs-CZ" dirty="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1844824"/>
            <a:ext cx="7772400" cy="4287689"/>
          </a:xfrm>
          <a:noFill/>
          <a:ln/>
        </p:spPr>
        <p:txBody>
          <a:bodyPr lIns="182562" tIns="46037" rIns="182562" bIns="46037"/>
          <a:lstStyle/>
          <a:p>
            <a:r>
              <a:rPr lang="cs-CZ" dirty="0" smtClean="0"/>
              <a:t>odečtení téhož násobku neznámé od obou stran rovnice </a:t>
            </a:r>
          </a:p>
          <a:p>
            <a:r>
              <a:rPr lang="cs-CZ" dirty="0" smtClean="0"/>
              <a:t>vynásobení obou stran rovnice stejným nenulovým číslem </a:t>
            </a:r>
          </a:p>
          <a:p>
            <a:r>
              <a:rPr lang="cs-CZ" dirty="0" smtClean="0"/>
              <a:t>vydělení obou stran rovnice stejným nenulovým číslem </a:t>
            </a:r>
          </a:p>
          <a:p>
            <a:pPr lvl="0"/>
            <a:r>
              <a:rPr lang="cs-CZ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„</a:t>
            </a:r>
            <a:r>
              <a:rPr lang="cs-CZ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Ekvivalentní“ </a:t>
            </a:r>
            <a:r>
              <a:rPr lang="cs-CZ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úpravy výrazů na jednotlivých stranách  rovnice</a:t>
            </a:r>
          </a:p>
          <a:p>
            <a:endParaRPr lang="cs-CZ" dirty="0" smtClean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Lineární rovnice </a:t>
            </a:r>
            <a:br>
              <a:rPr lang="cs-CZ" dirty="0" smtClean="0"/>
            </a:br>
            <a:r>
              <a:rPr lang="cs-CZ" dirty="0" smtClean="0"/>
              <a:t>se dvěma neznámými</a:t>
            </a:r>
            <a:endParaRPr lang="cs-CZ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624" y="2852936"/>
            <a:ext cx="7781800" cy="2419399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dirty="0" smtClean="0"/>
              <a:t>1. Najdi všechna taková reálná čísla, </a:t>
            </a:r>
            <a:br>
              <a:rPr lang="cs-CZ" dirty="0" smtClean="0"/>
            </a:br>
            <a:r>
              <a:rPr lang="cs-CZ" dirty="0" smtClean="0"/>
              <a:t> aby součet dvojnásobku prvního čísla  </a:t>
            </a:r>
            <a:br>
              <a:rPr lang="cs-CZ" dirty="0" smtClean="0"/>
            </a:br>
            <a:r>
              <a:rPr lang="cs-CZ" dirty="0" smtClean="0"/>
              <a:t> a trojnásobku druhého čísla byl roven  </a:t>
            </a:r>
            <a:br>
              <a:rPr lang="cs-CZ" dirty="0" smtClean="0"/>
            </a:br>
            <a:r>
              <a:rPr lang="cs-CZ" dirty="0" smtClean="0"/>
              <a:t> dvanácti. 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Lineární rovnice </a:t>
            </a:r>
            <a:br>
              <a:rPr lang="cs-CZ" dirty="0" smtClean="0"/>
            </a:br>
            <a:r>
              <a:rPr lang="cs-CZ" dirty="0" smtClean="0"/>
              <a:t>se dvěma neznámými</a:t>
            </a:r>
            <a:endParaRPr lang="cs-CZ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1877144" cy="475183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sz="2400" dirty="0" smtClean="0"/>
              <a:t>1. </a:t>
            </a:r>
            <a:r>
              <a:rPr lang="cs-CZ" sz="2400" dirty="0"/>
              <a:t>č</a:t>
            </a:r>
            <a:r>
              <a:rPr lang="cs-CZ" sz="2400" dirty="0" smtClean="0"/>
              <a:t>íslo - x</a:t>
            </a:r>
            <a:endParaRPr lang="cs-CZ" sz="24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3131840" y="1988840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2. číslo - y</a:t>
            </a:r>
            <a:endParaRPr lang="cs-CZ" sz="2400" dirty="0">
              <a:latin typeface="+mn-lt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971600" y="2636912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Rovnice</a:t>
            </a:r>
            <a:r>
              <a:rPr lang="cs-CZ" sz="2400" dirty="0" smtClean="0"/>
              <a:t>: </a:t>
            </a:r>
            <a:endParaRPr lang="cs-CZ" sz="24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2555776" y="2636912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2x + 3y = 12</a:t>
            </a:r>
            <a:endParaRPr lang="cs-CZ" sz="2400" dirty="0">
              <a:latin typeface="+mn-lt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971600" y="3140968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x = 0</a:t>
            </a:r>
            <a:endParaRPr lang="cs-CZ" sz="2400" dirty="0">
              <a:latin typeface="+mn-lt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5076056" y="3068960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  <a:sym typeface="Symbol"/>
              </a:rPr>
              <a:t></a:t>
            </a:r>
            <a:endParaRPr lang="cs-CZ" sz="2400" dirty="0">
              <a:latin typeface="+mn-lt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2555776" y="3140968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2 · 0 + 3 · y = 12</a:t>
            </a:r>
            <a:endParaRPr lang="cs-CZ" sz="2400" dirty="0">
              <a:latin typeface="+mn-lt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1979712" y="3068960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  <a:sym typeface="Symbol"/>
              </a:rPr>
              <a:t></a:t>
            </a:r>
            <a:endParaRPr lang="cs-CZ" sz="2400" dirty="0">
              <a:latin typeface="+mn-lt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652120" y="3140968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latin typeface="+mn-lt"/>
              </a:rPr>
              <a:t>y</a:t>
            </a:r>
            <a:r>
              <a:rPr lang="cs-CZ" sz="2400" dirty="0" smtClean="0">
                <a:latin typeface="+mn-lt"/>
              </a:rPr>
              <a:t> = 4</a:t>
            </a:r>
            <a:endParaRPr lang="cs-CZ" sz="2400" dirty="0">
              <a:latin typeface="+mn-lt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971600" y="3717032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x = 1</a:t>
            </a:r>
            <a:endParaRPr lang="cs-CZ" sz="2400" dirty="0">
              <a:latin typeface="+mn-lt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971600" y="4365104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x = 3</a:t>
            </a:r>
            <a:endParaRPr lang="cs-CZ" sz="2400" dirty="0">
              <a:latin typeface="+mn-lt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971600" y="5013176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x = 6</a:t>
            </a:r>
            <a:endParaRPr lang="cs-CZ" sz="2400" dirty="0">
              <a:latin typeface="+mn-lt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1979712" y="3645024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  <a:sym typeface="Symbol"/>
              </a:rPr>
              <a:t></a:t>
            </a:r>
            <a:endParaRPr lang="cs-CZ" sz="2400" dirty="0">
              <a:latin typeface="+mn-lt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1907704" y="4293096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  <a:sym typeface="Symbol"/>
              </a:rPr>
              <a:t></a:t>
            </a:r>
            <a:endParaRPr lang="cs-CZ" sz="2400" dirty="0">
              <a:latin typeface="+mn-lt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1907704" y="4941168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  <a:sym typeface="Symbol"/>
              </a:rPr>
              <a:t></a:t>
            </a:r>
            <a:endParaRPr lang="cs-CZ" sz="2400" dirty="0">
              <a:latin typeface="+mn-lt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555776" y="3717032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2 · 1 + 3 · y = 12</a:t>
            </a:r>
            <a:endParaRPr lang="cs-CZ" sz="2400" dirty="0">
              <a:latin typeface="+mn-lt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555776" y="4365104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2 · 3 + 3 · y = 12</a:t>
            </a:r>
            <a:endParaRPr lang="cs-CZ" sz="2400" dirty="0">
              <a:latin typeface="+mn-lt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2555776" y="4941168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</a:rPr>
              <a:t>2 · 6 + 3 · y = 12</a:t>
            </a:r>
            <a:endParaRPr lang="cs-CZ" sz="2400" dirty="0">
              <a:latin typeface="+mn-lt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5076056" y="3717032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  <a:sym typeface="Symbol"/>
              </a:rPr>
              <a:t></a:t>
            </a:r>
            <a:endParaRPr lang="cs-CZ" sz="2400" dirty="0">
              <a:latin typeface="+mn-lt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5076056" y="4365104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  <a:sym typeface="Symbol"/>
              </a:rPr>
              <a:t></a:t>
            </a:r>
            <a:endParaRPr lang="cs-CZ" sz="2400" dirty="0">
              <a:latin typeface="+mn-lt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5076056" y="4941168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+mn-lt"/>
                <a:sym typeface="Symbol"/>
              </a:rPr>
              <a:t></a:t>
            </a:r>
            <a:endParaRPr lang="cs-CZ" sz="2400" dirty="0">
              <a:latin typeface="+mn-lt"/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5652120" y="3717032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latin typeface="+mn-lt"/>
              </a:rPr>
              <a:t>y</a:t>
            </a:r>
            <a:r>
              <a:rPr lang="cs-CZ" sz="2400" dirty="0" smtClean="0">
                <a:latin typeface="+mn-lt"/>
              </a:rPr>
              <a:t> =  </a:t>
            </a:r>
            <a:endParaRPr lang="cs-CZ" sz="2400" dirty="0">
              <a:latin typeface="+mn-lt"/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5652120" y="4365104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latin typeface="+mn-lt"/>
              </a:rPr>
              <a:t>y</a:t>
            </a:r>
            <a:r>
              <a:rPr lang="cs-CZ" sz="2400" dirty="0" smtClean="0">
                <a:latin typeface="+mn-lt"/>
              </a:rPr>
              <a:t> = 2 </a:t>
            </a:r>
            <a:endParaRPr lang="cs-CZ" sz="2400" dirty="0">
              <a:latin typeface="+mn-lt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5652120" y="4941168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latin typeface="+mn-lt"/>
              </a:rPr>
              <a:t>y</a:t>
            </a:r>
            <a:r>
              <a:rPr lang="cs-CZ" sz="2400" dirty="0" smtClean="0">
                <a:latin typeface="+mn-lt"/>
              </a:rPr>
              <a:t> = 0 </a:t>
            </a:r>
            <a:endParaRPr lang="cs-CZ" sz="2400" dirty="0">
              <a:latin typeface="+mn-lt"/>
            </a:endParaRPr>
          </a:p>
        </p:txBody>
      </p:sp>
      <p:graphicFrame>
        <p:nvGraphicFramePr>
          <p:cNvPr id="34" name="Objekt 3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2293" name="Rovnice" r:id="rId3" imgW="114120" imgH="215640" progId="Equation.3">
              <p:embed/>
            </p:oleObj>
          </a:graphicData>
        </a:graphic>
      </p:graphicFrame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54849" y="3573016"/>
            <a:ext cx="333375" cy="742950"/>
          </a:xfrm>
          <a:prstGeom prst="rect">
            <a:avLst/>
          </a:prstGeom>
          <a:noFill/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cs-CZ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  <p:bldP spid="6" grpId="0"/>
      <p:bldP spid="7" grpId="0"/>
      <p:bldP spid="8" grpId="0"/>
      <p:bldP spid="9" grpId="0"/>
      <p:bldP spid="10" grpId="0"/>
      <p:bldP spid="11" grpId="0"/>
      <p:bldP spid="13" grpId="0"/>
      <p:bldP spid="14" grpId="0"/>
      <p:bldP spid="16" grpId="0"/>
      <p:bldP spid="17" grpId="0"/>
      <p:bldP spid="18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Lineární rovnice </a:t>
            </a:r>
            <a:br>
              <a:rPr lang="cs-CZ" dirty="0" smtClean="0"/>
            </a:br>
            <a:r>
              <a:rPr lang="cs-CZ" dirty="0" smtClean="0"/>
              <a:t>se dvěma neznámými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cs-CZ" sz="2400" dirty="0" smtClean="0"/>
              <a:t>Záleží na pořadí </a:t>
            </a:r>
            <a:r>
              <a:rPr lang="cs-CZ" sz="2400" dirty="0" smtClean="0">
                <a:sym typeface="Symbol"/>
              </a:rPr>
              <a:t> </a:t>
            </a:r>
            <a:r>
              <a:rPr lang="cs-CZ" sz="2400" b="1" dirty="0" smtClean="0">
                <a:sym typeface="Symbol"/>
              </a:rPr>
              <a:t>Dvojice musí být uspořádaná</a:t>
            </a:r>
          </a:p>
          <a:p>
            <a:pPr>
              <a:buNone/>
            </a:pPr>
            <a:endParaRPr lang="cs-CZ" sz="2400" dirty="0">
              <a:sym typeface="Symbol"/>
            </a:endParaRPr>
          </a:p>
          <a:p>
            <a:pPr algn="ctr">
              <a:buNone/>
            </a:pPr>
            <a:r>
              <a:rPr lang="cs-CZ" sz="2400" dirty="0" smtClean="0">
                <a:sym typeface="Symbol"/>
              </a:rPr>
              <a:t>x = 4 a y = 0 </a:t>
            </a:r>
            <a:r>
              <a:rPr lang="cs-CZ" sz="2400" dirty="0" smtClean="0"/>
              <a:t> 2 · 4 + 3 · 0 = 8 ≠ 12</a:t>
            </a:r>
          </a:p>
          <a:p>
            <a:pPr algn="ctr">
              <a:buNone/>
            </a:pPr>
            <a:r>
              <a:rPr lang="cs-CZ" sz="2400" dirty="0" smtClean="0"/>
              <a:t>x = 0 a y = 6 </a:t>
            </a:r>
            <a:r>
              <a:rPr lang="cs-CZ" sz="2400" dirty="0" smtClean="0">
                <a:sym typeface="Symbol"/>
              </a:rPr>
              <a:t> 2 · 0 + 3 · 6 = 18 ≠ 12</a:t>
            </a:r>
          </a:p>
          <a:p>
            <a:pPr algn="ctr">
              <a:buNone/>
            </a:pPr>
            <a:endParaRPr lang="cs-CZ" sz="2400" dirty="0">
              <a:sym typeface="Symbol"/>
            </a:endParaRPr>
          </a:p>
          <a:p>
            <a:pPr algn="ctr">
              <a:buNone/>
            </a:pPr>
            <a:endParaRPr lang="cs-CZ" sz="2400" dirty="0" smtClean="0">
              <a:sym typeface="Symbol"/>
            </a:endParaRPr>
          </a:p>
          <a:p>
            <a:pPr algn="ctr">
              <a:buNone/>
            </a:pPr>
            <a:r>
              <a:rPr lang="cs-CZ" sz="2400" b="1" dirty="0" smtClean="0"/>
              <a:t>Řešením rovnice se dvěma neznámými je </a:t>
            </a:r>
            <a:r>
              <a:rPr lang="cs-CZ" sz="2400" b="1" u="sng" dirty="0" smtClean="0"/>
              <a:t>uspořádaná dvojice čísel.</a:t>
            </a:r>
            <a:endParaRPr lang="cs-CZ" sz="2400" b="1" u="sng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412</TotalTime>
  <Words>513</Words>
  <Application>Microsoft Office PowerPoint</Application>
  <PresentationFormat>Předvádění na obrazovce (4:3)</PresentationFormat>
  <Paragraphs>118</Paragraphs>
  <Slides>17</Slides>
  <Notes>3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9" baseType="lpstr">
      <vt:lpstr>Prezentace školení zaměstnanců</vt:lpstr>
      <vt:lpstr>Rovnice</vt:lpstr>
      <vt:lpstr>Lineární rovnice  se dvěma neznámými</vt:lpstr>
      <vt:lpstr>Lineární rovnice  se dvěma neznámými</vt:lpstr>
      <vt:lpstr>Lineární rovnice  se dvěma neznámými</vt:lpstr>
      <vt:lpstr>Lineární rovnice  se dvěma neznámými</vt:lpstr>
      <vt:lpstr>Ekvivalentní úpravy  (lineárních) rovnic</vt:lpstr>
      <vt:lpstr>Ekvivalentní úpravy  (lineárních) rovnic</vt:lpstr>
      <vt:lpstr>Lineární rovnice  se dvěma neznámými</vt:lpstr>
      <vt:lpstr>Lineární rovnice  se dvěma neznámými</vt:lpstr>
      <vt:lpstr>Lineární rovnice  se dvěma neznámými</vt:lpstr>
      <vt:lpstr>Lineární rovnice  se dvěma neznámými</vt:lpstr>
      <vt:lpstr>Lineární rovnice  se dvěma neznámými</vt:lpstr>
      <vt:lpstr>Lineární rovnice  se dvěma neznámými</vt:lpstr>
      <vt:lpstr>Lineární rovnice  se dvěma neznámými</vt:lpstr>
      <vt:lpstr>Lineární rovnice  se dvěma neznámými</vt:lpstr>
      <vt:lpstr>Lineární rovnice  se dvěma neznámými</vt:lpstr>
      <vt:lpstr>Lineární rovnice  se dvěma neznámými</vt:lpstr>
      <vt:lpstr>Lineární rovnice  se dvěma neznámými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Pedro</cp:lastModifiedBy>
  <cp:revision>63</cp:revision>
  <dcterms:created xsi:type="dcterms:W3CDTF">2012-01-02T08:14:14Z</dcterms:created>
  <dcterms:modified xsi:type="dcterms:W3CDTF">2012-01-02T15:07:26Z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