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75" r:id="rId4"/>
    <p:sldId id="260" r:id="rId5"/>
    <p:sldId id="262" r:id="rId6"/>
    <p:sldId id="261" r:id="rId7"/>
    <p:sldId id="280" r:id="rId8"/>
    <p:sldId id="281" r:id="rId9"/>
    <p:sldId id="282" r:id="rId10"/>
    <p:sldId id="283" r:id="rId11"/>
    <p:sldId id="284" r:id="rId12"/>
    <p:sldId id="277" r:id="rId13"/>
    <p:sldId id="285" r:id="rId14"/>
    <p:sldId id="286" r:id="rId15"/>
    <p:sldId id="291" r:id="rId16"/>
    <p:sldId id="292" r:id="rId17"/>
    <p:sldId id="287" r:id="rId18"/>
    <p:sldId id="289" r:id="rId19"/>
    <p:sldId id="288" r:id="rId20"/>
    <p:sldId id="290" r:id="rId21"/>
    <p:sldId id="293" r:id="rId22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Lineární funkce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Konstantní funkce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79512" y="2441476"/>
            <a:ext cx="8712968" cy="20621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Lineární funkce </a:t>
            </a:r>
            <a:r>
              <a:rPr lang="cs-CZ" sz="3200" b="1" dirty="0" smtClean="0"/>
              <a:t>y = </a:t>
            </a:r>
            <a:r>
              <a:rPr lang="cs-CZ" sz="3200" b="1" i="1" dirty="0" err="1" smtClean="0"/>
              <a:t>a</a:t>
            </a:r>
            <a:r>
              <a:rPr lang="cs-CZ" sz="3200" b="1" dirty="0" err="1" smtClean="0"/>
              <a:t>x</a:t>
            </a:r>
            <a:r>
              <a:rPr lang="cs-CZ" sz="3200" b="1" dirty="0" smtClean="0"/>
              <a:t> + </a:t>
            </a:r>
            <a:r>
              <a:rPr lang="cs-CZ" sz="3200" b="1" i="1" dirty="0" smtClean="0"/>
              <a:t>b</a:t>
            </a:r>
            <a:r>
              <a:rPr lang="cs-CZ" sz="3200" dirty="0" smtClean="0"/>
              <a:t>, kde </a:t>
            </a:r>
            <a:r>
              <a:rPr lang="cs-CZ" sz="3200" i="1" dirty="0" smtClean="0"/>
              <a:t>a</a:t>
            </a:r>
            <a:r>
              <a:rPr lang="cs-CZ" sz="3200" dirty="0" smtClean="0"/>
              <a:t> = 0 </a:t>
            </a:r>
            <a:br>
              <a:rPr lang="cs-CZ" sz="3200" dirty="0" smtClean="0"/>
            </a:br>
            <a:r>
              <a:rPr lang="cs-CZ" sz="3200" dirty="0" smtClean="0"/>
              <a:t>a </a:t>
            </a:r>
            <a:r>
              <a:rPr lang="cs-CZ" sz="3200" i="1" dirty="0" smtClean="0"/>
              <a:t>b je libovolné reálné číslo</a:t>
            </a:r>
            <a:r>
              <a:rPr lang="cs-CZ" sz="3200" dirty="0" smtClean="0"/>
              <a:t>, (tj. </a:t>
            </a:r>
            <a:r>
              <a:rPr lang="cs-CZ" sz="3200" b="1" dirty="0" smtClean="0"/>
              <a:t>y = b</a:t>
            </a:r>
            <a:r>
              <a:rPr lang="cs-CZ" sz="3200" dirty="0" smtClean="0"/>
              <a:t>), jejímž definičním oborem je množina všech reálných čísel, se nazývá </a:t>
            </a:r>
            <a:r>
              <a:rPr lang="cs-CZ" sz="3200" b="1" dirty="0" smtClean="0"/>
              <a:t>konstantní funkce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099580" y="4653136"/>
            <a:ext cx="6912768" cy="10772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Grafem konstantní funkce je přímka rovnoběžná s osou x.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43249" y="5954890"/>
            <a:ext cx="5585494" cy="55399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3000" dirty="0" smtClean="0"/>
              <a:t>Oborem hodnot je číslo b.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1301098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Konstantní 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827584" y="3259723"/>
            <a:ext cx="2982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Sestrojte graf funkce: y = 2 </a:t>
            </a:r>
            <a:endParaRPr lang="cs-CZ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827584" y="18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Grafem konstantní funkce je přímka, rovnoběžná s osou x.</a:t>
            </a:r>
            <a:endParaRPr lang="cs-CZ" sz="16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27584" y="2492937"/>
            <a:ext cx="785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Každá přímka je jednoznačně určena právě dvěma body.</a:t>
            </a:r>
            <a:endParaRPr lang="cs-CZ" sz="1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27584" y="2844360"/>
            <a:ext cx="785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Pro sestrojení grafu nám tudíž stačí dva údaje.</a:t>
            </a:r>
            <a:endParaRPr lang="cs-CZ" sz="1600" b="1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545576"/>
              </p:ext>
            </p:extLst>
          </p:nvPr>
        </p:nvGraphicFramePr>
        <p:xfrm>
          <a:off x="683568" y="3752548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2197448" y="377297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88840" y="3772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88840" y="41683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 </a:t>
            </a:r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197448" y="4166248"/>
            <a:ext cx="38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cxnSp>
        <p:nvCxnSpPr>
          <p:cNvPr id="30" name="Přímá spojnice 29"/>
          <p:cNvCxnSpPr/>
          <p:nvPr/>
        </p:nvCxnSpPr>
        <p:spPr bwMode="auto">
          <a:xfrm flipH="1">
            <a:off x="5976156" y="3700962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 bwMode="auto">
          <a:xfrm flipH="1">
            <a:off x="7089924" y="3705219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>
            <a:off x="7089924" y="3710651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 bwMode="auto">
          <a:xfrm>
            <a:off x="5994010" y="3700962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11950"/>
            <a:ext cx="5091875" cy="464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Přímá spojnice 42"/>
          <p:cNvCxnSpPr/>
          <p:nvPr/>
        </p:nvCxnSpPr>
        <p:spPr bwMode="auto">
          <a:xfrm flipH="1">
            <a:off x="3923928" y="3782659"/>
            <a:ext cx="513042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5279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0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err="1" smtClean="0"/>
              <a:t>Funkce</a:t>
            </a:r>
            <a:r>
              <a:rPr lang="cs-CZ" sz="3200" dirty="0" smtClean="0"/>
              <a:t> rostoucí a klesající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2276872"/>
            <a:ext cx="2667992" cy="504055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600" dirty="0" smtClean="0"/>
              <a:t>Rostoucí funkce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627784" y="2276872"/>
            <a:ext cx="633670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600" dirty="0"/>
              <a:t>j</a:t>
            </a:r>
            <a:r>
              <a:rPr lang="cs-CZ" sz="2600" dirty="0" smtClean="0"/>
              <a:t>e funkce, pro kterou platí: </a:t>
            </a:r>
            <a:br>
              <a:rPr lang="cs-CZ" sz="2600" dirty="0" smtClean="0"/>
            </a:br>
            <a:r>
              <a:rPr lang="cs-CZ" sz="2600" dirty="0" smtClean="0"/>
              <a:t>Zvětšují-li se hodnoty proměnné x, zvětšuje se hodnota funkce.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28104" y="4066344"/>
            <a:ext cx="2667992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600" dirty="0" smtClean="0"/>
              <a:t>Klesající funkce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2483768" y="4066344"/>
            <a:ext cx="633670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600" dirty="0"/>
              <a:t>j</a:t>
            </a:r>
            <a:r>
              <a:rPr lang="cs-CZ" sz="2600" dirty="0" smtClean="0"/>
              <a:t>e funkce, pro kterou platí: </a:t>
            </a:r>
            <a:br>
              <a:rPr lang="cs-CZ" sz="2600" dirty="0" smtClean="0"/>
            </a:br>
            <a:r>
              <a:rPr lang="cs-CZ" sz="2600" dirty="0" smtClean="0"/>
              <a:t>Zvětšují-li se hodnoty proměnné x, zmenšuje se hodnota funkce.</a:t>
            </a:r>
          </a:p>
        </p:txBody>
      </p:sp>
    </p:spTree>
    <p:extLst>
      <p:ext uri="{BB962C8B-B14F-4D97-AF65-F5344CB8AC3E}">
        <p14:creationId xmlns:p14="http://schemas.microsoft.com/office/powerpoint/2010/main" val="34593096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Funkce rostoucí a klesající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2276872"/>
            <a:ext cx="6120680" cy="1008112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Do jedné soustavy souřadnic sestrojte grafy funkcí a) y = x + 2					    b) y = - x + 2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78790"/>
              </p:ext>
            </p:extLst>
          </p:nvPr>
        </p:nvGraphicFramePr>
        <p:xfrm>
          <a:off x="323528" y="3429000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422969"/>
              </p:ext>
            </p:extLst>
          </p:nvPr>
        </p:nvGraphicFramePr>
        <p:xfrm>
          <a:off x="323528" y="4509120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1835696" y="3878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15616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-2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35696" y="3437632"/>
            <a:ext cx="27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115616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-2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835696" y="4517752"/>
            <a:ext cx="27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91816" y="3878064"/>
            <a:ext cx="27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0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1183432" y="49084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835696" y="49084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</a:t>
            </a:r>
            <a:endParaRPr lang="cs-CZ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30" y="1988839"/>
            <a:ext cx="5254272" cy="4791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Přímá spojnice 4"/>
          <p:cNvCxnSpPr/>
          <p:nvPr/>
        </p:nvCxnSpPr>
        <p:spPr bwMode="auto">
          <a:xfrm flipV="1">
            <a:off x="5436096" y="4293333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 bwMode="auto">
          <a:xfrm flipV="1">
            <a:off x="6948264" y="2939008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 bwMode="auto">
          <a:xfrm>
            <a:off x="5436096" y="4312805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Přímá spojnice 24"/>
          <p:cNvCxnSpPr/>
          <p:nvPr/>
        </p:nvCxnSpPr>
        <p:spPr bwMode="auto">
          <a:xfrm>
            <a:off x="6948264" y="2924944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 bwMode="auto">
          <a:xfrm flipV="1">
            <a:off x="3419872" y="2231172"/>
            <a:ext cx="4464496" cy="4032447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04" name="TextovéPole 21503"/>
          <p:cNvSpPr txBox="1"/>
          <p:nvPr/>
        </p:nvSpPr>
        <p:spPr>
          <a:xfrm>
            <a:off x="3651330" y="6263619"/>
            <a:ext cx="106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y</a:t>
            </a:r>
            <a:r>
              <a:rPr lang="cs-CZ" dirty="0" smtClean="0"/>
              <a:t> = x + 2</a:t>
            </a:r>
            <a:endParaRPr lang="cs-CZ" dirty="0"/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436096" y="2957388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507" name="Přímá spojnice 21506"/>
          <p:cNvCxnSpPr/>
          <p:nvPr/>
        </p:nvCxnSpPr>
        <p:spPr bwMode="auto">
          <a:xfrm flipH="1">
            <a:off x="5436096" y="2947516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 bwMode="auto">
          <a:xfrm flipH="1">
            <a:off x="6948264" y="4298889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 bwMode="auto">
          <a:xfrm>
            <a:off x="6948264" y="4312805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513" name="Přímá spojnice 21512"/>
          <p:cNvCxnSpPr/>
          <p:nvPr/>
        </p:nvCxnSpPr>
        <p:spPr bwMode="auto">
          <a:xfrm>
            <a:off x="5001022" y="2584613"/>
            <a:ext cx="3888432" cy="34563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8" name="TextovéPole 47"/>
          <p:cNvSpPr txBox="1"/>
          <p:nvPr/>
        </p:nvSpPr>
        <p:spPr>
          <a:xfrm>
            <a:off x="7452320" y="6046687"/>
            <a:ext cx="120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y</a:t>
            </a:r>
            <a:r>
              <a:rPr lang="cs-CZ" dirty="0" smtClean="0"/>
              <a:t> = - x + 2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50934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2" grpId="0"/>
      <p:bldP spid="10" grpId="0"/>
      <p:bldP spid="11" grpId="0"/>
      <p:bldP spid="15" grpId="0"/>
      <p:bldP spid="16" grpId="0"/>
      <p:bldP spid="17" grpId="0"/>
      <p:bldP spid="18" grpId="0"/>
      <p:bldP spid="19" grpId="0"/>
      <p:bldP spid="21504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Funkce rostoucí a klesající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1912" y="2420888"/>
            <a:ext cx="7920880" cy="504055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600" dirty="0" smtClean="0"/>
              <a:t>Lineární funkce y = </a:t>
            </a:r>
            <a:r>
              <a:rPr lang="cs-CZ" sz="2600" i="1" dirty="0" err="1" smtClean="0"/>
              <a:t>a</a:t>
            </a:r>
            <a:r>
              <a:rPr lang="cs-CZ" sz="2600" dirty="0" err="1" smtClean="0"/>
              <a:t>x</a:t>
            </a:r>
            <a:r>
              <a:rPr lang="cs-CZ" sz="2600" dirty="0" smtClean="0"/>
              <a:t> + </a:t>
            </a:r>
            <a:r>
              <a:rPr lang="cs-CZ" sz="2600" i="1" dirty="0" smtClean="0"/>
              <a:t>b</a:t>
            </a:r>
            <a:r>
              <a:rPr lang="cs-CZ" sz="2600" dirty="0" smtClean="0"/>
              <a:t> je rostoucí, když </a:t>
            </a:r>
            <a:r>
              <a:rPr lang="cs-CZ" sz="2600" i="1" dirty="0" smtClean="0"/>
              <a:t>a</a:t>
            </a:r>
            <a:r>
              <a:rPr lang="cs-CZ" sz="2600" dirty="0" smtClean="0"/>
              <a:t> &gt; 0.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31912" y="3789040"/>
            <a:ext cx="7776864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600" dirty="0" smtClean="0"/>
              <a:t>Lineární funkce y = </a:t>
            </a:r>
            <a:r>
              <a:rPr lang="cs-CZ" sz="2600" i="1" dirty="0" err="1" smtClean="0"/>
              <a:t>a</a:t>
            </a:r>
            <a:r>
              <a:rPr lang="cs-CZ" sz="2600" dirty="0" err="1" smtClean="0"/>
              <a:t>x</a:t>
            </a:r>
            <a:r>
              <a:rPr lang="cs-CZ" sz="2600" dirty="0" smtClean="0"/>
              <a:t> + </a:t>
            </a:r>
            <a:r>
              <a:rPr lang="cs-CZ" sz="2600" i="1" dirty="0" smtClean="0"/>
              <a:t>b</a:t>
            </a:r>
            <a:r>
              <a:rPr lang="cs-CZ" sz="2600" dirty="0" smtClean="0"/>
              <a:t> je klesající, když </a:t>
            </a:r>
            <a:r>
              <a:rPr lang="cs-CZ" sz="2600" i="1" dirty="0" smtClean="0"/>
              <a:t>a</a:t>
            </a:r>
            <a:r>
              <a:rPr lang="cs-CZ" sz="2600" dirty="0" smtClean="0"/>
              <a:t> &lt; 0.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31912" y="5301208"/>
            <a:ext cx="8272536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600" dirty="0" smtClean="0"/>
              <a:t>Lineární funkce y = </a:t>
            </a:r>
            <a:r>
              <a:rPr lang="cs-CZ" sz="2600" i="1" dirty="0" err="1" smtClean="0"/>
              <a:t>a</a:t>
            </a:r>
            <a:r>
              <a:rPr lang="cs-CZ" sz="2600" dirty="0" err="1" smtClean="0"/>
              <a:t>x</a:t>
            </a:r>
            <a:r>
              <a:rPr lang="cs-CZ" sz="2600" dirty="0" smtClean="0"/>
              <a:t> + </a:t>
            </a:r>
            <a:r>
              <a:rPr lang="cs-CZ" sz="2600" i="1" dirty="0" smtClean="0"/>
              <a:t>b</a:t>
            </a:r>
            <a:r>
              <a:rPr lang="cs-CZ" sz="2600" dirty="0" smtClean="0"/>
              <a:t> je konstantní, když </a:t>
            </a:r>
            <a:r>
              <a:rPr lang="cs-CZ" sz="2600" i="1" dirty="0" smtClean="0"/>
              <a:t>a</a:t>
            </a:r>
            <a:r>
              <a:rPr lang="cs-CZ" sz="2600" dirty="0" smtClean="0"/>
              <a:t> = 0.</a:t>
            </a:r>
          </a:p>
        </p:txBody>
      </p:sp>
    </p:spTree>
    <p:extLst>
      <p:ext uri="{BB962C8B-B14F-4D97-AF65-F5344CB8AC3E}">
        <p14:creationId xmlns:p14="http://schemas.microsoft.com/office/powerpoint/2010/main" val="34501986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7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1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1988840"/>
            <a:ext cx="7632848" cy="432048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400" dirty="0" smtClean="0"/>
              <a:t>1. </a:t>
            </a:r>
            <a:r>
              <a:rPr lang="cs-CZ" sz="2400" dirty="0" smtClean="0"/>
              <a:t>Určete, zda jde o zápis lineární funkce (D = R):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94396" y="2488139"/>
                <a:ext cx="2017364" cy="437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a)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5</m:t>
                    </m:r>
                    <m:r>
                      <a:rPr lang="cs-CZ" sz="2000" i="1" dirty="0" smtClean="0">
                        <a:latin typeface="Cambria Math"/>
                      </a:rPr>
                      <m:t>𝑥</m:t>
                    </m:r>
                    <m:r>
                      <a:rPr lang="cs-CZ" sz="2000" i="1" dirty="0" smtClean="0">
                        <a:latin typeface="Cambria Math"/>
                      </a:rPr>
                      <m:t> – 7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6" y="2488139"/>
                <a:ext cx="2017364" cy="437684"/>
              </a:xfrm>
              <a:prstGeom prst="rect">
                <a:avLst/>
              </a:prstGeom>
              <a:blipFill rotWithShape="1">
                <a:blip r:embed="rId2"/>
                <a:stretch>
                  <a:fillRect l="-3323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394396" y="3040649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a) ANO</a:t>
            </a:r>
            <a:endParaRPr lang="cs-CZ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6156176" y="2579123"/>
                <a:ext cx="2232248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c)</a:t>
                </a:r>
                <a:r>
                  <a:rPr lang="cs-CZ" sz="2000" dirty="0" smtClean="0"/>
                  <a:t>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3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 −2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sz="2000" dirty="0" smtClean="0"/>
                  <a:t> </a:t>
                </a:r>
                <a:endParaRPr lang="cs-CZ" sz="2000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579123"/>
                <a:ext cx="2232248" cy="527580"/>
              </a:xfrm>
              <a:prstGeom prst="rect">
                <a:avLst/>
              </a:prstGeom>
              <a:blipFill rotWithShape="1">
                <a:blip r:embed="rId3"/>
                <a:stretch>
                  <a:fillRect l="-3005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3419872" y="2579123"/>
                <a:ext cx="20882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/>
                  <a:t>b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=−2</m:t>
                    </m:r>
                    <m:sSup>
                      <m:sSup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cs-CZ" sz="2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dirty="0" smtClean="0">
                        <a:latin typeface="Cambria Math"/>
                      </a:rPr>
                      <m:t>+</m:t>
                    </m:r>
                  </m:oMath>
                </a14:m>
                <a:r>
                  <a:rPr lang="cs-CZ" sz="2000" dirty="0" smtClean="0"/>
                  <a:t> 1</a:t>
                </a:r>
                <a:endParaRPr lang="cs-CZ" sz="20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2579123"/>
                <a:ext cx="2088232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2915" t="-6061" r="-204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3419872" y="3040649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b</a:t>
            </a:r>
            <a:r>
              <a:rPr lang="cs-CZ" sz="2000" dirty="0" smtClean="0">
                <a:solidFill>
                  <a:srgbClr val="FF0000"/>
                </a:solidFill>
              </a:rPr>
              <a:t>) NE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156176" y="3040649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c</a:t>
            </a:r>
            <a:r>
              <a:rPr lang="cs-CZ" sz="2000" dirty="0" smtClean="0">
                <a:solidFill>
                  <a:srgbClr val="FF0000"/>
                </a:solidFill>
              </a:rPr>
              <a:t>) </a:t>
            </a:r>
            <a:r>
              <a:rPr lang="cs-CZ" sz="2000" dirty="0" smtClean="0">
                <a:solidFill>
                  <a:srgbClr val="FF0000"/>
                </a:solidFill>
              </a:rPr>
              <a:t>ANO</a:t>
            </a:r>
            <a:endParaRPr lang="cs-CZ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394396" y="3714214"/>
                <a:ext cx="2017364" cy="437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d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– 7 −</m:t>
                    </m:r>
                    <m:r>
                      <a:rPr lang="cs-CZ" sz="2000" b="0" i="1" dirty="0" smtClean="0">
                        <a:latin typeface="Cambria Math"/>
                      </a:rPr>
                      <m:t>𝑥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6" y="3714214"/>
                <a:ext cx="2017364" cy="437684"/>
              </a:xfrm>
              <a:prstGeom prst="rect">
                <a:avLst/>
              </a:prstGeom>
              <a:blipFill rotWithShape="1">
                <a:blip r:embed="rId5"/>
                <a:stretch>
                  <a:fillRect l="-3323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3295601" y="3682748"/>
                <a:ext cx="2017364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e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2+3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601" y="3682748"/>
                <a:ext cx="2017364" cy="527580"/>
              </a:xfrm>
              <a:prstGeom prst="rect">
                <a:avLst/>
              </a:prstGeom>
              <a:blipFill rotWithShape="1">
                <a:blip r:embed="rId6"/>
                <a:stretch>
                  <a:fillRect l="-3323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6156176" y="3714214"/>
                <a:ext cx="2017364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f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sz="2000" b="0" i="1" dirty="0" smtClean="0">
                        <a:latin typeface="Cambria Math"/>
                      </a:rPr>
                      <m:t>+1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714214"/>
                <a:ext cx="2017364" cy="527580"/>
              </a:xfrm>
              <a:prstGeom prst="rect">
                <a:avLst/>
              </a:prstGeom>
              <a:blipFill rotWithShape="1">
                <a:blip r:embed="rId7"/>
                <a:stretch>
                  <a:fillRect l="-3323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394396" y="5113074"/>
                <a:ext cx="2233388" cy="572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g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0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20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cs-CZ" sz="20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000" b="0" i="1" dirty="0" smtClean="0">
                            <a:latin typeface="Cambria Math"/>
                          </a:rPr>
                          <m:t>+3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 −4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6" y="5113074"/>
                <a:ext cx="2233388" cy="572721"/>
              </a:xfrm>
              <a:prstGeom prst="rect">
                <a:avLst/>
              </a:prstGeom>
              <a:blipFill rotWithShape="1">
                <a:blip r:embed="rId8"/>
                <a:stretch>
                  <a:fillRect l="-3005" b="-638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6031905" y="5113074"/>
                <a:ext cx="2017364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i)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− 3 −2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905" y="5113074"/>
                <a:ext cx="2017364" cy="528030"/>
              </a:xfrm>
              <a:prstGeom prst="rect">
                <a:avLst/>
              </a:prstGeom>
              <a:blipFill rotWithShape="1">
                <a:blip r:embed="rId9"/>
                <a:stretch>
                  <a:fillRect l="-3021" b="-81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3295601" y="5113074"/>
                <a:ext cx="2017364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h)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2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 −3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601" y="5113074"/>
                <a:ext cx="2017364" cy="527580"/>
              </a:xfrm>
              <a:prstGeom prst="rect">
                <a:avLst/>
              </a:prstGeom>
              <a:blipFill rotWithShape="1">
                <a:blip r:embed="rId10"/>
                <a:stretch>
                  <a:fillRect l="-3323" b="-81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ovéPole 19"/>
          <p:cNvSpPr txBox="1"/>
          <p:nvPr/>
        </p:nvSpPr>
        <p:spPr>
          <a:xfrm>
            <a:off x="3419872" y="4182647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e</a:t>
            </a:r>
            <a:r>
              <a:rPr lang="cs-CZ" sz="2000" dirty="0" smtClean="0">
                <a:solidFill>
                  <a:srgbClr val="FF0000"/>
                </a:solidFill>
              </a:rPr>
              <a:t>) </a:t>
            </a:r>
            <a:r>
              <a:rPr lang="cs-CZ" sz="2000" dirty="0" smtClean="0">
                <a:solidFill>
                  <a:srgbClr val="FF0000"/>
                </a:solidFill>
              </a:rPr>
              <a:t>ANO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94396" y="4181645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d</a:t>
            </a:r>
            <a:r>
              <a:rPr lang="cs-CZ" sz="2000" dirty="0" smtClean="0">
                <a:solidFill>
                  <a:srgbClr val="FF0000"/>
                </a:solidFill>
              </a:rPr>
              <a:t>) </a:t>
            </a:r>
            <a:r>
              <a:rPr lang="cs-CZ" sz="2000" dirty="0" smtClean="0">
                <a:solidFill>
                  <a:srgbClr val="FF0000"/>
                </a:solidFill>
              </a:rPr>
              <a:t>ANO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280447" y="5685795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i</a:t>
            </a:r>
            <a:r>
              <a:rPr lang="cs-CZ" sz="2000" dirty="0" smtClean="0">
                <a:solidFill>
                  <a:srgbClr val="FF0000"/>
                </a:solidFill>
              </a:rPr>
              <a:t>) </a:t>
            </a:r>
            <a:r>
              <a:rPr lang="cs-CZ" sz="2000" dirty="0" smtClean="0">
                <a:solidFill>
                  <a:srgbClr val="FF0000"/>
                </a:solidFill>
              </a:rPr>
              <a:t>ANO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453904" y="5703844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h</a:t>
            </a:r>
            <a:r>
              <a:rPr lang="cs-CZ" sz="2000" dirty="0" smtClean="0">
                <a:solidFill>
                  <a:srgbClr val="FF0000"/>
                </a:solidFill>
              </a:rPr>
              <a:t>) NE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18184" y="5685795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g</a:t>
            </a:r>
            <a:r>
              <a:rPr lang="cs-CZ" sz="2000" dirty="0" smtClean="0">
                <a:solidFill>
                  <a:srgbClr val="FF0000"/>
                </a:solidFill>
              </a:rPr>
              <a:t>) NE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6156176" y="4241794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f</a:t>
            </a:r>
            <a:r>
              <a:rPr lang="cs-CZ" sz="2000" dirty="0" smtClean="0">
                <a:solidFill>
                  <a:srgbClr val="FF0000"/>
                </a:solidFill>
              </a:rPr>
              <a:t>) NE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954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29" grpId="0"/>
      <p:bldP spid="17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2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784976" cy="432048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400" dirty="0" smtClean="0"/>
              <a:t>2. </a:t>
            </a:r>
            <a:r>
              <a:rPr lang="cs-CZ" sz="2400" dirty="0" smtClean="0"/>
              <a:t>Určete, zda </a:t>
            </a:r>
            <a:r>
              <a:rPr lang="cs-CZ" sz="2400" dirty="0" smtClean="0"/>
              <a:t>je daná lineární funkce rostoucí nebo klesající.</a:t>
            </a:r>
            <a:endParaRPr lang="cs-CZ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394396" y="2488139"/>
                <a:ext cx="2017364" cy="437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a)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5</m:t>
                    </m:r>
                    <m:r>
                      <a:rPr lang="cs-CZ" sz="2000" i="1" dirty="0" smtClean="0">
                        <a:latin typeface="Cambria Math"/>
                      </a:rPr>
                      <m:t>𝑥</m:t>
                    </m:r>
                    <m:r>
                      <a:rPr lang="cs-CZ" sz="2000" i="1" dirty="0" smtClean="0">
                        <a:latin typeface="Cambria Math"/>
                      </a:rPr>
                      <m:t> – 7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6" y="2488139"/>
                <a:ext cx="2017364" cy="437684"/>
              </a:xfrm>
              <a:prstGeom prst="rect">
                <a:avLst/>
              </a:prstGeom>
              <a:blipFill rotWithShape="1">
                <a:blip r:embed="rId2"/>
                <a:stretch>
                  <a:fillRect l="-3323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394396" y="3040649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a) </a:t>
            </a:r>
            <a:r>
              <a:rPr lang="cs-CZ" sz="2000" dirty="0" smtClean="0">
                <a:solidFill>
                  <a:srgbClr val="FF0000"/>
                </a:solidFill>
              </a:rPr>
              <a:t>Rostoucí</a:t>
            </a:r>
            <a:endParaRPr lang="cs-CZ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6156176" y="2579123"/>
                <a:ext cx="22322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c)</a:t>
                </a:r>
                <a:r>
                  <a:rPr lang="cs-CZ" sz="2000" dirty="0" smtClean="0"/>
                  <a:t>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=− 8</m:t>
                    </m:r>
                  </m:oMath>
                </a14:m>
                <a:r>
                  <a:rPr lang="cs-CZ" sz="2000" dirty="0" smtClean="0"/>
                  <a:t> </a:t>
                </a:r>
                <a:endParaRPr lang="cs-CZ" sz="2000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579123"/>
                <a:ext cx="2232248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005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3419872" y="2579123"/>
                <a:ext cx="20882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b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=−2</m:t>
                    </m:r>
                    <m:r>
                      <a:rPr lang="cs-CZ" sz="2000" b="0" i="1" dirty="0" smtClean="0">
                        <a:latin typeface="Cambria Math"/>
                      </a:rPr>
                      <m:t>𝑥</m:t>
                    </m:r>
                    <m:r>
                      <a:rPr lang="cs-CZ" sz="2000" b="0" i="1" dirty="0" smtClean="0">
                        <a:latin typeface="Cambria Math"/>
                      </a:rPr>
                      <m:t>+</m:t>
                    </m:r>
                  </m:oMath>
                </a14:m>
                <a:r>
                  <a:rPr lang="cs-CZ" sz="2000" dirty="0" smtClean="0"/>
                  <a:t> 1</a:t>
                </a:r>
                <a:endParaRPr lang="cs-CZ" sz="20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2579123"/>
                <a:ext cx="2088232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2915"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3419872" y="3040649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b</a:t>
            </a:r>
            <a:r>
              <a:rPr lang="cs-CZ" sz="2000" dirty="0" smtClean="0">
                <a:solidFill>
                  <a:srgbClr val="FF0000"/>
                </a:solidFill>
              </a:rPr>
              <a:t>) Klesající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156176" y="3040649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c</a:t>
            </a:r>
            <a:r>
              <a:rPr lang="cs-CZ" sz="2000" dirty="0" smtClean="0">
                <a:solidFill>
                  <a:srgbClr val="FF0000"/>
                </a:solidFill>
              </a:rPr>
              <a:t>) Konstantní</a:t>
            </a:r>
            <a:endParaRPr lang="cs-CZ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394396" y="3714214"/>
                <a:ext cx="2017364" cy="437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d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– 7 −</m:t>
                    </m:r>
                    <m:r>
                      <a:rPr lang="cs-CZ" sz="2000" b="0" i="1" dirty="0" smtClean="0">
                        <a:latin typeface="Cambria Math"/>
                      </a:rPr>
                      <m:t>𝑥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6" y="3714214"/>
                <a:ext cx="2017364" cy="437684"/>
              </a:xfrm>
              <a:prstGeom prst="rect">
                <a:avLst/>
              </a:prstGeom>
              <a:blipFill rotWithShape="1">
                <a:blip r:embed="rId5"/>
                <a:stretch>
                  <a:fillRect l="-3323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3295601" y="3682748"/>
                <a:ext cx="2017364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e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2+3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601" y="3682748"/>
                <a:ext cx="2017364" cy="527580"/>
              </a:xfrm>
              <a:prstGeom prst="rect">
                <a:avLst/>
              </a:prstGeom>
              <a:blipFill rotWithShape="1">
                <a:blip r:embed="rId6"/>
                <a:stretch>
                  <a:fillRect l="-3323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6156176" y="3714214"/>
                <a:ext cx="2017364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f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−2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000" b="0" i="1" dirty="0" smtClean="0">
                        <a:latin typeface="Cambria Math"/>
                      </a:rPr>
                      <m:t>+1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714214"/>
                <a:ext cx="2017364" cy="527580"/>
              </a:xfrm>
              <a:prstGeom prst="rect">
                <a:avLst/>
              </a:prstGeom>
              <a:blipFill rotWithShape="1">
                <a:blip r:embed="rId7"/>
                <a:stretch>
                  <a:fillRect l="-3323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394396" y="5113074"/>
                <a:ext cx="2233388" cy="529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g</a:t>
                </a:r>
                <a:r>
                  <a:rPr lang="cs-CZ" sz="2000" dirty="0" smtClean="0"/>
                  <a:t>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−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3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 −4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− 2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6" y="5113074"/>
                <a:ext cx="2233388" cy="529504"/>
              </a:xfrm>
              <a:prstGeom prst="rect">
                <a:avLst/>
              </a:prstGeom>
              <a:blipFill rotWithShape="1">
                <a:blip r:embed="rId8"/>
                <a:stretch>
                  <a:fillRect l="-3005" b="-68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6031905" y="5113074"/>
                <a:ext cx="20173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i)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=0</m:t>
                    </m:r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905" y="5113074"/>
                <a:ext cx="2017364" cy="400110"/>
              </a:xfrm>
              <a:prstGeom prst="rect">
                <a:avLst/>
              </a:prstGeom>
              <a:blipFill rotWithShape="1">
                <a:blip r:embed="rId9"/>
                <a:stretch>
                  <a:fillRect l="-3021" t="-6154" b="-2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3295601" y="5113074"/>
                <a:ext cx="2017364" cy="527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dirty="0" smtClean="0"/>
                  <a:t>h) </a:t>
                </a:r>
                <a14:m>
                  <m:oMath xmlns:m="http://schemas.openxmlformats.org/officeDocument/2006/math">
                    <m:r>
                      <a:rPr lang="cs-CZ" sz="2000" i="1" dirty="0" smtClean="0">
                        <a:latin typeface="Cambria Math"/>
                      </a:rPr>
                      <m:t>𝑦</m:t>
                    </m:r>
                    <m:r>
                      <a:rPr lang="cs-CZ" sz="20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dirty="0" smtClean="0">
                            <a:latin typeface="Cambria Math"/>
                          </a:rPr>
                          <m:t>2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cs-CZ" sz="2000" b="0" i="1" dirty="0" smtClean="0">
                            <a:latin typeface="Cambria Math"/>
                          </a:rPr>
                          <m:t> −3</m:t>
                        </m:r>
                      </m:num>
                      <m:den>
                        <m:r>
                          <a:rPr lang="cs-CZ" sz="2000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cs-CZ" sz="20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601" y="5113074"/>
                <a:ext cx="2017364" cy="527580"/>
              </a:xfrm>
              <a:prstGeom prst="rect">
                <a:avLst/>
              </a:prstGeom>
              <a:blipFill rotWithShape="1">
                <a:blip r:embed="rId10"/>
                <a:stretch>
                  <a:fillRect l="-3323" b="-81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ovéPole 19"/>
          <p:cNvSpPr txBox="1"/>
          <p:nvPr/>
        </p:nvSpPr>
        <p:spPr>
          <a:xfrm>
            <a:off x="3419872" y="4182647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e</a:t>
            </a:r>
            <a:r>
              <a:rPr lang="cs-CZ" sz="2000" dirty="0" smtClean="0">
                <a:solidFill>
                  <a:srgbClr val="FF0000"/>
                </a:solidFill>
              </a:rPr>
              <a:t>) Rostoucí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94396" y="4181645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d</a:t>
            </a:r>
            <a:r>
              <a:rPr lang="cs-CZ" sz="2000" dirty="0" smtClean="0">
                <a:solidFill>
                  <a:srgbClr val="FF0000"/>
                </a:solidFill>
              </a:rPr>
              <a:t>) Klesající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280447" y="5685795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i</a:t>
            </a:r>
            <a:r>
              <a:rPr lang="cs-CZ" sz="2000" dirty="0" smtClean="0">
                <a:solidFill>
                  <a:srgbClr val="FF0000"/>
                </a:solidFill>
              </a:rPr>
              <a:t>) Konstantní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453904" y="5703844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h</a:t>
            </a:r>
            <a:r>
              <a:rPr lang="cs-CZ" sz="2000" dirty="0" smtClean="0">
                <a:solidFill>
                  <a:srgbClr val="FF0000"/>
                </a:solidFill>
              </a:rPr>
              <a:t>) Rostoucí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18184" y="5685795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g</a:t>
            </a:r>
            <a:r>
              <a:rPr lang="cs-CZ" sz="2000" dirty="0" smtClean="0">
                <a:solidFill>
                  <a:srgbClr val="FF0000"/>
                </a:solidFill>
              </a:rPr>
              <a:t>) Rostoucí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6156176" y="4241794"/>
            <a:ext cx="176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f</a:t>
            </a:r>
            <a:r>
              <a:rPr lang="cs-CZ" sz="2000" dirty="0" smtClean="0">
                <a:solidFill>
                  <a:srgbClr val="FF0000"/>
                </a:solidFill>
              </a:rPr>
              <a:t>) Klesající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42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29" grpId="0"/>
      <p:bldP spid="17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3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3568" y="2046482"/>
            <a:ext cx="7545622" cy="86409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600" dirty="0" smtClean="0"/>
              <a:t>3. Zjisti</a:t>
            </a:r>
            <a:r>
              <a:rPr lang="cs-CZ" sz="2600" dirty="0" smtClean="0"/>
              <a:t>, zda body A[1; 1]; B[-1; 1]; C[-2; 7] </a:t>
            </a:r>
            <a:r>
              <a:rPr lang="cs-CZ" sz="2600" dirty="0" smtClean="0"/>
              <a:t/>
            </a:r>
            <a:br>
              <a:rPr lang="cs-CZ" sz="2600" dirty="0" smtClean="0"/>
            </a:br>
            <a:r>
              <a:rPr lang="cs-CZ" sz="2600" dirty="0" smtClean="0"/>
              <a:t>    a </a:t>
            </a:r>
            <a:r>
              <a:rPr lang="cs-CZ" sz="2600" dirty="0" smtClean="0"/>
              <a:t>D[2; -7] leží na grafu funkce y = -2x + 3.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31912" y="3068960"/>
            <a:ext cx="1575792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/>
              <a:t>A[1; 1]</a:t>
            </a:r>
            <a:endParaRPr lang="cs-CZ" sz="20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317104" y="3445093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 = -2 · 1 + 3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347068" y="3846621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 = -2 + 3</a:t>
            </a:r>
            <a:endParaRPr lang="cs-CZ" sz="20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79240" y="4250124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heavy" dirty="0" smtClean="0"/>
              <a:t>1 = 1</a:t>
            </a:r>
            <a:endParaRPr lang="cs-CZ" sz="2000" u="heavy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79240" y="4654549"/>
            <a:ext cx="1960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Bod A </a:t>
            </a:r>
            <a:r>
              <a:rPr lang="cs-CZ" sz="2000" dirty="0" smtClean="0">
                <a:solidFill>
                  <a:srgbClr val="FF0000"/>
                </a:solidFill>
              </a:rPr>
              <a:t>leží</a:t>
            </a:r>
            <a:r>
              <a:rPr lang="cs-CZ" sz="2000" dirty="0" smtClean="0"/>
              <a:t>      na grafu lineární funkce </a:t>
            </a:r>
            <a:br>
              <a:rPr lang="cs-CZ" sz="2000" dirty="0" smtClean="0"/>
            </a:br>
            <a:r>
              <a:rPr lang="cs-CZ" sz="2000" dirty="0" smtClean="0"/>
              <a:t>y = -2x + 3</a:t>
            </a:r>
            <a:endParaRPr lang="cs-CZ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339752" y="3064520"/>
            <a:ext cx="1575792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/>
              <a:t>A</a:t>
            </a:r>
            <a:r>
              <a:rPr lang="cs-CZ" sz="2000" dirty="0" smtClean="0"/>
              <a:t>[-1</a:t>
            </a:r>
            <a:r>
              <a:rPr lang="cs-CZ" sz="2000" dirty="0"/>
              <a:t>; 1]</a:t>
            </a:r>
            <a:endParaRPr lang="cs-CZ" sz="2000" dirty="0" smtClean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860032" y="3064519"/>
            <a:ext cx="1575792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/>
              <a:t>A</a:t>
            </a:r>
            <a:r>
              <a:rPr lang="cs-CZ" sz="2000" dirty="0" smtClean="0"/>
              <a:t>[-2; 7]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7009308" y="3064518"/>
            <a:ext cx="1575792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 smtClean="0"/>
              <a:t>A[2; -7]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2339752" y="3449904"/>
            <a:ext cx="195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 ≠ -2 · (-1) + 3</a:t>
            </a:r>
            <a:endParaRPr lang="cs-CZ" sz="20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339752" y="3845203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1 </a:t>
            </a:r>
            <a:r>
              <a:rPr lang="cs-CZ" sz="2000" dirty="0"/>
              <a:t>≠</a:t>
            </a:r>
            <a:r>
              <a:rPr lang="cs-CZ" sz="2000" dirty="0" smtClean="0"/>
              <a:t> 2 + 3</a:t>
            </a:r>
            <a:endParaRPr lang="cs-CZ" sz="20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339752" y="4240074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1 ≠ 5</a:t>
            </a:r>
            <a:endParaRPr lang="cs-CZ" sz="2000" u="dbl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572000" y="344990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7 = -2 · (-2) + 3</a:t>
            </a:r>
            <a:endParaRPr lang="cs-CZ" sz="20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4572000" y="3840827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7 = 4 + 3</a:t>
            </a:r>
            <a:endParaRPr lang="cs-CZ" sz="20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572000" y="4250124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heavy" dirty="0" smtClean="0"/>
              <a:t>7 = 7</a:t>
            </a:r>
            <a:endParaRPr lang="cs-CZ" sz="2000" u="heavy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6883796" y="3446511"/>
            <a:ext cx="198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-7 ≠ -2 · 2 + 3</a:t>
            </a:r>
            <a:endParaRPr lang="cs-CZ" sz="20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869484" y="3846621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-7 </a:t>
            </a:r>
            <a:r>
              <a:rPr lang="cs-CZ" sz="2000" dirty="0"/>
              <a:t>≠</a:t>
            </a:r>
            <a:r>
              <a:rPr lang="cs-CZ" sz="2000" dirty="0" smtClean="0"/>
              <a:t> -4 + 3</a:t>
            </a:r>
            <a:endParaRPr lang="cs-CZ" sz="20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65292" y="4240937"/>
            <a:ext cx="171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-7 ≠ -1</a:t>
            </a:r>
            <a:endParaRPr lang="cs-CZ" sz="2000" u="dbl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339752" y="4673597"/>
            <a:ext cx="1872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Bod B </a:t>
            </a:r>
            <a:r>
              <a:rPr lang="cs-CZ" sz="2000" dirty="0" smtClean="0">
                <a:solidFill>
                  <a:srgbClr val="FF0000"/>
                </a:solidFill>
              </a:rPr>
              <a:t>neleží</a:t>
            </a:r>
            <a:r>
              <a:rPr lang="cs-CZ" sz="2000" dirty="0" smtClean="0"/>
              <a:t> na grafu lineární funkce </a:t>
            </a:r>
            <a:br>
              <a:rPr lang="cs-CZ" sz="2000" dirty="0" smtClean="0"/>
            </a:br>
            <a:r>
              <a:rPr lang="cs-CZ" sz="2000" dirty="0" smtClean="0"/>
              <a:t>y = -2x + 3</a:t>
            </a:r>
            <a:endParaRPr lang="cs-CZ" sz="2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572000" y="4654549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Bod C </a:t>
            </a:r>
            <a:r>
              <a:rPr lang="cs-CZ" sz="2000" dirty="0" smtClean="0">
                <a:solidFill>
                  <a:srgbClr val="FF0000"/>
                </a:solidFill>
              </a:rPr>
              <a:t>leží</a:t>
            </a:r>
            <a:r>
              <a:rPr lang="cs-CZ" sz="2000" dirty="0" smtClean="0"/>
              <a:t>      na grafu lineární funkce </a:t>
            </a:r>
            <a:br>
              <a:rPr lang="cs-CZ" sz="2000" dirty="0" smtClean="0"/>
            </a:br>
            <a:r>
              <a:rPr lang="cs-CZ" sz="2000" dirty="0" smtClean="0"/>
              <a:t>y = -2x + 3</a:t>
            </a:r>
            <a:endParaRPr lang="cs-CZ" sz="20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6660232" y="4654549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Bod D </a:t>
            </a:r>
            <a:r>
              <a:rPr lang="cs-CZ" sz="2000" dirty="0" smtClean="0">
                <a:solidFill>
                  <a:srgbClr val="FF0000"/>
                </a:solidFill>
              </a:rPr>
              <a:t>neleží</a:t>
            </a:r>
            <a:r>
              <a:rPr lang="cs-CZ" sz="2000" dirty="0" smtClean="0"/>
              <a:t> na grafu lineární funkce </a:t>
            </a:r>
            <a:br>
              <a:rPr lang="cs-CZ" sz="2000" dirty="0" smtClean="0"/>
            </a:br>
            <a:r>
              <a:rPr lang="cs-CZ" sz="2000" dirty="0" smtClean="0"/>
              <a:t>y = -2x + 3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1677630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7" grpId="0" build="p"/>
      <p:bldP spid="2" grpId="0"/>
      <p:bldP spid="9" grpId="0"/>
      <p:bldP spid="10" grpId="0"/>
      <p:bldP spid="11" grpId="0"/>
      <p:bldP spid="12" grpId="0" build="p"/>
      <p:bldP spid="13" grpId="0" build="p"/>
      <p:bldP spid="14" grpId="0" build="p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Průsečíky grafu s osami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2276872"/>
            <a:ext cx="6120680" cy="1008112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Do jedné soustavy souřadnic sestrojte grafy funkcí a) y = 3x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+ 2	 c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y = 3x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2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 y = 3x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293517"/>
              </p:ext>
            </p:extLst>
          </p:nvPr>
        </p:nvGraphicFramePr>
        <p:xfrm>
          <a:off x="323528" y="3429000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252517"/>
              </p:ext>
            </p:extLst>
          </p:nvPr>
        </p:nvGraphicFramePr>
        <p:xfrm>
          <a:off x="323528" y="4509120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1835696" y="3878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15616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-1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35696" y="34376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115616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-2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835696" y="4517752"/>
            <a:ext cx="27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7948" y="3878064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-4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096988" y="4908416"/>
            <a:ext cx="43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-6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835696" y="49084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798" y="1824498"/>
            <a:ext cx="5254272" cy="4791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Přímá spojnice 4"/>
          <p:cNvCxnSpPr/>
          <p:nvPr/>
        </p:nvCxnSpPr>
        <p:spPr bwMode="auto">
          <a:xfrm flipV="1">
            <a:off x="5580112" y="5445224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 bwMode="auto">
          <a:xfrm flipV="1">
            <a:off x="6658774" y="2420888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 bwMode="auto">
          <a:xfrm>
            <a:off x="5580112" y="5445224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Přímá spojnice 24"/>
          <p:cNvCxnSpPr/>
          <p:nvPr/>
        </p:nvCxnSpPr>
        <p:spPr bwMode="auto">
          <a:xfrm>
            <a:off x="6660232" y="2427434"/>
            <a:ext cx="144016" cy="13092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504" name="TextovéPole 21503"/>
          <p:cNvSpPr txBox="1"/>
          <p:nvPr/>
        </p:nvSpPr>
        <p:spPr>
          <a:xfrm>
            <a:off x="4211370" y="6269080"/>
            <a:ext cx="134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y</a:t>
            </a:r>
            <a:r>
              <a:rPr lang="cs-CZ" dirty="0" smtClean="0">
                <a:solidFill>
                  <a:srgbClr val="FF0000"/>
                </a:solidFill>
              </a:rPr>
              <a:t> = 3x + 2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5585580" y="6197072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507" name="Přímá spojnice 21506"/>
          <p:cNvCxnSpPr/>
          <p:nvPr/>
        </p:nvCxnSpPr>
        <p:spPr bwMode="auto">
          <a:xfrm flipH="1">
            <a:off x="5582846" y="6221595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 bwMode="auto">
          <a:xfrm flipH="1">
            <a:off x="6660232" y="3140968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 bwMode="auto">
          <a:xfrm>
            <a:off x="6660232" y="3147514"/>
            <a:ext cx="144016" cy="13092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ovéPole 47"/>
          <p:cNvSpPr txBox="1"/>
          <p:nvPr/>
        </p:nvSpPr>
        <p:spPr>
          <a:xfrm>
            <a:off x="7452320" y="19168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B050"/>
                </a:solidFill>
              </a:rPr>
              <a:t>y</a:t>
            </a:r>
            <a:r>
              <a:rPr lang="cs-CZ" dirty="0" smtClean="0">
                <a:solidFill>
                  <a:srgbClr val="00B050"/>
                </a:solidFill>
              </a:rPr>
              <a:t> = 3 x</a:t>
            </a:r>
            <a:endParaRPr lang="cs-CZ" dirty="0">
              <a:solidFill>
                <a:srgbClr val="00B050"/>
              </a:solidFill>
            </a:endParaRPr>
          </a:p>
        </p:txBody>
      </p:sp>
      <p:graphicFrame>
        <p:nvGraphicFramePr>
          <p:cNvPr id="27" name="Tabulk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781337"/>
              </p:ext>
            </p:extLst>
          </p:nvPr>
        </p:nvGraphicFramePr>
        <p:xfrm>
          <a:off x="306995" y="5548064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TextovéPole 27"/>
          <p:cNvSpPr txBox="1"/>
          <p:nvPr/>
        </p:nvSpPr>
        <p:spPr>
          <a:xfrm>
            <a:off x="1759496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111424" y="60369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-5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763688" y="60369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115616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-2</a:t>
            </a:r>
            <a:endParaRPr lang="cs-CZ" dirty="0"/>
          </a:p>
        </p:txBody>
      </p:sp>
      <p:cxnSp>
        <p:nvCxnSpPr>
          <p:cNvPr id="33" name="Přímá spojnice 32"/>
          <p:cNvCxnSpPr/>
          <p:nvPr/>
        </p:nvCxnSpPr>
        <p:spPr bwMode="auto">
          <a:xfrm flipH="1">
            <a:off x="6012160" y="5816590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 bwMode="auto">
          <a:xfrm>
            <a:off x="6012160" y="5814556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511" name="Přímá spojnice 21510"/>
          <p:cNvCxnSpPr/>
          <p:nvPr/>
        </p:nvCxnSpPr>
        <p:spPr bwMode="auto">
          <a:xfrm flipH="1">
            <a:off x="5364088" y="1841004"/>
            <a:ext cx="1584176" cy="4607281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Přímá spojnice 51"/>
          <p:cNvCxnSpPr/>
          <p:nvPr/>
        </p:nvCxnSpPr>
        <p:spPr bwMode="auto">
          <a:xfrm>
            <a:off x="7020272" y="2801505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Přímá spojnice 52"/>
          <p:cNvCxnSpPr/>
          <p:nvPr/>
        </p:nvCxnSpPr>
        <p:spPr bwMode="auto">
          <a:xfrm flipH="1">
            <a:off x="7020272" y="2780928"/>
            <a:ext cx="144016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6" name="Přímá spojnice 75"/>
          <p:cNvCxnSpPr/>
          <p:nvPr/>
        </p:nvCxnSpPr>
        <p:spPr bwMode="auto">
          <a:xfrm flipH="1">
            <a:off x="5582846" y="1916832"/>
            <a:ext cx="1584176" cy="4607281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Přímá spojnice 81"/>
          <p:cNvCxnSpPr/>
          <p:nvPr/>
        </p:nvCxnSpPr>
        <p:spPr bwMode="auto">
          <a:xfrm flipH="1">
            <a:off x="5796136" y="1943755"/>
            <a:ext cx="1584176" cy="4607281"/>
          </a:xfrm>
          <a:prstGeom prst="line">
            <a:avLst/>
          </a:prstGeom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TextovéPole 82"/>
          <p:cNvSpPr txBox="1"/>
          <p:nvPr/>
        </p:nvSpPr>
        <p:spPr>
          <a:xfrm>
            <a:off x="6624228" y="471425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FF00"/>
                </a:solidFill>
              </a:rPr>
              <a:t>y</a:t>
            </a:r>
            <a:r>
              <a:rPr lang="cs-CZ" dirty="0" smtClean="0">
                <a:solidFill>
                  <a:srgbClr val="FFFF00"/>
                </a:solidFill>
              </a:rPr>
              <a:t> = 3 x – 2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6519503" y="5759930"/>
            <a:ext cx="2473439" cy="646331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smtClean="0"/>
              <a:t>Průsečík s osou y má souřadnice [0; </a:t>
            </a:r>
            <a:r>
              <a:rPr lang="cs-CZ" b="1" i="1" dirty="0" smtClean="0"/>
              <a:t>b</a:t>
            </a:r>
            <a:r>
              <a:rPr lang="cs-CZ" b="1" dirty="0" smtClean="0"/>
              <a:t>]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432657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  <p:bldP spid="2" grpId="0"/>
      <p:bldP spid="10" grpId="0"/>
      <p:bldP spid="11" grpId="0"/>
      <p:bldP spid="15" grpId="0"/>
      <p:bldP spid="16" grpId="0"/>
      <p:bldP spid="17" grpId="0"/>
      <p:bldP spid="18" grpId="0"/>
      <p:bldP spid="19" grpId="0"/>
      <p:bldP spid="21504" grpId="0"/>
      <p:bldP spid="48" grpId="0"/>
      <p:bldP spid="28" grpId="0"/>
      <p:bldP spid="29" grpId="0"/>
      <p:bldP spid="31" grpId="0"/>
      <p:bldP spid="32" grpId="0"/>
      <p:bldP spid="83" grpId="0"/>
      <p:bldP spid="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4, 5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892899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400" dirty="0" smtClean="0"/>
              <a:t>4. </a:t>
            </a:r>
            <a:r>
              <a:rPr lang="cs-CZ" sz="2400" dirty="0" smtClean="0"/>
              <a:t>Urči průsečíky grafu lineární funkce y = – x – 3 s osami.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94396" y="2454369"/>
            <a:ext cx="4696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Průsečík s osou y má souřadnice [0; b]</a:t>
            </a:r>
            <a:endParaRPr lang="cs-CZ" sz="2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629808" y="2454369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Y[0; – 3] </a:t>
            </a:r>
            <a:endParaRPr lang="cs-CZ" sz="2000" u="db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4898463" y="2313746"/>
                <a:ext cx="7120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463" y="2313746"/>
                <a:ext cx="712054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394396" y="2861568"/>
            <a:ext cx="4696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Průsečík s osou x má souřadnice [x; 0]</a:t>
            </a: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873559" y="2662381"/>
                <a:ext cx="7120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559" y="2662381"/>
                <a:ext cx="71205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5618212" y="286156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0 = – x – 3</a:t>
            </a:r>
            <a:endParaRPr lang="cs-CZ" sz="20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629808" y="3231387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x = – 3</a:t>
            </a:r>
            <a:endParaRPr lang="cs-CZ" sz="20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5652120" y="3587107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X[– 3 ; 0]</a:t>
            </a:r>
            <a:endParaRPr lang="cs-CZ" sz="2000" u="dbl" dirty="0"/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107504" y="3999334"/>
            <a:ext cx="8928992" cy="869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dirty="0" smtClean="0"/>
              <a:t>5. </a:t>
            </a:r>
            <a:r>
              <a:rPr lang="cs-CZ" sz="2400" dirty="0" smtClean="0"/>
              <a:t>Urči rovnice lineární funkce jejíž graf protíná osy v bodech </a:t>
            </a:r>
            <a:br>
              <a:rPr lang="cs-CZ" sz="2400" dirty="0" smtClean="0"/>
            </a:br>
            <a:r>
              <a:rPr lang="cs-CZ" sz="2400" dirty="0" smtClean="0"/>
              <a:t>    X[2; 0] a Y[0; – 1].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394396" y="4735205"/>
            <a:ext cx="144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y = </a:t>
            </a:r>
            <a:r>
              <a:rPr lang="cs-CZ" sz="2000" i="1" dirty="0" err="1" smtClean="0"/>
              <a:t>a</a:t>
            </a:r>
            <a:r>
              <a:rPr lang="cs-CZ" sz="2000" dirty="0" err="1" smtClean="0"/>
              <a:t>x</a:t>
            </a:r>
            <a:r>
              <a:rPr lang="cs-CZ" sz="2000" dirty="0" smtClean="0"/>
              <a:t> + </a:t>
            </a:r>
            <a:r>
              <a:rPr lang="cs-CZ" sz="2000" i="1" dirty="0" smtClean="0"/>
              <a:t>b</a:t>
            </a:r>
            <a:endParaRPr lang="cs-CZ" sz="2000" i="1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94396" y="5104310"/>
            <a:ext cx="144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y = </a:t>
            </a:r>
            <a:r>
              <a:rPr lang="cs-CZ" sz="2000" i="1" dirty="0" err="1" smtClean="0"/>
              <a:t>a</a:t>
            </a:r>
            <a:r>
              <a:rPr lang="cs-CZ" sz="2000" dirty="0" err="1" smtClean="0"/>
              <a:t>x</a:t>
            </a:r>
            <a:r>
              <a:rPr lang="cs-CZ" sz="2000" dirty="0" smtClean="0"/>
              <a:t> – 1 </a:t>
            </a:r>
            <a:endParaRPr lang="cs-CZ" sz="2000" i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94396" y="5421670"/>
            <a:ext cx="144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0 = 2</a:t>
            </a:r>
            <a:r>
              <a:rPr lang="cs-CZ" sz="2000" i="1" dirty="0" smtClean="0"/>
              <a:t>a</a:t>
            </a:r>
            <a:r>
              <a:rPr lang="cs-CZ" sz="2000" dirty="0" smtClean="0"/>
              <a:t> – 1 </a:t>
            </a:r>
            <a:endParaRPr lang="cs-CZ" sz="2000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691680" y="5104855"/>
            <a:ext cx="4730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(průsečík s osou y má souřadnice [0; </a:t>
            </a:r>
            <a:r>
              <a:rPr lang="cs-CZ" sz="2000" i="1" dirty="0" smtClean="0"/>
              <a:t>b</a:t>
            </a:r>
            <a:r>
              <a:rPr lang="cs-CZ" sz="2000" dirty="0" smtClean="0"/>
              <a:t>] </a:t>
            </a:r>
            <a:endParaRPr lang="cs-CZ" sz="2000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716212" y="5421670"/>
            <a:ext cx="4921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(do rovnice dosadíme souřadnice bodu X</a:t>
            </a:r>
            <a:endParaRPr lang="cs-CZ" sz="2000" i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94396" y="5733256"/>
            <a:ext cx="1153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 = 0,5</a:t>
            </a:r>
            <a:endParaRPr lang="cs-CZ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335653" y="5610145"/>
                <a:ext cx="7120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5653" y="5610145"/>
                <a:ext cx="712054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ovéPole 42"/>
          <p:cNvSpPr txBox="1"/>
          <p:nvPr/>
        </p:nvSpPr>
        <p:spPr>
          <a:xfrm>
            <a:off x="1977976" y="5733256"/>
            <a:ext cx="1801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y = 0,5x – 1</a:t>
            </a:r>
            <a:endParaRPr lang="cs-CZ" sz="2000" i="1" u="dbl" dirty="0"/>
          </a:p>
        </p:txBody>
      </p:sp>
    </p:spTree>
    <p:extLst>
      <p:ext uri="{BB962C8B-B14F-4D97-AF65-F5344CB8AC3E}">
        <p14:creationId xmlns:p14="http://schemas.microsoft.com/office/powerpoint/2010/main" val="9118539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11" grpId="0"/>
      <p:bldP spid="25" grpId="0"/>
      <p:bldP spid="3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504" y="2060848"/>
                <a:ext cx="8928992" cy="4114800"/>
              </a:xfrm>
              <a:noFill/>
              <a:ln/>
            </p:spPr>
            <p:txBody>
              <a:bodyPr lIns="182562" tIns="46037" rIns="182562" bIns="46037"/>
              <a:lstStyle/>
              <a:p>
                <a:pPr>
                  <a:buNone/>
                </a:pPr>
                <a:r>
                  <a:rPr lang="cs-CZ" sz="2800" dirty="0" smtClean="0"/>
                  <a:t>Funkce </a:t>
                </a:r>
                <a:r>
                  <a:rPr lang="cs-CZ" sz="2800" dirty="0"/>
                  <a:t>je předpis, který každému číslu </a:t>
                </a:r>
                <a:r>
                  <a:rPr lang="cs-CZ" sz="2800" i="1" dirty="0"/>
                  <a:t>x</a:t>
                </a:r>
                <a:r>
                  <a:rPr lang="cs-CZ" sz="2800" dirty="0"/>
                  <a:t> </a:t>
                </a:r>
                <a:r>
                  <a:rPr lang="cs-CZ" sz="2800" dirty="0" smtClean="0"/>
                  <a:t> z </a:t>
                </a:r>
                <a:r>
                  <a:rPr lang="cs-CZ" sz="2800" dirty="0"/>
                  <a:t>množiny </a:t>
                </a:r>
                <a:r>
                  <a:rPr lang="cs-CZ" sz="2800" i="1" dirty="0" smtClean="0"/>
                  <a:t>D</a:t>
                </a:r>
                <a:r>
                  <a:rPr lang="cs-CZ" sz="2800" dirty="0" smtClean="0"/>
                  <a:t> přiřadí </a:t>
                </a:r>
                <a:r>
                  <a:rPr lang="cs-CZ" sz="2800" dirty="0"/>
                  <a:t>právě jedno </a:t>
                </a:r>
                <a:r>
                  <a:rPr lang="cs-CZ" sz="2800" dirty="0" smtClean="0"/>
                  <a:t>číslo </a:t>
                </a:r>
                <a:r>
                  <a:rPr lang="cs-CZ" sz="2800" i="1" dirty="0" smtClean="0"/>
                  <a:t>y</a:t>
                </a:r>
                <a:r>
                  <a:rPr lang="cs-CZ" sz="2800" dirty="0" smtClean="0"/>
                  <a:t> z </a:t>
                </a:r>
                <a:r>
                  <a:rPr lang="cs-CZ" sz="2800" dirty="0"/>
                  <a:t>množiny </a:t>
                </a:r>
                <a:r>
                  <a:rPr lang="cs-CZ" sz="2800" i="1" dirty="0" smtClean="0"/>
                  <a:t>H</a:t>
                </a:r>
                <a:r>
                  <a:rPr lang="cs-CZ" sz="2800" dirty="0" smtClean="0"/>
                  <a:t>. </a:t>
                </a:r>
              </a:p>
              <a:p>
                <a:pPr>
                  <a:buNone/>
                </a:pPr>
                <a:r>
                  <a:rPr lang="cs-CZ" sz="2800" dirty="0"/>
                  <a:t> </a:t>
                </a:r>
                <a:r>
                  <a:rPr lang="cs-CZ" sz="2800" dirty="0" smtClean="0"/>
                  <a:t>  Funkci </a:t>
                </a:r>
                <a:r>
                  <a:rPr lang="cs-CZ" sz="2800" dirty="0"/>
                  <a:t>obvykle zapisujeme ve tvaru </a:t>
                </a:r>
                <a:endParaRPr lang="cs-CZ" sz="2800" dirty="0" smtClean="0"/>
              </a:p>
              <a:p>
                <a:pPr algn="ctr">
                  <a:buNone/>
                </a:pPr>
                <a:r>
                  <a:rPr lang="cs-CZ" sz="2800" i="1" dirty="0"/>
                  <a:t> </a:t>
                </a:r>
                <a:r>
                  <a:rPr lang="cs-CZ" sz="2800" i="1" dirty="0" smtClean="0"/>
                  <a:t>  </a:t>
                </a:r>
                <a:r>
                  <a:rPr lang="cs-CZ" sz="2800" b="1" dirty="0" smtClean="0"/>
                  <a:t>y </a:t>
                </a:r>
                <a:r>
                  <a:rPr lang="cs-CZ" sz="2800" b="1" dirty="0"/>
                  <a:t>= f(x),</a:t>
                </a:r>
                <a:r>
                  <a:rPr lang="cs-CZ" sz="2800" dirty="0"/>
                  <a:t> </a:t>
                </a:r>
                <a:r>
                  <a:rPr lang="cs-CZ" sz="2800" b="1" dirty="0" smtClean="0"/>
                  <a:t>x </a:t>
                </a:r>
                <a14:m>
                  <m:oMath xmlns:m="http://schemas.openxmlformats.org/officeDocument/2006/math">
                    <m:r>
                      <a:rPr lang="cs-CZ" sz="2800" b="1" i="0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sz="2800" b="1" dirty="0" smtClean="0"/>
                  <a:t> D</a:t>
                </a:r>
              </a:p>
              <a:p>
                <a:pPr>
                  <a:buNone/>
                </a:pPr>
                <a:r>
                  <a:rPr lang="cs-CZ" sz="2800" dirty="0"/>
                  <a:t> </a:t>
                </a:r>
                <a:r>
                  <a:rPr lang="cs-CZ" sz="2800" dirty="0" smtClean="0"/>
                  <a:t>  nebo</a:t>
                </a:r>
              </a:p>
              <a:p>
                <a:pPr algn="ctr">
                  <a:buNone/>
                </a:pPr>
                <a:r>
                  <a:rPr lang="cs-CZ" sz="2800" b="1" dirty="0" smtClean="0"/>
                  <a:t>f: x 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cs-CZ" sz="2800" b="1" dirty="0" smtClean="0"/>
                  <a:t> y, </a:t>
                </a:r>
                <a:r>
                  <a:rPr lang="cs-CZ" sz="2800" b="1" dirty="0"/>
                  <a:t>x </a:t>
                </a:r>
                <a14:m>
                  <m:oMath xmlns:m="http://schemas.openxmlformats.org/officeDocument/2006/math">
                    <m:r>
                      <a:rPr lang="cs-CZ" sz="2800" b="1" i="1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sz="2800" b="1" dirty="0"/>
                  <a:t> D</a:t>
                </a:r>
              </a:p>
              <a:p>
                <a:pPr>
                  <a:buNone/>
                </a:pPr>
                <a:r>
                  <a:rPr lang="cs-CZ" sz="2800" dirty="0" smtClean="0"/>
                  <a:t>   (čteme: </a:t>
                </a:r>
                <a:r>
                  <a:rPr lang="cs-CZ" sz="2800" i="1" dirty="0" smtClean="0"/>
                  <a:t>Prvku x množiny D je funkcí f přiřazeno reálné číslo y</a:t>
                </a:r>
                <a:r>
                  <a:rPr lang="cs-CZ" sz="2800" dirty="0" smtClean="0"/>
                  <a:t>)</a:t>
                </a:r>
                <a:endParaRPr lang="cs-CZ" sz="2800" dirty="0"/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2060848"/>
                <a:ext cx="8928992" cy="4114800"/>
              </a:xfrm>
              <a:blipFill rotWithShape="1">
                <a:blip r:embed="rId2"/>
                <a:stretch>
                  <a:fillRect l="-410" t="-1481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6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1988840"/>
            <a:ext cx="7632848" cy="872728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400" dirty="0" smtClean="0"/>
              <a:t>6. </a:t>
            </a:r>
            <a:r>
              <a:rPr lang="cs-CZ" sz="2400" dirty="0" smtClean="0"/>
              <a:t>Urči rovnici lineární funkce, jejíž graf prochází body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A[– 2; 3] a B[2; – 1] 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6021202" y="3503937"/>
                <a:ext cx="7120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0" i="1" smtClean="0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1202" y="3503937"/>
                <a:ext cx="712054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394396" y="2861568"/>
            <a:ext cx="4696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Do obecné rovnice lineární funkce dosadíme souřadnice bodu A</a:t>
            </a:r>
            <a:endParaRPr lang="cs-CZ" sz="20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070872" y="2564904"/>
            <a:ext cx="1462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y</a:t>
            </a:r>
            <a:r>
              <a:rPr lang="cs-CZ" sz="2000" dirty="0" smtClean="0"/>
              <a:t> = </a:t>
            </a:r>
            <a:r>
              <a:rPr lang="cs-CZ" sz="2000" i="1" dirty="0" err="1" smtClean="0"/>
              <a:t>a</a:t>
            </a:r>
            <a:r>
              <a:rPr lang="cs-CZ" sz="2000" dirty="0" err="1" smtClean="0"/>
              <a:t>x</a:t>
            </a:r>
            <a:r>
              <a:rPr lang="cs-CZ" sz="2000" dirty="0" smtClean="0"/>
              <a:t> + b</a:t>
            </a:r>
            <a:endParaRPr lang="cs-CZ" sz="20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950798" y="2995970"/>
            <a:ext cx="2579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3 = – 2</a:t>
            </a:r>
            <a:r>
              <a:rPr lang="cs-CZ" sz="2000" i="1" dirty="0" smtClean="0"/>
              <a:t>a</a:t>
            </a:r>
            <a:r>
              <a:rPr lang="cs-CZ" sz="2000" dirty="0" smtClean="0"/>
              <a:t> + </a:t>
            </a:r>
            <a:r>
              <a:rPr lang="cs-CZ" sz="2000" i="1" dirty="0" smtClean="0"/>
              <a:t>b  </a:t>
            </a:r>
            <a:r>
              <a:rPr lang="cs-CZ" sz="2000" dirty="0" smtClean="0"/>
              <a:t>/ · (– 1)</a:t>
            </a:r>
            <a:r>
              <a:rPr lang="cs-CZ" sz="2000" i="1" dirty="0" smtClean="0"/>
              <a:t> </a:t>
            </a:r>
            <a:endParaRPr lang="cs-CZ" sz="2000" i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4396" y="4300120"/>
            <a:ext cx="4321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Vyřešíme soustavu lineárních rovnic</a:t>
            </a:r>
            <a:endParaRPr lang="cs-CZ" sz="2000" i="1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978572" y="5333146"/>
            <a:ext cx="2369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Řešením je rovnice</a:t>
            </a:r>
            <a:endParaRPr lang="cs-CZ" sz="2000" i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94396" y="3557828"/>
            <a:ext cx="4321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Do obecné rovnice lineární funkce dosadíme souřadnice bodu B</a:t>
            </a:r>
            <a:endParaRPr lang="cs-CZ" sz="20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714224" y="369256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– 1 = 2</a:t>
            </a:r>
            <a:r>
              <a:rPr lang="cs-CZ" sz="2000" i="1" u="dbl" dirty="0" smtClean="0"/>
              <a:t>a</a:t>
            </a:r>
            <a:r>
              <a:rPr lang="cs-CZ" sz="2000" u="dbl" dirty="0" smtClean="0"/>
              <a:t> + </a:t>
            </a:r>
            <a:r>
              <a:rPr lang="cs-CZ" sz="2000" i="1" u="dbl" dirty="0" smtClean="0"/>
              <a:t>b</a:t>
            </a:r>
            <a:endParaRPr lang="cs-CZ" sz="2000" i="1" u="dbl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254860" y="412304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– 4 = 4</a:t>
            </a:r>
            <a:r>
              <a:rPr lang="cs-CZ" sz="2000" i="1" dirty="0" smtClean="0"/>
              <a:t>a	</a:t>
            </a:r>
            <a:endParaRPr lang="cs-CZ" sz="2000" i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232660" y="4422025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i="1" dirty="0" smtClean="0"/>
              <a:t>    </a:t>
            </a:r>
            <a:r>
              <a:rPr lang="cs-CZ" sz="2000" i="1" u="dbl" dirty="0" smtClean="0"/>
              <a:t>a</a:t>
            </a:r>
            <a:r>
              <a:rPr lang="cs-CZ" sz="2000" u="dbl" dirty="0" smtClean="0"/>
              <a:t> = </a:t>
            </a:r>
            <a:r>
              <a:rPr lang="cs-CZ" sz="2000" u="dbl" dirty="0"/>
              <a:t>– 4</a:t>
            </a:r>
            <a:r>
              <a:rPr lang="cs-CZ" sz="2000" dirty="0"/>
              <a:t> </a:t>
            </a:r>
            <a:r>
              <a:rPr lang="cs-CZ" sz="2000" i="1" dirty="0" smtClean="0"/>
              <a:t>	</a:t>
            </a:r>
            <a:endParaRPr lang="cs-CZ" sz="2000" i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6533344" y="3675573"/>
            <a:ext cx="2610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– 1 = 2 · (– 4) + </a:t>
            </a:r>
            <a:r>
              <a:rPr lang="cs-CZ" sz="2000" i="1" dirty="0" smtClean="0"/>
              <a:t>b	</a:t>
            </a:r>
            <a:endParaRPr lang="cs-CZ" sz="2000" i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6778432" y="4092674"/>
            <a:ext cx="221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/>
              <a:t>b = 7</a:t>
            </a:r>
            <a:r>
              <a:rPr lang="cs-CZ" sz="2000" i="1" dirty="0" smtClean="0"/>
              <a:t>	</a:t>
            </a:r>
            <a:endParaRPr lang="cs-CZ" sz="2000" i="1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3575314" y="5333146"/>
            <a:ext cx="2369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u="dbl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y = – 4x + 7 </a:t>
            </a:r>
            <a:endParaRPr lang="cs-CZ" sz="2000" i="1" u="dbl" dirty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0653224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3" grpId="0"/>
      <p:bldP spid="29" grpId="0"/>
      <p:bldP spid="31" grpId="0"/>
      <p:bldP spid="32" grpId="0"/>
      <p:bldP spid="40" grpId="0"/>
      <p:bldP spid="43" grpId="0"/>
      <p:bldP spid="21" grpId="0"/>
      <p:bldP spid="22" grpId="0"/>
      <p:bldP spid="24" grpId="0"/>
      <p:bldP spid="26" grpId="0"/>
      <p:bldP spid="27" grpId="0"/>
      <p:bldP spid="28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Příklad č. </a:t>
            </a:r>
            <a:r>
              <a:rPr lang="cs-CZ" sz="3200" dirty="0" smtClean="0"/>
              <a:t>7 – 10</a:t>
            </a:r>
            <a:endParaRPr 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5832648" cy="776119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dirty="0"/>
              <a:t>7</a:t>
            </a:r>
            <a:r>
              <a:rPr lang="cs-CZ" sz="2000" dirty="0" smtClean="0"/>
              <a:t>. </a:t>
            </a:r>
            <a:r>
              <a:rPr lang="cs-CZ" sz="2000" dirty="0"/>
              <a:t>Zjisti, zda body A[1; </a:t>
            </a:r>
            <a:r>
              <a:rPr lang="cs-CZ" sz="2000" dirty="0" smtClean="0"/>
              <a:t>2]; </a:t>
            </a:r>
            <a:r>
              <a:rPr lang="cs-CZ" sz="2000" dirty="0"/>
              <a:t>B[-1; </a:t>
            </a:r>
            <a:r>
              <a:rPr lang="cs-CZ" sz="2000" dirty="0" smtClean="0"/>
              <a:t>-2]; </a:t>
            </a:r>
            <a:r>
              <a:rPr lang="cs-CZ" sz="2000" dirty="0"/>
              <a:t>C[-2; 7]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    a D[-1; -4] leží na grafu funkce y = 3x - 1.</a:t>
            </a:r>
            <a:endParaRPr lang="cs-CZ" sz="2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652120" y="1988840"/>
            <a:ext cx="2369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A – ANO, B – NE, C – NE, D - ANO</a:t>
            </a:r>
            <a:endParaRPr lang="cs-CZ" sz="2000" i="1" dirty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211560" y="2969729"/>
            <a:ext cx="5440560" cy="77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 smtClean="0"/>
              <a:t>8. </a:t>
            </a:r>
            <a:r>
              <a:rPr lang="cs-CZ" sz="2000" dirty="0"/>
              <a:t>Urči průsečíky grafu lineární funkce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    y </a:t>
            </a:r>
            <a:r>
              <a:rPr lang="cs-CZ" sz="2000" dirty="0"/>
              <a:t>= </a:t>
            </a:r>
            <a:r>
              <a:rPr lang="cs-CZ" sz="2000" dirty="0" smtClean="0"/>
              <a:t>–2x + 1 </a:t>
            </a:r>
            <a:r>
              <a:rPr lang="cs-CZ" sz="2000" dirty="0"/>
              <a:t>s osami.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5623892" y="3157733"/>
            <a:ext cx="2369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Y[0, 1], X[0,5; 0]</a:t>
            </a:r>
            <a:endParaRPr lang="cs-CZ" sz="2000" i="1" dirty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211560" y="4149080"/>
            <a:ext cx="5440560" cy="77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/>
              <a:t>9</a:t>
            </a:r>
            <a:r>
              <a:rPr lang="cs-CZ" sz="2000" dirty="0" smtClean="0"/>
              <a:t>. </a:t>
            </a:r>
            <a:r>
              <a:rPr lang="cs-CZ" sz="2000" dirty="0"/>
              <a:t>Urči rovnice lineární funkce jejíž graf </a:t>
            </a:r>
            <a:r>
              <a:rPr lang="cs-CZ" sz="2000" dirty="0" smtClean="0"/>
              <a:t> </a:t>
            </a:r>
            <a:br>
              <a:rPr lang="cs-CZ" sz="2000" dirty="0" smtClean="0"/>
            </a:br>
            <a:r>
              <a:rPr lang="cs-CZ" sz="2000" dirty="0" smtClean="0"/>
              <a:t>    protíná </a:t>
            </a:r>
            <a:r>
              <a:rPr lang="cs-CZ" sz="2000" dirty="0"/>
              <a:t>osy v bodech </a:t>
            </a:r>
            <a:r>
              <a:rPr lang="cs-CZ" sz="2000" dirty="0" smtClean="0"/>
              <a:t>X[4; </a:t>
            </a:r>
            <a:r>
              <a:rPr lang="cs-CZ" sz="2000" dirty="0"/>
              <a:t>0] a Y[0; </a:t>
            </a:r>
            <a:r>
              <a:rPr lang="cs-CZ" sz="2000" dirty="0" smtClean="0"/>
              <a:t>3].</a:t>
            </a:r>
            <a:endParaRPr lang="cs-CZ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652120" y="4149080"/>
                <a:ext cx="236929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𝑦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𝑥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cs-CZ" sz="2000" i="1" dirty="0">
                  <a:solidFill>
                    <a:srgbClr val="FF0000"/>
                  </a:solidFill>
                  <a:uFill>
                    <a:solidFill>
                      <a:srgbClr val="FF0000"/>
                    </a:solidFill>
                  </a:u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4149080"/>
                <a:ext cx="2369292" cy="6950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206252" y="5301207"/>
            <a:ext cx="5440560" cy="77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dirty="0" smtClean="0"/>
              <a:t>10. </a:t>
            </a:r>
            <a:r>
              <a:rPr lang="cs-CZ" sz="2000" dirty="0"/>
              <a:t>Urči rovnici lineární funkce, jejíž graf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      prochází </a:t>
            </a:r>
            <a:r>
              <a:rPr lang="cs-CZ" sz="2000" dirty="0"/>
              <a:t>body </a:t>
            </a:r>
            <a:r>
              <a:rPr lang="cs-CZ" sz="2000" dirty="0" smtClean="0"/>
              <a:t>A</a:t>
            </a:r>
            <a:r>
              <a:rPr lang="cs-CZ" sz="2000" dirty="0"/>
              <a:t>[– </a:t>
            </a:r>
            <a:r>
              <a:rPr lang="cs-CZ" sz="2000" dirty="0" smtClean="0"/>
              <a:t>1; – 3] </a:t>
            </a:r>
            <a:r>
              <a:rPr lang="cs-CZ" sz="2000" dirty="0"/>
              <a:t>a B[2; </a:t>
            </a:r>
            <a:r>
              <a:rPr lang="cs-CZ" sz="2000" dirty="0" smtClean="0"/>
              <a:t>1</a:t>
            </a:r>
            <a:r>
              <a:rPr lang="cs-CZ" sz="2000" dirty="0"/>
              <a:t>] .</a:t>
            </a:r>
          </a:p>
          <a:p>
            <a:pPr marL="0" indent="0">
              <a:buNone/>
            </a:pPr>
            <a:endParaRPr lang="cs-CZ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652120" y="5301207"/>
                <a:ext cx="2369292" cy="6971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𝑦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𝑥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mbria Math"/>
                        </a:rPr>
                        <m:t> − </m:t>
                      </m:r>
                      <m:f>
                        <m:fPr>
                          <m:ctrlP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000" b="0" i="1" dirty="0" smtClean="0">
                              <a:solidFill>
                                <a:srgbClr val="FF0000"/>
                              </a:solidFill>
                              <a:uFill>
                                <a:solidFill>
                                  <a:srgbClr val="FF0000"/>
                                </a:solidFill>
                              </a:u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000" i="1" dirty="0">
                  <a:solidFill>
                    <a:srgbClr val="FF0000"/>
                  </a:solidFill>
                  <a:uFill>
                    <a:solidFill>
                      <a:srgbClr val="FF0000"/>
                    </a:solidFill>
                  </a:uFill>
                </a:endParaRPr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5301207"/>
                <a:ext cx="2369292" cy="69711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3433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35" grpId="0"/>
      <p:bldP spid="17" grpId="0" build="p"/>
      <p:bldP spid="18" grpId="0"/>
      <p:bldP spid="20" grpId="0" build="p"/>
      <p:bldP spid="23" grpId="0"/>
      <p:bldP spid="25" grpId="0" build="p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Definiční obor a obor hodnot funkce</a:t>
            </a:r>
            <a:endParaRPr lang="cs-CZ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988840"/>
            <a:ext cx="8280920" cy="1944216"/>
          </a:xfrm>
          <a:noFill/>
          <a:ln/>
        </p:spPr>
        <p:txBody>
          <a:bodyPr lIns="182562" tIns="46037" rIns="182562" bIns="46037"/>
          <a:lstStyle/>
          <a:p>
            <a:pPr>
              <a:buNone/>
            </a:pPr>
            <a:r>
              <a:rPr lang="cs-CZ" dirty="0" smtClean="0"/>
              <a:t> </a:t>
            </a:r>
            <a:r>
              <a:rPr lang="cs-CZ" dirty="0"/>
              <a:t> </a:t>
            </a:r>
            <a:r>
              <a:rPr lang="cs-CZ" dirty="0" smtClean="0"/>
              <a:t> </a:t>
            </a:r>
            <a:r>
              <a:rPr lang="cs-CZ" sz="2800" b="1" dirty="0" smtClean="0"/>
              <a:t>Definiční </a:t>
            </a:r>
            <a:r>
              <a:rPr lang="cs-CZ" sz="2800" b="1" dirty="0"/>
              <a:t>obor</a:t>
            </a:r>
            <a:r>
              <a:rPr lang="cs-CZ" sz="2800" dirty="0"/>
              <a:t> (značíme </a:t>
            </a:r>
            <a:r>
              <a:rPr lang="cs-CZ" sz="2800" i="1" dirty="0" smtClean="0"/>
              <a:t>D(f</a:t>
            </a:r>
            <a:r>
              <a:rPr lang="cs-CZ" sz="2800" i="1" dirty="0"/>
              <a:t>)</a:t>
            </a:r>
            <a:r>
              <a:rPr lang="cs-CZ" sz="2800" dirty="0"/>
              <a:t>), </a:t>
            </a:r>
            <a:r>
              <a:rPr lang="cs-CZ" sz="2800" dirty="0" smtClean="0"/>
              <a:t>je </a:t>
            </a:r>
            <a:r>
              <a:rPr lang="cs-CZ" sz="2800" dirty="0"/>
              <a:t>množina všech </a:t>
            </a:r>
            <a:r>
              <a:rPr lang="cs-CZ" sz="2800" i="1" dirty="0"/>
              <a:t>přípustných</a:t>
            </a:r>
            <a:r>
              <a:rPr lang="cs-CZ" sz="2800" dirty="0"/>
              <a:t> hodnot argumentu </a:t>
            </a:r>
            <a:r>
              <a:rPr lang="cs-CZ" sz="2800" i="1" dirty="0"/>
              <a:t>x</a:t>
            </a:r>
            <a:r>
              <a:rPr lang="cs-CZ" sz="2800" dirty="0"/>
              <a:t>, tedy všechny hodnoty, kterých může proměnná </a:t>
            </a:r>
            <a:r>
              <a:rPr lang="cs-CZ" sz="2800" i="1" dirty="0"/>
              <a:t>x</a:t>
            </a:r>
            <a:r>
              <a:rPr lang="cs-CZ" sz="2800" dirty="0"/>
              <a:t> nabývat.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755576" y="4437112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latin typeface="+mn-lt"/>
              </a:rPr>
              <a:t>Obor hodnot</a:t>
            </a:r>
            <a:r>
              <a:rPr lang="cs-CZ" sz="2800" dirty="0">
                <a:latin typeface="+mn-lt"/>
              </a:rPr>
              <a:t> (značíme </a:t>
            </a:r>
            <a:r>
              <a:rPr lang="cs-CZ" sz="2800" i="1" dirty="0">
                <a:latin typeface="+mn-lt"/>
              </a:rPr>
              <a:t>H(f)</a:t>
            </a:r>
            <a:r>
              <a:rPr lang="cs-CZ" sz="2800" dirty="0">
                <a:latin typeface="+mn-lt"/>
              </a:rPr>
              <a:t>) je poté </a:t>
            </a:r>
            <a:r>
              <a:rPr lang="cs-CZ" sz="2800" dirty="0" smtClean="0">
                <a:latin typeface="+mn-lt"/>
              </a:rPr>
              <a:t>množina </a:t>
            </a:r>
            <a:r>
              <a:rPr lang="cs-CZ" sz="2800" dirty="0">
                <a:latin typeface="+mn-lt"/>
              </a:rPr>
              <a:t>všech přípustných </a:t>
            </a:r>
            <a:r>
              <a:rPr lang="cs-CZ" sz="2800" i="1" dirty="0">
                <a:latin typeface="+mn-lt"/>
              </a:rPr>
              <a:t>y</a:t>
            </a:r>
            <a:r>
              <a:rPr lang="cs-CZ" sz="2800" dirty="0">
                <a:latin typeface="+mn-lt"/>
              </a:rPr>
              <a:t>, tedy </a:t>
            </a:r>
            <a:r>
              <a:rPr lang="cs-CZ" sz="2800" dirty="0" smtClean="0">
                <a:latin typeface="+mn-lt"/>
              </a:rPr>
              <a:t>množina </a:t>
            </a:r>
            <a:r>
              <a:rPr lang="cs-CZ" sz="2800" dirty="0">
                <a:latin typeface="+mn-lt"/>
              </a:rPr>
              <a:t>všech prvků, kam může ukazovat funkce </a:t>
            </a:r>
            <a:r>
              <a:rPr lang="cs-CZ" sz="2800" i="1" dirty="0">
                <a:latin typeface="+mn-lt"/>
              </a:rPr>
              <a:t>f</a:t>
            </a:r>
            <a:r>
              <a:rPr lang="cs-CZ" sz="2800" dirty="0">
                <a:latin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Zadání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539552" y="2060848"/>
                <a:ext cx="7772400" cy="4114800"/>
              </a:xfrm>
              <a:noFill/>
              <a:ln/>
            </p:spPr>
            <p:txBody>
              <a:bodyPr lIns="182562" tIns="46037" rIns="182562" bIns="46037"/>
              <a:lstStyle/>
              <a:p>
                <a:pPr>
                  <a:buNone/>
                </a:pPr>
                <a:r>
                  <a:rPr lang="cs-CZ" dirty="0" smtClean="0"/>
                  <a:t>   </a:t>
                </a:r>
                <a:r>
                  <a:rPr lang="cs-CZ" b="1" u="sng" dirty="0" smtClean="0"/>
                  <a:t>Funkce může být zadána:</a:t>
                </a:r>
              </a:p>
              <a:p>
                <a:pPr>
                  <a:buNone/>
                </a:pPr>
                <a:endParaRPr lang="cs-CZ" dirty="0" smtClean="0"/>
              </a:p>
              <a:p>
                <a:pPr>
                  <a:buNone/>
                </a:pPr>
                <a:r>
                  <a:rPr lang="cs-CZ" dirty="0" smtClean="0"/>
                  <a:t>Rovnicí		y = 2x – 3, x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dirty="0" smtClean="0"/>
                  <a:t> D</a:t>
                </a:r>
              </a:p>
              <a:p>
                <a:pPr>
                  <a:buNone/>
                </a:pPr>
                <a:endParaRPr lang="cs-CZ" dirty="0" smtClean="0"/>
              </a:p>
              <a:p>
                <a:pPr>
                  <a:buNone/>
                </a:pPr>
                <a:r>
                  <a:rPr lang="cs-CZ" dirty="0" smtClean="0"/>
                  <a:t>Tabulkou </a:t>
                </a:r>
              </a:p>
              <a:p>
                <a:pPr>
                  <a:buNone/>
                </a:pPr>
                <a:endParaRPr lang="cs-CZ" dirty="0"/>
              </a:p>
              <a:p>
                <a:pPr>
                  <a:buNone/>
                </a:pPr>
                <a:r>
                  <a:rPr lang="cs-CZ" dirty="0" smtClean="0"/>
                  <a:t>Grafem </a:t>
                </a:r>
                <a:endParaRPr lang="cs-CZ" dirty="0"/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9552" y="2060848"/>
                <a:ext cx="7772400" cy="4114800"/>
              </a:xfrm>
              <a:blipFill rotWithShape="1">
                <a:blip r:embed="rId2"/>
                <a:stretch>
                  <a:fillRect l="-863" t="-1926" b="-4296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077072"/>
            <a:ext cx="2337048" cy="2348733"/>
          </a:xfrm>
          <a:prstGeom prst="rect">
            <a:avLst/>
          </a:prstGeom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925916"/>
              </p:ext>
            </p:extLst>
          </p:nvPr>
        </p:nvGraphicFramePr>
        <p:xfrm>
          <a:off x="2699792" y="4149080"/>
          <a:ext cx="4713313" cy="825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093"/>
                <a:gridCol w="653870"/>
                <a:gridCol w="653870"/>
                <a:gridCol w="653870"/>
                <a:gridCol w="653870"/>
                <a:gridCol w="653870"/>
                <a:gridCol w="653870"/>
              </a:tblGrid>
              <a:tr h="412812"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t (h)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/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/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12812"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s (km)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5, 5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11,0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16,5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22,0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27,5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dirty="0"/>
                        <a:t>33,0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890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43608" y="2636912"/>
                <a:ext cx="7772400" cy="1872208"/>
              </a:xfrm>
              <a:noFill/>
              <a:ln/>
            </p:spPr>
            <p:txBody>
              <a:bodyPr lIns="182562" tIns="46037" rIns="182562" bIns="46037"/>
              <a:lstStyle/>
              <a:p>
                <a:pPr marL="0" indent="0">
                  <a:buNone/>
                </a:pPr>
                <a:r>
                  <a:rPr lang="cs-CZ" dirty="0" smtClean="0"/>
                  <a:t>Grafem funkce </a:t>
                </a:r>
                <a:r>
                  <a:rPr lang="cs-CZ" b="1" dirty="0"/>
                  <a:t>y = f(x),</a:t>
                </a:r>
                <a:r>
                  <a:rPr lang="cs-CZ" dirty="0"/>
                  <a:t> </a:t>
                </a:r>
                <a:r>
                  <a:rPr lang="cs-CZ" b="1" dirty="0"/>
                  <a:t>x </a:t>
                </a:r>
                <a14:m>
                  <m:oMath xmlns:m="http://schemas.openxmlformats.org/officeDocument/2006/math">
                    <m:r>
                      <a:rPr lang="cs-CZ" b="1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b="1" dirty="0"/>
                  <a:t> </a:t>
                </a:r>
                <a:r>
                  <a:rPr lang="cs-CZ" b="1" smtClean="0"/>
                  <a:t>D </a:t>
                </a:r>
                <a:r>
                  <a:rPr lang="cs-CZ" dirty="0"/>
                  <a:t>n</a:t>
                </a:r>
                <a:r>
                  <a:rPr lang="cs-CZ" smtClean="0"/>
                  <a:t>azýváme </a:t>
                </a:r>
                <a:r>
                  <a:rPr lang="cs-CZ" dirty="0" smtClean="0"/>
                  <a:t>množinu všech bodů roviny, které mají souřadnice [x; y].</a:t>
                </a:r>
              </a:p>
            </p:txBody>
          </p:sp>
        </mc:Choice>
        <mc:Fallback xmlns="">
          <p:sp>
            <p:nvSpPr>
              <p:cNvPr id="3789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43608" y="2636912"/>
                <a:ext cx="7772400" cy="1872208"/>
              </a:xfrm>
              <a:blipFill rotWithShape="1">
                <a:blip r:embed="rId2"/>
                <a:stretch>
                  <a:fillRect l="-784" t="-4560"/>
                </a:stretch>
              </a:blipFill>
              <a:ln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39552" y="2441476"/>
            <a:ext cx="7920880" cy="20621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Každá funkce </a:t>
            </a:r>
            <a:r>
              <a:rPr lang="cs-CZ" sz="3200" b="1" dirty="0" smtClean="0"/>
              <a:t>y = </a:t>
            </a:r>
            <a:r>
              <a:rPr lang="cs-CZ" sz="3200" b="1" i="1" dirty="0" err="1" smtClean="0"/>
              <a:t>a</a:t>
            </a:r>
            <a:r>
              <a:rPr lang="cs-CZ" sz="3200" b="1" dirty="0" err="1" smtClean="0"/>
              <a:t>x</a:t>
            </a:r>
            <a:r>
              <a:rPr lang="cs-CZ" sz="3200" b="1" dirty="0" smtClean="0"/>
              <a:t> + </a:t>
            </a:r>
            <a:r>
              <a:rPr lang="cs-CZ" sz="3200" b="1" i="1" dirty="0" smtClean="0"/>
              <a:t>b</a:t>
            </a:r>
            <a:r>
              <a:rPr lang="cs-CZ" sz="3200" dirty="0" smtClean="0"/>
              <a:t>, </a:t>
            </a:r>
            <a:br>
              <a:rPr lang="cs-CZ" sz="3200" dirty="0" smtClean="0"/>
            </a:br>
            <a:r>
              <a:rPr lang="cs-CZ" sz="3200" dirty="0" smtClean="0"/>
              <a:t>kde </a:t>
            </a:r>
            <a:r>
              <a:rPr lang="cs-CZ" sz="3200" i="1" dirty="0" smtClean="0"/>
              <a:t>a</a:t>
            </a:r>
            <a:r>
              <a:rPr lang="cs-CZ" sz="3200" dirty="0" smtClean="0"/>
              <a:t> </a:t>
            </a:r>
            <a:r>
              <a:rPr lang="cs-CZ" sz="3200" dirty="0" err="1" smtClean="0"/>
              <a:t>a</a:t>
            </a:r>
            <a:r>
              <a:rPr lang="cs-CZ" sz="3200" dirty="0" smtClean="0"/>
              <a:t> </a:t>
            </a:r>
            <a:r>
              <a:rPr lang="cs-CZ" sz="3200" i="1" dirty="0" smtClean="0"/>
              <a:t>b</a:t>
            </a:r>
            <a:r>
              <a:rPr lang="cs-CZ" sz="3200" dirty="0" smtClean="0"/>
              <a:t> jsou libovolná reálná čísla </a:t>
            </a:r>
            <a:br>
              <a:rPr lang="cs-CZ" sz="3200" dirty="0" smtClean="0"/>
            </a:br>
            <a:r>
              <a:rPr lang="cs-CZ" sz="3200" dirty="0" smtClean="0"/>
              <a:t>a definičním oborem je množina všech reálných čísel, se nazývá </a:t>
            </a:r>
            <a:r>
              <a:rPr lang="cs-CZ" sz="3200" b="1" dirty="0" smtClean="0"/>
              <a:t>lineární funkce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151620" y="4653136"/>
            <a:ext cx="6696744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3200" dirty="0" smtClean="0"/>
              <a:t>Grafem lineární funkce je přímka.</a:t>
            </a:r>
            <a:endParaRPr lang="cs-CZ" sz="3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07504" y="5407947"/>
            <a:ext cx="8928992" cy="55399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3000" dirty="0" smtClean="0"/>
              <a:t>Oborem hodnot je množina všech reálných čísel.</a:t>
            </a:r>
            <a:endParaRPr lang="cs-CZ" sz="3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797136" y="2835225"/>
            <a:ext cx="3899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Sestrojte graf funkce: y = 2x – 1 </a:t>
            </a:r>
            <a:endParaRPr lang="cs-CZ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827584" y="1819563"/>
            <a:ext cx="4187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Grafem lineární funkce je přímka.</a:t>
            </a:r>
            <a:endParaRPr lang="cs-CZ" sz="16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97136" y="2158117"/>
            <a:ext cx="785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Každá přímka je jednoznačně určena právě dvěma body.</a:t>
            </a:r>
            <a:endParaRPr lang="cs-CZ" sz="1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97136" y="2496671"/>
            <a:ext cx="785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Pro sestrojení grafu nám tudíž stačí dva údaje.</a:t>
            </a:r>
            <a:endParaRPr lang="cs-CZ" sz="1600" b="1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80085"/>
              </p:ext>
            </p:extLst>
          </p:nvPr>
        </p:nvGraphicFramePr>
        <p:xfrm>
          <a:off x="683568" y="3752548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2197448" y="377297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88840" y="3772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88840" y="41683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-3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197448" y="4166248"/>
            <a:ext cx="38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cxnSp>
        <p:nvCxnSpPr>
          <p:cNvPr id="30" name="Přímá spojnice 29"/>
          <p:cNvCxnSpPr/>
          <p:nvPr/>
        </p:nvCxnSpPr>
        <p:spPr bwMode="auto">
          <a:xfrm flipH="1">
            <a:off x="6012160" y="5168228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 bwMode="auto">
          <a:xfrm flipH="1">
            <a:off x="7092280" y="3284984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>
            <a:off x="7092280" y="3284984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 bwMode="auto">
          <a:xfrm>
            <a:off x="6012160" y="5168228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 bwMode="auto">
          <a:xfrm flipV="1">
            <a:off x="5436096" y="2475722"/>
            <a:ext cx="2232248" cy="39061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75087"/>
            <a:ext cx="5091875" cy="464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305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0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Lineární funkce</a:t>
            </a:r>
            <a:br>
              <a:rPr lang="cs-CZ" dirty="0" smtClean="0"/>
            </a:br>
            <a:r>
              <a:rPr lang="cs-CZ" sz="3200" dirty="0" smtClean="0"/>
              <a:t>Přímá úměrnost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39552" y="2441476"/>
            <a:ext cx="8064896" cy="20621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Lineární funkce </a:t>
            </a:r>
            <a:r>
              <a:rPr lang="cs-CZ" sz="3200" b="1" dirty="0" smtClean="0"/>
              <a:t>y = </a:t>
            </a:r>
            <a:r>
              <a:rPr lang="cs-CZ" sz="3200" b="1" i="1" dirty="0" err="1" smtClean="0"/>
              <a:t>a</a:t>
            </a:r>
            <a:r>
              <a:rPr lang="cs-CZ" sz="3200" b="1" dirty="0" err="1" smtClean="0"/>
              <a:t>x</a:t>
            </a:r>
            <a:r>
              <a:rPr lang="cs-CZ" sz="3200" b="1" dirty="0" smtClean="0"/>
              <a:t> + </a:t>
            </a:r>
            <a:r>
              <a:rPr lang="cs-CZ" sz="3200" b="1" i="1" dirty="0" smtClean="0"/>
              <a:t>b</a:t>
            </a:r>
            <a:r>
              <a:rPr lang="cs-CZ" sz="3200" dirty="0" smtClean="0"/>
              <a:t>, </a:t>
            </a:r>
            <a:br>
              <a:rPr lang="cs-CZ" sz="3200" dirty="0" smtClean="0"/>
            </a:br>
            <a:r>
              <a:rPr lang="cs-CZ" sz="3200" dirty="0" smtClean="0"/>
              <a:t>kde </a:t>
            </a:r>
            <a:r>
              <a:rPr lang="cs-CZ" sz="3200" i="1" dirty="0" smtClean="0"/>
              <a:t>a</a:t>
            </a:r>
            <a:r>
              <a:rPr lang="cs-CZ" sz="3200" dirty="0" smtClean="0"/>
              <a:t> ≠ 0 a </a:t>
            </a:r>
            <a:r>
              <a:rPr lang="cs-CZ" sz="3200" i="1" dirty="0" smtClean="0"/>
              <a:t>b = </a:t>
            </a:r>
            <a:r>
              <a:rPr lang="cs-CZ" sz="3200" dirty="0" smtClean="0"/>
              <a:t>0, (tj. </a:t>
            </a:r>
            <a:r>
              <a:rPr lang="cs-CZ" sz="3200" b="1" dirty="0" smtClean="0"/>
              <a:t>y = </a:t>
            </a:r>
            <a:r>
              <a:rPr lang="cs-CZ" sz="3200" b="1" dirty="0" err="1" smtClean="0"/>
              <a:t>ax</a:t>
            </a:r>
            <a:r>
              <a:rPr lang="cs-CZ" sz="3200" dirty="0" smtClean="0"/>
              <a:t>) jejímž definičním oborem je množina všech reálných čísel, se nazývá </a:t>
            </a:r>
            <a:r>
              <a:rPr lang="cs-CZ" sz="3200" b="1" dirty="0" smtClean="0"/>
              <a:t>přímá úměrnost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47812" y="4653136"/>
            <a:ext cx="8064896" cy="10772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Grafem přímé úměrnosti je přímka, procházející počátkem soustavy souřadnic.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7504" y="5959692"/>
            <a:ext cx="8928992" cy="55399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3000" dirty="0" smtClean="0"/>
              <a:t>Oborem hodnot je množina všech reálných čísel.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9329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Graf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827584" y="3259723"/>
            <a:ext cx="2982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latin typeface="Arial" pitchFamily="34" charset="0"/>
                <a:cs typeface="Arial" pitchFamily="34" charset="0"/>
              </a:rPr>
              <a:t>Sestrojte graf funkce: y = 2x </a:t>
            </a:r>
            <a:endParaRPr lang="cs-CZ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827584" y="1819563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Grafem přímé úměrnosti je přímka, procházející počátkem soustavy souřadnic.</a:t>
            </a:r>
            <a:endParaRPr lang="cs-CZ" sz="16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27584" y="2492937"/>
            <a:ext cx="785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Každá přímka je jednoznačně určena právě dvěma body.</a:t>
            </a:r>
            <a:endParaRPr lang="cs-CZ" sz="16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27584" y="2844360"/>
            <a:ext cx="785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Pro sestrojení grafu nám tudíž stačí dva údaje.</a:t>
            </a:r>
            <a:endParaRPr lang="cs-CZ" sz="1600" b="1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556276"/>
              </p:ext>
            </p:extLst>
          </p:nvPr>
        </p:nvGraphicFramePr>
        <p:xfrm>
          <a:off x="683568" y="3752548"/>
          <a:ext cx="2016225" cy="828580"/>
        </p:xfrm>
        <a:graphic>
          <a:graphicData uri="http://schemas.openxmlformats.org/drawingml/2006/table">
            <a:tbl>
              <a:tblPr/>
              <a:tblGrid>
                <a:gridCol w="672075"/>
                <a:gridCol w="672075"/>
                <a:gridCol w="672075"/>
              </a:tblGrid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2197448" y="377297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488840" y="3772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-1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488840" y="41683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-2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197448" y="4166248"/>
            <a:ext cx="38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cxnSp>
        <p:nvCxnSpPr>
          <p:cNvPr id="30" name="Přímá spojnice 29"/>
          <p:cNvCxnSpPr/>
          <p:nvPr/>
        </p:nvCxnSpPr>
        <p:spPr bwMode="auto">
          <a:xfrm flipH="1">
            <a:off x="6012160" y="4934148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 bwMode="auto">
          <a:xfrm flipH="1">
            <a:off x="7056276" y="2941629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 bwMode="auto">
          <a:xfrm>
            <a:off x="7056276" y="2941629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 bwMode="auto">
          <a:xfrm>
            <a:off x="6021890" y="4934148"/>
            <a:ext cx="216024" cy="144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730" y="2057382"/>
            <a:ext cx="5091875" cy="464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Přímá spojnice 42"/>
          <p:cNvCxnSpPr/>
          <p:nvPr/>
        </p:nvCxnSpPr>
        <p:spPr bwMode="auto">
          <a:xfrm flipH="1">
            <a:off x="5292080" y="2111950"/>
            <a:ext cx="2376264" cy="44854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386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0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1013</TotalTime>
  <Words>1308</Words>
  <Application>Microsoft Office PowerPoint</Application>
  <PresentationFormat>Předvádění na obrazovce (4:3)</PresentationFormat>
  <Paragraphs>272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Prezentace školení zaměstnanců</vt:lpstr>
      <vt:lpstr>Lineární funkce</vt:lpstr>
      <vt:lpstr>Funkce Definice</vt:lpstr>
      <vt:lpstr>Funkce Definiční obor a obor hodnot funkce</vt:lpstr>
      <vt:lpstr>Funkce Zadání</vt:lpstr>
      <vt:lpstr>Funkce Graf</vt:lpstr>
      <vt:lpstr>Lineární funkce Definice</vt:lpstr>
      <vt:lpstr>Lineární funkce Graf</vt:lpstr>
      <vt:lpstr>Lineární funkce Přímá úměrnost</vt:lpstr>
      <vt:lpstr>Přímá úměrnost Graf</vt:lpstr>
      <vt:lpstr>Lineární funkce Konstantní funkce</vt:lpstr>
      <vt:lpstr>Konstantní funkce Graf</vt:lpstr>
      <vt:lpstr>Funkce Funkce rostoucí a klesající</vt:lpstr>
      <vt:lpstr>Lineární funkce Funkce rostoucí a klesající</vt:lpstr>
      <vt:lpstr>Lineární funkce Funkce rostoucí a klesající</vt:lpstr>
      <vt:lpstr>Lineární funkce Příklad č. 1</vt:lpstr>
      <vt:lpstr>Lineární funkce Příklad č. 2</vt:lpstr>
      <vt:lpstr>Lineární funkce Příklad č. 3</vt:lpstr>
      <vt:lpstr>Lineární funkce Průsečíky grafu s osami</vt:lpstr>
      <vt:lpstr>Lineární funkce Příklad č. 4, 5</vt:lpstr>
      <vt:lpstr>Lineární funkce Příklad č. 6</vt:lpstr>
      <vt:lpstr>Lineární funkce Příklad č. 7 – 10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157</cp:revision>
  <dcterms:created xsi:type="dcterms:W3CDTF">2012-01-02T08:14:14Z</dcterms:created>
  <dcterms:modified xsi:type="dcterms:W3CDTF">2012-02-19T08:28:15Z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