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315" r:id="rId3"/>
    <p:sldId id="316" r:id="rId4"/>
    <p:sldId id="334" r:id="rId5"/>
    <p:sldId id="335" r:id="rId6"/>
    <p:sldId id="336" r:id="rId7"/>
    <p:sldId id="328" r:id="rId8"/>
    <p:sldId id="329" r:id="rId9"/>
    <p:sldId id="330" r:id="rId10"/>
    <p:sldId id="331" r:id="rId11"/>
    <p:sldId id="332" r:id="rId12"/>
    <p:sldId id="333" r:id="rId1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61.png"/><Relationship Id="rId3" Type="http://schemas.openxmlformats.org/officeDocument/2006/relationships/image" Target="../media/image46.png"/><Relationship Id="rId21" Type="http://schemas.openxmlformats.org/officeDocument/2006/relationships/image" Target="../media/image64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5" Type="http://schemas.openxmlformats.org/officeDocument/2006/relationships/image" Target="../media/image68.png"/><Relationship Id="rId2" Type="http://schemas.openxmlformats.org/officeDocument/2006/relationships/image" Target="../media/image45.png"/><Relationship Id="rId16" Type="http://schemas.openxmlformats.org/officeDocument/2006/relationships/image" Target="../media/image59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24" Type="http://schemas.openxmlformats.org/officeDocument/2006/relationships/image" Target="../media/image67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23" Type="http://schemas.openxmlformats.org/officeDocument/2006/relationships/image" Target="../media/image66.png"/><Relationship Id="rId10" Type="http://schemas.openxmlformats.org/officeDocument/2006/relationships/image" Target="../media/image53.png"/><Relationship Id="rId19" Type="http://schemas.openxmlformats.org/officeDocument/2006/relationships/image" Target="../media/image62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Relationship Id="rId22" Type="http://schemas.openxmlformats.org/officeDocument/2006/relationships/image" Target="../media/image6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Kužel</a:t>
            </a:r>
            <a:endParaRPr lang="cs-CZ" sz="60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48097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kužele</a:t>
            </a:r>
            <a:endParaRPr lang="cs-CZ" sz="8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901938" y="1893347"/>
            <a:ext cx="7918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Vypočtěte povrch a objem kužele s poloměrem 45 mm a výškou 12 cm.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2051720" y="3600000"/>
                <a:ext cx="168701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600000"/>
                <a:ext cx="1687010" cy="63478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2051720" y="2520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</a:rPr>
                        <m:t>=45 </m:t>
                      </m:r>
                      <m:r>
                        <a:rPr lang="cs-CZ" b="0" i="1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520000"/>
                <a:ext cx="1625069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2051720" y="2772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𝑣</m:t>
                      </m:r>
                      <m:r>
                        <a:rPr lang="cs-CZ" b="0" i="1" smtClean="0">
                          <a:latin typeface="Cambria Math"/>
                        </a:rPr>
                        <m:t>=12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772000"/>
                <a:ext cx="162506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275856" y="2520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=4,5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520000"/>
                <a:ext cx="162506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2051720" y="3024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024000"/>
                <a:ext cx="162506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2051720" y="3276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276000"/>
                <a:ext cx="162506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2051720" y="3600000"/>
            <a:ext cx="223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051720" y="4212000"/>
                <a:ext cx="168701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4212000"/>
                <a:ext cx="1687010" cy="63478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052000" y="4788000"/>
                <a:ext cx="2556017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3,14∙4,5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4788000"/>
                <a:ext cx="2556017" cy="6127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2052000" y="5364000"/>
                <a:ext cx="2556018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∙3,14∙20,25∙12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5364000"/>
                <a:ext cx="2556018" cy="6127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2051720" y="5940000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=254,34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5940000"/>
                <a:ext cx="193272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2051720" y="6309320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=254,34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6309320"/>
                <a:ext cx="193272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Přímá spojnice 8"/>
          <p:cNvCxnSpPr/>
          <p:nvPr/>
        </p:nvCxnSpPr>
        <p:spPr bwMode="auto">
          <a:xfrm>
            <a:off x="2051720" y="630932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2051720" y="6624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051720" y="666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4680000" y="3960000"/>
                <a:ext cx="168701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𝑝𝑙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960000"/>
                <a:ext cx="1687010" cy="390748"/>
              </a:xfrm>
              <a:prstGeom prst="rect">
                <a:avLst/>
              </a:prstGeom>
              <a:blipFill rotWithShape="1">
                <a:blip r:embed="rId1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680000" y="4320000"/>
                <a:ext cx="44644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1" smtClean="0">
                          <a:latin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𝑟𝑠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320000"/>
                <a:ext cx="446448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4680000" y="4680000"/>
                <a:ext cx="2322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𝑠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680000"/>
                <a:ext cx="2322440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4680000" y="5040000"/>
                <a:ext cx="3492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=3,14∙4,5(4,5+12,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8)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040000"/>
                <a:ext cx="3492440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4680000" y="5400000"/>
                <a:ext cx="24842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=3,14∙4,5∙17,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3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400000"/>
                <a:ext cx="2484288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4680000" y="5760000"/>
                <a:ext cx="1800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=244,45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760000"/>
                <a:ext cx="1800184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4680000" y="6120000"/>
                <a:ext cx="22322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=244,45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6120000"/>
                <a:ext cx="2232232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Přímá spojnice 69"/>
          <p:cNvCxnSpPr/>
          <p:nvPr/>
        </p:nvCxnSpPr>
        <p:spPr bwMode="auto">
          <a:xfrm>
            <a:off x="4680000" y="6091457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4680000" y="6444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4680000" y="648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850138" y="328498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64" name="Ovál 63"/>
          <p:cNvSpPr/>
          <p:nvPr/>
        </p:nvSpPr>
        <p:spPr bwMode="auto">
          <a:xfrm>
            <a:off x="35496" y="5373216"/>
            <a:ext cx="1980000" cy="9000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6" name="Přímá spojnice 65"/>
          <p:cNvCxnSpPr/>
          <p:nvPr/>
        </p:nvCxnSpPr>
        <p:spPr bwMode="auto">
          <a:xfrm flipV="1">
            <a:off x="1007377" y="3636064"/>
            <a:ext cx="0" cy="21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>
            <a:endCxn id="64" idx="2"/>
          </p:cNvCxnSpPr>
          <p:nvPr/>
        </p:nvCxnSpPr>
        <p:spPr bwMode="auto">
          <a:xfrm flipH="1">
            <a:off x="35496" y="3623538"/>
            <a:ext cx="972108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>
            <a:endCxn id="64" idx="6"/>
          </p:cNvCxnSpPr>
          <p:nvPr/>
        </p:nvCxnSpPr>
        <p:spPr bwMode="auto">
          <a:xfrm>
            <a:off x="1007604" y="3623538"/>
            <a:ext cx="1007892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Oblouk 75"/>
          <p:cNvSpPr/>
          <p:nvPr/>
        </p:nvSpPr>
        <p:spPr bwMode="auto">
          <a:xfrm rot="10800000">
            <a:off x="35496" y="5373216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Oblouk 77"/>
          <p:cNvSpPr/>
          <p:nvPr/>
        </p:nvSpPr>
        <p:spPr bwMode="auto">
          <a:xfrm flipV="1">
            <a:off x="40158" y="5373216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0" name="Přímá spojnice 79"/>
          <p:cNvCxnSpPr>
            <a:stCxn id="76" idx="1"/>
            <a:endCxn id="64" idx="6"/>
          </p:cNvCxnSpPr>
          <p:nvPr/>
        </p:nvCxnSpPr>
        <p:spPr bwMode="auto">
          <a:xfrm>
            <a:off x="1025496" y="5823216"/>
            <a:ext cx="99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Oblouk 81"/>
          <p:cNvSpPr/>
          <p:nvPr/>
        </p:nvSpPr>
        <p:spPr bwMode="auto">
          <a:xfrm>
            <a:off x="755377" y="5562064"/>
            <a:ext cx="504000" cy="50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989377" y="55260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809361" y="5790646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755377" y="442249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385425" y="554145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</a:t>
            </a:r>
            <a:endParaRPr lang="cs-CZ" sz="16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313417" y="4222476"/>
            <a:ext cx="319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ovéPole 88"/>
              <p:cNvSpPr txBox="1"/>
              <p:nvPr/>
            </p:nvSpPr>
            <p:spPr>
              <a:xfrm>
                <a:off x="7020000" y="2340000"/>
                <a:ext cx="1687010" cy="435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9" name="TextovéPol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2340000"/>
                <a:ext cx="1687010" cy="435440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ovéPole 89"/>
              <p:cNvSpPr txBox="1"/>
              <p:nvPr/>
            </p:nvSpPr>
            <p:spPr>
              <a:xfrm>
                <a:off x="7020000" y="2700000"/>
                <a:ext cx="1944216" cy="435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12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4,5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2700000"/>
                <a:ext cx="1944216" cy="435440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7020000" y="3060000"/>
                <a:ext cx="216024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144+20,25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3060000"/>
                <a:ext cx="2160240" cy="427746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7020000" y="3420000"/>
                <a:ext cx="216024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164,25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3420000"/>
                <a:ext cx="2160240" cy="427746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7020000" y="3780000"/>
                <a:ext cx="2160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</m:t>
                      </m:r>
                      <m:r>
                        <a:rPr lang="cs-CZ" b="0" i="1" smtClean="0">
                          <a:latin typeface="Cambria Math"/>
                        </a:rPr>
                        <m:t>=12,8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3780000"/>
                <a:ext cx="2160240" cy="36933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7020000" y="4140000"/>
                <a:ext cx="2160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</m:t>
                      </m:r>
                      <m:r>
                        <a:rPr lang="cs-CZ" b="0" i="1" smtClean="0">
                          <a:latin typeface="Cambria Math"/>
                        </a:rPr>
                        <m:t>=12,8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4140000"/>
                <a:ext cx="2160240" cy="369332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5" name="Přímá spojnice 94"/>
          <p:cNvCxnSpPr/>
          <p:nvPr/>
        </p:nvCxnSpPr>
        <p:spPr bwMode="auto">
          <a:xfrm>
            <a:off x="7020000" y="414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7020000" y="450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528238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31" grpId="0"/>
      <p:bldP spid="32" grpId="0"/>
      <p:bldP spid="33" grpId="0"/>
      <p:bldP spid="34" grpId="0"/>
      <p:bldP spid="37" grpId="0"/>
      <p:bldP spid="38" grpId="0"/>
      <p:bldP spid="39" grpId="0"/>
      <p:bldP spid="40" grpId="0"/>
      <p:bldP spid="41" grpId="0"/>
      <p:bldP spid="46" grpId="0"/>
      <p:bldP spid="47" grpId="0"/>
      <p:bldP spid="48" grpId="0"/>
      <p:bldP spid="49" grpId="0"/>
      <p:bldP spid="50" grpId="0"/>
      <p:bldP spid="67" grpId="0"/>
      <p:bldP spid="69" grpId="0"/>
      <p:bldP spid="60" grpId="0"/>
      <p:bldP spid="64" grpId="0" animBg="1"/>
      <p:bldP spid="76" grpId="0" animBg="1"/>
      <p:bldP spid="78" grpId="0" animBg="1"/>
      <p:bldP spid="82" grpId="0" animBg="1"/>
      <p:bldP spid="83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kužele</a:t>
            </a:r>
            <a:endParaRPr lang="cs-CZ" sz="8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323528" y="1990581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Vypočtěte objem a povrch </a:t>
            </a:r>
            <a:r>
              <a:rPr lang="cs-CZ" dirty="0" smtClean="0"/>
              <a:t>kužele s poloměrem 5 cm a obsahem pláště 204,1 cm</a:t>
            </a:r>
            <a:r>
              <a:rPr lang="cs-CZ" baseline="30000" dirty="0" smtClean="0"/>
              <a:t>2</a:t>
            </a:r>
            <a:r>
              <a:rPr lang="pl-PL" dirty="0" smtClean="0"/>
              <a:t>.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60000" y="252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𝑟</m:t>
                      </m:r>
                      <m:r>
                        <a:rPr lang="cs-CZ" b="0" i="1" smtClean="0">
                          <a:latin typeface="Cambria Math"/>
                        </a:rPr>
                        <m:t>=5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520000"/>
                <a:ext cx="1509822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TextovéPole 150"/>
              <p:cNvSpPr txBox="1"/>
              <p:nvPr/>
            </p:nvSpPr>
            <p:spPr>
              <a:xfrm>
                <a:off x="180000" y="2808000"/>
                <a:ext cx="2015736" cy="396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𝑝𝑙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</a:rPr>
                        <m:t>=204,1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51" name="TextovéPol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808000"/>
                <a:ext cx="2015736" cy="396262"/>
              </a:xfrm>
              <a:prstGeom prst="rect">
                <a:avLst/>
              </a:prstGeom>
              <a:blipFill rotWithShape="1">
                <a:blip r:embed="rId3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ovéPole 151"/>
              <p:cNvSpPr txBox="1"/>
              <p:nvPr/>
            </p:nvSpPr>
            <p:spPr>
              <a:xfrm>
                <a:off x="324000" y="3096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52" name="TextovéPole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" y="3096000"/>
                <a:ext cx="150982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324000" y="3384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" y="3384000"/>
                <a:ext cx="150982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252000" y="3753332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5796136" y="6525344"/>
                <a:ext cx="355648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𝑽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𝟑𝟏𝟒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𝟐𝟖𝟐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6525344"/>
                <a:ext cx="3556485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22524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  <p:bldP spid="151" grpId="0"/>
      <p:bldP spid="152" grpId="0"/>
      <p:bldP spid="153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3593" y="23426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Zdroje</a:t>
            </a:r>
            <a:endParaRPr lang="cs-CZ" sz="3200" dirty="0"/>
          </a:p>
        </p:txBody>
      </p:sp>
      <p:sp>
        <p:nvSpPr>
          <p:cNvPr id="4" name="Obdélník 3"/>
          <p:cNvSpPr/>
          <p:nvPr/>
        </p:nvSpPr>
        <p:spPr>
          <a:xfrm>
            <a:off x="395536" y="2060848"/>
            <a:ext cx="87484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/>
              <a:t>http://www.funservicesinc.com/catalog/index.php?cPath=34_78</a:t>
            </a:r>
          </a:p>
          <a:p>
            <a:r>
              <a:rPr lang="cs-CZ" sz="1600" dirty="0"/>
              <a:t>http://www.brennaphillips.com/first-ice-cream-cone-patented-in-1903</a:t>
            </a:r>
          </a:p>
          <a:p>
            <a:r>
              <a:rPr lang="cs-CZ" sz="1600" dirty="0"/>
              <a:t>http://www.wpclipart.com/travel/Cone.png.html</a:t>
            </a:r>
          </a:p>
          <a:p>
            <a:r>
              <a:rPr lang="cs-CZ" sz="1600" dirty="0"/>
              <a:t>http://www.piratemerch.com/pirate-party-supplies-c-55.html</a:t>
            </a:r>
          </a:p>
          <a:p>
            <a:r>
              <a:rPr lang="cs-CZ" sz="1600" dirty="0"/>
              <a:t>http://www.birthdayinabox.com/party-supplies/productdetail.asp?prodsku=1349</a:t>
            </a:r>
          </a:p>
          <a:p>
            <a:r>
              <a:rPr lang="cs-CZ" sz="1600" dirty="0"/>
              <a:t>http://www.vitra.com/en-us/home/products/cone-table/overview/</a:t>
            </a:r>
          </a:p>
          <a:p>
            <a:r>
              <a:rPr lang="cs-CZ" sz="1600" dirty="0"/>
              <a:t>http://dendro.mojzisek.cz/re_tvarovani.php</a:t>
            </a:r>
          </a:p>
          <a:p>
            <a:r>
              <a:rPr lang="cs-CZ" sz="1600" dirty="0"/>
              <a:t>http://www.motorama.cz/modules.php?name=News&amp;file=article&amp;sid=115</a:t>
            </a:r>
          </a:p>
        </p:txBody>
      </p:sp>
    </p:spTree>
    <p:extLst>
      <p:ext uri="{BB962C8B-B14F-4D97-AF65-F5344CB8AC3E}">
        <p14:creationId xmlns:p14="http://schemas.microsoft.com/office/powerpoint/2010/main" val="36781302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3593" y="23426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Kužel</a:t>
            </a:r>
            <a:endParaRPr lang="cs-CZ" sz="3200" dirty="0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2843808" y="3565602"/>
            <a:ext cx="2592288" cy="1030039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>
                <a:latin typeface="Broadway" pitchFamily="82" charset="0"/>
              </a:rPr>
              <a:t>Kužel</a:t>
            </a:r>
            <a:endParaRPr lang="cs-CZ" sz="3200" dirty="0">
              <a:latin typeface="Broadway" pitchFamily="82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46" y="2221452"/>
            <a:ext cx="1045262" cy="158095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678" y="1926461"/>
            <a:ext cx="1389913" cy="175107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801263"/>
            <a:ext cx="1458852" cy="201011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73" y="1932940"/>
            <a:ext cx="1840413" cy="184041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1898"/>
            <a:ext cx="1550955" cy="155095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297" y="4639941"/>
            <a:ext cx="3384376" cy="212631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025168"/>
            <a:ext cx="1549059" cy="2065412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520896"/>
            <a:ext cx="1618025" cy="1211957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801997"/>
            <a:ext cx="2743200" cy="183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19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Kužel</a:t>
            </a:r>
            <a:endParaRPr lang="cs-CZ" sz="6000" dirty="0"/>
          </a:p>
        </p:txBody>
      </p:sp>
      <p:cxnSp>
        <p:nvCxnSpPr>
          <p:cNvPr id="40" name="Přímá spojnice se šipkou 39"/>
          <p:cNvCxnSpPr/>
          <p:nvPr/>
        </p:nvCxnSpPr>
        <p:spPr bwMode="auto">
          <a:xfrm flipH="1">
            <a:off x="4654749" y="2151331"/>
            <a:ext cx="172819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4813771" y="186631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v</a:t>
            </a:r>
            <a:r>
              <a:rPr lang="cs-CZ" sz="1600" b="1" dirty="0" smtClean="0"/>
              <a:t>rchol kužele</a:t>
            </a:r>
            <a:endParaRPr lang="cs-CZ" sz="16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4468761" y="180892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cxnSp>
        <p:nvCxnSpPr>
          <p:cNvPr id="56" name="Přímá spojnice se šipkou 55"/>
          <p:cNvCxnSpPr/>
          <p:nvPr/>
        </p:nvCxnSpPr>
        <p:spPr bwMode="auto">
          <a:xfrm flipH="1">
            <a:off x="5197906" y="3423855"/>
            <a:ext cx="171023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5323961" y="3140968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</a:t>
            </a:r>
            <a:r>
              <a:rPr lang="cs-CZ" sz="1600" b="1" dirty="0" smtClean="0"/>
              <a:t>trana kužele</a:t>
            </a:r>
            <a:endParaRPr lang="cs-CZ" sz="1600" b="1" dirty="0"/>
          </a:p>
        </p:txBody>
      </p:sp>
      <p:cxnSp>
        <p:nvCxnSpPr>
          <p:cNvPr id="82" name="Přímá spojnice se šipkou 81"/>
          <p:cNvCxnSpPr/>
          <p:nvPr/>
        </p:nvCxnSpPr>
        <p:spPr bwMode="auto">
          <a:xfrm flipV="1">
            <a:off x="4792203" y="4485211"/>
            <a:ext cx="0" cy="8067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>
            <a:off x="4792203" y="5291999"/>
            <a:ext cx="179602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TextovéPole 85"/>
          <p:cNvSpPr txBox="1"/>
          <p:nvPr/>
        </p:nvSpPr>
        <p:spPr>
          <a:xfrm>
            <a:off x="4819905" y="501317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</a:t>
            </a:r>
            <a:r>
              <a:rPr lang="cs-CZ" sz="1600" b="1" dirty="0" smtClean="0"/>
              <a:t>odstava kužele</a:t>
            </a:r>
            <a:endParaRPr lang="cs-CZ" sz="1600" b="1" dirty="0"/>
          </a:p>
        </p:txBody>
      </p:sp>
      <p:cxnSp>
        <p:nvCxnSpPr>
          <p:cNvPr id="89" name="Přímá spojnice se šipkou 88"/>
          <p:cNvCxnSpPr/>
          <p:nvPr/>
        </p:nvCxnSpPr>
        <p:spPr bwMode="auto">
          <a:xfrm>
            <a:off x="2142129" y="3573016"/>
            <a:ext cx="244827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0" name="TextovéPole 89"/>
          <p:cNvSpPr txBox="1"/>
          <p:nvPr/>
        </p:nvSpPr>
        <p:spPr>
          <a:xfrm>
            <a:off x="2267744" y="3284984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v</a:t>
            </a:r>
            <a:r>
              <a:rPr lang="cs-CZ" sz="1600" b="1" dirty="0" smtClean="0"/>
              <a:t>ýška kužele</a:t>
            </a:r>
            <a:endParaRPr lang="cs-CZ" sz="16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0" y="4968000"/>
            <a:ext cx="27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Podstavou kužele je kruh</a:t>
            </a:r>
            <a:endParaRPr lang="cs-CZ" sz="16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0" y="5688000"/>
            <a:ext cx="6804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Výška kužele je vzdálenost jeho vrcholu od středu jeho podstavy</a:t>
            </a:r>
            <a:endParaRPr lang="cs-CZ" sz="1600" b="1" dirty="0"/>
          </a:p>
        </p:txBody>
      </p:sp>
      <p:sp>
        <p:nvSpPr>
          <p:cNvPr id="93" name="Obdélník 92"/>
          <p:cNvSpPr/>
          <p:nvPr/>
        </p:nvSpPr>
        <p:spPr>
          <a:xfrm>
            <a:off x="0" y="6048000"/>
            <a:ext cx="92525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Strana kužele je úsečka spojující vrchol kužele s libovolným bodem na obvodu jeho podstavy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vál 2"/>
          <p:cNvSpPr/>
          <p:nvPr/>
        </p:nvSpPr>
        <p:spPr bwMode="auto">
          <a:xfrm>
            <a:off x="3654119" y="3897152"/>
            <a:ext cx="1980000" cy="9000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Přímá spojnice 8"/>
          <p:cNvCxnSpPr/>
          <p:nvPr/>
        </p:nvCxnSpPr>
        <p:spPr bwMode="auto">
          <a:xfrm flipV="1">
            <a:off x="4626000" y="2160000"/>
            <a:ext cx="0" cy="21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>
            <a:endCxn id="3" idx="2"/>
          </p:cNvCxnSpPr>
          <p:nvPr/>
        </p:nvCxnSpPr>
        <p:spPr bwMode="auto">
          <a:xfrm flipH="1">
            <a:off x="3654119" y="2147474"/>
            <a:ext cx="972108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>
            <a:endCxn id="3" idx="6"/>
          </p:cNvCxnSpPr>
          <p:nvPr/>
        </p:nvCxnSpPr>
        <p:spPr bwMode="auto">
          <a:xfrm>
            <a:off x="4626227" y="2147474"/>
            <a:ext cx="1007892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louk 13"/>
          <p:cNvSpPr/>
          <p:nvPr/>
        </p:nvSpPr>
        <p:spPr bwMode="auto">
          <a:xfrm rot="10800000">
            <a:off x="3654119" y="389715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louk 54"/>
          <p:cNvSpPr/>
          <p:nvPr/>
        </p:nvSpPr>
        <p:spPr bwMode="auto">
          <a:xfrm flipV="1">
            <a:off x="3658781" y="389715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9" name="Přímá spojnice 28"/>
          <p:cNvCxnSpPr>
            <a:stCxn id="14" idx="1"/>
            <a:endCxn id="3" idx="6"/>
          </p:cNvCxnSpPr>
          <p:nvPr/>
        </p:nvCxnSpPr>
        <p:spPr bwMode="auto">
          <a:xfrm>
            <a:off x="4644119" y="4347152"/>
            <a:ext cx="99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blouk 30"/>
          <p:cNvSpPr/>
          <p:nvPr/>
        </p:nvSpPr>
        <p:spPr bwMode="auto">
          <a:xfrm>
            <a:off x="4374000" y="4086000"/>
            <a:ext cx="504000" cy="50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4608000" y="405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48" name="Přímá spojnice 47"/>
          <p:cNvCxnSpPr/>
          <p:nvPr/>
        </p:nvCxnSpPr>
        <p:spPr bwMode="auto">
          <a:xfrm>
            <a:off x="5323961" y="4797152"/>
            <a:ext cx="20422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5658272" y="4493908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poloměr kužele</a:t>
            </a:r>
            <a:endParaRPr lang="cs-CZ" sz="1600" b="1" dirty="0"/>
          </a:p>
        </p:txBody>
      </p:sp>
      <p:cxnSp>
        <p:nvCxnSpPr>
          <p:cNvPr id="51" name="Přímá spojnice se šipkou 50"/>
          <p:cNvCxnSpPr/>
          <p:nvPr/>
        </p:nvCxnSpPr>
        <p:spPr bwMode="auto">
          <a:xfrm flipV="1">
            <a:off x="5323961" y="4347152"/>
            <a:ext cx="0" cy="450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427984" y="431458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4374000" y="294643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5004048" y="4065389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</a:t>
            </a:r>
            <a:endParaRPr lang="cs-CZ" sz="16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932040" y="2746412"/>
            <a:ext cx="319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78" name="Obdélník 77"/>
          <p:cNvSpPr/>
          <p:nvPr/>
        </p:nvSpPr>
        <p:spPr>
          <a:xfrm>
            <a:off x="0" y="5328000"/>
            <a:ext cx="42255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Poloměr kužele je poloměr jeho podstavy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Obdélník 78"/>
          <p:cNvSpPr/>
          <p:nvPr/>
        </p:nvSpPr>
        <p:spPr>
          <a:xfrm>
            <a:off x="0" y="6408000"/>
            <a:ext cx="44103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Všechny strany kužele tvoří plášť kužele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63" grpId="0"/>
      <p:bldP spid="86" grpId="0"/>
      <p:bldP spid="90" grpId="0"/>
      <p:bldP spid="91" grpId="0"/>
      <p:bldP spid="92" grpId="0"/>
      <p:bldP spid="93" grpId="0"/>
      <p:bldP spid="3" grpId="0" animBg="1"/>
      <p:bldP spid="14" grpId="0" animBg="1"/>
      <p:bldP spid="55" grpId="0" animBg="1"/>
      <p:bldP spid="31" grpId="0" animBg="1"/>
      <p:bldP spid="37" grpId="0"/>
      <p:bldP spid="49" grpId="0"/>
      <p:bldP spid="53" grpId="0"/>
      <p:bldP spid="74" grpId="0"/>
      <p:bldP spid="77" grpId="0"/>
      <p:bldP spid="57" grpId="0"/>
      <p:bldP spid="78" grpId="0"/>
      <p:bldP spid="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3316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Kužel</a:t>
            </a:r>
            <a:endParaRPr lang="cs-CZ" sz="60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7801642" y="180892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3" name="Ovál 2"/>
          <p:cNvSpPr/>
          <p:nvPr/>
        </p:nvSpPr>
        <p:spPr bwMode="auto">
          <a:xfrm>
            <a:off x="6987000" y="3897152"/>
            <a:ext cx="1980000" cy="9000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Přímá spojnice 8"/>
          <p:cNvCxnSpPr/>
          <p:nvPr/>
        </p:nvCxnSpPr>
        <p:spPr bwMode="auto">
          <a:xfrm flipV="1">
            <a:off x="7958881" y="2160000"/>
            <a:ext cx="0" cy="21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>
            <a:endCxn id="3" idx="2"/>
          </p:cNvCxnSpPr>
          <p:nvPr/>
        </p:nvCxnSpPr>
        <p:spPr bwMode="auto">
          <a:xfrm flipH="1">
            <a:off x="6987000" y="2147474"/>
            <a:ext cx="972108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>
            <a:endCxn id="3" idx="6"/>
          </p:cNvCxnSpPr>
          <p:nvPr/>
        </p:nvCxnSpPr>
        <p:spPr bwMode="auto">
          <a:xfrm>
            <a:off x="7959108" y="2147474"/>
            <a:ext cx="1007892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louk 13"/>
          <p:cNvSpPr/>
          <p:nvPr/>
        </p:nvSpPr>
        <p:spPr bwMode="auto">
          <a:xfrm rot="10800000">
            <a:off x="6987000" y="389715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louk 54"/>
          <p:cNvSpPr/>
          <p:nvPr/>
        </p:nvSpPr>
        <p:spPr bwMode="auto">
          <a:xfrm flipV="1">
            <a:off x="6991662" y="389715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9" name="Přímá spojnice 28"/>
          <p:cNvCxnSpPr>
            <a:stCxn id="14" idx="1"/>
            <a:endCxn id="3" idx="6"/>
          </p:cNvCxnSpPr>
          <p:nvPr/>
        </p:nvCxnSpPr>
        <p:spPr bwMode="auto">
          <a:xfrm>
            <a:off x="7977000" y="4347152"/>
            <a:ext cx="99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blouk 30"/>
          <p:cNvSpPr/>
          <p:nvPr/>
        </p:nvSpPr>
        <p:spPr bwMode="auto">
          <a:xfrm>
            <a:off x="7706881" y="4086000"/>
            <a:ext cx="504000" cy="50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7940881" y="405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760865" y="431458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7706881" y="294643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8336929" y="4065389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</a:t>
            </a:r>
            <a:endParaRPr lang="cs-CZ" sz="16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264921" y="2746412"/>
            <a:ext cx="319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57090" y="1964020"/>
            <a:ext cx="721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Vypočtěte délku strany kužele s výškou 2 dm a poloměrem 4,5 cm.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080000" y="2520000"/>
                <a:ext cx="12185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𝒗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𝟐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𝒅𝒎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2520000"/>
                <a:ext cx="1218566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1908000" y="2520000"/>
                <a:ext cx="12185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𝟐𝟎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8000" y="2520000"/>
                <a:ext cx="1218566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1080000" y="2880000"/>
                <a:ext cx="12185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𝒓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𝟒</m:t>
                      </m:r>
                      <m:r>
                        <a:rPr lang="cs-CZ" sz="1600" b="1" i="1" smtClean="0">
                          <a:latin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</a:rPr>
                        <m:t>𝟓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2880000"/>
                <a:ext cx="1218566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1080000" y="3240000"/>
                <a:ext cx="12185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𝒔</m:t>
                      </m:r>
                      <m:r>
                        <a:rPr lang="cs-CZ" sz="1600" b="1" i="1" smtClean="0">
                          <a:latin typeface="Cambria Math"/>
                        </a:rPr>
                        <m:t>=…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240000"/>
                <a:ext cx="1218566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5"/>
          <p:cNvCxnSpPr/>
          <p:nvPr/>
        </p:nvCxnSpPr>
        <p:spPr bwMode="auto">
          <a:xfrm>
            <a:off x="1080000" y="3528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1080000" y="3600000"/>
                <a:ext cx="1511861" cy="400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𝒔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1600" b="1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600000"/>
                <a:ext cx="1511861" cy="40049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1080000" y="3959092"/>
                <a:ext cx="1908059" cy="391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𝒔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𝟐𝟎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1600" b="1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𝟒</m:t>
                              </m:r>
                              <m:r>
                                <a:rPr lang="cs-CZ" sz="1600" b="1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cs-CZ" sz="1600" b="1" i="1" smtClean="0">
                                  <a:latin typeface="Cambria Math"/>
                                </a:rPr>
                                <m:t>𝟓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959092"/>
                <a:ext cx="1908059" cy="39183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1080000" y="4320000"/>
                <a:ext cx="1908059" cy="39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𝒔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𝟒𝟎𝟎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𝟐𝟎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𝟐𝟓</m:t>
                          </m:r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4320000"/>
                <a:ext cx="1908059" cy="39049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1080000" y="4680000"/>
                <a:ext cx="1908059" cy="39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𝒔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𝟒𝟐𝟎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𝟐𝟓</m:t>
                          </m:r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4680000"/>
                <a:ext cx="1908059" cy="39049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1080000" y="5040000"/>
                <a:ext cx="19080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𝒔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𝟐𝟎</m:t>
                      </m:r>
                      <m:r>
                        <a:rPr lang="cs-CZ" sz="1600" b="1" i="1" smtClean="0">
                          <a:latin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5040000"/>
                <a:ext cx="1908059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Přímá spojnice 49"/>
          <p:cNvCxnSpPr/>
          <p:nvPr/>
        </p:nvCxnSpPr>
        <p:spPr bwMode="auto">
          <a:xfrm>
            <a:off x="1080000" y="5400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1080000" y="5436000"/>
                <a:ext cx="19080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𝒔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𝟐𝟎</m:t>
                      </m:r>
                      <m:r>
                        <a:rPr lang="cs-CZ" sz="1600" b="1" i="1" smtClean="0">
                          <a:latin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</a:rPr>
                        <m:t>𝟓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5436000"/>
                <a:ext cx="1908059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Přímá spojnice 53"/>
          <p:cNvCxnSpPr/>
          <p:nvPr/>
        </p:nvCxnSpPr>
        <p:spPr bwMode="auto">
          <a:xfrm>
            <a:off x="1080000" y="5760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1080000" y="5796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922329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3" grpId="0" animBg="1"/>
      <p:bldP spid="14" grpId="0" animBg="1"/>
      <p:bldP spid="55" grpId="0" animBg="1"/>
      <p:bldP spid="31" grpId="0" animBg="1"/>
      <p:bldP spid="37" grpId="0"/>
      <p:bldP spid="53" grpId="0"/>
      <p:bldP spid="74" grpId="0"/>
      <p:bldP spid="77" grpId="0"/>
      <p:bldP spid="57" grpId="0"/>
      <p:bldP spid="34" grpId="0"/>
      <p:bldP spid="4" grpId="0"/>
      <p:bldP spid="36" grpId="0"/>
      <p:bldP spid="38" grpId="0"/>
      <p:bldP spid="39" grpId="0"/>
      <p:bldP spid="41" grpId="0"/>
      <p:bldP spid="44" grpId="0"/>
      <p:bldP spid="45" grpId="0"/>
      <p:bldP spid="46" grpId="0"/>
      <p:bldP spid="47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3316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Kužel</a:t>
            </a:r>
            <a:endParaRPr lang="cs-CZ" sz="60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7801642" y="180892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3" name="Ovál 2"/>
          <p:cNvSpPr/>
          <p:nvPr/>
        </p:nvSpPr>
        <p:spPr bwMode="auto">
          <a:xfrm>
            <a:off x="6987000" y="3897152"/>
            <a:ext cx="1980000" cy="9000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Přímá spojnice 8"/>
          <p:cNvCxnSpPr/>
          <p:nvPr/>
        </p:nvCxnSpPr>
        <p:spPr bwMode="auto">
          <a:xfrm flipV="1">
            <a:off x="7958881" y="2160000"/>
            <a:ext cx="0" cy="21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>
            <a:endCxn id="3" idx="2"/>
          </p:cNvCxnSpPr>
          <p:nvPr/>
        </p:nvCxnSpPr>
        <p:spPr bwMode="auto">
          <a:xfrm flipH="1">
            <a:off x="6987000" y="2147474"/>
            <a:ext cx="972108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>
            <a:endCxn id="3" idx="6"/>
          </p:cNvCxnSpPr>
          <p:nvPr/>
        </p:nvCxnSpPr>
        <p:spPr bwMode="auto">
          <a:xfrm>
            <a:off x="7959108" y="2147474"/>
            <a:ext cx="1007892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louk 13"/>
          <p:cNvSpPr/>
          <p:nvPr/>
        </p:nvSpPr>
        <p:spPr bwMode="auto">
          <a:xfrm rot="10800000">
            <a:off x="6987000" y="389715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louk 54"/>
          <p:cNvSpPr/>
          <p:nvPr/>
        </p:nvSpPr>
        <p:spPr bwMode="auto">
          <a:xfrm flipV="1">
            <a:off x="6991662" y="389715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9" name="Přímá spojnice 28"/>
          <p:cNvCxnSpPr>
            <a:stCxn id="14" idx="1"/>
            <a:endCxn id="3" idx="6"/>
          </p:cNvCxnSpPr>
          <p:nvPr/>
        </p:nvCxnSpPr>
        <p:spPr bwMode="auto">
          <a:xfrm>
            <a:off x="7977000" y="4347152"/>
            <a:ext cx="99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blouk 30"/>
          <p:cNvSpPr/>
          <p:nvPr/>
        </p:nvSpPr>
        <p:spPr bwMode="auto">
          <a:xfrm>
            <a:off x="7706881" y="4086000"/>
            <a:ext cx="504000" cy="50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7940881" y="405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760865" y="431458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7706881" y="294643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8336929" y="4065389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</a:t>
            </a:r>
            <a:endParaRPr lang="cs-CZ" sz="16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264921" y="2746412"/>
            <a:ext cx="319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57090" y="1964020"/>
            <a:ext cx="721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Vypočtěte výšku kužele s délkou strany 2,5 dm a poloměrem 7 cm.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080000" y="2520000"/>
                <a:ext cx="140376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𝒔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𝟐</m:t>
                      </m:r>
                      <m:r>
                        <a:rPr lang="cs-CZ" sz="1600" b="1" i="1" smtClean="0">
                          <a:latin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</a:rPr>
                        <m:t>𝟓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𝒅𝒎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2520000"/>
                <a:ext cx="1403768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129298" y="2520000"/>
                <a:ext cx="12185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𝟐𝟓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9298" y="2520000"/>
                <a:ext cx="1218566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1080000" y="2880000"/>
                <a:ext cx="12185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𝒓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𝟕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2880000"/>
                <a:ext cx="1218566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1080000" y="3240000"/>
                <a:ext cx="12185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𝒗</m:t>
                      </m:r>
                      <m:r>
                        <a:rPr lang="cs-CZ" sz="1600" b="1" i="1" smtClean="0">
                          <a:latin typeface="Cambria Math"/>
                        </a:rPr>
                        <m:t>=…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240000"/>
                <a:ext cx="1218566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5"/>
          <p:cNvCxnSpPr/>
          <p:nvPr/>
        </p:nvCxnSpPr>
        <p:spPr bwMode="auto">
          <a:xfrm>
            <a:off x="1080000" y="3528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1080000" y="3600000"/>
                <a:ext cx="1511861" cy="400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𝒗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16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600000"/>
                <a:ext cx="1511861" cy="40049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1080000" y="3959092"/>
                <a:ext cx="1908059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𝒗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𝟐𝟓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16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𝟕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959092"/>
                <a:ext cx="1908059" cy="40254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1080000" y="4320000"/>
                <a:ext cx="1908059" cy="372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𝒗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𝟔𝟐𝟓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𝟒𝟗</m:t>
                          </m:r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4320000"/>
                <a:ext cx="1908059" cy="37260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1080000" y="4680000"/>
                <a:ext cx="1908059" cy="372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𝒗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𝟓𝟕𝟔</m:t>
                          </m:r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4680000"/>
                <a:ext cx="1908059" cy="37260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1080000" y="5040000"/>
                <a:ext cx="19080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𝒗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𝟐𝟒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5040000"/>
                <a:ext cx="1908059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Přímá spojnice 49"/>
          <p:cNvCxnSpPr/>
          <p:nvPr/>
        </p:nvCxnSpPr>
        <p:spPr bwMode="auto">
          <a:xfrm>
            <a:off x="1080000" y="5400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1080000" y="5436000"/>
                <a:ext cx="19080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𝒗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𝟐𝟒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5436000"/>
                <a:ext cx="1908059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Přímá spojnice 53"/>
          <p:cNvCxnSpPr/>
          <p:nvPr/>
        </p:nvCxnSpPr>
        <p:spPr bwMode="auto">
          <a:xfrm>
            <a:off x="1080000" y="5760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1080000" y="5796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552831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3" grpId="0" animBg="1"/>
      <p:bldP spid="14" grpId="0" animBg="1"/>
      <p:bldP spid="55" grpId="0" animBg="1"/>
      <p:bldP spid="31" grpId="0" animBg="1"/>
      <p:bldP spid="37" grpId="0"/>
      <p:bldP spid="53" grpId="0"/>
      <p:bldP spid="74" grpId="0"/>
      <p:bldP spid="77" grpId="0"/>
      <p:bldP spid="57" grpId="0"/>
      <p:bldP spid="34" grpId="0"/>
      <p:bldP spid="4" grpId="0"/>
      <p:bldP spid="36" grpId="0"/>
      <p:bldP spid="38" grpId="0"/>
      <p:bldP spid="39" grpId="0"/>
      <p:bldP spid="41" grpId="0"/>
      <p:bldP spid="44" grpId="0"/>
      <p:bldP spid="45" grpId="0"/>
      <p:bldP spid="46" grpId="0"/>
      <p:bldP spid="47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3316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Kužel</a:t>
            </a:r>
            <a:endParaRPr lang="cs-CZ" sz="60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7801642" y="180892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3" name="Ovál 2"/>
          <p:cNvSpPr/>
          <p:nvPr/>
        </p:nvSpPr>
        <p:spPr bwMode="auto">
          <a:xfrm>
            <a:off x="6987000" y="3897152"/>
            <a:ext cx="1980000" cy="9000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Přímá spojnice 8"/>
          <p:cNvCxnSpPr/>
          <p:nvPr/>
        </p:nvCxnSpPr>
        <p:spPr bwMode="auto">
          <a:xfrm flipV="1">
            <a:off x="7958881" y="2160000"/>
            <a:ext cx="0" cy="21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>
            <a:endCxn id="3" idx="2"/>
          </p:cNvCxnSpPr>
          <p:nvPr/>
        </p:nvCxnSpPr>
        <p:spPr bwMode="auto">
          <a:xfrm flipH="1">
            <a:off x="6987000" y="2147474"/>
            <a:ext cx="972108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>
            <a:endCxn id="3" idx="6"/>
          </p:cNvCxnSpPr>
          <p:nvPr/>
        </p:nvCxnSpPr>
        <p:spPr bwMode="auto">
          <a:xfrm>
            <a:off x="7959108" y="2147474"/>
            <a:ext cx="1007892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louk 13"/>
          <p:cNvSpPr/>
          <p:nvPr/>
        </p:nvSpPr>
        <p:spPr bwMode="auto">
          <a:xfrm rot="10800000">
            <a:off x="6987000" y="389715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louk 54"/>
          <p:cNvSpPr/>
          <p:nvPr/>
        </p:nvSpPr>
        <p:spPr bwMode="auto">
          <a:xfrm flipV="1">
            <a:off x="6991662" y="389715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9" name="Přímá spojnice 28"/>
          <p:cNvCxnSpPr>
            <a:stCxn id="14" idx="1"/>
            <a:endCxn id="3" idx="6"/>
          </p:cNvCxnSpPr>
          <p:nvPr/>
        </p:nvCxnSpPr>
        <p:spPr bwMode="auto">
          <a:xfrm>
            <a:off x="7977000" y="4347152"/>
            <a:ext cx="99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blouk 30"/>
          <p:cNvSpPr/>
          <p:nvPr/>
        </p:nvSpPr>
        <p:spPr bwMode="auto">
          <a:xfrm>
            <a:off x="7706881" y="4086000"/>
            <a:ext cx="504000" cy="50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7940881" y="405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760865" y="431458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7706881" y="294643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8336929" y="4065389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</a:t>
            </a:r>
            <a:endParaRPr lang="cs-CZ" sz="16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264921" y="2746412"/>
            <a:ext cx="319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57090" y="1964020"/>
            <a:ext cx="721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Vypočtěte poloměr kužele s délkou strany 32,5 cm a výškou 3 dm.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080000" y="2520000"/>
                <a:ext cx="140376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𝒔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𝟑𝟐</m:t>
                      </m:r>
                      <m:r>
                        <a:rPr lang="cs-CZ" sz="1600" b="1" i="1" smtClean="0">
                          <a:latin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</a:rPr>
                        <m:t>𝟓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2520000"/>
                <a:ext cx="1403768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1907704" y="2880000"/>
                <a:ext cx="12185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𝟑𝟎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880000"/>
                <a:ext cx="1218566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1080000" y="2880000"/>
                <a:ext cx="12185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𝒗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𝟑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𝒅𝒎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2880000"/>
                <a:ext cx="1218566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1080000" y="3240000"/>
                <a:ext cx="12185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𝒓</m:t>
                      </m:r>
                      <m:r>
                        <a:rPr lang="cs-CZ" sz="1600" b="1" i="1" smtClean="0">
                          <a:latin typeface="Cambria Math"/>
                        </a:rPr>
                        <m:t>=…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240000"/>
                <a:ext cx="1218566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5"/>
          <p:cNvCxnSpPr/>
          <p:nvPr/>
        </p:nvCxnSpPr>
        <p:spPr bwMode="auto">
          <a:xfrm>
            <a:off x="1080000" y="3528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1080000" y="3600000"/>
                <a:ext cx="1511861" cy="400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𝒓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16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600000"/>
                <a:ext cx="1511861" cy="40049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1080000" y="3959092"/>
                <a:ext cx="1908059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𝒓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𝟑𝟐</m:t>
                              </m:r>
                              <m:r>
                                <a:rPr lang="cs-CZ" sz="1600" b="1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cs-CZ" sz="1600" b="1" i="1" smtClean="0">
                                  <a:latin typeface="Cambria Math"/>
                                </a:rPr>
                                <m:t>𝟓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16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𝟑𝟎</m:t>
                              </m:r>
                            </m:e>
                            <m:sup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959092"/>
                <a:ext cx="1908059" cy="40254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1080000" y="4320000"/>
                <a:ext cx="2411880" cy="39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𝒓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𝟏𝟎𝟓𝟔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𝟐𝟓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𝟗𝟎𝟎</m:t>
                          </m:r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4320000"/>
                <a:ext cx="2411880" cy="39049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1080000" y="4680000"/>
                <a:ext cx="1908059" cy="39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𝒓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𝟏𝟓𝟔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𝟐𝟓</m:t>
                          </m:r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4680000"/>
                <a:ext cx="1908059" cy="39049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1080000" y="5040000"/>
                <a:ext cx="19080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𝒓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𝟏𝟐</m:t>
                      </m:r>
                      <m:r>
                        <a:rPr lang="cs-CZ" sz="1600" b="1" i="1" smtClean="0">
                          <a:latin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5040000"/>
                <a:ext cx="1908059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Přímá spojnice 49"/>
          <p:cNvCxnSpPr/>
          <p:nvPr/>
        </p:nvCxnSpPr>
        <p:spPr bwMode="auto">
          <a:xfrm>
            <a:off x="1080000" y="5400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1080000" y="5436000"/>
                <a:ext cx="19080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𝒓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𝟏𝟐</m:t>
                      </m:r>
                      <m:r>
                        <a:rPr lang="cs-CZ" sz="1600" b="1" i="1" smtClean="0">
                          <a:latin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</a:rPr>
                        <m:t>𝟓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5436000"/>
                <a:ext cx="1908059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Přímá spojnice 53"/>
          <p:cNvCxnSpPr/>
          <p:nvPr/>
        </p:nvCxnSpPr>
        <p:spPr bwMode="auto">
          <a:xfrm>
            <a:off x="1080000" y="5760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1080000" y="5796000"/>
            <a:ext cx="2010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303596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3" grpId="0" animBg="1"/>
      <p:bldP spid="14" grpId="0" animBg="1"/>
      <p:bldP spid="55" grpId="0" animBg="1"/>
      <p:bldP spid="31" grpId="0" animBg="1"/>
      <p:bldP spid="37" grpId="0"/>
      <p:bldP spid="53" grpId="0"/>
      <p:bldP spid="74" grpId="0"/>
      <p:bldP spid="77" grpId="0"/>
      <p:bldP spid="57" grpId="0"/>
      <p:bldP spid="34" grpId="0"/>
      <p:bldP spid="4" grpId="0"/>
      <p:bldP spid="36" grpId="0"/>
      <p:bldP spid="38" grpId="0"/>
      <p:bldP spid="39" grpId="0"/>
      <p:bldP spid="41" grpId="0"/>
      <p:bldP spid="44" grpId="0"/>
      <p:bldP spid="45" grpId="0"/>
      <p:bldP spid="46" grpId="0"/>
      <p:bldP spid="47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Síť kužele</a:t>
            </a:r>
            <a:endParaRPr lang="cs-CZ" sz="8800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1115616" y="213285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síť kužele, s poloměrem 25 mm a délkou strany 40 mm.</a:t>
            </a:r>
            <a:endParaRPr lang="cs-CZ" sz="1600" b="1" dirty="0"/>
          </a:p>
        </p:txBody>
      </p:sp>
      <p:sp>
        <p:nvSpPr>
          <p:cNvPr id="3" name="Ovál 2"/>
          <p:cNvSpPr>
            <a:spLocks noChangeAspect="1"/>
          </p:cNvSpPr>
          <p:nvPr/>
        </p:nvSpPr>
        <p:spPr bwMode="auto">
          <a:xfrm>
            <a:off x="1547664" y="3105104"/>
            <a:ext cx="1800200" cy="18000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vál 42"/>
          <p:cNvSpPr>
            <a:spLocks noChangeAspect="1"/>
          </p:cNvSpPr>
          <p:nvPr/>
        </p:nvSpPr>
        <p:spPr bwMode="auto">
          <a:xfrm>
            <a:off x="3347864" y="2565104"/>
            <a:ext cx="2880320" cy="2880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Přímá spojnice 14"/>
          <p:cNvCxnSpPr/>
          <p:nvPr/>
        </p:nvCxnSpPr>
        <p:spPr bwMode="auto">
          <a:xfrm flipH="1">
            <a:off x="2357764" y="3933056"/>
            <a:ext cx="18000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2357764" y="3933056"/>
            <a:ext cx="18000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4698024" y="3939924"/>
            <a:ext cx="18000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4702906" y="3933056"/>
            <a:ext cx="18000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Oblouk 17"/>
          <p:cNvSpPr>
            <a:spLocks noChangeAspect="1"/>
          </p:cNvSpPr>
          <p:nvPr/>
        </p:nvSpPr>
        <p:spPr bwMode="auto">
          <a:xfrm rot="9263021">
            <a:off x="3347864" y="2583056"/>
            <a:ext cx="2880000" cy="2880000"/>
          </a:xfrm>
          <a:prstGeom prst="arc">
            <a:avLst>
              <a:gd name="adj1" fmla="val 16200000"/>
              <a:gd name="adj2" fmla="val 8318015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051720" y="3645024"/>
            <a:ext cx="306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2447764" y="4029924"/>
            <a:ext cx="234514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H="1">
            <a:off x="5256000" y="2592000"/>
            <a:ext cx="144016" cy="2158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5328008" y="5195460"/>
            <a:ext cx="144016" cy="2603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0" y="5328000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Sestrojíme podstavu kužele – k(S; 25 mm)</a:t>
            </a:r>
            <a:endParaRPr lang="cs-CZ" sz="16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0" y="5616000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Sestrojíme úsečku SV (|SV| = 65 mm)</a:t>
            </a:r>
            <a:endParaRPr lang="cs-CZ" sz="16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5904000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Sestrojíme kružnici l(V; 40 mm)</a:t>
            </a:r>
            <a:endParaRPr lang="cs-CZ" sz="16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6192000"/>
            <a:ext cx="8921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Pomocí kružítka přeneseme délku kružnice k na kružnici l (krajní body označíme A </a:t>
            </a:r>
            <a:r>
              <a:rPr lang="cs-CZ" sz="1600" b="1" dirty="0" err="1" smtClean="0"/>
              <a:t>a</a:t>
            </a:r>
            <a:r>
              <a:rPr lang="cs-CZ" sz="1600" b="1" dirty="0" smtClean="0"/>
              <a:t> B)*</a:t>
            </a:r>
            <a:endParaRPr lang="cs-CZ" sz="16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0" y="6480000"/>
            <a:ext cx="8921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Sestrojíme úsečky AV a BV</a:t>
            </a:r>
            <a:endParaRPr lang="cs-CZ" sz="16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496199" y="4204084"/>
            <a:ext cx="265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cxnSp>
        <p:nvCxnSpPr>
          <p:cNvPr id="34" name="Přímá spojnice 33"/>
          <p:cNvCxnSpPr/>
          <p:nvPr/>
        </p:nvCxnSpPr>
        <p:spPr bwMode="auto">
          <a:xfrm flipH="1">
            <a:off x="4752000" y="2697698"/>
            <a:ext cx="558010" cy="1368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4792906" y="4029924"/>
            <a:ext cx="607110" cy="12956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ovéPole 98"/>
          <p:cNvSpPr txBox="1"/>
          <p:nvPr/>
        </p:nvSpPr>
        <p:spPr>
          <a:xfrm>
            <a:off x="5940152" y="2460886"/>
            <a:ext cx="3203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* V praxi je přesnější vypočítat  </a:t>
            </a:r>
            <a:br>
              <a:rPr lang="cs-CZ" sz="1600" b="1" dirty="0" smtClean="0"/>
            </a:br>
            <a:r>
              <a:rPr lang="cs-CZ" sz="1600" b="1" dirty="0" smtClean="0"/>
              <a:t>   velikost úhlu AVB</a:t>
            </a:r>
            <a:endParaRPr lang="cs-CZ" sz="16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5472024" y="5275827"/>
            <a:ext cx="306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5400016" y="2395100"/>
            <a:ext cx="306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5112000" y="3060000"/>
            <a:ext cx="4019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Poloměr rozvinutého pláště se rovná délce strany kužele.</a:t>
            </a:r>
            <a:endParaRPr lang="cs-CZ" sz="16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5112000" y="3600000"/>
            <a:ext cx="4133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Délka oblouku kružnice na rozvinutém plášti se rovná obvodu podstavy kužele.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3" grpId="0" animBg="1"/>
      <p:bldP spid="43" grpId="0" animBg="1"/>
      <p:bldP spid="43" grpId="1" animBg="1"/>
      <p:bldP spid="18" grpId="0" animBg="1"/>
      <p:bldP spid="21" grpId="0"/>
      <p:bldP spid="31" grpId="0"/>
      <p:bldP spid="76" grpId="0"/>
      <p:bldP spid="78" grpId="0"/>
      <p:bldP spid="83" grpId="0"/>
      <p:bldP spid="88" grpId="0"/>
      <p:bldP spid="32" grpId="0"/>
      <p:bldP spid="99" grpId="0"/>
      <p:bldP spid="104" grpId="0"/>
      <p:bldP spid="105" grpId="0"/>
      <p:bldP spid="106" grpId="0"/>
      <p:bldP spid="10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kužele</a:t>
            </a:r>
            <a:endParaRPr lang="cs-CZ" sz="8800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1069897" y="1963579"/>
            <a:ext cx="7390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Povrch kužele je součet obsahů jeho podstavy a pláště.</a:t>
            </a:r>
            <a:endParaRPr lang="cs-CZ" sz="2000" b="1" dirty="0"/>
          </a:p>
        </p:txBody>
      </p:sp>
      <p:sp>
        <p:nvSpPr>
          <p:cNvPr id="23" name="Obdélník 22"/>
          <p:cNvSpPr/>
          <p:nvPr/>
        </p:nvSpPr>
        <p:spPr>
          <a:xfrm>
            <a:off x="6120000" y="3060000"/>
            <a:ext cx="2706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… obsah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odstavy</a:t>
            </a:r>
          </a:p>
        </p:txBody>
      </p:sp>
      <p:sp>
        <p:nvSpPr>
          <p:cNvPr id="25" name="Obdélník 24"/>
          <p:cNvSpPr/>
          <p:nvPr/>
        </p:nvSpPr>
        <p:spPr>
          <a:xfrm>
            <a:off x="6120000" y="3420000"/>
            <a:ext cx="2435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… obsah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áště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 Box 15"/>
              <p:cNvSpPr txBox="1">
                <a:spLocks noChangeArrowheads="1"/>
              </p:cNvSpPr>
              <p:nvPr/>
            </p:nvSpPr>
            <p:spPr bwMode="auto">
              <a:xfrm>
                <a:off x="5760000" y="3960000"/>
                <a:ext cx="3312000" cy="648000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cs typeface="Times New Roman" pitchFamily="16" charset="0"/>
                        </a:rPr>
                        <m:t>𝑺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cs typeface="Times New Roman" pitchFamily="16" charset="0"/>
                        </a:rPr>
                        <m:t> = 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cs typeface="Times New Roman" pitchFamily="16" charset="0"/>
                        </a:rPr>
                        <m:t>𝑺𝒑</m:t>
                      </m:r>
                      <m:r>
                        <a:rPr lang="cs-CZ" sz="3600" b="1" i="1" dirty="0">
                          <a:solidFill>
                            <a:srgbClr val="FF0000"/>
                          </a:solidFill>
                          <a:latin typeface="Cambria Math"/>
                          <a:cs typeface="Times New Roman" pitchFamily="16" charset="0"/>
                        </a:rPr>
                        <m:t>+</m:t>
                      </m:r>
                      <m:r>
                        <a:rPr lang="cs-CZ" sz="3600" b="1" i="1" dirty="0">
                          <a:solidFill>
                            <a:srgbClr val="FF0000"/>
                          </a:solidFill>
                          <a:latin typeface="Cambria Math"/>
                          <a:cs typeface="Times New Roman" pitchFamily="16" charset="0"/>
                        </a:rPr>
                        <m:t>𝑺𝒑𝒍</m:t>
                      </m:r>
                    </m:oMath>
                  </m:oMathPara>
                </a14:m>
                <a:endParaRPr lang="cs-CZ" sz="3600" b="1" baseline="-25000" dirty="0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endParaRPr>
              </a:p>
            </p:txBody>
          </p:sp>
        </mc:Choice>
        <mc:Fallback xmlns="">
          <p:sp>
            <p:nvSpPr>
              <p:cNvPr id="7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0000" y="3960000"/>
                <a:ext cx="3312000" cy="6480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ovéPole 57"/>
          <p:cNvSpPr txBox="1"/>
          <p:nvPr/>
        </p:nvSpPr>
        <p:spPr>
          <a:xfrm>
            <a:off x="994154" y="368112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59" name="Ovál 58"/>
          <p:cNvSpPr/>
          <p:nvPr/>
        </p:nvSpPr>
        <p:spPr bwMode="auto">
          <a:xfrm>
            <a:off x="179512" y="5769360"/>
            <a:ext cx="1980000" cy="9000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0" name="Přímá spojnice 59"/>
          <p:cNvCxnSpPr/>
          <p:nvPr/>
        </p:nvCxnSpPr>
        <p:spPr bwMode="auto">
          <a:xfrm flipV="1">
            <a:off x="1151393" y="4032208"/>
            <a:ext cx="0" cy="21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>
            <a:endCxn id="59" idx="2"/>
          </p:cNvCxnSpPr>
          <p:nvPr/>
        </p:nvCxnSpPr>
        <p:spPr bwMode="auto">
          <a:xfrm flipH="1">
            <a:off x="179512" y="4019682"/>
            <a:ext cx="972108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>
            <a:endCxn id="59" idx="6"/>
          </p:cNvCxnSpPr>
          <p:nvPr/>
        </p:nvCxnSpPr>
        <p:spPr bwMode="auto">
          <a:xfrm>
            <a:off x="1151620" y="4019682"/>
            <a:ext cx="1007892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Oblouk 68"/>
          <p:cNvSpPr/>
          <p:nvPr/>
        </p:nvSpPr>
        <p:spPr bwMode="auto">
          <a:xfrm rot="10800000">
            <a:off x="179512" y="5769360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Oblouk 72"/>
          <p:cNvSpPr/>
          <p:nvPr/>
        </p:nvSpPr>
        <p:spPr bwMode="auto">
          <a:xfrm flipV="1">
            <a:off x="184174" y="5769360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4" name="Přímá spojnice 73"/>
          <p:cNvCxnSpPr>
            <a:stCxn id="69" idx="1"/>
            <a:endCxn id="59" idx="6"/>
          </p:cNvCxnSpPr>
          <p:nvPr/>
        </p:nvCxnSpPr>
        <p:spPr bwMode="auto">
          <a:xfrm>
            <a:off x="1169512" y="6219360"/>
            <a:ext cx="99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Oblouk 74"/>
          <p:cNvSpPr/>
          <p:nvPr/>
        </p:nvSpPr>
        <p:spPr bwMode="auto">
          <a:xfrm>
            <a:off x="899393" y="5958208"/>
            <a:ext cx="504000" cy="50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1133393" y="592220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953377" y="618679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899393" y="481863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529441" y="5937597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</a:t>
            </a:r>
            <a:endParaRPr lang="cs-CZ" sz="16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1457433" y="4618620"/>
            <a:ext cx="319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97" name="Ovál 96"/>
          <p:cNvSpPr>
            <a:spLocks noChangeAspect="1"/>
          </p:cNvSpPr>
          <p:nvPr/>
        </p:nvSpPr>
        <p:spPr bwMode="auto">
          <a:xfrm>
            <a:off x="1763688" y="3367995"/>
            <a:ext cx="1800200" cy="18000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9" name="Přímá spojnice 98"/>
          <p:cNvCxnSpPr/>
          <p:nvPr/>
        </p:nvCxnSpPr>
        <p:spPr bwMode="auto">
          <a:xfrm flipH="1">
            <a:off x="2573788" y="4195947"/>
            <a:ext cx="18000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2573788" y="4195947"/>
            <a:ext cx="18000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4914048" y="4202815"/>
            <a:ext cx="18000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flipH="1">
            <a:off x="4918930" y="4195947"/>
            <a:ext cx="18000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TextovéPole 102"/>
          <p:cNvSpPr txBox="1"/>
          <p:nvPr/>
        </p:nvSpPr>
        <p:spPr>
          <a:xfrm>
            <a:off x="2267744" y="3907915"/>
            <a:ext cx="306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4712223" y="4466975"/>
            <a:ext cx="265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cxnSp>
        <p:nvCxnSpPr>
          <p:cNvPr id="108" name="Přímá spojnice 107"/>
          <p:cNvCxnSpPr/>
          <p:nvPr/>
        </p:nvCxnSpPr>
        <p:spPr bwMode="auto">
          <a:xfrm flipH="1">
            <a:off x="5008930" y="2893618"/>
            <a:ext cx="558010" cy="1368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5004048" y="4293548"/>
            <a:ext cx="607110" cy="12956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1" name="Oblouk 110"/>
          <p:cNvSpPr>
            <a:spLocks noChangeAspect="1"/>
          </p:cNvSpPr>
          <p:nvPr/>
        </p:nvSpPr>
        <p:spPr bwMode="auto">
          <a:xfrm rot="9263021">
            <a:off x="3587229" y="2804269"/>
            <a:ext cx="2880000" cy="2880000"/>
          </a:xfrm>
          <a:prstGeom prst="arc">
            <a:avLst>
              <a:gd name="adj1" fmla="val 16200000"/>
              <a:gd name="adj2" fmla="val 8318015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 Box 15"/>
              <p:cNvSpPr txBox="1">
                <a:spLocks noChangeArrowheads="1"/>
              </p:cNvSpPr>
              <p:nvPr/>
            </p:nvSpPr>
            <p:spPr bwMode="auto">
              <a:xfrm>
                <a:off x="5760000" y="4860000"/>
                <a:ext cx="3312000" cy="648000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cs typeface="Times New Roman" pitchFamily="16" charset="0"/>
                        </a:rPr>
                        <m:t>𝑺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cs typeface="Times New Roman" pitchFamily="16" charset="0"/>
                        </a:rPr>
                        <m:t> =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𝝅</m:t>
                      </m:r>
                      <m:sSup>
                        <m:sSupPr>
                          <m:ctrlPr>
                            <a:rPr lang="cs-CZ" sz="3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Times New Roman" pitchFamily="16" charset="0"/>
                            </a:rPr>
                          </m:ctrlPr>
                        </m:sSupPr>
                        <m:e>
                          <m:r>
                            <a:rPr lang="cs-CZ" sz="3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Times New Roman" pitchFamily="16" charset="0"/>
                            </a:rPr>
                            <m:t>𝒓</m:t>
                          </m:r>
                        </m:e>
                        <m:sup>
                          <m:r>
                            <a:rPr lang="cs-CZ" sz="3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Times New Roman" pitchFamily="16" charset="0"/>
                            </a:rPr>
                            <m:t>𝟐</m:t>
                          </m:r>
                        </m:sup>
                      </m:sSup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+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𝝅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𝒓𝒔</m:t>
                      </m:r>
                    </m:oMath>
                  </m:oMathPara>
                </a14:m>
                <a:endParaRPr lang="cs-CZ" sz="3600" b="1" baseline="-25000" dirty="0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endParaRPr>
              </a:p>
            </p:txBody>
          </p:sp>
        </mc:Choice>
        <mc:Fallback xmlns="">
          <p:sp>
            <p:nvSpPr>
              <p:cNvPr id="11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0000" y="4860000"/>
                <a:ext cx="3312000" cy="6480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 Box 15"/>
              <p:cNvSpPr txBox="1">
                <a:spLocks noChangeArrowheads="1"/>
              </p:cNvSpPr>
              <p:nvPr/>
            </p:nvSpPr>
            <p:spPr bwMode="auto">
              <a:xfrm>
                <a:off x="5760000" y="5760000"/>
                <a:ext cx="3312368" cy="648000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cs typeface="Times New Roman" pitchFamily="16" charset="0"/>
                        </a:rPr>
                        <m:t>𝑺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cs typeface="Times New Roman" pitchFamily="16" charset="0"/>
                        </a:rPr>
                        <m:t> =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𝝅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𝒓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(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𝒓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+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𝒔</m:t>
                      </m:r>
                      <m:r>
                        <a:rPr lang="cs-CZ" sz="3600" b="1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6" charset="0"/>
                        </a:rPr>
                        <m:t>)</m:t>
                      </m:r>
                    </m:oMath>
                  </m:oMathPara>
                </a14:m>
                <a:endParaRPr lang="cs-CZ" sz="3600" b="1" baseline="-25000" dirty="0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endParaRPr>
              </a:p>
            </p:txBody>
          </p:sp>
        </mc:Choice>
        <mc:Fallback xmlns="">
          <p:sp>
            <p:nvSpPr>
              <p:cNvPr id="113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0000" y="5760000"/>
                <a:ext cx="3312368" cy="648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4931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9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0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1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2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23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7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8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9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0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31" dur="3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5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6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7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8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39" dur="3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23" grpId="0"/>
      <p:bldP spid="25" grpId="0"/>
      <p:bldP spid="58" grpId="0"/>
      <p:bldP spid="59" grpId="0" animBg="1"/>
      <p:bldP spid="69" grpId="0" animBg="1"/>
      <p:bldP spid="73" grpId="0" animBg="1"/>
      <p:bldP spid="75" grpId="0" animBg="1"/>
      <p:bldP spid="76" grpId="0"/>
      <p:bldP spid="78" grpId="0"/>
      <p:bldP spid="80" grpId="0"/>
      <p:bldP spid="82" grpId="0"/>
      <p:bldP spid="83" grpId="0"/>
      <p:bldP spid="97" grpId="0" animBg="1"/>
      <p:bldP spid="103" grpId="0"/>
      <p:bldP spid="107" grpId="0"/>
      <p:bldP spid="1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Objem kužele</a:t>
            </a:r>
            <a:endParaRPr lang="cs-CZ" sz="8800" dirty="0"/>
          </a:p>
        </p:txBody>
      </p:sp>
      <p:sp>
        <p:nvSpPr>
          <p:cNvPr id="22" name="Obdélník 21"/>
          <p:cNvSpPr/>
          <p:nvPr/>
        </p:nvSpPr>
        <p:spPr>
          <a:xfrm>
            <a:off x="1493428" y="2366524"/>
            <a:ext cx="74710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Objem kužele je třetinou objemu válce se stejnou postavou a stejnou výškou.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6432785" y="2996952"/>
            <a:ext cx="2706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… obsah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odstavy</a:t>
            </a:r>
          </a:p>
        </p:txBody>
      </p:sp>
      <p:sp>
        <p:nvSpPr>
          <p:cNvPr id="25" name="Obdélník 24"/>
          <p:cNvSpPr/>
          <p:nvPr/>
        </p:nvSpPr>
        <p:spPr>
          <a:xfrm>
            <a:off x="6444208" y="3429000"/>
            <a:ext cx="2420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… 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tělesová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ýška</a:t>
            </a:r>
            <a:endParaRPr lang="cs-CZ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 Box 15"/>
              <p:cNvSpPr txBox="1">
                <a:spLocks noChangeArrowheads="1"/>
              </p:cNvSpPr>
              <p:nvPr/>
            </p:nvSpPr>
            <p:spPr bwMode="auto">
              <a:xfrm>
                <a:off x="5228958" y="3865594"/>
                <a:ext cx="3087458" cy="984637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cs-CZ" sz="36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V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</m:ctrlPr>
                      </m:fPr>
                      <m:num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  <m:t>𝟏</m:t>
                        </m:r>
                      </m:num>
                      <m:den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  <m:t>𝟑</m:t>
                        </m:r>
                      </m:den>
                    </m:f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sSub>
                      <m:sSubPr>
                        <m:ctrlP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</m:ctrlPr>
                      </m:sSubPr>
                      <m:e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𝑺</m:t>
                        </m:r>
                      </m:e>
                      <m:sub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𝒑</m:t>
                        </m:r>
                      </m:sub>
                    </m:sSub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𝒗</m:t>
                    </m:r>
                  </m:oMath>
                </a14:m>
                <a:endParaRPr lang="cs-CZ" sz="36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8958" y="3865594"/>
                <a:ext cx="3087458" cy="98463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2074274" y="328498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27" name="Ovál 26"/>
          <p:cNvSpPr/>
          <p:nvPr/>
        </p:nvSpPr>
        <p:spPr bwMode="auto">
          <a:xfrm>
            <a:off x="1259632" y="5373216"/>
            <a:ext cx="1980000" cy="9000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Přímá spojnice 27"/>
          <p:cNvCxnSpPr/>
          <p:nvPr/>
        </p:nvCxnSpPr>
        <p:spPr bwMode="auto">
          <a:xfrm flipV="1">
            <a:off x="2231513" y="3636064"/>
            <a:ext cx="0" cy="21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>
            <a:endCxn id="27" idx="2"/>
          </p:cNvCxnSpPr>
          <p:nvPr/>
        </p:nvCxnSpPr>
        <p:spPr bwMode="auto">
          <a:xfrm flipH="1">
            <a:off x="1259632" y="3623538"/>
            <a:ext cx="972108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>
            <a:endCxn id="27" idx="6"/>
          </p:cNvCxnSpPr>
          <p:nvPr/>
        </p:nvCxnSpPr>
        <p:spPr bwMode="auto">
          <a:xfrm>
            <a:off x="2231740" y="3623538"/>
            <a:ext cx="1007892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blouk 30"/>
          <p:cNvSpPr/>
          <p:nvPr/>
        </p:nvSpPr>
        <p:spPr bwMode="auto">
          <a:xfrm rot="10800000">
            <a:off x="1259632" y="5373216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louk 31"/>
          <p:cNvSpPr/>
          <p:nvPr/>
        </p:nvSpPr>
        <p:spPr bwMode="auto">
          <a:xfrm flipV="1">
            <a:off x="1264294" y="5373216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3" name="Přímá spojnice 32"/>
          <p:cNvCxnSpPr>
            <a:stCxn id="31" idx="1"/>
            <a:endCxn id="27" idx="6"/>
          </p:cNvCxnSpPr>
          <p:nvPr/>
        </p:nvCxnSpPr>
        <p:spPr bwMode="auto">
          <a:xfrm>
            <a:off x="2249632" y="5823216"/>
            <a:ext cx="99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Oblouk 33"/>
          <p:cNvSpPr/>
          <p:nvPr/>
        </p:nvSpPr>
        <p:spPr bwMode="auto">
          <a:xfrm>
            <a:off x="1979513" y="5562064"/>
            <a:ext cx="504000" cy="50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2213513" y="55260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033497" y="5790646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979513" y="442249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609561" y="554145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</a:t>
            </a:r>
            <a:endParaRPr lang="cs-CZ" sz="16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537553" y="4222476"/>
            <a:ext cx="319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 Box 15"/>
              <p:cNvSpPr txBox="1">
                <a:spLocks noChangeArrowheads="1"/>
              </p:cNvSpPr>
              <p:nvPr/>
            </p:nvSpPr>
            <p:spPr bwMode="auto">
              <a:xfrm>
                <a:off x="5228957" y="4998085"/>
                <a:ext cx="3087459" cy="984637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cs-CZ" sz="36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V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</m:ctrlPr>
                      </m:fPr>
                      <m:num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  <m:t>𝟏</m:t>
                        </m:r>
                      </m:num>
                      <m:den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  <m:t>𝟑</m:t>
                        </m:r>
                      </m:den>
                    </m:f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𝝅</m:t>
                    </m:r>
                    <m:sSup>
                      <m:sSupPr>
                        <m:ctrlP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</m:ctrlPr>
                      </m:sSupPr>
                      <m:e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𝒓</m:t>
                        </m:r>
                      </m:e>
                      <m:sup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𝟐</m:t>
                        </m:r>
                      </m:sup>
                    </m:sSup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𝒗</m:t>
                    </m:r>
                  </m:oMath>
                </a14:m>
                <a:endParaRPr lang="cs-CZ" sz="36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0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8957" y="4998085"/>
                <a:ext cx="3087459" cy="984637"/>
              </a:xfrm>
              <a:prstGeom prst="rect">
                <a:avLst/>
              </a:prstGeom>
              <a:blipFill rotWithShape="1">
                <a:blip r:embed="rId3"/>
                <a:stretch>
                  <a:fillRect l="-1744"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85853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0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1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2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3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84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8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9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1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2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7" grpId="0" animBg="1"/>
      <p:bldP spid="31" grpId="0" animBg="1"/>
      <p:bldP spid="32" grpId="0" animBg="1"/>
      <p:bldP spid="34" grpId="0" animBg="1"/>
      <p:bldP spid="35" grpId="0"/>
      <p:bldP spid="36" grpId="0"/>
      <p:bldP spid="37" grpId="0"/>
      <p:bldP spid="38" grpId="0"/>
      <p:bldP spid="3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2775</TotalTime>
  <Words>842</Words>
  <Application>Microsoft Office PowerPoint</Application>
  <PresentationFormat>Předvádění na obrazovce (4:3)</PresentationFormat>
  <Paragraphs>168</Paragraphs>
  <Slides>12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Prezentace školení zaměstnanců</vt:lpstr>
      <vt:lpstr>Kužel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427</cp:revision>
  <dcterms:created xsi:type="dcterms:W3CDTF">2012-01-02T08:14:14Z</dcterms:created>
  <dcterms:modified xsi:type="dcterms:W3CDTF">2012-05-09T10:37:27Z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