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315" r:id="rId3"/>
    <p:sldId id="316" r:id="rId4"/>
    <p:sldId id="328" r:id="rId5"/>
    <p:sldId id="334" r:id="rId6"/>
    <p:sldId id="335" r:id="rId7"/>
    <p:sldId id="336" r:id="rId8"/>
    <p:sldId id="329" r:id="rId9"/>
    <p:sldId id="337" r:id="rId10"/>
    <p:sldId id="331" r:id="rId11"/>
    <p:sldId id="332" r:id="rId12"/>
    <p:sldId id="338" r:id="rId13"/>
    <p:sldId id="339" r:id="rId14"/>
    <p:sldId id="333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32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3" Type="http://schemas.openxmlformats.org/officeDocument/2006/relationships/image" Target="../media/image49.png"/><Relationship Id="rId21" Type="http://schemas.openxmlformats.org/officeDocument/2006/relationships/image" Target="../media/image67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" Type="http://schemas.openxmlformats.org/officeDocument/2006/relationships/image" Target="../media/image48.pn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21" Type="http://schemas.openxmlformats.org/officeDocument/2006/relationships/image" Target="../media/image87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68.png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Relationship Id="rId22" Type="http://schemas.openxmlformats.org/officeDocument/2006/relationships/image" Target="../media/image8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Koule</a:t>
            </a:r>
            <a:endParaRPr lang="cs-CZ" sz="6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48097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901938" y="1893347"/>
            <a:ext cx="7918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Vypočtěte povrch a objem </a:t>
            </a:r>
            <a:r>
              <a:rPr lang="cs-CZ" dirty="0" smtClean="0"/>
              <a:t>koule </a:t>
            </a:r>
            <a:r>
              <a:rPr lang="cs-CZ" dirty="0" smtClean="0"/>
              <a:t>s poloměrem 45 </a:t>
            </a:r>
            <a:r>
              <a:rPr lang="cs-CZ" dirty="0" smtClean="0"/>
              <a:t>mm.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3240000" y="2520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</a:rPr>
                        <m:t>=45 </m:t>
                      </m:r>
                      <m:r>
                        <a:rPr lang="cs-CZ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2520000"/>
                <a:ext cx="1625069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4427984" y="2520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=4,5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520000"/>
                <a:ext cx="162506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3240000" y="2915652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2915652"/>
                <a:ext cx="162506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240000" y="3276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3276000"/>
                <a:ext cx="162506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240000" y="3600000"/>
            <a:ext cx="22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3240000" y="4212000"/>
                <a:ext cx="168701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212000"/>
                <a:ext cx="1687010" cy="63478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3240000" y="4788000"/>
                <a:ext cx="2556017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3,14∙4,5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788000"/>
                <a:ext cx="2556017" cy="6127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240000" y="5364000"/>
                <a:ext cx="2556018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∙3,14∙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91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25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5364000"/>
                <a:ext cx="2556018" cy="6127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3240000" y="5940000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=381,51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5940000"/>
                <a:ext cx="193272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240000" y="6309320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=381,51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6309320"/>
                <a:ext cx="193272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8"/>
          <p:cNvCxnSpPr/>
          <p:nvPr/>
        </p:nvCxnSpPr>
        <p:spPr bwMode="auto">
          <a:xfrm>
            <a:off x="3240000" y="630932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3240000" y="6624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3240000" y="666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6120000" y="4680000"/>
                <a:ext cx="2322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=4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baseline="30000" smtClean="0">
                          <a:latin typeface="Cambria Math"/>
                          <a:ea typeface="Cambria Math"/>
                        </a:rPr>
                        <m:t>2</m:t>
                      </m:r>
                    </m:oMath>
                  </m:oMathPara>
                </a14:m>
                <a:endParaRPr lang="cs-CZ" baseline="30000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4680000"/>
                <a:ext cx="232244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6120000" y="5013176"/>
                <a:ext cx="3492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=4·3,14</m:t>
                      </m:r>
                      <m:r>
                        <a:rPr lang="cs-CZ" b="0" i="1" smtClean="0">
                          <a:latin typeface="Cambria Math"/>
                        </a:rPr>
                        <m:t>∙4,52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5013176"/>
                <a:ext cx="349244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6120000" y="5400000"/>
                <a:ext cx="2484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=4·3,</m:t>
                      </m:r>
                      <m:r>
                        <a:rPr lang="cs-CZ" b="0" i="1" smtClean="0">
                          <a:latin typeface="Cambria Math"/>
                        </a:rPr>
                        <m:t>14∙20,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5400000"/>
                <a:ext cx="2484288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6120000" y="5760000"/>
                <a:ext cx="1800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=254,34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5760000"/>
                <a:ext cx="180018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6120000" y="6120000"/>
                <a:ext cx="22322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=254,34</m:t>
                      </m:r>
                      <m:r>
                        <a:rPr lang="cs-CZ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6120000"/>
                <a:ext cx="2232232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6120000" y="6091457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6120000" y="6444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6120000" y="648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Ovál 50"/>
          <p:cNvSpPr>
            <a:spLocks noChangeAspect="1"/>
          </p:cNvSpPr>
          <p:nvPr/>
        </p:nvSpPr>
        <p:spPr bwMode="auto">
          <a:xfrm>
            <a:off x="179512" y="2492896"/>
            <a:ext cx="2905943" cy="2905943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louk 51"/>
          <p:cNvSpPr>
            <a:spLocks noChangeAspect="1"/>
          </p:cNvSpPr>
          <p:nvPr/>
        </p:nvSpPr>
        <p:spPr bwMode="auto">
          <a:xfrm rot="10800000">
            <a:off x="179512" y="3564000"/>
            <a:ext cx="2851200" cy="950507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louk 52"/>
          <p:cNvSpPr>
            <a:spLocks noChangeAspect="1"/>
          </p:cNvSpPr>
          <p:nvPr/>
        </p:nvSpPr>
        <p:spPr bwMode="auto">
          <a:xfrm>
            <a:off x="136624" y="3501007"/>
            <a:ext cx="2915995" cy="97210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Přímá spojnice 53"/>
          <p:cNvCxnSpPr>
            <a:cxnSpLocks noChangeAspect="1"/>
          </p:cNvCxnSpPr>
          <p:nvPr/>
        </p:nvCxnSpPr>
        <p:spPr bwMode="auto">
          <a:xfrm>
            <a:off x="1586975" y="4072972"/>
            <a:ext cx="1900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>
            <a:cxnSpLocks noChangeAspect="1"/>
          </p:cNvCxnSpPr>
          <p:nvPr/>
        </p:nvCxnSpPr>
        <p:spPr bwMode="auto">
          <a:xfrm>
            <a:off x="1586976" y="4095256"/>
            <a:ext cx="1900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</p:cxnSp>
      <p:sp>
        <p:nvSpPr>
          <p:cNvPr id="56" name="TextovéPole 55"/>
          <p:cNvSpPr txBox="1">
            <a:spLocks noChangeAspect="1"/>
          </p:cNvSpPr>
          <p:nvPr/>
        </p:nvSpPr>
        <p:spPr>
          <a:xfrm>
            <a:off x="1586976" y="4207705"/>
            <a:ext cx="253471" cy="325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cxnSp>
        <p:nvCxnSpPr>
          <p:cNvPr id="57" name="Přímá spojnice 56"/>
          <p:cNvCxnSpPr>
            <a:cxnSpLocks noChangeAspect="1"/>
          </p:cNvCxnSpPr>
          <p:nvPr/>
        </p:nvCxnSpPr>
        <p:spPr bwMode="auto">
          <a:xfrm flipV="1">
            <a:off x="1682016" y="3645024"/>
            <a:ext cx="977494" cy="3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ovéPole 57"/>
          <p:cNvSpPr txBox="1">
            <a:spLocks noChangeAspect="1"/>
          </p:cNvSpPr>
          <p:nvPr/>
        </p:nvSpPr>
        <p:spPr>
          <a:xfrm>
            <a:off x="1948686" y="3577893"/>
            <a:ext cx="389166" cy="332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dirty="0"/>
          </a:p>
        </p:txBody>
      </p:sp>
      <p:cxnSp>
        <p:nvCxnSpPr>
          <p:cNvPr id="59" name="Přímá spojnice 58"/>
          <p:cNvCxnSpPr>
            <a:cxnSpLocks noChangeAspect="1"/>
          </p:cNvCxnSpPr>
          <p:nvPr/>
        </p:nvCxnSpPr>
        <p:spPr bwMode="auto">
          <a:xfrm>
            <a:off x="611559" y="3645024"/>
            <a:ext cx="1972174" cy="75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>
            <a:spLocks noChangeAspect="1"/>
          </p:cNvSpPr>
          <p:nvPr/>
        </p:nvSpPr>
        <p:spPr>
          <a:xfrm>
            <a:off x="1069103" y="3843708"/>
            <a:ext cx="380204" cy="325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2" name="Oblouk 61"/>
          <p:cNvSpPr>
            <a:spLocks noChangeAspect="1"/>
          </p:cNvSpPr>
          <p:nvPr/>
        </p:nvSpPr>
        <p:spPr bwMode="auto">
          <a:xfrm>
            <a:off x="-1260648" y="3501008"/>
            <a:ext cx="2916003" cy="97210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blouk 62"/>
          <p:cNvSpPr>
            <a:spLocks noChangeAspect="1"/>
          </p:cNvSpPr>
          <p:nvPr/>
        </p:nvSpPr>
        <p:spPr bwMode="auto">
          <a:xfrm rot="10800000">
            <a:off x="1602000" y="3546000"/>
            <a:ext cx="2916000" cy="97210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8238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32" grpId="0"/>
      <p:bldP spid="33" grpId="0"/>
      <p:bldP spid="34" grpId="0"/>
      <p:bldP spid="37" grpId="0"/>
      <p:bldP spid="38" grpId="0"/>
      <p:bldP spid="39" grpId="0"/>
      <p:bldP spid="40" grpId="0"/>
      <p:bldP spid="41" grpId="0"/>
      <p:bldP spid="48" grpId="0"/>
      <p:bldP spid="49" grpId="0"/>
      <p:bldP spid="50" grpId="0"/>
      <p:bldP spid="67" grpId="0"/>
      <p:bldP spid="69" grpId="0"/>
      <p:bldP spid="51" grpId="0" animBg="1"/>
      <p:bldP spid="52" grpId="0" animBg="1"/>
      <p:bldP spid="53" grpId="0" animBg="1"/>
      <p:bldP spid="56" grpId="0"/>
      <p:bldP spid="58" grpId="0"/>
      <p:bldP spid="61" grpId="0"/>
      <p:bldP spid="62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584" y="27611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23528" y="1990581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Vypočtěte objem </a:t>
            </a:r>
            <a:r>
              <a:rPr lang="cs-CZ" dirty="0" smtClean="0"/>
              <a:t>koule </a:t>
            </a:r>
            <a:r>
              <a:rPr lang="cs-CZ" dirty="0" smtClean="0"/>
              <a:t>s </a:t>
            </a:r>
            <a:r>
              <a:rPr lang="cs-CZ" dirty="0" smtClean="0"/>
              <a:t>povrchem 615,44 </a:t>
            </a:r>
            <a:r>
              <a:rPr lang="cs-CZ" dirty="0" smtClean="0"/>
              <a:t>cm</a:t>
            </a:r>
            <a:r>
              <a:rPr lang="cs-CZ" baseline="30000" dirty="0" smtClean="0"/>
              <a:t>2</a:t>
            </a:r>
            <a:r>
              <a:rPr lang="pl-PL" dirty="0" smtClean="0"/>
              <a:t>.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1" name="TextovéPole 150"/>
              <p:cNvSpPr txBox="1"/>
              <p:nvPr/>
            </p:nvSpPr>
            <p:spPr>
              <a:xfrm>
                <a:off x="360000" y="2520000"/>
                <a:ext cx="2015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615,44</m:t>
                      </m:r>
                      <m:r>
                        <a:rPr lang="cs-CZ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520000"/>
                <a:ext cx="201573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TextovéPole 151"/>
              <p:cNvSpPr txBox="1"/>
              <p:nvPr/>
            </p:nvSpPr>
            <p:spPr>
              <a:xfrm>
                <a:off x="360000" y="324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240000"/>
                <a:ext cx="150982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ovéPole 152"/>
              <p:cNvSpPr txBox="1"/>
              <p:nvPr/>
            </p:nvSpPr>
            <p:spPr>
              <a:xfrm>
                <a:off x="360000" y="288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</a:rPr>
                        <m:t>=…</m:t>
                      </m:r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</a:rPr>
                        <m:t>cm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880000"/>
                <a:ext cx="150982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252000" y="356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360000" y="360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=4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600000"/>
                <a:ext cx="151216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360000" y="3960000"/>
                <a:ext cx="151216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960000"/>
                <a:ext cx="1512168" cy="63478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360000" y="4680000"/>
                <a:ext cx="1512168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680000"/>
                <a:ext cx="1512168" cy="91069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880000" y="2520000"/>
                <a:ext cx="1512168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615,44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4∙3,14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2520000"/>
                <a:ext cx="1512168" cy="91069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880000" y="3420000"/>
                <a:ext cx="1512168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615,44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  <a:ea typeface="Cambria Math"/>
                                </a:rPr>
                                <m:t>12,56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420000"/>
                <a:ext cx="1512168" cy="9106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880000" y="4320000"/>
                <a:ext cx="1512168" cy="400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49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4320000"/>
                <a:ext cx="1512168" cy="40094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2880000" y="486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0" i="0" smtClean="0">
                          <a:latin typeface="Cambria Math"/>
                          <a:ea typeface="Cambria Math"/>
                        </a:rPr>
                        <m:t>7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4860000"/>
                <a:ext cx="1512168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880000" y="540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0" i="0" smtClean="0">
                          <a:latin typeface="Cambria Math"/>
                          <a:ea typeface="Cambria Math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  <a:ea typeface="Cambria Math"/>
                        </a:rPr>
                        <m:t>cm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5400000"/>
                <a:ext cx="1512168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Přímá spojnice 18"/>
          <p:cNvCxnSpPr/>
          <p:nvPr/>
        </p:nvCxnSpPr>
        <p:spPr bwMode="auto">
          <a:xfrm>
            <a:off x="2880000" y="5345923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2880000" y="576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120000" y="2520000"/>
                <a:ext cx="151216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2520000"/>
                <a:ext cx="1512168" cy="63478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6120000" y="3168000"/>
                <a:ext cx="1872208" cy="611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∙3,14∙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168000"/>
                <a:ext cx="1872208" cy="61170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120000" y="3780000"/>
                <a:ext cx="2081971" cy="611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∙3,14∙343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780000"/>
                <a:ext cx="2081971" cy="61170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120000" y="4428000"/>
                <a:ext cx="20819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=1 436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4428000"/>
                <a:ext cx="2081971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120000" y="4932000"/>
                <a:ext cx="20819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𝑉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=1 436 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𝑐𝑚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4932000"/>
                <a:ext cx="2081971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Přímá spojnice 29"/>
          <p:cNvCxnSpPr/>
          <p:nvPr/>
        </p:nvCxnSpPr>
        <p:spPr bwMode="auto">
          <a:xfrm>
            <a:off x="6120000" y="482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6120000" y="536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6120000" y="5328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922524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1" grpId="0"/>
      <p:bldP spid="152" grpId="0"/>
      <p:bldP spid="153" grpId="0"/>
      <p:bldP spid="5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3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20105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-19619" y="1990580"/>
            <a:ext cx="8821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Vypočtěte </a:t>
            </a:r>
            <a:r>
              <a:rPr lang="cs-CZ" dirty="0" smtClean="0"/>
              <a:t>hmotnost a cenu zlaté kuličky s poloměrem 12 mm</a:t>
            </a:r>
            <a:r>
              <a:rPr lang="pl-PL" dirty="0" smtClean="0"/>
              <a:t>. Hustotu zlata najdete v tabulkách, cenu zlata na Internetu. 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1" name="TextovéPole 150"/>
              <p:cNvSpPr txBox="1"/>
              <p:nvPr/>
            </p:nvSpPr>
            <p:spPr>
              <a:xfrm>
                <a:off x="180000" y="4320000"/>
                <a:ext cx="2015736" cy="583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19,3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320000"/>
                <a:ext cx="2015736" cy="58362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TextovéPole 151"/>
              <p:cNvSpPr txBox="1"/>
              <p:nvPr/>
            </p:nvSpPr>
            <p:spPr>
              <a:xfrm>
                <a:off x="180000" y="396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960000"/>
                <a:ext cx="150982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ovéPole 152"/>
              <p:cNvSpPr txBox="1"/>
              <p:nvPr/>
            </p:nvSpPr>
            <p:spPr>
              <a:xfrm>
                <a:off x="180000" y="360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12</m:t>
                      </m:r>
                      <m:r>
                        <a:rPr lang="cs-CZ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</a:rPr>
                        <m:t>mm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0982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180000" y="594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2520000" y="6300000"/>
            <a:ext cx="1871343" cy="93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4680000" y="594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7020000" y="5940000"/>
            <a:ext cx="1944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2520000" y="3960000"/>
                <a:ext cx="151216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3960000"/>
                <a:ext cx="1512168" cy="63478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2520000" y="4500000"/>
                <a:ext cx="2103070" cy="611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∙3,14∙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1,2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4500000"/>
                <a:ext cx="2103070" cy="61170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2520000" y="5040000"/>
                <a:ext cx="2081971" cy="611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∙3,14∙1,728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5040000"/>
                <a:ext cx="2081971" cy="61170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2520000" y="5580000"/>
                <a:ext cx="20819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=7,234 56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5580000"/>
                <a:ext cx="208197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2520000" y="5940000"/>
                <a:ext cx="20819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𝑉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=7,234 56 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𝑐𝑚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5940000"/>
                <a:ext cx="208197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Přímá spojnice 29"/>
          <p:cNvCxnSpPr/>
          <p:nvPr/>
        </p:nvCxnSpPr>
        <p:spPr bwMode="auto">
          <a:xfrm>
            <a:off x="2520000" y="5940000"/>
            <a:ext cx="1871343" cy="93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680000" y="6336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680000" y="630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Obdélník 3"/>
          <p:cNvSpPr/>
          <p:nvPr/>
        </p:nvSpPr>
        <p:spPr>
          <a:xfrm>
            <a:off x="78574" y="2636911"/>
            <a:ext cx="90654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dirty="0" smtClean="0"/>
              <a:t>Cena </a:t>
            </a:r>
            <a:r>
              <a:rPr lang="pl-PL" sz="1400" b="1" dirty="0"/>
              <a:t>ryzího (24 karátového) zlata – 28. 4. 2012 – 975 Kč za 1 gram.</a:t>
            </a:r>
            <a:endParaRPr lang="cs-CZ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180000" y="486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𝑚</m:t>
                    </m:r>
                    <m:r>
                      <a:rPr lang="cs-CZ" b="0" i="1" smtClean="0">
                        <a:latin typeface="Cambria Math"/>
                      </a:rPr>
                      <m:t>=…</m:t>
                    </m:r>
                  </m:oMath>
                </a14:m>
                <a:r>
                  <a:rPr lang="cs-CZ" dirty="0" smtClean="0"/>
                  <a:t> g</a:t>
                </a:r>
                <a:endParaRPr lang="cs-CZ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860000"/>
                <a:ext cx="1509822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180000" y="522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</a:rPr>
                        <m:t>=…</m:t>
                      </m:r>
                      <m:r>
                        <a:rPr lang="cs-CZ" b="0" i="1" smtClean="0">
                          <a:latin typeface="Cambria Math"/>
                        </a:rPr>
                        <m:t>𝐾</m:t>
                      </m:r>
                      <m:r>
                        <a:rPr lang="cs-CZ" b="0" i="1" smtClean="0">
                          <a:latin typeface="Cambria Math"/>
                        </a:rPr>
                        <m:t>č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220000"/>
                <a:ext cx="1509822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332000" y="360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1,2</m:t>
                      </m:r>
                      <m:r>
                        <a:rPr lang="cs-CZ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</a:rPr>
                        <m:t>cm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00" y="3600000"/>
                <a:ext cx="1509822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680000" y="486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𝑉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860000"/>
                <a:ext cx="1512168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4680000" y="5220000"/>
                <a:ext cx="23778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=19,3∙7,234 56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220000"/>
                <a:ext cx="237781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680000" y="558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=139,627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580000"/>
                <a:ext cx="1512168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4680000" y="5940000"/>
                <a:ext cx="1728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=139,627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940000"/>
                <a:ext cx="1728184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7020000" y="486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𝑔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4860000"/>
                <a:ext cx="1512168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180000" y="558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𝑔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975 </m:t>
                      </m:r>
                      <m:r>
                        <a:rPr lang="cs-CZ" b="0" i="1" smtClean="0">
                          <a:latin typeface="Cambria Math"/>
                        </a:rPr>
                        <m:t>𝐾</m:t>
                      </m:r>
                      <m:r>
                        <a:rPr lang="cs-CZ" b="0" i="1" smtClean="0">
                          <a:latin typeface="Cambria Math"/>
                        </a:rPr>
                        <m:t>č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580000"/>
                <a:ext cx="1509822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7020000" y="5220000"/>
                <a:ext cx="23397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=975∙139,627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5220000"/>
                <a:ext cx="2339751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7020000" y="5580000"/>
                <a:ext cx="23397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=136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136,325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5580000"/>
                <a:ext cx="2339751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7020000" y="5940000"/>
                <a:ext cx="23397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=136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40 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𝐾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č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5940000"/>
                <a:ext cx="2339751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Přímá spojnice 44"/>
          <p:cNvCxnSpPr/>
          <p:nvPr/>
        </p:nvCxnSpPr>
        <p:spPr bwMode="auto">
          <a:xfrm>
            <a:off x="7020000" y="6300000"/>
            <a:ext cx="1944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020000" y="6336000"/>
            <a:ext cx="1944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645847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1" grpId="0"/>
      <p:bldP spid="152" grpId="0"/>
      <p:bldP spid="153" grpId="0"/>
      <p:bldP spid="23" grpId="0"/>
      <p:bldP spid="26" grpId="0"/>
      <p:bldP spid="27" grpId="0"/>
      <p:bldP spid="28" grpId="0"/>
      <p:bldP spid="29" grpId="0"/>
      <p:bldP spid="4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48097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755577" y="2132856"/>
                <a:ext cx="68407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Vypočtěte cenu barvy potřebné na natření vodojemu tvaru koule </a:t>
                </a:r>
                <a:br>
                  <a:rPr lang="cs-CZ" dirty="0" smtClean="0"/>
                </a:br>
                <a:r>
                  <a:rPr lang="cs-CZ" dirty="0" smtClean="0"/>
                  <a:t>s průměrem 6 metrů, víte-li, že 1 kg barvy stojí 247 Kč</a:t>
                </a:r>
                <a:br>
                  <a:rPr lang="cs-CZ" dirty="0" smtClean="0"/>
                </a:br>
                <a:r>
                  <a:rPr lang="cs-CZ" dirty="0" smtClean="0"/>
                  <a:t>a po zředění stačí na natření 3,5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dirty="0" smtClean="0"/>
                  <a:t> plochy. </a:t>
                </a:r>
                <a:endParaRPr lang="cs-CZ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7" y="2132856"/>
                <a:ext cx="6840759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802" t="-3311" b="-99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1" name="TextovéPole 150"/>
              <p:cNvSpPr txBox="1"/>
              <p:nvPr/>
            </p:nvSpPr>
            <p:spPr>
              <a:xfrm>
                <a:off x="360000" y="4680000"/>
                <a:ext cx="2015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𝑘𝑔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….…247 </m:t>
                      </m:r>
                      <m:r>
                        <a:rPr lang="cs-CZ" b="0" i="1" smtClean="0">
                          <a:latin typeface="Cambria Math"/>
                        </a:rPr>
                        <m:t>𝐾</m:t>
                      </m:r>
                      <m:r>
                        <a:rPr lang="cs-CZ" b="0" i="1" smtClean="0">
                          <a:latin typeface="Cambria Math"/>
                        </a:rPr>
                        <m:t>č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680000"/>
                <a:ext cx="2015736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604"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TextovéPole 151"/>
              <p:cNvSpPr txBox="1"/>
              <p:nvPr/>
            </p:nvSpPr>
            <p:spPr>
              <a:xfrm>
                <a:off x="360000" y="432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320000"/>
                <a:ext cx="150982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ovéPole 152"/>
              <p:cNvSpPr txBox="1"/>
              <p:nvPr/>
            </p:nvSpPr>
            <p:spPr>
              <a:xfrm>
                <a:off x="360000" y="396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𝑑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6</m:t>
                      </m:r>
                      <m:r>
                        <a:rPr lang="cs-CZ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960000"/>
                <a:ext cx="150982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360000" y="612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3060000" y="612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5040000" y="576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7200000" y="576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060000" y="432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=4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320000"/>
                <a:ext cx="1512168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3060000" y="4680000"/>
                <a:ext cx="21030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=4∙3,14∙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680000"/>
                <a:ext cx="210307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059999" y="5040000"/>
                <a:ext cx="20819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=4∙3,14∙9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999" y="5040000"/>
                <a:ext cx="208197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3060000" y="5400000"/>
                <a:ext cx="20819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=113,04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400000"/>
                <a:ext cx="208197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3060000" y="5760000"/>
                <a:ext cx="1872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=113,04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760000"/>
                <a:ext cx="1872039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Přímá spojnice 29"/>
          <p:cNvCxnSpPr/>
          <p:nvPr/>
        </p:nvCxnSpPr>
        <p:spPr bwMode="auto">
          <a:xfrm>
            <a:off x="3060000" y="576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40000" y="612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360000" y="504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1</m:t>
                      </m:r>
                      <m:r>
                        <a:rPr lang="cs-CZ" b="0" i="1" smtClean="0">
                          <a:latin typeface="Cambria Math"/>
                        </a:rPr>
                        <m:t>𝑘𝑔</m:t>
                      </m:r>
                      <m:r>
                        <a:rPr lang="cs-CZ" b="0" i="1" smtClean="0">
                          <a:latin typeface="Cambria Math"/>
                        </a:rPr>
                        <m:t> ….…</m:t>
                      </m:r>
                      <m:r>
                        <a:rPr lang="cs-CZ" b="0" i="0" smtClean="0">
                          <a:latin typeface="Cambria Math"/>
                        </a:rPr>
                        <m:t>3,5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040000"/>
                <a:ext cx="1509822" cy="369332"/>
              </a:xfrm>
              <a:prstGeom prst="rect">
                <a:avLst/>
              </a:prstGeom>
              <a:blipFill rotWithShape="1">
                <a:blip r:embed="rId11"/>
                <a:stretch>
                  <a:fillRect l="-806" r="-18548"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60000" y="5400424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  <m:r>
                        <a:rPr lang="cs-CZ" b="0" i="1" smtClean="0">
                          <a:latin typeface="Cambria Math"/>
                        </a:rPr>
                        <m:t>=…</m:t>
                      </m:r>
                      <m:r>
                        <a:rPr lang="cs-CZ" b="0" i="1" smtClean="0">
                          <a:latin typeface="Cambria Math"/>
                        </a:rPr>
                        <m:t>𝑘𝑔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400424"/>
                <a:ext cx="1509822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296000" y="396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smtClean="0">
                          <a:latin typeface="Cambria Math"/>
                        </a:rPr>
                        <m:t>⇒</m:t>
                      </m:r>
                      <m:r>
                        <a:rPr lang="cs-CZ" b="0" i="1" smtClean="0">
                          <a:latin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</a:rPr>
                        <m:t>=3</m:t>
                      </m:r>
                      <m:r>
                        <a:rPr lang="cs-CZ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3960000"/>
                <a:ext cx="1509822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5040000" y="468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:3,5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680000"/>
                <a:ext cx="1512168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5040000" y="5040000"/>
                <a:ext cx="2014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𝑚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=113,04 : </m:t>
                    </m:r>
                  </m:oMath>
                </a14:m>
                <a:r>
                  <a:rPr lang="cs-CZ" dirty="0" smtClean="0"/>
                  <a:t>3,5 </a:t>
                </a:r>
                <a:endParaRPr lang="cs-CZ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040000"/>
                <a:ext cx="2014642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5040000" y="540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=32,3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400000"/>
                <a:ext cx="1512168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5040000" y="5760000"/>
                <a:ext cx="1728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≐33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𝑘𝑔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760000"/>
                <a:ext cx="1728184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7200000" y="468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=247∙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4680000"/>
                <a:ext cx="1512168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7200000" y="5040000"/>
                <a:ext cx="23397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=247∙33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5040000"/>
                <a:ext cx="2339751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7200000" y="5400000"/>
                <a:ext cx="19383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i="1" smtClean="0">
                          <a:latin typeface="Cambria Math"/>
                          <a:ea typeface="Cambria Math"/>
                        </a:rPr>
                        <m:t>8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 151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5400000"/>
                <a:ext cx="1938319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7200001" y="5760000"/>
                <a:ext cx="1943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i="1" smtClean="0">
                          <a:latin typeface="Cambria Math"/>
                          <a:ea typeface="Cambria Math"/>
                        </a:rPr>
                        <m:t>8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 151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𝐾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č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1" y="5760000"/>
                <a:ext cx="1943998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Přímá spojnice 44"/>
          <p:cNvCxnSpPr/>
          <p:nvPr/>
        </p:nvCxnSpPr>
        <p:spPr bwMode="auto">
          <a:xfrm>
            <a:off x="7200000" y="612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200000" y="6156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360000" y="576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</a:rPr>
                        <m:t>=…</m:t>
                      </m:r>
                      <m:r>
                        <a:rPr lang="cs-CZ" b="0" i="1" smtClean="0">
                          <a:latin typeface="Cambria Math"/>
                        </a:rPr>
                        <m:t>𝐾</m:t>
                      </m:r>
                      <m:r>
                        <a:rPr lang="cs-CZ" b="0" i="1" smtClean="0">
                          <a:latin typeface="Cambria Math"/>
                        </a:rPr>
                        <m:t>č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760000"/>
                <a:ext cx="1509822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25647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1" grpId="0"/>
      <p:bldP spid="152" grpId="0"/>
      <p:bldP spid="153" grpId="0"/>
      <p:bldP spid="23" grpId="0"/>
      <p:bldP spid="26" grpId="0"/>
      <p:bldP spid="27" grpId="0"/>
      <p:bldP spid="28" grpId="0"/>
      <p:bldP spid="29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23426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Zdroje</a:t>
            </a:r>
            <a:endParaRPr lang="cs-CZ" sz="3200" dirty="0"/>
          </a:p>
        </p:txBody>
      </p:sp>
      <p:sp>
        <p:nvSpPr>
          <p:cNvPr id="4" name="Obdélník 3"/>
          <p:cNvSpPr/>
          <p:nvPr/>
        </p:nvSpPr>
        <p:spPr>
          <a:xfrm>
            <a:off x="251520" y="2060848"/>
            <a:ext cx="88924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/>
              <a:t>http://www.astro.cz/clanek/tisk/4383</a:t>
            </a:r>
          </a:p>
          <a:p>
            <a:r>
              <a:rPr lang="cs-CZ" sz="1600" dirty="0"/>
              <a:t>http://www.agenturaars.cz/nabidka/index.php/component/alphacontent/?ordering=1&amp;letter=B</a:t>
            </a:r>
          </a:p>
          <a:p>
            <a:r>
              <a:rPr lang="cs-CZ" sz="1600" dirty="0"/>
              <a:t>http://www.wmmagazin.cz/view.php?cisloclanku=2009010018</a:t>
            </a:r>
          </a:p>
          <a:p>
            <a:r>
              <a:rPr lang="cs-CZ" sz="1600" dirty="0"/>
              <a:t>http://technet.idnes.cz/vedci-vyrobili-nejkulatejsi-koule-na-svete-fka-/tec_vesmir.aspx?c=A080722_160359_tec_vesmir_mbo</a:t>
            </a:r>
          </a:p>
          <a:p>
            <a:r>
              <a:rPr lang="cs-CZ" sz="1600" dirty="0"/>
              <a:t>http://www.elevove-lhotapodlibcany.estranky.cz/clanky/aktualne/-vsechno-o-kopacaku_.html</a:t>
            </a:r>
          </a:p>
          <a:p>
            <a:r>
              <a:rPr lang="cs-CZ" sz="1600" dirty="0"/>
              <a:t>http://www.ucebnipomucky.net/katalog/vyrobci/polydron</a:t>
            </a:r>
          </a:p>
          <a:p>
            <a:r>
              <a:rPr lang="cs-CZ" sz="1600" dirty="0"/>
              <a:t>http://www.kratkozrakost.info/oko/</a:t>
            </a:r>
          </a:p>
          <a:p>
            <a:r>
              <a:rPr lang="cs-CZ" sz="1600" dirty="0"/>
              <a:t>http://zsphorova.sk/modernaskola/prvy_stupen/slabikar/tema12/testiky/L.htm</a:t>
            </a:r>
          </a:p>
          <a:p>
            <a:r>
              <a:rPr lang="cs-CZ" sz="1600" dirty="0"/>
              <a:t>http://www.kosiksport.sk/volejbalove_lopty.htm</a:t>
            </a:r>
          </a:p>
          <a:p>
            <a:r>
              <a:rPr lang="cs-CZ" sz="1600" dirty="0"/>
              <a:t>http://sk.wikipedia.org/wiki/Lopta</a:t>
            </a:r>
          </a:p>
          <a:p>
            <a:r>
              <a:rPr lang="cs-CZ" sz="1600" dirty="0"/>
              <a:t>http://www.sme.sk/c/2967218/futbal.html</a:t>
            </a:r>
          </a:p>
          <a:p>
            <a:r>
              <a:rPr lang="cs-CZ" sz="1600" dirty="0"/>
              <a:t>http://www.sportfitness1.cz/posilovac-zapesti-wrist-ball-p450</a:t>
            </a:r>
          </a:p>
          <a:p>
            <a:r>
              <a:rPr lang="cs-CZ" sz="1600" dirty="0"/>
              <a:t>http://cs.wikipedia.org/wiki/Behrmannovo_zobrazen%C3%AD</a:t>
            </a:r>
          </a:p>
          <a:p>
            <a:r>
              <a:rPr lang="cs-CZ" sz="1600" dirty="0"/>
              <a:t>http://cs.wikipedia.org/wiki/Soubor:Mercator-proj.jpg</a:t>
            </a:r>
          </a:p>
          <a:p>
            <a:r>
              <a:rPr lang="cs-CZ" sz="1600" dirty="0"/>
              <a:t>http://cs.wikipedia.org/wiki/Soubor:Mollweide-projection.jpg</a:t>
            </a:r>
          </a:p>
          <a:p>
            <a:r>
              <a:rPr lang="cs-CZ" sz="1600" dirty="0"/>
              <a:t>http://</a:t>
            </a:r>
            <a:r>
              <a:rPr lang="cs-CZ" sz="1600" dirty="0" smtClean="0"/>
              <a:t>forum.matweb.cz/viewtopic.php?id=34414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6781302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Obrázek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97" y="3477651"/>
            <a:ext cx="1606735" cy="1606735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23426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Koule</a:t>
            </a:r>
            <a:endParaRPr lang="cs-CZ" sz="3200" dirty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2843808" y="3565602"/>
            <a:ext cx="2592288" cy="1030039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>
                <a:latin typeface="Broadway" pitchFamily="82" charset="0"/>
              </a:rPr>
              <a:t>Koule</a:t>
            </a:r>
            <a:endParaRPr lang="cs-CZ" sz="3200" dirty="0">
              <a:latin typeface="Broadway" pitchFamily="82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18" y="2132856"/>
            <a:ext cx="1047750" cy="104775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5" y="1858264"/>
            <a:ext cx="2537856" cy="190339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408" y="5105118"/>
            <a:ext cx="2195513" cy="1643063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161" y="1862788"/>
            <a:ext cx="2247940" cy="1702814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39" y="4773771"/>
            <a:ext cx="2632546" cy="197441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789040"/>
            <a:ext cx="1584796" cy="1188597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266" y="1919829"/>
            <a:ext cx="1663660" cy="1114883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92" y="3250683"/>
            <a:ext cx="1203201" cy="1211276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245" y="5068787"/>
            <a:ext cx="1492886" cy="1498882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620383"/>
            <a:ext cx="2176756" cy="145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9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Koule</a:t>
            </a:r>
            <a:endParaRPr lang="cs-CZ" sz="6000" dirty="0"/>
          </a:p>
        </p:txBody>
      </p:sp>
      <p:sp>
        <p:nvSpPr>
          <p:cNvPr id="5" name="Ovál 4"/>
          <p:cNvSpPr/>
          <p:nvPr/>
        </p:nvSpPr>
        <p:spPr bwMode="auto">
          <a:xfrm>
            <a:off x="4770000" y="2092344"/>
            <a:ext cx="3276000" cy="3276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blouk 5"/>
          <p:cNvSpPr/>
          <p:nvPr/>
        </p:nvSpPr>
        <p:spPr bwMode="auto">
          <a:xfrm rot="10800000">
            <a:off x="4773113" y="3168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louk 37"/>
          <p:cNvSpPr/>
          <p:nvPr/>
        </p:nvSpPr>
        <p:spPr bwMode="auto">
          <a:xfrm rot="10800000">
            <a:off x="6409173" y="3168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>
            <a:off x="4788000" y="3132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louk 40"/>
          <p:cNvSpPr/>
          <p:nvPr/>
        </p:nvSpPr>
        <p:spPr bwMode="auto">
          <a:xfrm>
            <a:off x="3153111" y="3132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6285111" y="370806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285112" y="3730344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</p:cxnSp>
      <p:sp>
        <p:nvSpPr>
          <p:cNvPr id="10" name="TextovéPole 9"/>
          <p:cNvSpPr txBox="1"/>
          <p:nvPr/>
        </p:nvSpPr>
        <p:spPr>
          <a:xfrm>
            <a:off x="6285111" y="38427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cxnSp>
        <p:nvCxnSpPr>
          <p:cNvPr id="15" name="Přímá spojnice 14"/>
          <p:cNvCxnSpPr/>
          <p:nvPr/>
        </p:nvCxnSpPr>
        <p:spPr bwMode="auto">
          <a:xfrm flipV="1">
            <a:off x="6408000" y="3284984"/>
            <a:ext cx="1044320" cy="4230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6646821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dirty="0"/>
          </a:p>
        </p:txBody>
      </p:sp>
      <p:cxnSp>
        <p:nvCxnSpPr>
          <p:cNvPr id="18" name="Přímá spojnice 17"/>
          <p:cNvCxnSpPr/>
          <p:nvPr/>
        </p:nvCxnSpPr>
        <p:spPr bwMode="auto">
          <a:xfrm>
            <a:off x="5292080" y="3284984"/>
            <a:ext cx="2160000" cy="82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5436096" y="33976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20000" y="3960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440000" y="396000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střed koule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20000" y="4320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440000" y="4320000"/>
            <a:ext cx="185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</a:t>
            </a:r>
            <a:r>
              <a:rPr lang="cs-CZ" dirty="0" smtClean="0"/>
              <a:t>oloměr koule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720000" y="4680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440000" y="4680000"/>
            <a:ext cx="185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průměr koule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160080" y="5572219"/>
            <a:ext cx="52787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Koule je množina všech bodů v prostoru, </a:t>
            </a:r>
            <a:br>
              <a:rPr lang="cs-CZ" sz="2000" b="1" dirty="0" smtClean="0"/>
            </a:br>
            <a:r>
              <a:rPr lang="cs-CZ" sz="2000" b="1" dirty="0" smtClean="0"/>
              <a:t>které mají od jejího středu S vzdálenost menší nebo rovnou poloměru.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8" grpId="0" animBg="1"/>
      <p:bldP spid="39" grpId="0" animBg="1"/>
      <p:bldP spid="41" grpId="0" animBg="1"/>
      <p:bldP spid="10" grpId="0"/>
      <p:bldP spid="16" grpId="0"/>
      <p:bldP spid="50" grpId="0"/>
      <p:bldP spid="20" grpId="0"/>
      <p:bldP spid="21" grpId="0"/>
      <p:bldP spid="54" grpId="0"/>
      <p:bldP spid="58" grpId="0"/>
      <p:bldP spid="59" grpId="0"/>
      <p:bldP spid="60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Síť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2160000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Síť koule se nedá v rovině sestrojit.</a:t>
            </a:r>
            <a:endParaRPr lang="cs-CZ" sz="16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0" y="2520000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 problémem zobrazení sítě koule se potýkají kartografové.</a:t>
            </a:r>
            <a:endParaRPr lang="cs-CZ" sz="16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3240000"/>
            <a:ext cx="45085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Je mnoho způsobů, jak zobrazit mapu nějaké části </a:t>
            </a:r>
            <a:r>
              <a:rPr lang="cs-CZ" sz="1600" b="1" dirty="0" smtClean="0"/>
              <a:t>světa (asi 300 různých zobrazení), </a:t>
            </a:r>
            <a:r>
              <a:rPr lang="cs-CZ" sz="1600" b="1" dirty="0"/>
              <a:t>například v námořnictví se používá </a:t>
            </a:r>
            <a:r>
              <a:rPr lang="cs-CZ" sz="1600" b="1" dirty="0" err="1"/>
              <a:t>Mercatorovo</a:t>
            </a:r>
            <a:r>
              <a:rPr lang="cs-CZ" sz="1600" b="1" dirty="0"/>
              <a:t> zobrazení světa, neboť plavba pod nějakým úhlem se do mapy promítne jako přímka. Základem zobrazení je promítnutí na válec.</a:t>
            </a:r>
            <a:endParaRPr lang="cs-CZ" sz="1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354" y="1988840"/>
            <a:ext cx="4461134" cy="4754839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0" y="5040000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Podle plochy na kterou se globus zobrazuje, rozlišujeme zobrazení:</a:t>
            </a:r>
            <a:endParaRPr lang="cs-CZ" sz="16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620000" y="576000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azimutální</a:t>
            </a:r>
            <a:endParaRPr lang="cs-CZ" sz="16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612000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válcové</a:t>
            </a:r>
            <a:endParaRPr lang="cs-CZ" sz="16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620000" y="648000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kuželové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76" grpId="0"/>
      <p:bldP spid="78" grpId="0"/>
      <p:bldP spid="5" grpId="0"/>
      <p:bldP spid="33" grpId="0"/>
      <p:bldP spid="35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Síť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72248" y="1988840"/>
            <a:ext cx="8921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Další </a:t>
            </a:r>
            <a:r>
              <a:rPr lang="cs-CZ" sz="1600" b="1" dirty="0" smtClean="0"/>
              <a:t>příklady</a:t>
            </a:r>
            <a:r>
              <a:rPr lang="cs-CZ" sz="1600" b="1" dirty="0"/>
              <a:t>, jak může vypadat zobrazeni Zeměkoule do </a:t>
            </a:r>
            <a:r>
              <a:rPr lang="cs-CZ" sz="1600" b="1" dirty="0" smtClean="0"/>
              <a:t>roviny</a:t>
            </a:r>
            <a:r>
              <a:rPr lang="cs-CZ" sz="1600" b="1" dirty="0"/>
              <a:t>:</a:t>
            </a:r>
          </a:p>
          <a:p>
            <a:endParaRPr lang="cs-CZ" sz="16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2248" y="2388949"/>
            <a:ext cx="277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Mollweidovo</a:t>
            </a:r>
            <a:r>
              <a:rPr lang="cs-CZ" b="1" dirty="0"/>
              <a:t> </a:t>
            </a:r>
            <a:r>
              <a:rPr lang="cs-CZ" b="1" dirty="0" smtClean="0"/>
              <a:t>zobrazení: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996952"/>
            <a:ext cx="7452320" cy="372616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2867357" y="2375660"/>
            <a:ext cx="6276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klade důraz na přesné vystižení ploch, za což platí zkreslením úhlů a vzdáleností, zejména v okrajových částech mapy</a:t>
            </a:r>
          </a:p>
        </p:txBody>
      </p:sp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Síť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72248" y="1988840"/>
            <a:ext cx="8921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Další </a:t>
            </a:r>
            <a:r>
              <a:rPr lang="cs-CZ" sz="1600" b="1" dirty="0" smtClean="0"/>
              <a:t>příklady</a:t>
            </a:r>
            <a:r>
              <a:rPr lang="cs-CZ" sz="1600" b="1" dirty="0"/>
              <a:t>, jak může vypadat zobrazeni Zeměkoule do </a:t>
            </a:r>
            <a:r>
              <a:rPr lang="cs-CZ" sz="1600" b="1" dirty="0" smtClean="0"/>
              <a:t>roviny</a:t>
            </a:r>
            <a:r>
              <a:rPr lang="cs-CZ" sz="1600" b="1" dirty="0"/>
              <a:t>:</a:t>
            </a:r>
          </a:p>
          <a:p>
            <a:endParaRPr lang="cs-CZ" sz="16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2248" y="2388949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Behrmannovo</a:t>
            </a:r>
            <a:r>
              <a:rPr lang="cs-CZ" b="1" dirty="0"/>
              <a:t> </a:t>
            </a:r>
            <a:r>
              <a:rPr lang="cs-CZ" b="1" dirty="0" smtClean="0"/>
              <a:t>zobrazení: 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16" y="2924944"/>
            <a:ext cx="7620000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963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Síť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192" y="1919120"/>
            <a:ext cx="7092280" cy="493376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462332" y="1928212"/>
            <a:ext cx="3499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Přibližná konstrukce sítě koule: 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32822860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</a:t>
            </a:r>
            <a:r>
              <a:rPr lang="cs-CZ" sz="6000" dirty="0" smtClean="0"/>
              <a:t>koule</a:t>
            </a:r>
            <a:endParaRPr lang="cs-CZ" sz="8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4932040" y="3312000"/>
                <a:ext cx="3312000" cy="648000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14:m>
                  <m:oMath xmlns:m="http://schemas.openxmlformats.org/officeDocument/2006/math">
                    <m:r>
                      <a:rPr lang="cs-CZ" sz="3600" b="1" i="1" dirty="0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𝑺</m:t>
                    </m:r>
                    <m:r>
                      <a:rPr lang="cs-CZ" sz="3600" b="1" i="1" dirty="0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 =</m:t>
                    </m:r>
                    <m:r>
                      <a:rPr lang="cs-CZ" sz="3600" b="1" i="1" dirty="0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𝟒</m:t>
                    </m:r>
                  </m:oMath>
                </a14:m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  <a:sym typeface="Symbol"/>
                  </a:rPr>
                  <a:t>  r</a:t>
                </a:r>
                <a:r>
                  <a:rPr lang="cs-CZ" sz="3600" b="1" baseline="30000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  <a:sym typeface="Symbol"/>
                  </a:rPr>
                  <a:t>2</a:t>
                </a:r>
                <a:endParaRPr lang="cs-CZ" sz="3600" b="1" baseline="30000" dirty="0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endParaRPr>
              </a:p>
            </p:txBody>
          </p:sp>
        </mc:Choice>
        <mc:Fallback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32040" y="3312000"/>
                <a:ext cx="3312000" cy="648000"/>
              </a:xfrm>
              <a:prstGeom prst="rect">
                <a:avLst/>
              </a:prstGeom>
              <a:blipFill rotWithShape="1">
                <a:blip r:embed="rId2"/>
                <a:stretch>
                  <a:fillRect t="-6838" b="-29060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vál 32"/>
          <p:cNvSpPr/>
          <p:nvPr/>
        </p:nvSpPr>
        <p:spPr bwMode="auto">
          <a:xfrm>
            <a:off x="863952" y="2092344"/>
            <a:ext cx="3276000" cy="3276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10800000">
            <a:off x="864000" y="3168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louk 34"/>
          <p:cNvSpPr/>
          <p:nvPr/>
        </p:nvSpPr>
        <p:spPr bwMode="auto">
          <a:xfrm>
            <a:off x="881952" y="3132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2379063" y="370806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379064" y="3730344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</p:cxnSp>
      <p:sp>
        <p:nvSpPr>
          <p:cNvPr id="38" name="TextovéPole 37"/>
          <p:cNvSpPr txBox="1"/>
          <p:nvPr/>
        </p:nvSpPr>
        <p:spPr>
          <a:xfrm>
            <a:off x="2379063" y="38427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cxnSp>
        <p:nvCxnSpPr>
          <p:cNvPr id="39" name="Přímá spojnice 38"/>
          <p:cNvCxnSpPr/>
          <p:nvPr/>
        </p:nvCxnSpPr>
        <p:spPr bwMode="auto">
          <a:xfrm flipV="1">
            <a:off x="2501952" y="3284984"/>
            <a:ext cx="1044320" cy="4230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2740773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386032" y="3284984"/>
            <a:ext cx="2160000" cy="82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1530048" y="33976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43" name="Oblouk 42"/>
          <p:cNvSpPr/>
          <p:nvPr/>
        </p:nvSpPr>
        <p:spPr bwMode="auto">
          <a:xfrm>
            <a:off x="-756592" y="3132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louk 43"/>
          <p:cNvSpPr/>
          <p:nvPr/>
        </p:nvSpPr>
        <p:spPr bwMode="auto">
          <a:xfrm rot="10800000">
            <a:off x="2502000" y="3168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493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4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8" grpId="0"/>
      <p:bldP spid="40" grpId="0"/>
      <p:bldP spid="42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Objem koule</a:t>
            </a:r>
            <a:endParaRPr lang="cs-CZ" sz="8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4932040" y="3312000"/>
                <a:ext cx="3312000" cy="1053104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14:m>
                  <m:oMath xmlns:m="http://schemas.openxmlformats.org/officeDocument/2006/math">
                    <m:r>
                      <a:rPr lang="cs-CZ" sz="3600" b="1" i="1" dirty="0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𝑽</m:t>
                    </m:r>
                    <m:r>
                      <a:rPr lang="cs-CZ" sz="3600" b="1" i="1" dirty="0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 =</m:t>
                    </m:r>
                    <m:f>
                      <m:fPr>
                        <m:ctrlPr>
                          <a:rPr lang="cs-CZ" sz="36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</m:ctrlPr>
                      </m:fPr>
                      <m:num>
                        <m:r>
                          <a:rPr lang="cs-CZ" sz="36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𝟒</m:t>
                        </m:r>
                      </m:num>
                      <m:den>
                        <m:r>
                          <a:rPr lang="cs-CZ" sz="36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  <a:sym typeface="Symbol"/>
                  </a:rPr>
                  <a:t>  r</a:t>
                </a:r>
                <a:r>
                  <a:rPr lang="cs-CZ" sz="3600" b="1" baseline="30000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  <a:sym typeface="Symbol"/>
                  </a:rPr>
                  <a:t>3</a:t>
                </a:r>
                <a:endParaRPr lang="cs-CZ" sz="3600" b="1" baseline="30000" dirty="0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endParaRPr>
              </a:p>
            </p:txBody>
          </p:sp>
        </mc:Choice>
        <mc:Fallback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32040" y="3312000"/>
                <a:ext cx="3312000" cy="10531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vál 32"/>
          <p:cNvSpPr/>
          <p:nvPr/>
        </p:nvSpPr>
        <p:spPr bwMode="auto">
          <a:xfrm>
            <a:off x="863952" y="2092344"/>
            <a:ext cx="3276000" cy="3276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10800000">
            <a:off x="864000" y="3168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louk 34"/>
          <p:cNvSpPr/>
          <p:nvPr/>
        </p:nvSpPr>
        <p:spPr bwMode="auto">
          <a:xfrm>
            <a:off x="881952" y="3132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2379063" y="370806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379064" y="3730344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</p:cxnSp>
      <p:sp>
        <p:nvSpPr>
          <p:cNvPr id="38" name="TextovéPole 37"/>
          <p:cNvSpPr txBox="1"/>
          <p:nvPr/>
        </p:nvSpPr>
        <p:spPr>
          <a:xfrm>
            <a:off x="2379063" y="38427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cxnSp>
        <p:nvCxnSpPr>
          <p:cNvPr id="39" name="Přímá spojnice 38"/>
          <p:cNvCxnSpPr/>
          <p:nvPr/>
        </p:nvCxnSpPr>
        <p:spPr bwMode="auto">
          <a:xfrm flipV="1">
            <a:off x="2501952" y="3284984"/>
            <a:ext cx="1044320" cy="4230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2740773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386032" y="3284984"/>
            <a:ext cx="2160000" cy="82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1530048" y="33976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43" name="Oblouk 42"/>
          <p:cNvSpPr/>
          <p:nvPr/>
        </p:nvSpPr>
        <p:spPr bwMode="auto">
          <a:xfrm>
            <a:off x="-756592" y="3132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louk 43"/>
          <p:cNvSpPr/>
          <p:nvPr/>
        </p:nvSpPr>
        <p:spPr bwMode="auto">
          <a:xfrm rot="10800000">
            <a:off x="2502000" y="3168000"/>
            <a:ext cx="3240000" cy="108012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524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4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8" grpId="0"/>
      <p:bldP spid="40" grpId="0"/>
      <p:bldP spid="42" grpId="0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3086</TotalTime>
  <Words>793</Words>
  <Application>Microsoft Office PowerPoint</Application>
  <PresentationFormat>Předvádění na obrazovce (4:3)</PresentationFormat>
  <Paragraphs>145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Koule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467</cp:revision>
  <dcterms:created xsi:type="dcterms:W3CDTF">2012-01-02T08:14:14Z</dcterms:created>
  <dcterms:modified xsi:type="dcterms:W3CDTF">2012-04-28T12:06:27Z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