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56" r:id="rId2"/>
    <p:sldId id="315" r:id="rId3"/>
    <p:sldId id="316" r:id="rId4"/>
    <p:sldId id="326" r:id="rId5"/>
    <p:sldId id="328" r:id="rId6"/>
    <p:sldId id="329" r:id="rId7"/>
    <p:sldId id="330" r:id="rId8"/>
    <p:sldId id="331" r:id="rId9"/>
    <p:sldId id="332" r:id="rId10"/>
    <p:sldId id="333" r:id="rId11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26" Type="http://schemas.openxmlformats.org/officeDocument/2006/relationships/image" Target="../media/image34.png"/><Relationship Id="rId3" Type="http://schemas.openxmlformats.org/officeDocument/2006/relationships/image" Target="../media/image11.png"/><Relationship Id="rId21" Type="http://schemas.openxmlformats.org/officeDocument/2006/relationships/image" Target="../media/image29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5" Type="http://schemas.openxmlformats.org/officeDocument/2006/relationships/image" Target="../media/image33.png"/><Relationship Id="rId2" Type="http://schemas.openxmlformats.org/officeDocument/2006/relationships/image" Target="../media/image10.png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24" Type="http://schemas.openxmlformats.org/officeDocument/2006/relationships/image" Target="../media/image32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23" Type="http://schemas.openxmlformats.org/officeDocument/2006/relationships/image" Target="../media/image31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Relationship Id="rId22" Type="http://schemas.openxmlformats.org/officeDocument/2006/relationships/image" Target="../media/image30.png"/><Relationship Id="rId27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6000" dirty="0" smtClean="0"/>
              <a:t>Jehlan</a:t>
            </a:r>
            <a:endParaRPr lang="cs-CZ" sz="60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83593" y="234264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Zdroje</a:t>
            </a:r>
            <a:endParaRPr lang="cs-CZ" sz="3200" dirty="0"/>
          </a:p>
        </p:txBody>
      </p:sp>
      <p:sp>
        <p:nvSpPr>
          <p:cNvPr id="4" name="Obdélník 3"/>
          <p:cNvSpPr/>
          <p:nvPr/>
        </p:nvSpPr>
        <p:spPr>
          <a:xfrm>
            <a:off x="395536" y="2060848"/>
            <a:ext cx="87484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/>
              <a:t>http://kociegory.com/index.php/2011/06/oaza-w-koczurkach/</a:t>
            </a:r>
          </a:p>
          <a:p>
            <a:r>
              <a:rPr lang="cs-CZ" sz="1600" dirty="0"/>
              <a:t>http://www.fotosik.pl/pokaz_obrazek/0a892d69f378f2d5.html</a:t>
            </a:r>
          </a:p>
          <a:p>
            <a:r>
              <a:rPr lang="cs-CZ" sz="1600" dirty="0"/>
              <a:t>http://www.werttrew.fora.pl/gry-i-zabawy-pozostale,23/ostroslup-warszawski,5591-15.html</a:t>
            </a:r>
          </a:p>
          <a:p>
            <a:r>
              <a:rPr lang="cs-CZ" sz="1600" dirty="0"/>
              <a:t>http://www.piastowskakorona.pl/news.php?readmore=172</a:t>
            </a:r>
          </a:p>
          <a:p>
            <a:r>
              <a:rPr lang="cs-CZ" sz="1600" dirty="0"/>
              <a:t>http://www.srodawlkp.org/pliki/swpm_N_2B.html</a:t>
            </a:r>
          </a:p>
          <a:p>
            <a:r>
              <a:rPr lang="cs-CZ" sz="1600" dirty="0"/>
              <a:t>http://allegro.pl/ShowItem2.php/itemNotFound/?item=1975009811&amp;title=elegancka-duza-lampa-tiffany-witrazowa-art-deco</a:t>
            </a:r>
          </a:p>
          <a:p>
            <a:r>
              <a:rPr lang="cs-CZ" sz="1600" dirty="0"/>
              <a:t>http://ostroslupy.blog.onet.pl/2,ID318142569,index.html</a:t>
            </a:r>
          </a:p>
          <a:p>
            <a:r>
              <a:rPr lang="cs-CZ" sz="1600" dirty="0"/>
              <a:t>http://alejka.pl/swieca-piramida-18x5-fiolet-mat.html</a:t>
            </a:r>
          </a:p>
          <a:p>
            <a:r>
              <a:rPr lang="cs-CZ" sz="1600" dirty="0"/>
              <a:t>http://www.aristoteles.cz/matematika/stereometrie/jehlan.php</a:t>
            </a:r>
          </a:p>
        </p:txBody>
      </p:sp>
    </p:spTree>
    <p:extLst>
      <p:ext uri="{BB962C8B-B14F-4D97-AF65-F5344CB8AC3E}">
        <p14:creationId xmlns:p14="http://schemas.microsoft.com/office/powerpoint/2010/main" val="36781302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83593" y="234264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Jehlan</a:t>
            </a:r>
            <a:endParaRPr lang="cs-CZ" sz="3200" dirty="0"/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3159936" y="3551089"/>
            <a:ext cx="2592288" cy="1030039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>
                <a:latin typeface="Broadway" pitchFamily="82" charset="0"/>
              </a:rPr>
              <a:t>Jehlan</a:t>
            </a:r>
            <a:endParaRPr lang="cs-CZ" sz="3200" dirty="0">
              <a:latin typeface="Broadway" pitchFamily="82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42" y="3569671"/>
            <a:ext cx="2206352" cy="112724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581128"/>
            <a:ext cx="1652982" cy="220486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844824"/>
            <a:ext cx="1390464" cy="1853952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340" y="1067748"/>
            <a:ext cx="1526974" cy="2035965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627" y="3212976"/>
            <a:ext cx="2009800" cy="1507350"/>
          </a:xfrm>
          <a:prstGeom prst="rect">
            <a:avLst/>
          </a:prstGeom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879" y="4941168"/>
            <a:ext cx="1721837" cy="1844824"/>
          </a:xfrm>
          <a:prstGeom prst="rect">
            <a:avLst/>
          </a:prstGeom>
        </p:spPr>
      </p:pic>
      <p:pic>
        <p:nvPicPr>
          <p:cNvPr id="22" name="Obráze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83240"/>
            <a:ext cx="1402757" cy="1945760"/>
          </a:xfrm>
          <a:prstGeom prst="rect">
            <a:avLst/>
          </a:prstGeom>
        </p:spPr>
      </p:pic>
      <p:pic>
        <p:nvPicPr>
          <p:cNvPr id="23" name="Obrázek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744" y="4741613"/>
            <a:ext cx="1437624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199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Jehlan</a:t>
            </a:r>
            <a:endParaRPr lang="cs-CZ" sz="6000" dirty="0"/>
          </a:p>
        </p:txBody>
      </p:sp>
      <p:cxnSp>
        <p:nvCxnSpPr>
          <p:cNvPr id="21" name="Přímá spojnice 20"/>
          <p:cNvCxnSpPr/>
          <p:nvPr/>
        </p:nvCxnSpPr>
        <p:spPr bwMode="auto">
          <a:xfrm>
            <a:off x="3923928" y="4950000"/>
            <a:ext cx="21602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4499992" y="4005064"/>
            <a:ext cx="21602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flipV="1">
            <a:off x="3923928" y="4005064"/>
            <a:ext cx="2736304" cy="936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4499992" y="4005064"/>
            <a:ext cx="1584176" cy="936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5292080" y="1988840"/>
            <a:ext cx="0" cy="24842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H="1">
            <a:off x="3923928" y="1988840"/>
            <a:ext cx="1368152" cy="29523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H="1">
            <a:off x="4499992" y="1988840"/>
            <a:ext cx="792088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5292080" y="1988840"/>
            <a:ext cx="1368152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 flipH="1">
            <a:off x="6084168" y="4005064"/>
            <a:ext cx="576064" cy="9449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H="1">
            <a:off x="3923928" y="4005064"/>
            <a:ext cx="576064" cy="9449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se šipkou 39"/>
          <p:cNvCxnSpPr/>
          <p:nvPr/>
        </p:nvCxnSpPr>
        <p:spPr bwMode="auto">
          <a:xfrm flipH="1">
            <a:off x="5580112" y="2060848"/>
            <a:ext cx="172819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5796136" y="1772816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hlavní vrchol</a:t>
            </a:r>
            <a:endParaRPr lang="cs-CZ" sz="16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148064" y="172229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926650" y="3835533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</a:t>
            </a:r>
            <a:endParaRPr lang="cs-CZ" sz="16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6660232" y="3835787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C</a:t>
            </a:r>
            <a:endParaRPr lang="cs-CZ" sz="16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904148" y="4963193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</a:t>
            </a:r>
            <a:endParaRPr lang="cs-CZ" sz="16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3746630" y="4963193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</a:t>
            </a:r>
            <a:endParaRPr lang="cs-CZ" sz="1600" b="1" dirty="0"/>
          </a:p>
        </p:txBody>
      </p:sp>
      <p:cxnSp>
        <p:nvCxnSpPr>
          <p:cNvPr id="54" name="Přímá spojnice 53"/>
          <p:cNvCxnSpPr/>
          <p:nvPr/>
        </p:nvCxnSpPr>
        <p:spPr bwMode="auto">
          <a:xfrm>
            <a:off x="5310000" y="2060848"/>
            <a:ext cx="756084" cy="28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se šipkou 55"/>
          <p:cNvCxnSpPr/>
          <p:nvPr/>
        </p:nvCxnSpPr>
        <p:spPr bwMode="auto">
          <a:xfrm flipH="1">
            <a:off x="5652120" y="2492896"/>
            <a:ext cx="13322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extovéPole 62"/>
          <p:cNvSpPr txBox="1"/>
          <p:nvPr/>
        </p:nvSpPr>
        <p:spPr>
          <a:xfrm>
            <a:off x="5724128" y="2204864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boční hrana</a:t>
            </a:r>
            <a:endParaRPr lang="cs-CZ" sz="1600" b="1" dirty="0"/>
          </a:p>
        </p:txBody>
      </p:sp>
      <p:cxnSp>
        <p:nvCxnSpPr>
          <p:cNvPr id="67" name="Přímá spojnice se šipkou 66"/>
          <p:cNvCxnSpPr/>
          <p:nvPr/>
        </p:nvCxnSpPr>
        <p:spPr bwMode="auto">
          <a:xfrm flipH="1">
            <a:off x="5917021" y="3465004"/>
            <a:ext cx="160730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0" name="TextovéPole 69"/>
          <p:cNvSpPr txBox="1"/>
          <p:nvPr/>
        </p:nvSpPr>
        <p:spPr>
          <a:xfrm>
            <a:off x="6300192" y="3162294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boční stěna</a:t>
            </a:r>
            <a:endParaRPr lang="cs-CZ" sz="1600" b="1" dirty="0"/>
          </a:p>
        </p:txBody>
      </p:sp>
      <p:cxnSp>
        <p:nvCxnSpPr>
          <p:cNvPr id="72" name="Přímá spojnice se šipkou 71"/>
          <p:cNvCxnSpPr>
            <a:endCxn id="46" idx="0"/>
          </p:cNvCxnSpPr>
          <p:nvPr/>
        </p:nvCxnSpPr>
        <p:spPr bwMode="auto">
          <a:xfrm flipH="1">
            <a:off x="6084168" y="4963193"/>
            <a:ext cx="18002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3" name="TextovéPole 72"/>
          <p:cNvSpPr txBox="1"/>
          <p:nvPr/>
        </p:nvSpPr>
        <p:spPr>
          <a:xfrm>
            <a:off x="6228184" y="4648460"/>
            <a:ext cx="1991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v</a:t>
            </a:r>
            <a:r>
              <a:rPr lang="cs-CZ" sz="1600" b="1" dirty="0" smtClean="0"/>
              <a:t>rchol podstavy</a:t>
            </a:r>
            <a:endParaRPr lang="cs-CZ" sz="1600" b="1" dirty="0"/>
          </a:p>
        </p:txBody>
      </p:sp>
      <p:cxnSp>
        <p:nvCxnSpPr>
          <p:cNvPr id="75" name="Přímá spojnice se šipkou 74"/>
          <p:cNvCxnSpPr/>
          <p:nvPr/>
        </p:nvCxnSpPr>
        <p:spPr bwMode="auto">
          <a:xfrm flipH="1">
            <a:off x="6372200" y="4477532"/>
            <a:ext cx="201622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6" name="TextovéPole 75"/>
          <p:cNvSpPr txBox="1"/>
          <p:nvPr/>
        </p:nvSpPr>
        <p:spPr>
          <a:xfrm>
            <a:off x="6576591" y="4134562"/>
            <a:ext cx="2027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p</a:t>
            </a:r>
            <a:r>
              <a:rPr lang="cs-CZ" sz="1600" b="1" dirty="0" smtClean="0"/>
              <a:t>odstavná hrana</a:t>
            </a:r>
            <a:endParaRPr lang="cs-CZ" sz="1600" b="1" dirty="0"/>
          </a:p>
        </p:txBody>
      </p:sp>
      <p:cxnSp>
        <p:nvCxnSpPr>
          <p:cNvPr id="82" name="Přímá spojnice se šipkou 81"/>
          <p:cNvCxnSpPr/>
          <p:nvPr/>
        </p:nvCxnSpPr>
        <p:spPr bwMode="auto">
          <a:xfrm flipV="1">
            <a:off x="4648781" y="4479717"/>
            <a:ext cx="0" cy="16135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5" name="Přímá spojnice 84"/>
          <p:cNvCxnSpPr/>
          <p:nvPr/>
        </p:nvCxnSpPr>
        <p:spPr bwMode="auto">
          <a:xfrm>
            <a:off x="4648781" y="6093296"/>
            <a:ext cx="107153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TextovéPole 85"/>
          <p:cNvSpPr txBox="1"/>
          <p:nvPr/>
        </p:nvSpPr>
        <p:spPr>
          <a:xfrm>
            <a:off x="4644008" y="5744380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podstava</a:t>
            </a:r>
            <a:endParaRPr lang="cs-CZ" sz="1600" b="1" dirty="0"/>
          </a:p>
        </p:txBody>
      </p:sp>
      <p:cxnSp>
        <p:nvCxnSpPr>
          <p:cNvPr id="89" name="Přímá spojnice se šipkou 88"/>
          <p:cNvCxnSpPr/>
          <p:nvPr/>
        </p:nvCxnSpPr>
        <p:spPr bwMode="auto">
          <a:xfrm>
            <a:off x="2843808" y="3331571"/>
            <a:ext cx="244827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0" name="TextovéPole 89"/>
          <p:cNvSpPr txBox="1"/>
          <p:nvPr/>
        </p:nvSpPr>
        <p:spPr>
          <a:xfrm>
            <a:off x="2954542" y="3018438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výška</a:t>
            </a:r>
            <a:endParaRPr lang="cs-CZ" sz="1600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0" y="5292000"/>
            <a:ext cx="48137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Boční stěny …… rovnoramenné trojúhelníky</a:t>
            </a:r>
            <a:endParaRPr lang="cs-CZ" sz="16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0" y="5760000"/>
            <a:ext cx="48137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Boční hrany …… vycházejí z hlavního vrcholu</a:t>
            </a:r>
            <a:endParaRPr lang="cs-CZ" sz="1600" b="1" dirty="0"/>
          </a:p>
        </p:txBody>
      </p:sp>
      <p:sp>
        <p:nvSpPr>
          <p:cNvPr id="93" name="Obdélník 92"/>
          <p:cNvSpPr/>
          <p:nvPr/>
        </p:nvSpPr>
        <p:spPr>
          <a:xfrm>
            <a:off x="0" y="6228000"/>
            <a:ext cx="91808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</a:pP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Výška jehlanu</a:t>
            </a:r>
            <a:r>
              <a:rPr lang="cs-CZ" sz="1600" b="1" dirty="0"/>
              <a:t> </a:t>
            </a:r>
            <a:r>
              <a:rPr lang="cs-CZ" sz="1600" b="1" dirty="0" smtClean="0"/>
              <a:t>…. 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je </a:t>
            </a:r>
            <a:r>
              <a:rPr lang="cs-CZ" sz="1600" b="1" dirty="0">
                <a:latin typeface="Arial" pitchFamily="34" charset="0"/>
                <a:cs typeface="Arial" pitchFamily="34" charset="0"/>
              </a:rPr>
              <a:t>kolmá k podstavě a prochází jejím středem, vzdálenost hlavního 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           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  <a:p>
            <a:pPr>
              <a:buClrTx/>
              <a:buFontTx/>
              <a:buNone/>
            </a:pPr>
            <a:r>
              <a:rPr lang="cs-CZ" sz="1600" b="1" dirty="0">
                <a:latin typeface="Arial" pitchFamily="34" charset="0"/>
                <a:cs typeface="Arial" pitchFamily="34" charset="0"/>
              </a:rPr>
              <a:t>                              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vrcholu </a:t>
            </a:r>
            <a:r>
              <a:rPr lang="cs-CZ" sz="1600" b="1" dirty="0">
                <a:latin typeface="Arial" pitchFamily="34" charset="0"/>
                <a:cs typeface="Arial" pitchFamily="34" charset="0"/>
              </a:rPr>
              <a:t>od podstavy</a:t>
            </a:r>
          </a:p>
        </p:txBody>
      </p:sp>
    </p:spTree>
    <p:extLst>
      <p:ext uri="{BB962C8B-B14F-4D97-AF65-F5344CB8AC3E}">
        <p14:creationId xmlns:p14="http://schemas.microsoft.com/office/powerpoint/2010/main" val="29697177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46" grpId="0"/>
      <p:bldP spid="47" grpId="0"/>
      <p:bldP spid="63" grpId="0"/>
      <p:bldP spid="70" grpId="0"/>
      <p:bldP spid="73" grpId="0"/>
      <p:bldP spid="76" grpId="0"/>
      <p:bldP spid="86" grpId="0"/>
      <p:bldP spid="90" grpId="0"/>
      <p:bldP spid="91" grpId="0"/>
      <p:bldP spid="92" grpId="0"/>
      <p:bldP spid="9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" name="Přímá spojnice 64"/>
          <p:cNvCxnSpPr/>
          <p:nvPr/>
        </p:nvCxnSpPr>
        <p:spPr bwMode="auto">
          <a:xfrm flipV="1">
            <a:off x="6300192" y="3393217"/>
            <a:ext cx="720080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 flipV="1">
            <a:off x="7740352" y="3645245"/>
            <a:ext cx="648072" cy="4680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7020272" y="3393217"/>
            <a:ext cx="1368152" cy="2520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 flipH="1">
            <a:off x="6300192" y="2097073"/>
            <a:ext cx="1092555" cy="17821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flipH="1">
            <a:off x="7020272" y="2097073"/>
            <a:ext cx="372475" cy="1296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7392747" y="2097073"/>
            <a:ext cx="995677" cy="15481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Přímá spojnice 83"/>
          <p:cNvCxnSpPr/>
          <p:nvPr/>
        </p:nvCxnSpPr>
        <p:spPr bwMode="auto">
          <a:xfrm>
            <a:off x="7392747" y="2097073"/>
            <a:ext cx="347605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83593" y="332656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Jehlan</a:t>
            </a:r>
            <a:endParaRPr lang="cs-CZ" sz="6000" dirty="0"/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921296" y="6354201"/>
            <a:ext cx="120736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V="1">
            <a:off x="2153351" y="6003239"/>
            <a:ext cx="487793" cy="3423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H="1" flipV="1">
            <a:off x="490886" y="6003239"/>
            <a:ext cx="432048" cy="3423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 flipV="1">
            <a:off x="521879" y="5787215"/>
            <a:ext cx="1063604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>
            <a:off x="1577539" y="5787215"/>
            <a:ext cx="1063605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 flipV="1">
            <a:off x="945982" y="4359757"/>
            <a:ext cx="631557" cy="19857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H="1">
            <a:off x="490886" y="4359757"/>
            <a:ext cx="1063605" cy="164348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>
            <a:off x="1553156" y="4363524"/>
            <a:ext cx="556185" cy="19820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1554491" y="4332712"/>
            <a:ext cx="1063604" cy="164348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554491" y="4359757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H="1">
            <a:off x="611560" y="1881049"/>
            <a:ext cx="1219688" cy="1800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1831248" y="1881049"/>
            <a:ext cx="652520" cy="22322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1831248" y="1881049"/>
            <a:ext cx="786847" cy="1512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611560" y="3681249"/>
            <a:ext cx="1872208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H="1">
            <a:off x="2483768" y="3393217"/>
            <a:ext cx="134327" cy="720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 flipV="1">
            <a:off x="611560" y="3393217"/>
            <a:ext cx="2029584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6300192" y="3897273"/>
            <a:ext cx="144016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Přímá spojnice 87"/>
          <p:cNvCxnSpPr/>
          <p:nvPr/>
        </p:nvCxnSpPr>
        <p:spPr bwMode="auto">
          <a:xfrm flipV="1">
            <a:off x="6372200" y="5517233"/>
            <a:ext cx="834309" cy="26998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4" name="Přímá spojnice 1023"/>
          <p:cNvCxnSpPr/>
          <p:nvPr/>
        </p:nvCxnSpPr>
        <p:spPr bwMode="auto">
          <a:xfrm>
            <a:off x="6372200" y="5787215"/>
            <a:ext cx="288032" cy="3871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9" name="Přímá spojnice 1028"/>
          <p:cNvCxnSpPr/>
          <p:nvPr/>
        </p:nvCxnSpPr>
        <p:spPr bwMode="auto">
          <a:xfrm>
            <a:off x="6660232" y="6174392"/>
            <a:ext cx="1080120" cy="1711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1" name="Přímá spojnice 1030"/>
          <p:cNvCxnSpPr/>
          <p:nvPr/>
        </p:nvCxnSpPr>
        <p:spPr bwMode="auto">
          <a:xfrm flipV="1">
            <a:off x="7740352" y="5976194"/>
            <a:ext cx="1008112" cy="37800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3" name="Přímá spojnice 1032"/>
          <p:cNvCxnSpPr/>
          <p:nvPr/>
        </p:nvCxnSpPr>
        <p:spPr bwMode="auto">
          <a:xfrm flipH="1" flipV="1">
            <a:off x="8388424" y="5652224"/>
            <a:ext cx="360040" cy="32397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5" name="Přímá spojnice 1034"/>
          <p:cNvCxnSpPr/>
          <p:nvPr/>
        </p:nvCxnSpPr>
        <p:spPr bwMode="auto">
          <a:xfrm flipH="1" flipV="1">
            <a:off x="7206509" y="5517233"/>
            <a:ext cx="1181915" cy="1349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7" name="Přímá spojnice 1036"/>
          <p:cNvCxnSpPr/>
          <p:nvPr/>
        </p:nvCxnSpPr>
        <p:spPr bwMode="auto">
          <a:xfrm flipV="1">
            <a:off x="6372200" y="4359757"/>
            <a:ext cx="1194349" cy="142745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9" name="Přímá spojnice 1038"/>
          <p:cNvCxnSpPr/>
          <p:nvPr/>
        </p:nvCxnSpPr>
        <p:spPr bwMode="auto">
          <a:xfrm flipH="1">
            <a:off x="7206509" y="4363524"/>
            <a:ext cx="360040" cy="11537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1" name="Přímá spojnice 1040"/>
          <p:cNvCxnSpPr/>
          <p:nvPr/>
        </p:nvCxnSpPr>
        <p:spPr bwMode="auto">
          <a:xfrm>
            <a:off x="7566549" y="4359757"/>
            <a:ext cx="821875" cy="129246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3" name="Přímá spojnice 1042"/>
          <p:cNvCxnSpPr/>
          <p:nvPr/>
        </p:nvCxnSpPr>
        <p:spPr bwMode="auto">
          <a:xfrm>
            <a:off x="7566549" y="4332712"/>
            <a:ext cx="1181915" cy="164348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5" name="Přímá spojnice 1044"/>
          <p:cNvCxnSpPr/>
          <p:nvPr/>
        </p:nvCxnSpPr>
        <p:spPr bwMode="auto">
          <a:xfrm flipH="1">
            <a:off x="6660232" y="4363524"/>
            <a:ext cx="906317" cy="18108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7" name="Přímá spojnice 1046"/>
          <p:cNvCxnSpPr/>
          <p:nvPr/>
        </p:nvCxnSpPr>
        <p:spPr bwMode="auto">
          <a:xfrm>
            <a:off x="7566549" y="4332712"/>
            <a:ext cx="173803" cy="20128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8" name="TextovéPole 1047"/>
          <p:cNvSpPr txBox="1"/>
          <p:nvPr/>
        </p:nvSpPr>
        <p:spPr>
          <a:xfrm>
            <a:off x="6012160" y="5617938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F</a:t>
            </a:r>
            <a:endParaRPr lang="cs-CZ" sz="1600" b="1" dirty="0"/>
          </a:p>
        </p:txBody>
      </p:sp>
      <p:sp>
        <p:nvSpPr>
          <p:cNvPr id="121" name="TextovéPole 120"/>
          <p:cNvSpPr txBox="1"/>
          <p:nvPr/>
        </p:nvSpPr>
        <p:spPr>
          <a:xfrm>
            <a:off x="6156176" y="4010566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</a:t>
            </a:r>
            <a:endParaRPr lang="cs-CZ" sz="1600" b="1" dirty="0"/>
          </a:p>
        </p:txBody>
      </p:sp>
      <p:sp>
        <p:nvSpPr>
          <p:cNvPr id="122" name="TextovéPole 121"/>
          <p:cNvSpPr txBox="1"/>
          <p:nvPr/>
        </p:nvSpPr>
        <p:spPr>
          <a:xfrm>
            <a:off x="6476873" y="626741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</a:t>
            </a:r>
            <a:endParaRPr lang="cs-CZ" sz="1600" b="1" dirty="0"/>
          </a:p>
        </p:txBody>
      </p:sp>
      <p:sp>
        <p:nvSpPr>
          <p:cNvPr id="123" name="TextovéPole 122"/>
          <p:cNvSpPr txBox="1"/>
          <p:nvPr/>
        </p:nvSpPr>
        <p:spPr>
          <a:xfrm>
            <a:off x="741276" y="6354201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</a:t>
            </a:r>
            <a:endParaRPr lang="cs-CZ" sz="1600" b="1" dirty="0"/>
          </a:p>
        </p:txBody>
      </p:sp>
      <p:sp>
        <p:nvSpPr>
          <p:cNvPr id="124" name="TextovéPole 123"/>
          <p:cNvSpPr txBox="1"/>
          <p:nvPr/>
        </p:nvSpPr>
        <p:spPr>
          <a:xfrm>
            <a:off x="346870" y="3774743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</a:t>
            </a:r>
            <a:endParaRPr lang="cs-CZ" sz="1600" b="1" dirty="0"/>
          </a:p>
        </p:txBody>
      </p:sp>
      <p:sp>
        <p:nvSpPr>
          <p:cNvPr id="127" name="TextovéPole 126"/>
          <p:cNvSpPr txBox="1"/>
          <p:nvPr/>
        </p:nvSpPr>
        <p:spPr>
          <a:xfrm>
            <a:off x="7560332" y="6370609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</a:t>
            </a:r>
            <a:endParaRPr lang="cs-CZ" sz="1600" b="1" dirty="0"/>
          </a:p>
        </p:txBody>
      </p:sp>
      <p:sp>
        <p:nvSpPr>
          <p:cNvPr id="128" name="TextovéPole 127"/>
          <p:cNvSpPr txBox="1"/>
          <p:nvPr/>
        </p:nvSpPr>
        <p:spPr>
          <a:xfrm>
            <a:off x="7740352" y="410729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</a:t>
            </a:r>
            <a:endParaRPr lang="cs-CZ" sz="1600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2281104" y="4163435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</a:t>
            </a:r>
            <a:endParaRPr lang="cs-CZ" sz="1600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1929321" y="6354201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</a:t>
            </a:r>
            <a:endParaRPr lang="cs-CZ" sz="1600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8388424" y="3558719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C</a:t>
            </a:r>
            <a:endParaRPr lang="cs-CZ" sz="1600" b="1" dirty="0"/>
          </a:p>
        </p:txBody>
      </p:sp>
      <p:sp>
        <p:nvSpPr>
          <p:cNvPr id="132" name="TextovéPole 131"/>
          <p:cNvSpPr txBox="1"/>
          <p:nvPr/>
        </p:nvSpPr>
        <p:spPr>
          <a:xfrm>
            <a:off x="8682227" y="6032055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C</a:t>
            </a:r>
            <a:endParaRPr lang="cs-CZ" sz="1600" b="1" dirty="0"/>
          </a:p>
        </p:txBody>
      </p:sp>
      <p:sp>
        <p:nvSpPr>
          <p:cNvPr id="133" name="TextovéPole 132"/>
          <p:cNvSpPr txBox="1"/>
          <p:nvPr/>
        </p:nvSpPr>
        <p:spPr>
          <a:xfrm>
            <a:off x="2592836" y="5617938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C</a:t>
            </a:r>
            <a:endParaRPr lang="cs-CZ" sz="1600" b="1" dirty="0"/>
          </a:p>
        </p:txBody>
      </p:sp>
      <p:sp>
        <p:nvSpPr>
          <p:cNvPr id="134" name="TextovéPole 133"/>
          <p:cNvSpPr txBox="1"/>
          <p:nvPr/>
        </p:nvSpPr>
        <p:spPr>
          <a:xfrm>
            <a:off x="2618095" y="3027028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C</a:t>
            </a:r>
            <a:endParaRPr lang="cs-CZ" sz="1600" b="1" dirty="0"/>
          </a:p>
        </p:txBody>
      </p:sp>
      <p:sp>
        <p:nvSpPr>
          <p:cNvPr id="135" name="TextovéPole 134"/>
          <p:cNvSpPr txBox="1"/>
          <p:nvPr/>
        </p:nvSpPr>
        <p:spPr>
          <a:xfrm>
            <a:off x="7293410" y="410729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136" name="TextovéPole 135"/>
          <p:cNvSpPr txBox="1"/>
          <p:nvPr/>
        </p:nvSpPr>
        <p:spPr>
          <a:xfrm>
            <a:off x="7254067" y="1794743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137" name="TextovéPole 136"/>
          <p:cNvSpPr txBox="1"/>
          <p:nvPr/>
        </p:nvSpPr>
        <p:spPr>
          <a:xfrm>
            <a:off x="1403648" y="4021203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138" name="TextovéPole 137"/>
          <p:cNvSpPr txBox="1"/>
          <p:nvPr/>
        </p:nvSpPr>
        <p:spPr>
          <a:xfrm>
            <a:off x="1400488" y="1794743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139" name="TextovéPole 138"/>
          <p:cNvSpPr txBox="1"/>
          <p:nvPr/>
        </p:nvSpPr>
        <p:spPr>
          <a:xfrm>
            <a:off x="8388424" y="5226718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</a:t>
            </a:r>
            <a:endParaRPr lang="cs-CZ" sz="1600" b="1" dirty="0"/>
          </a:p>
        </p:txBody>
      </p:sp>
      <p:sp>
        <p:nvSpPr>
          <p:cNvPr id="140" name="TextovéPole 139"/>
          <p:cNvSpPr txBox="1"/>
          <p:nvPr/>
        </p:nvSpPr>
        <p:spPr>
          <a:xfrm>
            <a:off x="7074047" y="3105185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</a:t>
            </a:r>
            <a:endParaRPr lang="cs-CZ" sz="1600" b="1" dirty="0"/>
          </a:p>
        </p:txBody>
      </p:sp>
      <p:sp>
        <p:nvSpPr>
          <p:cNvPr id="141" name="TextovéPole 140"/>
          <p:cNvSpPr txBox="1"/>
          <p:nvPr/>
        </p:nvSpPr>
        <p:spPr>
          <a:xfrm>
            <a:off x="1585483" y="5475655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</a:t>
            </a:r>
            <a:endParaRPr lang="cs-CZ" sz="1600" b="1" dirty="0"/>
          </a:p>
        </p:txBody>
      </p:sp>
      <p:sp>
        <p:nvSpPr>
          <p:cNvPr id="142" name="TextovéPole 141"/>
          <p:cNvSpPr txBox="1"/>
          <p:nvPr/>
        </p:nvSpPr>
        <p:spPr>
          <a:xfrm>
            <a:off x="7287036" y="5226718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E</a:t>
            </a:r>
            <a:endParaRPr lang="cs-CZ" sz="1600" b="1" dirty="0"/>
          </a:p>
        </p:txBody>
      </p:sp>
      <p:sp>
        <p:nvSpPr>
          <p:cNvPr id="143" name="TextovéPole 142"/>
          <p:cNvSpPr txBox="1"/>
          <p:nvPr/>
        </p:nvSpPr>
        <p:spPr>
          <a:xfrm>
            <a:off x="114060" y="5787215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E</a:t>
            </a:r>
            <a:endParaRPr lang="cs-CZ" sz="1600" b="1" dirty="0"/>
          </a:p>
        </p:txBody>
      </p:sp>
      <p:sp>
        <p:nvSpPr>
          <p:cNvPr id="1049" name="TextovéPole 1048"/>
          <p:cNvSpPr txBox="1"/>
          <p:nvPr/>
        </p:nvSpPr>
        <p:spPr>
          <a:xfrm>
            <a:off x="2047319" y="1876264"/>
            <a:ext cx="526098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>
                <a:solidFill>
                  <a:srgbClr val="FF0000"/>
                </a:solidFill>
                <a:latin typeface="Arial Black" pitchFamily="34" charset="0"/>
              </a:rPr>
              <a:t>Jehlan může mít různé tvary podstavy</a:t>
            </a:r>
            <a:endParaRPr lang="cs-CZ" sz="19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50" name="TextovéPole 1049"/>
          <p:cNvSpPr txBox="1"/>
          <p:nvPr/>
        </p:nvSpPr>
        <p:spPr>
          <a:xfrm>
            <a:off x="2555776" y="377974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odstava trojúhelník</a:t>
            </a:r>
            <a:endParaRPr lang="cs-CZ" b="1" dirty="0"/>
          </a:p>
        </p:txBody>
      </p:sp>
      <p:sp>
        <p:nvSpPr>
          <p:cNvPr id="146" name="TextovéPole 145"/>
          <p:cNvSpPr txBox="1"/>
          <p:nvPr/>
        </p:nvSpPr>
        <p:spPr>
          <a:xfrm>
            <a:off x="5025158" y="2347285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čtyřboký jehlan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7" name="TextovéPole 146"/>
          <p:cNvSpPr txBox="1"/>
          <p:nvPr/>
        </p:nvSpPr>
        <p:spPr>
          <a:xfrm>
            <a:off x="4788024" y="4663863"/>
            <a:ext cx="2105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šestiboký jehlan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8" name="TextovéPole 147"/>
          <p:cNvSpPr txBox="1"/>
          <p:nvPr/>
        </p:nvSpPr>
        <p:spPr>
          <a:xfrm>
            <a:off x="2258007" y="485738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pětiboký jehlan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9" name="TextovéPole 148"/>
          <p:cNvSpPr txBox="1"/>
          <p:nvPr/>
        </p:nvSpPr>
        <p:spPr>
          <a:xfrm>
            <a:off x="2258007" y="225329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trojboký jehlan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0" name="TextovéPole 149"/>
          <p:cNvSpPr txBox="1"/>
          <p:nvPr/>
        </p:nvSpPr>
        <p:spPr>
          <a:xfrm>
            <a:off x="3995936" y="3405411"/>
            <a:ext cx="2567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odstava čtyřúhelník</a:t>
            </a:r>
            <a:endParaRPr lang="cs-CZ" b="1" dirty="0"/>
          </a:p>
        </p:txBody>
      </p:sp>
      <p:sp>
        <p:nvSpPr>
          <p:cNvPr id="151" name="TextovéPole 150"/>
          <p:cNvSpPr txBox="1"/>
          <p:nvPr/>
        </p:nvSpPr>
        <p:spPr>
          <a:xfrm>
            <a:off x="2267744" y="6165304"/>
            <a:ext cx="269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odstava pětiúhelník</a:t>
            </a:r>
            <a:endParaRPr lang="cs-CZ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3995936" y="5877272"/>
            <a:ext cx="2752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odstava šestiúhelník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5578406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" grpId="0"/>
      <p:bldP spid="121" grpId="0"/>
      <p:bldP spid="122" grpId="0"/>
      <p:bldP spid="123" grpId="0"/>
      <p:bldP spid="124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049" grpId="0"/>
      <p:bldP spid="1050" grpId="0"/>
      <p:bldP spid="146" grpId="0"/>
      <p:bldP spid="147" grpId="0"/>
      <p:bldP spid="148" grpId="0"/>
      <p:bldP spid="149" grpId="0"/>
      <p:bldP spid="150" grpId="0"/>
      <p:bldP spid="151" grpId="0"/>
      <p:bldP spid="1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" name="Přímá spojnice 64"/>
          <p:cNvCxnSpPr/>
          <p:nvPr/>
        </p:nvCxnSpPr>
        <p:spPr bwMode="auto">
          <a:xfrm flipV="1">
            <a:off x="339527" y="5107495"/>
            <a:ext cx="720080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 flipV="1">
            <a:off x="1779687" y="5359523"/>
            <a:ext cx="648072" cy="4680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1059607" y="5107495"/>
            <a:ext cx="1368152" cy="2520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 flipH="1">
            <a:off x="339527" y="3811351"/>
            <a:ext cx="1092555" cy="17821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flipH="1">
            <a:off x="1059607" y="3811351"/>
            <a:ext cx="372475" cy="1296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1432082" y="3811351"/>
            <a:ext cx="995677" cy="15481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Přímá spojnice 83"/>
          <p:cNvCxnSpPr/>
          <p:nvPr/>
        </p:nvCxnSpPr>
        <p:spPr bwMode="auto">
          <a:xfrm>
            <a:off x="1432082" y="3811351"/>
            <a:ext cx="347605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Síť </a:t>
            </a:r>
            <a:r>
              <a:rPr lang="cs-CZ" sz="6000" dirty="0"/>
              <a:t>jehlanu</a:t>
            </a:r>
            <a:endParaRPr lang="cs-CZ" sz="8800" dirty="0"/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339527" y="5611551"/>
            <a:ext cx="144016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1" name="TextovéPole 120"/>
          <p:cNvSpPr txBox="1"/>
          <p:nvPr/>
        </p:nvSpPr>
        <p:spPr>
          <a:xfrm>
            <a:off x="195511" y="572484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</a:t>
            </a:r>
            <a:endParaRPr lang="cs-CZ" sz="1600" b="1" dirty="0"/>
          </a:p>
        </p:txBody>
      </p:sp>
      <p:sp>
        <p:nvSpPr>
          <p:cNvPr id="128" name="TextovéPole 127"/>
          <p:cNvSpPr txBox="1"/>
          <p:nvPr/>
        </p:nvSpPr>
        <p:spPr>
          <a:xfrm>
            <a:off x="1779687" y="582157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</a:t>
            </a:r>
            <a:endParaRPr lang="cs-CZ" sz="1600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2427759" y="5272997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C</a:t>
            </a:r>
            <a:endParaRPr lang="cs-CZ" sz="1600" b="1" dirty="0"/>
          </a:p>
        </p:txBody>
      </p:sp>
      <p:sp>
        <p:nvSpPr>
          <p:cNvPr id="136" name="TextovéPole 135"/>
          <p:cNvSpPr txBox="1"/>
          <p:nvPr/>
        </p:nvSpPr>
        <p:spPr>
          <a:xfrm>
            <a:off x="1293402" y="3509021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140" name="TextovéPole 139"/>
          <p:cNvSpPr txBox="1"/>
          <p:nvPr/>
        </p:nvSpPr>
        <p:spPr>
          <a:xfrm>
            <a:off x="1113382" y="4819463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</a:t>
            </a:r>
            <a:endParaRPr lang="cs-CZ" sz="16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1115616" y="2132856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síť pravidelného čtyřbokého jehlanu, jehož podstavná hrana má délku 30 mm a délka boční hrany je 45 mm.</a:t>
            </a:r>
            <a:endParaRPr lang="cs-CZ" sz="16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2175731" y="5483018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30 mm</a:t>
            </a:r>
            <a:endParaRPr lang="cs-CZ" sz="16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683568" y="5719563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30 mm</a:t>
            </a:r>
            <a:endParaRPr lang="cs-CZ" sz="16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959707" y="4391244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45 mm</a:t>
            </a:r>
            <a:endParaRPr lang="cs-CZ" sz="1600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4680000" y="5970766"/>
            <a:ext cx="10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5760000" y="4890766"/>
            <a:ext cx="0" cy="10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4680000" y="4890766"/>
            <a:ext cx="0" cy="10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>
            <a:off x="4680000" y="4890766"/>
            <a:ext cx="10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rot="-6000000" flipV="1">
            <a:off x="6009717" y="2438542"/>
            <a:ext cx="0" cy="16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Přímá spojnice 84"/>
          <p:cNvCxnSpPr/>
          <p:nvPr/>
        </p:nvCxnSpPr>
        <p:spPr bwMode="auto">
          <a:xfrm rot="1200000" flipV="1">
            <a:off x="4957036" y="3325365"/>
            <a:ext cx="0" cy="16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 rot="-1200000" flipV="1">
            <a:off x="5482964" y="3334956"/>
            <a:ext cx="0" cy="16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Přímá spojnice 86"/>
          <p:cNvCxnSpPr/>
          <p:nvPr/>
        </p:nvCxnSpPr>
        <p:spPr bwMode="auto">
          <a:xfrm rot="-3600000" flipV="1">
            <a:off x="5896678" y="2978804"/>
            <a:ext cx="0" cy="16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Přímá spojnice 88"/>
          <p:cNvCxnSpPr/>
          <p:nvPr/>
        </p:nvCxnSpPr>
        <p:spPr bwMode="auto">
          <a:xfrm flipV="1">
            <a:off x="5770832" y="4166458"/>
            <a:ext cx="816496" cy="741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 rot="-4800000">
            <a:off x="6141099" y="3634661"/>
            <a:ext cx="10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 rot="2400000">
            <a:off x="3726335" y="4543660"/>
            <a:ext cx="10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 rot="3600000" flipV="1">
            <a:off x="4554153" y="2984198"/>
            <a:ext cx="0" cy="16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3" name="TextovéPole 92"/>
          <p:cNvSpPr txBox="1"/>
          <p:nvPr/>
        </p:nvSpPr>
        <p:spPr>
          <a:xfrm rot="16776393">
            <a:off x="6342823" y="3509020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>
                    <a:lumMod val="75000"/>
                  </a:schemeClr>
                </a:solidFill>
              </a:rPr>
              <a:t>30 mm</a:t>
            </a:r>
            <a:endParaRPr lang="cs-CZ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4" name="TextovéPole 93"/>
          <p:cNvSpPr txBox="1"/>
          <p:nvPr/>
        </p:nvSpPr>
        <p:spPr>
          <a:xfrm rot="16200000">
            <a:off x="4122606" y="5270770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>
                    <a:lumMod val="75000"/>
                  </a:schemeClr>
                </a:solidFill>
              </a:rPr>
              <a:t>30 mm</a:t>
            </a:r>
            <a:endParaRPr lang="cs-CZ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4802025" y="5970766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>
                    <a:lumMod val="75000"/>
                  </a:schemeClr>
                </a:solidFill>
              </a:rPr>
              <a:t>30 mm</a:t>
            </a:r>
            <a:endParaRPr lang="cs-CZ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6" name="TextovéPole 95"/>
          <p:cNvSpPr txBox="1"/>
          <p:nvPr/>
        </p:nvSpPr>
        <p:spPr>
          <a:xfrm rot="5400000">
            <a:off x="5455636" y="5272997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>
                    <a:lumMod val="75000"/>
                  </a:schemeClr>
                </a:solidFill>
              </a:rPr>
              <a:t>30 mm</a:t>
            </a:r>
            <a:endParaRPr lang="cs-CZ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7" name="TextovéPole 96"/>
          <p:cNvSpPr txBox="1"/>
          <p:nvPr/>
        </p:nvSpPr>
        <p:spPr>
          <a:xfrm rot="19088701">
            <a:off x="5819710" y="4465198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>
                    <a:lumMod val="75000"/>
                  </a:schemeClr>
                </a:solidFill>
              </a:rPr>
              <a:t>30 mm</a:t>
            </a:r>
            <a:endParaRPr lang="cs-CZ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8" name="TextovéPole 97"/>
          <p:cNvSpPr txBox="1"/>
          <p:nvPr/>
        </p:nvSpPr>
        <p:spPr>
          <a:xfrm rot="2394590">
            <a:off x="3798657" y="4474494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>
                    <a:lumMod val="75000"/>
                  </a:schemeClr>
                </a:solidFill>
              </a:rPr>
              <a:t>30 mm</a:t>
            </a:r>
            <a:endParaRPr lang="cs-CZ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0" name="TextovéPole 99"/>
          <p:cNvSpPr txBox="1"/>
          <p:nvPr/>
        </p:nvSpPr>
        <p:spPr>
          <a:xfrm rot="17326293">
            <a:off x="4591188" y="4083066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>
                    <a:lumMod val="75000"/>
                  </a:schemeClr>
                </a:solidFill>
              </a:rPr>
              <a:t>45 mm</a:t>
            </a:r>
            <a:endParaRPr lang="cs-CZ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1" name="TextovéPole 100"/>
          <p:cNvSpPr txBox="1"/>
          <p:nvPr/>
        </p:nvSpPr>
        <p:spPr>
          <a:xfrm rot="1761815">
            <a:off x="5464630" y="3735094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>
                    <a:lumMod val="75000"/>
                  </a:schemeClr>
                </a:solidFill>
              </a:rPr>
              <a:t>45 mm</a:t>
            </a:r>
            <a:endParaRPr lang="cs-CZ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2" name="TextovéPole 101"/>
          <p:cNvSpPr txBox="1"/>
          <p:nvPr/>
        </p:nvSpPr>
        <p:spPr>
          <a:xfrm rot="20955869">
            <a:off x="5482964" y="2909988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>
                    <a:lumMod val="75000"/>
                  </a:schemeClr>
                </a:solidFill>
              </a:rPr>
              <a:t>45 mm</a:t>
            </a:r>
            <a:endParaRPr lang="cs-CZ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3" name="TextovéPole 102"/>
          <p:cNvSpPr txBox="1"/>
          <p:nvPr/>
        </p:nvSpPr>
        <p:spPr>
          <a:xfrm rot="19687204">
            <a:off x="3913698" y="3562199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>
                    <a:lumMod val="75000"/>
                  </a:schemeClr>
                </a:solidFill>
              </a:rPr>
              <a:t>45 mm</a:t>
            </a:r>
            <a:endParaRPr lang="cs-CZ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4748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8" grpId="0"/>
      <p:bldP spid="131" grpId="0"/>
      <p:bldP spid="136" grpId="0"/>
      <p:bldP spid="140" grpId="0"/>
      <p:bldP spid="70" grpId="0"/>
      <p:bldP spid="4" grpId="0"/>
      <p:bldP spid="73" grpId="0"/>
      <p:bldP spid="74" grpId="0"/>
      <p:bldP spid="93" grpId="0"/>
      <p:bldP spid="94" grpId="0"/>
      <p:bldP spid="95" grpId="0"/>
      <p:bldP spid="96" grpId="0"/>
      <p:bldP spid="97" grpId="0"/>
      <p:bldP spid="98" grpId="0"/>
      <p:bldP spid="100" grpId="0"/>
      <p:bldP spid="101" grpId="0"/>
      <p:bldP spid="102" grpId="0"/>
      <p:bldP spid="1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" name="Přímá spojnice 64"/>
          <p:cNvCxnSpPr/>
          <p:nvPr/>
        </p:nvCxnSpPr>
        <p:spPr bwMode="auto">
          <a:xfrm flipV="1">
            <a:off x="179512" y="5107495"/>
            <a:ext cx="720080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 flipV="1">
            <a:off x="1619672" y="5359523"/>
            <a:ext cx="648072" cy="4680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899592" y="5107495"/>
            <a:ext cx="1368152" cy="2520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 flipH="1">
            <a:off x="179512" y="3811351"/>
            <a:ext cx="1092555" cy="17821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flipH="1">
            <a:off x="899592" y="3811351"/>
            <a:ext cx="372475" cy="1296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1272067" y="3811351"/>
            <a:ext cx="995677" cy="15481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Přímá spojnice 83"/>
          <p:cNvCxnSpPr/>
          <p:nvPr/>
        </p:nvCxnSpPr>
        <p:spPr bwMode="auto">
          <a:xfrm>
            <a:off x="1272067" y="3811351"/>
            <a:ext cx="347605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1898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</a:t>
            </a:r>
            <a:r>
              <a:rPr lang="cs-CZ" sz="6000" dirty="0"/>
              <a:t>jehlanu</a:t>
            </a:r>
            <a:endParaRPr lang="cs-CZ" sz="8800" dirty="0"/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179512" y="5611551"/>
            <a:ext cx="144016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1" name="TextovéPole 120"/>
          <p:cNvSpPr txBox="1"/>
          <p:nvPr/>
        </p:nvSpPr>
        <p:spPr>
          <a:xfrm>
            <a:off x="35496" y="572484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</a:t>
            </a:r>
            <a:endParaRPr lang="cs-CZ" sz="1600" b="1" dirty="0"/>
          </a:p>
        </p:txBody>
      </p:sp>
      <p:sp>
        <p:nvSpPr>
          <p:cNvPr id="128" name="TextovéPole 127"/>
          <p:cNvSpPr txBox="1"/>
          <p:nvPr/>
        </p:nvSpPr>
        <p:spPr>
          <a:xfrm>
            <a:off x="1619672" y="582157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</a:t>
            </a:r>
            <a:endParaRPr lang="cs-CZ" sz="1600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2267744" y="5272997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C</a:t>
            </a:r>
            <a:endParaRPr lang="cs-CZ" sz="1600" b="1" dirty="0"/>
          </a:p>
        </p:txBody>
      </p:sp>
      <p:sp>
        <p:nvSpPr>
          <p:cNvPr id="136" name="TextovéPole 135"/>
          <p:cNvSpPr txBox="1"/>
          <p:nvPr/>
        </p:nvSpPr>
        <p:spPr>
          <a:xfrm>
            <a:off x="1133387" y="3509021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140" name="TextovéPole 139"/>
          <p:cNvSpPr txBox="1"/>
          <p:nvPr/>
        </p:nvSpPr>
        <p:spPr>
          <a:xfrm>
            <a:off x="953367" y="4819463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</a:t>
            </a:r>
            <a:endParaRPr lang="cs-CZ" sz="16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1493428" y="1963579"/>
            <a:ext cx="64390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Povrch jehlanu je součet obsahů všech jeho stěn.</a:t>
            </a:r>
            <a:endParaRPr lang="cs-CZ" sz="2000" b="1" dirty="0"/>
          </a:p>
        </p:txBody>
      </p:sp>
      <p:sp>
        <p:nvSpPr>
          <p:cNvPr id="3" name="Obdélník 2"/>
          <p:cNvSpPr/>
          <p:nvPr/>
        </p:nvSpPr>
        <p:spPr bwMode="auto">
          <a:xfrm>
            <a:off x="4519985" y="4860000"/>
            <a:ext cx="1080000" cy="1080000"/>
          </a:xfrm>
          <a:prstGeom prst="rect">
            <a:avLst/>
          </a:prstGeom>
          <a:solidFill>
            <a:srgbClr val="92D05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ovnoramenný trojúhelník 4"/>
          <p:cNvSpPr/>
          <p:nvPr/>
        </p:nvSpPr>
        <p:spPr bwMode="auto">
          <a:xfrm>
            <a:off x="4519985" y="3312000"/>
            <a:ext cx="1080120" cy="1548000"/>
          </a:xfrm>
          <a:prstGeom prst="triangle">
            <a:avLst/>
          </a:prstGeom>
          <a:solidFill>
            <a:schemeClr val="tx2">
              <a:lumMod val="20000"/>
              <a:lumOff val="80000"/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Rovnoramenný trojúhelník 43"/>
          <p:cNvSpPr/>
          <p:nvPr/>
        </p:nvSpPr>
        <p:spPr bwMode="auto">
          <a:xfrm rot="-2340000">
            <a:off x="5009025" y="3153778"/>
            <a:ext cx="1080120" cy="1548000"/>
          </a:xfrm>
          <a:prstGeom prst="triangle">
            <a:avLst/>
          </a:prstGeom>
          <a:solidFill>
            <a:schemeClr val="tx2">
              <a:lumMod val="20000"/>
              <a:lumOff val="80000"/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Rovnoramenný trojúhelník 44"/>
          <p:cNvSpPr/>
          <p:nvPr/>
        </p:nvSpPr>
        <p:spPr bwMode="auto">
          <a:xfrm rot="-4680000">
            <a:off x="5282110" y="2724814"/>
            <a:ext cx="1080120" cy="1548000"/>
          </a:xfrm>
          <a:prstGeom prst="triangle">
            <a:avLst/>
          </a:prstGeom>
          <a:solidFill>
            <a:schemeClr val="tx2">
              <a:lumMod val="20000"/>
              <a:lumOff val="80000"/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Rovnoramenný trojúhelník 45"/>
          <p:cNvSpPr/>
          <p:nvPr/>
        </p:nvSpPr>
        <p:spPr bwMode="auto">
          <a:xfrm rot="2340000">
            <a:off x="4043752" y="3150962"/>
            <a:ext cx="1080120" cy="1548000"/>
          </a:xfrm>
          <a:prstGeom prst="triangle">
            <a:avLst/>
          </a:prstGeom>
          <a:solidFill>
            <a:schemeClr val="tx2">
              <a:lumMod val="20000"/>
              <a:lumOff val="80000"/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4824028" y="4005064"/>
            <a:ext cx="6680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</a:t>
            </a:r>
            <a:r>
              <a:rPr lang="cs-CZ" sz="2400" b="1" baseline="-25000" dirty="0" smtClean="0"/>
              <a:t>pl</a:t>
            </a:r>
            <a:endParaRPr lang="cs-CZ" sz="2400" b="1" baseline="-25000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896036" y="5211441"/>
            <a:ext cx="6680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</a:t>
            </a:r>
            <a:r>
              <a:rPr lang="cs-CZ" sz="2400" b="1" baseline="-25000" dirty="0" smtClean="0"/>
              <a:t>p</a:t>
            </a:r>
            <a:endParaRPr lang="cs-CZ" sz="2400" b="1" baseline="-25000" dirty="0"/>
          </a:p>
        </p:txBody>
      </p:sp>
      <p:cxnSp>
        <p:nvCxnSpPr>
          <p:cNvPr id="9" name="Přímá spojnice 8"/>
          <p:cNvCxnSpPr>
            <a:stCxn id="46" idx="0"/>
            <a:endCxn id="46" idx="3"/>
          </p:cNvCxnSpPr>
          <p:nvPr/>
        </p:nvCxnSpPr>
        <p:spPr bwMode="auto">
          <a:xfrm flipH="1">
            <a:off x="4096718" y="3323451"/>
            <a:ext cx="974188" cy="120302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TextovéPole 50"/>
          <p:cNvSpPr txBox="1"/>
          <p:nvPr/>
        </p:nvSpPr>
        <p:spPr>
          <a:xfrm>
            <a:off x="3972357" y="3866564"/>
            <a:ext cx="668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 smtClean="0"/>
              <a:t>v</a:t>
            </a:r>
            <a:r>
              <a:rPr lang="cs-CZ" b="1" baseline="-25000" dirty="0" err="1" smtClean="0"/>
              <a:t>s</a:t>
            </a:r>
            <a:endParaRPr lang="cs-CZ" b="1" baseline="-25000" dirty="0"/>
          </a:p>
        </p:txBody>
      </p:sp>
      <p:cxnSp>
        <p:nvCxnSpPr>
          <p:cNvPr id="12" name="Přímá spojnice se šipkou 11"/>
          <p:cNvCxnSpPr/>
          <p:nvPr/>
        </p:nvCxnSpPr>
        <p:spPr bwMode="auto">
          <a:xfrm flipH="1">
            <a:off x="6516216" y="4086000"/>
            <a:ext cx="257177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6672293" y="3728345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rozvinutý plášť jehlanu</a:t>
            </a:r>
            <a:endParaRPr lang="cs-CZ" sz="16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5724128" y="5250686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podstava</a:t>
            </a:r>
            <a:endParaRPr lang="cs-CZ" sz="1600" b="1" dirty="0"/>
          </a:p>
        </p:txBody>
      </p:sp>
      <p:cxnSp>
        <p:nvCxnSpPr>
          <p:cNvPr id="18" name="Přímá spojnice se šipkou 17"/>
          <p:cNvCxnSpPr/>
          <p:nvPr/>
        </p:nvCxnSpPr>
        <p:spPr bwMode="auto">
          <a:xfrm flipH="1">
            <a:off x="5679058" y="5589240"/>
            <a:ext cx="101248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>
            <a:off x="1278000" y="3798000"/>
            <a:ext cx="671642" cy="180171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TextovéPole 62"/>
          <p:cNvSpPr txBox="1"/>
          <p:nvPr/>
        </p:nvSpPr>
        <p:spPr>
          <a:xfrm>
            <a:off x="1676789" y="4819463"/>
            <a:ext cx="668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 smtClean="0"/>
              <a:t>v</a:t>
            </a:r>
            <a:r>
              <a:rPr lang="cs-CZ" b="1" baseline="-25000" dirty="0" err="1" smtClean="0"/>
              <a:t>s</a:t>
            </a:r>
            <a:endParaRPr lang="cs-CZ" b="1" baseline="-25000" dirty="0"/>
          </a:p>
        </p:txBody>
      </p:sp>
      <p:cxnSp>
        <p:nvCxnSpPr>
          <p:cNvPr id="64" name="Přímá spojnice se šipkou 63"/>
          <p:cNvCxnSpPr/>
          <p:nvPr/>
        </p:nvCxnSpPr>
        <p:spPr bwMode="auto">
          <a:xfrm flipH="1">
            <a:off x="1943709" y="5004129"/>
            <a:ext cx="173330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TextovéPole 65"/>
          <p:cNvSpPr txBox="1"/>
          <p:nvPr/>
        </p:nvSpPr>
        <p:spPr>
          <a:xfrm>
            <a:off x="2129945" y="4674622"/>
            <a:ext cx="1721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s</a:t>
            </a:r>
            <a:r>
              <a:rPr lang="cs-CZ" sz="1600" b="1" dirty="0" smtClean="0"/>
              <a:t>těnová výška</a:t>
            </a:r>
            <a:endParaRPr lang="cs-CZ" sz="1600" b="1" dirty="0"/>
          </a:p>
        </p:txBody>
      </p:sp>
      <p:sp>
        <p:nvSpPr>
          <p:cNvPr id="22" name="Obdélník 21"/>
          <p:cNvSpPr/>
          <p:nvPr/>
        </p:nvSpPr>
        <p:spPr>
          <a:xfrm>
            <a:off x="1493428" y="2366524"/>
            <a:ext cx="74710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>
                <a:latin typeface="Arial" pitchFamily="34" charset="0"/>
                <a:cs typeface="Arial" pitchFamily="34" charset="0"/>
              </a:rPr>
              <a:t>Obsah pláště se rovná součtu obsahů všech trojúhelníků, které tvoří boční stěny jehlanu.</a:t>
            </a:r>
          </a:p>
        </p:txBody>
      </p:sp>
      <p:sp>
        <p:nvSpPr>
          <p:cNvPr id="23" name="Obdélník 22"/>
          <p:cNvSpPr/>
          <p:nvPr/>
        </p:nvSpPr>
        <p:spPr>
          <a:xfrm>
            <a:off x="6432785" y="4187997"/>
            <a:ext cx="27061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… obsah </a:t>
            </a: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odstavy</a:t>
            </a:r>
          </a:p>
        </p:txBody>
      </p:sp>
      <p:sp>
        <p:nvSpPr>
          <p:cNvPr id="25" name="Obdélník 24"/>
          <p:cNvSpPr/>
          <p:nvPr/>
        </p:nvSpPr>
        <p:spPr>
          <a:xfrm>
            <a:off x="6444208" y="4633026"/>
            <a:ext cx="2435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pl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… obsah </a:t>
            </a: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pl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áště</a:t>
            </a:r>
          </a:p>
        </p:txBody>
      </p:sp>
      <p:sp>
        <p:nvSpPr>
          <p:cNvPr id="72" name="Text Box 15"/>
          <p:cNvSpPr txBox="1">
            <a:spLocks noChangeArrowheads="1"/>
          </p:cNvSpPr>
          <p:nvPr/>
        </p:nvSpPr>
        <p:spPr bwMode="auto">
          <a:xfrm>
            <a:off x="5922580" y="5827575"/>
            <a:ext cx="2879725" cy="674688"/>
          </a:xfrm>
          <a:prstGeom prst="rect">
            <a:avLst/>
          </a:prstGeom>
          <a:noFill/>
          <a:ln w="63500" cmpd="thickThin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000" tIns="63000" rIns="108000" bIns="63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cs-CZ" sz="3600" b="1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S = S</a:t>
            </a:r>
            <a:r>
              <a:rPr lang="cs-CZ" sz="3600" b="1" baseline="-25000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p</a:t>
            </a:r>
            <a:r>
              <a:rPr lang="cs-CZ" sz="3600" b="1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 + S</a:t>
            </a:r>
            <a:r>
              <a:rPr lang="cs-CZ" sz="3600" b="1" baseline="-25000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pl</a:t>
            </a:r>
          </a:p>
        </p:txBody>
      </p:sp>
    </p:spTree>
    <p:extLst>
      <p:ext uri="{BB962C8B-B14F-4D97-AF65-F5344CB8AC3E}">
        <p14:creationId xmlns:p14="http://schemas.microsoft.com/office/powerpoint/2010/main" val="31284931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2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3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4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5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66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8" grpId="0"/>
      <p:bldP spid="131" grpId="0"/>
      <p:bldP spid="136" grpId="0"/>
      <p:bldP spid="140" grpId="0"/>
      <p:bldP spid="70" grpId="0"/>
      <p:bldP spid="3" grpId="0" animBg="1"/>
      <p:bldP spid="5" grpId="0" animBg="1"/>
      <p:bldP spid="44" grpId="0" animBg="1"/>
      <p:bldP spid="45" grpId="0" animBg="1"/>
      <p:bldP spid="46" grpId="0" animBg="1"/>
      <p:bldP spid="7" grpId="0"/>
      <p:bldP spid="48" grpId="0"/>
      <p:bldP spid="51" grpId="0"/>
      <p:bldP spid="13" grpId="0"/>
      <p:bldP spid="57" grpId="0"/>
      <p:bldP spid="63" grpId="0"/>
      <p:bldP spid="66" grpId="0"/>
      <p:bldP spid="22" grpId="0"/>
      <p:bldP spid="23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" name="Přímá spojnice 64"/>
          <p:cNvCxnSpPr/>
          <p:nvPr/>
        </p:nvCxnSpPr>
        <p:spPr bwMode="auto">
          <a:xfrm flipV="1">
            <a:off x="179512" y="5107495"/>
            <a:ext cx="720080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 flipV="1">
            <a:off x="1619672" y="5359523"/>
            <a:ext cx="648072" cy="4680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899592" y="5107495"/>
            <a:ext cx="1368152" cy="2520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 flipH="1">
            <a:off x="179512" y="3811351"/>
            <a:ext cx="1092555" cy="17821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flipH="1">
            <a:off x="899592" y="3811351"/>
            <a:ext cx="372475" cy="1296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1272067" y="3811351"/>
            <a:ext cx="995677" cy="15481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Přímá spojnice 83"/>
          <p:cNvCxnSpPr/>
          <p:nvPr/>
        </p:nvCxnSpPr>
        <p:spPr bwMode="auto">
          <a:xfrm>
            <a:off x="1272067" y="3811351"/>
            <a:ext cx="347605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1898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Objem </a:t>
            </a:r>
            <a:r>
              <a:rPr lang="cs-CZ" sz="6000" dirty="0"/>
              <a:t>jehlanu</a:t>
            </a:r>
            <a:endParaRPr lang="cs-CZ" sz="8800" dirty="0"/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179512" y="5611551"/>
            <a:ext cx="144016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1" name="TextovéPole 120"/>
          <p:cNvSpPr txBox="1"/>
          <p:nvPr/>
        </p:nvSpPr>
        <p:spPr>
          <a:xfrm>
            <a:off x="35496" y="572484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</a:t>
            </a:r>
            <a:endParaRPr lang="cs-CZ" sz="1600" b="1" dirty="0"/>
          </a:p>
        </p:txBody>
      </p:sp>
      <p:sp>
        <p:nvSpPr>
          <p:cNvPr id="128" name="TextovéPole 127"/>
          <p:cNvSpPr txBox="1"/>
          <p:nvPr/>
        </p:nvSpPr>
        <p:spPr>
          <a:xfrm>
            <a:off x="1619672" y="582157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</a:t>
            </a:r>
            <a:endParaRPr lang="cs-CZ" sz="1600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2267744" y="5272997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C</a:t>
            </a:r>
            <a:endParaRPr lang="cs-CZ" sz="1600" b="1" dirty="0"/>
          </a:p>
        </p:txBody>
      </p:sp>
      <p:sp>
        <p:nvSpPr>
          <p:cNvPr id="136" name="TextovéPole 135"/>
          <p:cNvSpPr txBox="1"/>
          <p:nvPr/>
        </p:nvSpPr>
        <p:spPr>
          <a:xfrm>
            <a:off x="1133387" y="3509021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140" name="TextovéPole 139"/>
          <p:cNvSpPr txBox="1"/>
          <p:nvPr/>
        </p:nvSpPr>
        <p:spPr>
          <a:xfrm>
            <a:off x="953367" y="4819463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</a:t>
            </a:r>
            <a:endParaRPr lang="cs-CZ" sz="16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640394" y="5322694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podstava</a:t>
            </a:r>
            <a:endParaRPr lang="cs-CZ" sz="1600" b="1" dirty="0"/>
          </a:p>
        </p:txBody>
      </p:sp>
      <p:cxnSp>
        <p:nvCxnSpPr>
          <p:cNvPr id="18" name="Přímá spojnice se šipkou 17"/>
          <p:cNvCxnSpPr/>
          <p:nvPr/>
        </p:nvCxnSpPr>
        <p:spPr bwMode="auto">
          <a:xfrm flipH="1" flipV="1">
            <a:off x="1411559" y="5659486"/>
            <a:ext cx="2296345" cy="17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 flipH="1">
            <a:off x="1272067" y="3798000"/>
            <a:ext cx="5934" cy="16785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TextovéPole 62"/>
          <p:cNvSpPr txBox="1"/>
          <p:nvPr/>
        </p:nvSpPr>
        <p:spPr>
          <a:xfrm>
            <a:off x="1239628" y="4787860"/>
            <a:ext cx="530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baseline="-25000" dirty="0"/>
          </a:p>
        </p:txBody>
      </p:sp>
      <p:cxnSp>
        <p:nvCxnSpPr>
          <p:cNvPr id="64" name="Přímá spojnice se šipkou 63"/>
          <p:cNvCxnSpPr/>
          <p:nvPr/>
        </p:nvCxnSpPr>
        <p:spPr bwMode="auto">
          <a:xfrm flipH="1">
            <a:off x="1278002" y="4787860"/>
            <a:ext cx="242990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TextovéPole 65"/>
          <p:cNvSpPr txBox="1"/>
          <p:nvPr/>
        </p:nvSpPr>
        <p:spPr>
          <a:xfrm>
            <a:off x="2070546" y="4458598"/>
            <a:ext cx="1721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tělesová výška</a:t>
            </a:r>
            <a:endParaRPr lang="cs-CZ" sz="1600" b="1" dirty="0"/>
          </a:p>
        </p:txBody>
      </p:sp>
      <p:sp>
        <p:nvSpPr>
          <p:cNvPr id="22" name="Obdélník 21"/>
          <p:cNvSpPr/>
          <p:nvPr/>
        </p:nvSpPr>
        <p:spPr>
          <a:xfrm>
            <a:off x="1493428" y="2366524"/>
            <a:ext cx="74710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Objem jehlanu je třetinou objemu hranolu se stejnou postavou a stejnou výškou.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6432785" y="4187997"/>
            <a:ext cx="27061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… obsah </a:t>
            </a: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odstavy</a:t>
            </a:r>
          </a:p>
        </p:txBody>
      </p:sp>
      <p:sp>
        <p:nvSpPr>
          <p:cNvPr id="25" name="Obdélník 24"/>
          <p:cNvSpPr/>
          <p:nvPr/>
        </p:nvSpPr>
        <p:spPr>
          <a:xfrm>
            <a:off x="6444208" y="4633026"/>
            <a:ext cx="2420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… 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tělesová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ýška</a:t>
            </a:r>
            <a:endParaRPr lang="cs-CZ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 Box 15"/>
              <p:cNvSpPr txBox="1">
                <a:spLocks noChangeArrowheads="1"/>
              </p:cNvSpPr>
              <p:nvPr/>
            </p:nvSpPr>
            <p:spPr bwMode="auto">
              <a:xfrm>
                <a:off x="5879264" y="5175488"/>
                <a:ext cx="2879725" cy="984637"/>
              </a:xfrm>
              <a:prstGeom prst="rect">
                <a:avLst/>
              </a:prstGeom>
              <a:noFill/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08000" tIns="63000" rIns="108000" bIns="630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9pPr>
              </a:lstStyle>
              <a:p>
                <a:pPr eaLnBrk="1" hangingPunct="1">
                  <a:buClrTx/>
                  <a:buFontTx/>
                  <a:buNone/>
                </a:pPr>
                <a:r>
                  <a:rPr lang="cs-CZ" sz="3600" b="1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</a:rPr>
                  <a:t>V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6" charset="0"/>
                          </a:rPr>
                        </m:ctrlPr>
                      </m:fPr>
                      <m:num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6" charset="0"/>
                          </a:rPr>
                          <m:t>𝟏</m:t>
                        </m:r>
                      </m:num>
                      <m:den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6" charset="0"/>
                          </a:rPr>
                          <m:t>𝟑</m:t>
                        </m:r>
                      </m:den>
                    </m:f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sSub>
                      <m:sSubPr>
                        <m:ctrlP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</m:ctrlPr>
                      </m:sSubPr>
                      <m:e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𝑺</m:t>
                        </m:r>
                      </m:e>
                      <m:sub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𝒑</m:t>
                        </m:r>
                      </m:sub>
                    </m:sSub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𝒗</m:t>
                    </m:r>
                  </m:oMath>
                </a14:m>
                <a:endParaRPr lang="cs-CZ" sz="3600" b="1" baseline="-250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2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79264" y="5175488"/>
                <a:ext cx="2879725" cy="984637"/>
              </a:xfrm>
              <a:prstGeom prst="rect">
                <a:avLst/>
              </a:prstGeom>
              <a:blipFill rotWithShape="1">
                <a:blip r:embed="rId2"/>
                <a:stretch>
                  <a:fillRect l="-4555"/>
                </a:stretch>
              </a:blipFill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85853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2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3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4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5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6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8" grpId="0"/>
      <p:bldP spid="131" grpId="0"/>
      <p:bldP spid="136" grpId="0"/>
      <p:bldP spid="140" grpId="0"/>
      <p:bldP spid="57" grpId="0"/>
      <p:bldP spid="63" grpId="0"/>
      <p:bldP spid="66" grpId="0"/>
      <p:bldP spid="22" grpId="0"/>
      <p:bldP spid="23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" name="Přímá spojnice 64"/>
          <p:cNvCxnSpPr/>
          <p:nvPr/>
        </p:nvCxnSpPr>
        <p:spPr bwMode="auto">
          <a:xfrm flipV="1">
            <a:off x="179512" y="5107495"/>
            <a:ext cx="720080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 flipV="1">
            <a:off x="1619672" y="5359523"/>
            <a:ext cx="648072" cy="4680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899592" y="5107495"/>
            <a:ext cx="1368152" cy="2520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 flipH="1">
            <a:off x="179512" y="3811351"/>
            <a:ext cx="1092555" cy="17821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flipH="1">
            <a:off x="899592" y="3811351"/>
            <a:ext cx="372475" cy="1296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1272067" y="3811351"/>
            <a:ext cx="995677" cy="15481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Přímá spojnice 83"/>
          <p:cNvCxnSpPr/>
          <p:nvPr/>
        </p:nvCxnSpPr>
        <p:spPr bwMode="auto">
          <a:xfrm>
            <a:off x="1272067" y="3811351"/>
            <a:ext cx="347605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20105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a objem </a:t>
            </a:r>
            <a:r>
              <a:rPr lang="cs-CZ" sz="6000" dirty="0"/>
              <a:t>jehlanu</a:t>
            </a:r>
            <a:endParaRPr lang="cs-CZ" sz="8800" dirty="0"/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179512" y="5611551"/>
            <a:ext cx="144016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1" name="TextovéPole 120"/>
          <p:cNvSpPr txBox="1"/>
          <p:nvPr/>
        </p:nvSpPr>
        <p:spPr>
          <a:xfrm>
            <a:off x="35496" y="572484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</a:t>
            </a:r>
            <a:endParaRPr lang="cs-CZ" sz="1600" b="1" dirty="0"/>
          </a:p>
        </p:txBody>
      </p:sp>
      <p:sp>
        <p:nvSpPr>
          <p:cNvPr id="128" name="TextovéPole 127"/>
          <p:cNvSpPr txBox="1"/>
          <p:nvPr/>
        </p:nvSpPr>
        <p:spPr>
          <a:xfrm>
            <a:off x="1619672" y="582157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</a:t>
            </a:r>
            <a:endParaRPr lang="cs-CZ" sz="1600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2267744" y="5272997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C</a:t>
            </a:r>
            <a:endParaRPr lang="cs-CZ" sz="1600" b="1" dirty="0"/>
          </a:p>
        </p:txBody>
      </p:sp>
      <p:sp>
        <p:nvSpPr>
          <p:cNvPr id="136" name="TextovéPole 135"/>
          <p:cNvSpPr txBox="1"/>
          <p:nvPr/>
        </p:nvSpPr>
        <p:spPr>
          <a:xfrm>
            <a:off x="1133387" y="3509021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140" name="TextovéPole 139"/>
          <p:cNvSpPr txBox="1"/>
          <p:nvPr/>
        </p:nvSpPr>
        <p:spPr>
          <a:xfrm>
            <a:off x="953367" y="4819463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</a:t>
            </a:r>
            <a:endParaRPr lang="cs-CZ" sz="1600" b="1" dirty="0"/>
          </a:p>
        </p:txBody>
      </p:sp>
      <p:cxnSp>
        <p:nvCxnSpPr>
          <p:cNvPr id="20" name="Přímá spojnice 19"/>
          <p:cNvCxnSpPr/>
          <p:nvPr/>
        </p:nvCxnSpPr>
        <p:spPr bwMode="auto">
          <a:xfrm flipH="1">
            <a:off x="1272067" y="3798000"/>
            <a:ext cx="5934" cy="16785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TextovéPole 62"/>
          <p:cNvSpPr txBox="1"/>
          <p:nvPr/>
        </p:nvSpPr>
        <p:spPr>
          <a:xfrm>
            <a:off x="1239628" y="4787860"/>
            <a:ext cx="530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baseline="-25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613906" y="1893347"/>
            <a:ext cx="849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Vypočtěte povrch a objem pravidelného čtyřbokého jehlanu (podstavou je čtverec) s délkou podstavné hrany 45 mm a výškou 12 cm.</a:t>
            </a:r>
            <a:endParaRPr lang="cs-CZ" dirty="0"/>
          </a:p>
        </p:txBody>
      </p:sp>
      <p:cxnSp>
        <p:nvCxnSpPr>
          <p:cNvPr id="27" name="Přímá spojnice 26"/>
          <p:cNvCxnSpPr/>
          <p:nvPr/>
        </p:nvCxnSpPr>
        <p:spPr bwMode="auto">
          <a:xfrm>
            <a:off x="1278000" y="3798000"/>
            <a:ext cx="671642" cy="180171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ovéPole 27"/>
          <p:cNvSpPr txBox="1"/>
          <p:nvPr/>
        </p:nvSpPr>
        <p:spPr>
          <a:xfrm>
            <a:off x="1676789" y="4819463"/>
            <a:ext cx="668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 smtClean="0"/>
              <a:t>v</a:t>
            </a:r>
            <a:r>
              <a:rPr lang="cs-CZ" b="1" baseline="-25000" dirty="0" err="1" smtClean="0"/>
              <a:t>s</a:t>
            </a:r>
            <a:endParaRPr lang="cs-CZ" b="1" baseline="-2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2520000" y="3636000"/>
                <a:ext cx="168701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sSub>
                        <m:sSub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 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3636000"/>
                <a:ext cx="1687010" cy="63478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2160000" y="2520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𝑎</m:t>
                      </m:r>
                      <m:r>
                        <a:rPr lang="cs-CZ" b="0" i="1" smtClean="0">
                          <a:latin typeface="Cambria Math"/>
                        </a:rPr>
                        <m:t>=45 </m:t>
                      </m:r>
                      <m:r>
                        <a:rPr lang="cs-CZ" b="0" i="1" smtClean="0">
                          <a:latin typeface="Cambria Math"/>
                        </a:rPr>
                        <m:t>𝑚𝑚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2520000"/>
                <a:ext cx="1625069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2160000" y="2772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𝑣</m:t>
                      </m:r>
                      <m:r>
                        <a:rPr lang="cs-CZ" b="0" i="1" smtClean="0">
                          <a:latin typeface="Cambria Math"/>
                        </a:rPr>
                        <m:t>=12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2772000"/>
                <a:ext cx="162506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3312000" y="2520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=4,5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000" y="2520000"/>
                <a:ext cx="1625069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2160000" y="3024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3024000"/>
                <a:ext cx="162506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2160000" y="3276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3276000"/>
                <a:ext cx="162506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2160000" y="3600000"/>
            <a:ext cx="223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2520000" y="4212000"/>
                <a:ext cx="168701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4212000"/>
                <a:ext cx="1687010" cy="63478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2520000" y="4788000"/>
                <a:ext cx="1932720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4,5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∙12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4788000"/>
                <a:ext cx="1932720" cy="6127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2520000" y="5364000"/>
                <a:ext cx="1932720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4,5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∙12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5364000"/>
                <a:ext cx="1932720" cy="6127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2520000" y="5940000"/>
                <a:ext cx="1932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=81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5940000"/>
                <a:ext cx="193272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2520000" y="6309320"/>
                <a:ext cx="1932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=81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6309320"/>
                <a:ext cx="193272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Přímá spojnice 8"/>
          <p:cNvCxnSpPr/>
          <p:nvPr/>
        </p:nvCxnSpPr>
        <p:spPr bwMode="auto">
          <a:xfrm>
            <a:off x="2519999" y="6309320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2520000" y="6624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519999" y="6660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4428000" y="2520000"/>
                <a:ext cx="1687010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cs-CZ" b="0" i="1" smtClean="0">
                          <a:latin typeface="Cambria Math"/>
                        </a:rPr>
                        <m:t>+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𝑆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𝑝𝑙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000" y="2520000"/>
                <a:ext cx="1687010" cy="390748"/>
              </a:xfrm>
              <a:prstGeom prst="rect">
                <a:avLst/>
              </a:prstGeom>
              <a:blipFill rotWithShape="1">
                <a:blip r:embed="rId13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4428000" y="2956666"/>
                <a:ext cx="16870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b="0" i="1" smtClean="0">
                          <a:latin typeface="Cambria Math"/>
                        </a:rPr>
                        <m:t>+4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𝑆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000" y="2956666"/>
                <a:ext cx="1687010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4428000" y="3362658"/>
                <a:ext cx="2322440" cy="5653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b="0" i="1" smtClean="0">
                          <a:latin typeface="Cambria Math"/>
                        </a:rPr>
                        <m:t>+4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b="0" i="1" smtClean="0">
                                  <a:latin typeface="Cambria Math"/>
                                  <a:ea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cs-CZ" b="0" i="1" smtClean="0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000" y="3362658"/>
                <a:ext cx="2322440" cy="565348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4428000" y="3901457"/>
                <a:ext cx="21064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b="0" i="1" smtClean="0">
                          <a:latin typeface="Cambria Math"/>
                        </a:rPr>
                        <m:t>+2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i="1">
                          <a:latin typeface="Cambria Math"/>
                          <a:ea typeface="Cambria Math"/>
                        </a:rPr>
                        <m:t>𝑎</m:t>
                      </m:r>
                      <m:r>
                        <a:rPr lang="cs-CZ" i="1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cs-CZ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i="1">
                              <a:latin typeface="Cambria Math"/>
                              <a:ea typeface="Cambria Math"/>
                            </a:rPr>
                            <m:t>𝑣</m:t>
                          </m:r>
                        </m:e>
                        <m:sub>
                          <m:r>
                            <a:rPr lang="cs-CZ" i="1">
                              <a:latin typeface="Cambria Math"/>
                              <a:ea typeface="Cambria Math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000" y="3901457"/>
                <a:ext cx="2106416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4428000" y="4344728"/>
                <a:ext cx="29197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4,5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b="0" i="1" smtClean="0">
                          <a:latin typeface="Cambria Math"/>
                        </a:rPr>
                        <m:t>+2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4,5</m:t>
                      </m:r>
                      <m:r>
                        <a:rPr lang="cs-CZ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0" smtClean="0">
                          <a:latin typeface="Cambria Math"/>
                          <a:ea typeface="Cambria Math"/>
                        </a:rPr>
                        <m:t>12,2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000" y="4344728"/>
                <a:ext cx="2919718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6840000" y="2520000"/>
                <a:ext cx="2067589" cy="91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cs-CZ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cs-CZ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cs-CZ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cs-CZ" b="0" i="1" smtClean="0">
                                          <a:latin typeface="Cambria Math"/>
                                        </a:rPr>
                                        <m:t>𝑎</m:t>
                                      </m:r>
                                    </m:num>
                                    <m:den>
                                      <m:r>
                                        <a:rPr lang="cs-CZ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cs-CZ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2520000"/>
                <a:ext cx="2067589" cy="910699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6840000" y="3301301"/>
                <a:ext cx="2214064" cy="91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12</m:t>
                              </m:r>
                            </m:e>
                            <m:sup>
                              <m:r>
                                <a:rPr lang="cs-CZ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cs-CZ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cs-CZ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cs-CZ" b="0" i="1" smtClean="0">
                                          <a:latin typeface="Cambria Math"/>
                                        </a:rPr>
                                        <m:t>4,5</m:t>
                                      </m:r>
                                    </m:num>
                                    <m:den>
                                      <m:r>
                                        <a:rPr lang="cs-CZ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cs-CZ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301301"/>
                <a:ext cx="2214064" cy="910699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6840000" y="4130087"/>
                <a:ext cx="2304000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144+5,062 5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4130087"/>
                <a:ext cx="2304000" cy="427746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6840000" y="4658786"/>
                <a:ext cx="230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>
                        <a:rPr lang="cs-CZ" b="0" i="0" smtClean="0">
                          <a:latin typeface="Cambria Math"/>
                        </a:rPr>
                        <m:t>12,2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4658786"/>
                <a:ext cx="2304000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6840000" y="5158017"/>
                <a:ext cx="230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>
                        <a:rPr lang="cs-CZ" b="0" i="0" smtClean="0">
                          <a:latin typeface="Cambria Math"/>
                        </a:rPr>
                        <m:t>12,2 </m:t>
                      </m:r>
                      <m:r>
                        <m:rPr>
                          <m:sty m:val="p"/>
                        </m:rPr>
                        <a:rPr lang="cs-CZ" b="0" i="0" smtClean="0">
                          <a:latin typeface="Cambria Math"/>
                        </a:rPr>
                        <m:t>cm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5158017"/>
                <a:ext cx="2304000" cy="369332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4428000" y="4827910"/>
                <a:ext cx="29197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4,5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b="0" i="1" smtClean="0">
                          <a:latin typeface="Cambria Math"/>
                        </a:rPr>
                        <m:t>+2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4,5</m:t>
                      </m:r>
                      <m:r>
                        <a:rPr lang="cs-CZ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0" smtClean="0">
                          <a:latin typeface="Cambria Math"/>
                          <a:ea typeface="Cambria Math"/>
                        </a:rPr>
                        <m:t>12,2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000" y="4827910"/>
                <a:ext cx="2919718" cy="369332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Přímá spojnice 57"/>
          <p:cNvCxnSpPr/>
          <p:nvPr/>
        </p:nvCxnSpPr>
        <p:spPr bwMode="auto">
          <a:xfrm>
            <a:off x="6912000" y="5076000"/>
            <a:ext cx="223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6912000" y="5508000"/>
            <a:ext cx="223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4428000" y="5288835"/>
                <a:ext cx="29197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=20,25+109,8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000" y="5288835"/>
                <a:ext cx="2919718" cy="369332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4428000" y="5750348"/>
                <a:ext cx="1800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=130,05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000" y="5750348"/>
                <a:ext cx="1800184" cy="369332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ovéPole 68"/>
              <p:cNvSpPr txBox="1"/>
              <p:nvPr/>
            </p:nvSpPr>
            <p:spPr>
              <a:xfrm>
                <a:off x="4428000" y="6124666"/>
                <a:ext cx="1800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=130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000" y="6124666"/>
                <a:ext cx="1800184" cy="369332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Přímá spojnice 69"/>
          <p:cNvCxnSpPr/>
          <p:nvPr/>
        </p:nvCxnSpPr>
        <p:spPr bwMode="auto">
          <a:xfrm>
            <a:off x="4452720" y="6091457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4428000" y="6444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4428000" y="6480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1272067" y="5473501"/>
            <a:ext cx="684000" cy="120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725789" y="5661248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789" y="5661248"/>
                <a:ext cx="360040" cy="369332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blouk 12"/>
          <p:cNvSpPr/>
          <p:nvPr/>
        </p:nvSpPr>
        <p:spPr bwMode="auto">
          <a:xfrm rot="1119672">
            <a:off x="967909" y="5213733"/>
            <a:ext cx="504056" cy="436666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224000" y="5204049"/>
            <a:ext cx="339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9528238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8" grpId="0"/>
      <p:bldP spid="131" grpId="0"/>
      <p:bldP spid="136" grpId="0"/>
      <p:bldP spid="140" grpId="0"/>
      <p:bldP spid="63" grpId="0"/>
      <p:bldP spid="3" grpId="0"/>
      <p:bldP spid="28" grpId="0"/>
      <p:bldP spid="4" grpId="0"/>
      <p:bldP spid="5" grpId="0"/>
      <p:bldP spid="31" grpId="0"/>
      <p:bldP spid="32" grpId="0"/>
      <p:bldP spid="33" grpId="0"/>
      <p:bldP spid="34" grpId="0"/>
      <p:bldP spid="37" grpId="0"/>
      <p:bldP spid="38" grpId="0"/>
      <p:bldP spid="39" grpId="0"/>
      <p:bldP spid="40" grpId="0"/>
      <p:bldP spid="41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61" grpId="0"/>
      <p:bldP spid="67" grpId="0"/>
      <p:bldP spid="69" grpId="0"/>
      <p:bldP spid="12" grpId="0"/>
      <p:bldP spid="13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1898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a objem </a:t>
            </a:r>
            <a:r>
              <a:rPr lang="cs-CZ" sz="6000" dirty="0"/>
              <a:t>jehlanu</a:t>
            </a:r>
            <a:endParaRPr lang="cs-CZ" sz="8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541898" y="1990581"/>
            <a:ext cx="849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Vypočtěte objem a povrch pravidelného šestibokého jehlanu, délku podstavné hrany 3 cm </a:t>
            </a:r>
            <a:r>
              <a:rPr lang="cs-CZ" dirty="0" smtClean="0"/>
              <a:t>a </a:t>
            </a:r>
            <a:r>
              <a:rPr lang="pl-PL" dirty="0" smtClean="0"/>
              <a:t>délku boční </a:t>
            </a:r>
            <a:r>
              <a:rPr lang="pl-PL" dirty="0"/>
              <a:t>hrany 5 cm.</a:t>
            </a:r>
            <a:endParaRPr lang="cs-CZ" dirty="0"/>
          </a:p>
        </p:txBody>
      </p:sp>
      <p:cxnSp>
        <p:nvCxnSpPr>
          <p:cNvPr id="101" name="Přímá spojnice 100"/>
          <p:cNvCxnSpPr/>
          <p:nvPr/>
        </p:nvCxnSpPr>
        <p:spPr bwMode="auto">
          <a:xfrm flipV="1">
            <a:off x="6372200" y="5517233"/>
            <a:ext cx="834309" cy="26998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>
            <a:off x="6372200" y="5787215"/>
            <a:ext cx="288032" cy="3871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6660232" y="6174392"/>
            <a:ext cx="1080120" cy="1711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 flipV="1">
            <a:off x="7740352" y="5976194"/>
            <a:ext cx="1008112" cy="37800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flipH="1" flipV="1">
            <a:off x="8388424" y="5652224"/>
            <a:ext cx="360040" cy="32397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flipH="1" flipV="1">
            <a:off x="7206509" y="5517233"/>
            <a:ext cx="1181915" cy="1349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 flipV="1">
            <a:off x="6372200" y="4359757"/>
            <a:ext cx="1194349" cy="142745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 flipH="1">
            <a:off x="7206509" y="4363524"/>
            <a:ext cx="360040" cy="11537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7566549" y="4359757"/>
            <a:ext cx="821875" cy="129246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>
            <a:off x="7566549" y="4332712"/>
            <a:ext cx="1181915" cy="164348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 flipH="1">
            <a:off x="6660232" y="4363524"/>
            <a:ext cx="906317" cy="18108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>
            <a:off x="7566549" y="4332712"/>
            <a:ext cx="173803" cy="20128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3" name="TextovéPole 112"/>
          <p:cNvSpPr txBox="1"/>
          <p:nvPr/>
        </p:nvSpPr>
        <p:spPr>
          <a:xfrm>
            <a:off x="6012160" y="5617938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F</a:t>
            </a:r>
            <a:endParaRPr lang="cs-CZ" sz="1600" b="1" dirty="0"/>
          </a:p>
        </p:txBody>
      </p:sp>
      <p:sp>
        <p:nvSpPr>
          <p:cNvPr id="115" name="TextovéPole 114"/>
          <p:cNvSpPr txBox="1"/>
          <p:nvPr/>
        </p:nvSpPr>
        <p:spPr>
          <a:xfrm>
            <a:off x="6476873" y="626741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</a:t>
            </a:r>
            <a:endParaRPr lang="cs-CZ" sz="1600" b="1" dirty="0"/>
          </a:p>
        </p:txBody>
      </p:sp>
      <p:sp>
        <p:nvSpPr>
          <p:cNvPr id="118" name="TextovéPole 117"/>
          <p:cNvSpPr txBox="1"/>
          <p:nvPr/>
        </p:nvSpPr>
        <p:spPr>
          <a:xfrm>
            <a:off x="7596336" y="630932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</a:t>
            </a:r>
            <a:endParaRPr lang="cs-CZ" sz="1600" b="1" dirty="0"/>
          </a:p>
        </p:txBody>
      </p:sp>
      <p:sp>
        <p:nvSpPr>
          <p:cNvPr id="124" name="TextovéPole 123"/>
          <p:cNvSpPr txBox="1"/>
          <p:nvPr/>
        </p:nvSpPr>
        <p:spPr>
          <a:xfrm>
            <a:off x="8682227" y="6032055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C</a:t>
            </a:r>
            <a:endParaRPr lang="cs-CZ" sz="1600" b="1" dirty="0"/>
          </a:p>
        </p:txBody>
      </p:sp>
      <p:sp>
        <p:nvSpPr>
          <p:cNvPr id="127" name="TextovéPole 126"/>
          <p:cNvSpPr txBox="1"/>
          <p:nvPr/>
        </p:nvSpPr>
        <p:spPr>
          <a:xfrm>
            <a:off x="7293410" y="410729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133" name="TextovéPole 132"/>
          <p:cNvSpPr txBox="1"/>
          <p:nvPr/>
        </p:nvSpPr>
        <p:spPr>
          <a:xfrm>
            <a:off x="8388424" y="5226718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</a:t>
            </a:r>
            <a:endParaRPr lang="cs-CZ" sz="1600" b="1" dirty="0"/>
          </a:p>
        </p:txBody>
      </p:sp>
      <p:sp>
        <p:nvSpPr>
          <p:cNvPr id="137" name="TextovéPole 136"/>
          <p:cNvSpPr txBox="1"/>
          <p:nvPr/>
        </p:nvSpPr>
        <p:spPr>
          <a:xfrm>
            <a:off x="7236296" y="5226718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E</a:t>
            </a:r>
            <a:endParaRPr lang="cs-CZ" sz="1600" b="1" dirty="0"/>
          </a:p>
        </p:txBody>
      </p:sp>
      <p:cxnSp>
        <p:nvCxnSpPr>
          <p:cNvPr id="8" name="Přímá spojnice 7"/>
          <p:cNvCxnSpPr>
            <a:stCxn id="113" idx="3"/>
          </p:cNvCxnSpPr>
          <p:nvPr/>
        </p:nvCxnSpPr>
        <p:spPr bwMode="auto">
          <a:xfrm>
            <a:off x="6372199" y="5787215"/>
            <a:ext cx="2340000" cy="1889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7236296" y="5517232"/>
            <a:ext cx="503992" cy="82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 flipV="1">
            <a:off x="6660232" y="5617938"/>
            <a:ext cx="1728192" cy="5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Přímá spojnice 17"/>
          <p:cNvCxnSpPr/>
          <p:nvPr/>
        </p:nvCxnSpPr>
        <p:spPr bwMode="auto">
          <a:xfrm flipH="1">
            <a:off x="7473430" y="4363524"/>
            <a:ext cx="86902" cy="15543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7402269" y="5467558"/>
                <a:ext cx="3881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2269" y="5467558"/>
                <a:ext cx="388133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6681342" y="5231003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1342" y="5231003"/>
                <a:ext cx="43204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9" name="TextovéPole 148"/>
              <p:cNvSpPr txBox="1"/>
              <p:nvPr/>
            </p:nvSpPr>
            <p:spPr>
              <a:xfrm>
                <a:off x="6838528" y="5733256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49" name="TextovéPole 1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8528" y="5733256"/>
                <a:ext cx="432048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0" name="TextovéPole 149"/>
              <p:cNvSpPr txBox="1"/>
              <p:nvPr/>
            </p:nvSpPr>
            <p:spPr>
              <a:xfrm>
                <a:off x="6970221" y="6182509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0" name="TextovéPole 1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221" y="6182509"/>
                <a:ext cx="432048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180000" y="252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𝑎</m:t>
                      </m:r>
                      <m:r>
                        <a:rPr lang="cs-CZ" b="0" i="1" smtClean="0">
                          <a:latin typeface="Cambria Math"/>
                        </a:rPr>
                        <m:t>=3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50982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1" name="TextovéPole 150"/>
              <p:cNvSpPr txBox="1"/>
              <p:nvPr/>
            </p:nvSpPr>
            <p:spPr>
              <a:xfrm>
                <a:off x="180000" y="2808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𝑏</m:t>
                      </m:r>
                      <m:r>
                        <a:rPr lang="cs-CZ" b="0" i="1" smtClean="0">
                          <a:latin typeface="Cambria Math"/>
                        </a:rPr>
                        <m:t>=5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1" name="TextovéPole 1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808000"/>
                <a:ext cx="1509822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2" name="TextovéPole 151"/>
              <p:cNvSpPr txBox="1"/>
              <p:nvPr/>
            </p:nvSpPr>
            <p:spPr>
              <a:xfrm>
                <a:off x="180000" y="3096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2" name="TextovéPole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096000"/>
                <a:ext cx="1509822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3" name="TextovéPole 152"/>
              <p:cNvSpPr txBox="1"/>
              <p:nvPr/>
            </p:nvSpPr>
            <p:spPr>
              <a:xfrm>
                <a:off x="180000" y="3384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384000"/>
                <a:ext cx="1509822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Přímá spojnice 23"/>
          <p:cNvCxnSpPr/>
          <p:nvPr/>
        </p:nvCxnSpPr>
        <p:spPr bwMode="auto">
          <a:xfrm>
            <a:off x="212785" y="3753332"/>
            <a:ext cx="136580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5796136" y="6525344"/>
                <a:ext cx="3556485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𝑽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𝟑𝟏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𝒄𝒎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𝟔𝟔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𝒄𝒎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6525344"/>
                <a:ext cx="3556485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Oblouk 34"/>
          <p:cNvSpPr>
            <a:spLocks noChangeAspect="1"/>
          </p:cNvSpPr>
          <p:nvPr/>
        </p:nvSpPr>
        <p:spPr bwMode="auto">
          <a:xfrm rot="15047029">
            <a:off x="7311509" y="5544000"/>
            <a:ext cx="604867" cy="652117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4" name="TextovéPole 153"/>
          <p:cNvSpPr txBox="1"/>
          <p:nvPr/>
        </p:nvSpPr>
        <p:spPr>
          <a:xfrm>
            <a:off x="7261705" y="5617975"/>
            <a:ext cx="339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2922524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3" grpId="0"/>
      <p:bldP spid="115" grpId="0"/>
      <p:bldP spid="118" grpId="0"/>
      <p:bldP spid="124" grpId="0"/>
      <p:bldP spid="127" grpId="0"/>
      <p:bldP spid="133" grpId="0"/>
      <p:bldP spid="137" grpId="0"/>
      <p:bldP spid="19" grpId="0"/>
      <p:bldP spid="21" grpId="0"/>
      <p:bldP spid="149" grpId="0"/>
      <p:bldP spid="150" grpId="0"/>
      <p:bldP spid="22" grpId="0"/>
      <p:bldP spid="151" grpId="0"/>
      <p:bldP spid="152" grpId="0"/>
      <p:bldP spid="153" grpId="0"/>
      <p:bldP spid="25" grpId="0"/>
      <p:bldP spid="35" grpId="0" animBg="1"/>
      <p:bldP spid="154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2470</TotalTime>
  <Words>653</Words>
  <Application>Microsoft Office PowerPoint</Application>
  <PresentationFormat>Předvádění na obrazovce (4:3)</PresentationFormat>
  <Paragraphs>173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Prezentace školení zaměstnanců</vt:lpstr>
      <vt:lpstr>Jehlan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380</cp:revision>
  <dcterms:created xsi:type="dcterms:W3CDTF">2012-01-02T08:14:14Z</dcterms:created>
  <dcterms:modified xsi:type="dcterms:W3CDTF">2012-04-09T09:34:18Z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