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8" r:id="rId3"/>
    <p:sldId id="329" r:id="rId4"/>
    <p:sldId id="330" r:id="rId5"/>
    <p:sldId id="331" r:id="rId6"/>
    <p:sldId id="332" r:id="rId7"/>
    <p:sldId id="333" r:id="rId8"/>
    <p:sldId id="334" r:id="rId9"/>
    <p:sldId id="335" r:id="rId10"/>
    <p:sldId id="336" r:id="rId11"/>
    <p:sldId id="337" r:id="rId12"/>
    <p:sldId id="338" r:id="rId13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12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Goniometrické funkce</a:t>
            </a:r>
            <a:br>
              <a:rPr lang="cs-CZ" dirty="0" smtClean="0"/>
            </a:br>
            <a:r>
              <a:rPr lang="cs-CZ" sz="4000" dirty="0" smtClean="0"/>
              <a:t>Užití goniometrických funkcí</a:t>
            </a:r>
            <a:endParaRPr lang="cs-CZ" sz="40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louk 15"/>
          <p:cNvSpPr/>
          <p:nvPr/>
        </p:nvSpPr>
        <p:spPr bwMode="auto">
          <a:xfrm rot="1713142">
            <a:off x="5302045" y="4943102"/>
            <a:ext cx="1204205" cy="1148262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Oblouk 18"/>
          <p:cNvSpPr/>
          <p:nvPr/>
        </p:nvSpPr>
        <p:spPr bwMode="auto">
          <a:xfrm rot="1713142">
            <a:off x="4922431" y="5144684"/>
            <a:ext cx="987246" cy="842815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Obdélník 30"/>
          <p:cNvSpPr/>
          <p:nvPr/>
        </p:nvSpPr>
        <p:spPr>
          <a:xfrm>
            <a:off x="360000" y="260648"/>
            <a:ext cx="860448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dirty="0">
                <a:solidFill>
                  <a:schemeClr val="accent2">
                    <a:lumMod val="50000"/>
                  </a:schemeClr>
                </a:solidFill>
              </a:rPr>
              <a:t>Užití goniometrických funkcí</a:t>
            </a:r>
            <a:r>
              <a:rPr lang="cs-CZ" sz="44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/>
            </a:r>
            <a:br>
              <a:rPr lang="cs-CZ" sz="4400" dirty="0">
                <a:solidFill>
                  <a:schemeClr val="accent2">
                    <a:lumMod val="50000"/>
                  </a:schemeClr>
                </a:solidFill>
                <a:latin typeface="+mj-lt"/>
              </a:rPr>
            </a:b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Cvičení 8</a:t>
            </a:r>
            <a:endParaRPr lang="cs-CZ" sz="32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755576" y="1980000"/>
            <a:ext cx="748883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Letadlo letí ve stálé výšce 3 km. Ze stanoviště na zemi bylo nejdříve zaměřeno pod výškovým úhlem 25°, a za 12 sekund pod úhlem 35°. Vypočítejte rychlost letadla.</a:t>
            </a:r>
            <a:endParaRPr lang="cs-CZ" sz="17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7380312" y="6309320"/>
                <a:ext cx="1800200" cy="4966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180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b="1" i="1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b="1" i="1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𝒎</m:t>
                        </m:r>
                      </m:num>
                      <m:den>
                        <m:r>
                          <a:rPr lang="cs-CZ" b="1" i="1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𝒔</m:t>
                        </m:r>
                      </m:den>
                    </m:f>
                  </m:oMath>
                </a14:m>
                <a:r>
                  <a:rPr lang="cs-CZ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= 648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b="1" i="1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b="1" i="1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𝒌𝒎</m:t>
                        </m:r>
                      </m:num>
                      <m:den>
                        <m:r>
                          <a:rPr lang="cs-CZ" b="1" i="1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𝒉</m:t>
                        </m:r>
                      </m:den>
                    </m:f>
                  </m:oMath>
                </a14:m>
                <a:endParaRPr lang="cs-CZ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0312" y="6309320"/>
                <a:ext cx="1800200" cy="496611"/>
              </a:xfrm>
              <a:prstGeom prst="rect">
                <a:avLst/>
              </a:prstGeom>
              <a:blipFill rotWithShape="1">
                <a:blip r:embed="rId2"/>
                <a:stretch>
                  <a:fillRect l="-3051" b="-740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Přímá spojnice 3"/>
          <p:cNvCxnSpPr/>
          <p:nvPr/>
        </p:nvCxnSpPr>
        <p:spPr bwMode="auto">
          <a:xfrm>
            <a:off x="5076056" y="5805264"/>
            <a:ext cx="352839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se šipkou 5"/>
          <p:cNvCxnSpPr/>
          <p:nvPr/>
        </p:nvCxnSpPr>
        <p:spPr bwMode="auto">
          <a:xfrm flipH="1">
            <a:off x="3923928" y="3284984"/>
            <a:ext cx="504056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 flipV="1">
            <a:off x="8604448" y="3284984"/>
            <a:ext cx="0" cy="25202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V="1">
            <a:off x="7380312" y="3284984"/>
            <a:ext cx="0" cy="25202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 flipV="1">
            <a:off x="5076056" y="3284984"/>
            <a:ext cx="3528392" cy="25202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 flipV="1">
            <a:off x="5076056" y="3284984"/>
            <a:ext cx="2304256" cy="25202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ovéPole 16"/>
          <p:cNvSpPr txBox="1"/>
          <p:nvPr/>
        </p:nvSpPr>
        <p:spPr>
          <a:xfrm>
            <a:off x="5402988" y="5396815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35°</a:t>
            </a:r>
            <a:endParaRPr lang="cs-CZ" sz="16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5904148" y="5301716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25°</a:t>
            </a:r>
            <a:endParaRPr lang="cs-CZ" sz="1600" b="1" dirty="0"/>
          </a:p>
        </p:txBody>
      </p:sp>
      <p:cxnSp>
        <p:nvCxnSpPr>
          <p:cNvPr id="20" name="Přímá spojnice 19"/>
          <p:cNvCxnSpPr/>
          <p:nvPr/>
        </p:nvCxnSpPr>
        <p:spPr bwMode="auto">
          <a:xfrm>
            <a:off x="8604448" y="5805264"/>
            <a:ext cx="0" cy="5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5076056" y="5805264"/>
            <a:ext cx="0" cy="5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7380312" y="5805264"/>
            <a:ext cx="0" cy="27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Přímá spojnice se šipkou 24"/>
          <p:cNvCxnSpPr/>
          <p:nvPr/>
        </p:nvCxnSpPr>
        <p:spPr bwMode="auto">
          <a:xfrm>
            <a:off x="7380312" y="6075264"/>
            <a:ext cx="122413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9" name="Přímá spojnice se šipkou 28"/>
          <p:cNvCxnSpPr/>
          <p:nvPr/>
        </p:nvCxnSpPr>
        <p:spPr bwMode="auto">
          <a:xfrm flipH="1">
            <a:off x="5076056" y="6075264"/>
            <a:ext cx="230425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33" name="Přímá spojnice se šipkou 32"/>
          <p:cNvCxnSpPr/>
          <p:nvPr/>
        </p:nvCxnSpPr>
        <p:spPr bwMode="auto">
          <a:xfrm>
            <a:off x="5076056" y="6345264"/>
            <a:ext cx="352839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4" name="TextovéPole 33"/>
          <p:cNvSpPr txBox="1"/>
          <p:nvPr/>
        </p:nvSpPr>
        <p:spPr>
          <a:xfrm>
            <a:off x="7896490" y="5748215"/>
            <a:ext cx="3479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</a:t>
            </a:r>
            <a:endParaRPr lang="cs-CZ" sz="1600" b="1" baseline="-25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6228184" y="5733256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</a:t>
            </a:r>
            <a:r>
              <a:rPr lang="cs-CZ" sz="1600" b="1" baseline="-25000" dirty="0" smtClean="0"/>
              <a:t>2</a:t>
            </a:r>
            <a:endParaRPr lang="cs-CZ" sz="1600" b="1" baseline="-25000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6840252" y="6013515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</a:t>
            </a:r>
            <a:r>
              <a:rPr lang="cs-CZ" sz="1600" b="1" baseline="-25000" dirty="0" smtClean="0"/>
              <a:t>1</a:t>
            </a:r>
            <a:endParaRPr lang="cs-CZ" sz="1600" b="1" baseline="-25000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8604448" y="4581128"/>
            <a:ext cx="288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h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383926017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32" grpId="0"/>
      <p:bldP spid="32" grpId="1"/>
      <p:bldP spid="17" grpId="0"/>
      <p:bldP spid="22" grpId="0"/>
      <p:bldP spid="34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blouk 24"/>
          <p:cNvSpPr/>
          <p:nvPr/>
        </p:nvSpPr>
        <p:spPr bwMode="auto">
          <a:xfrm rot="1181794">
            <a:off x="5898648" y="4869457"/>
            <a:ext cx="1783121" cy="1692955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Oblouk 25"/>
          <p:cNvSpPr/>
          <p:nvPr/>
        </p:nvSpPr>
        <p:spPr bwMode="auto">
          <a:xfrm rot="1181794">
            <a:off x="6201766" y="5463315"/>
            <a:ext cx="899933" cy="854059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Obdélník 30"/>
          <p:cNvSpPr/>
          <p:nvPr/>
        </p:nvSpPr>
        <p:spPr>
          <a:xfrm>
            <a:off x="360000" y="260648"/>
            <a:ext cx="860448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dirty="0">
                <a:solidFill>
                  <a:schemeClr val="accent2">
                    <a:lumMod val="50000"/>
                  </a:schemeClr>
                </a:solidFill>
              </a:rPr>
              <a:t>Užití goniometrických funkcí</a:t>
            </a:r>
            <a:r>
              <a:rPr lang="cs-CZ" sz="44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/>
            </a:r>
            <a:br>
              <a:rPr lang="cs-CZ" sz="4400" dirty="0">
                <a:solidFill>
                  <a:schemeClr val="accent2">
                    <a:lumMod val="50000"/>
                  </a:schemeClr>
                </a:solidFill>
                <a:latin typeface="+mj-lt"/>
              </a:rPr>
            </a:b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Cvičení 9</a:t>
            </a:r>
            <a:endParaRPr lang="cs-CZ" sz="32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360000" y="1979999"/>
            <a:ext cx="864043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/>
              <a:t>Ze vzdálenosti </a:t>
            </a:r>
            <a:r>
              <a:rPr lang="cs-CZ" sz="1700" b="1" dirty="0" smtClean="0"/>
              <a:t>90 m </a:t>
            </a:r>
            <a:r>
              <a:rPr lang="cs-CZ" sz="1700" b="1" dirty="0"/>
              <a:t>je vidět vrchol nedostavěného továrního komínu pod úhlem </a:t>
            </a:r>
          </a:p>
          <a:p>
            <a:r>
              <a:rPr lang="cs-CZ" sz="1700" b="1" dirty="0" smtClean="0">
                <a:sym typeface="Symbol"/>
              </a:rPr>
              <a:t></a:t>
            </a:r>
            <a:r>
              <a:rPr lang="cs-CZ" sz="1700" b="1" dirty="0" smtClean="0"/>
              <a:t> </a:t>
            </a:r>
            <a:r>
              <a:rPr lang="cs-CZ" sz="1700" b="1" dirty="0"/>
              <a:t>= 26</a:t>
            </a:r>
            <a:r>
              <a:rPr lang="cs-CZ" sz="1700" b="1" dirty="0">
                <a:sym typeface="Symbol"/>
              </a:rPr>
              <a:t></a:t>
            </a:r>
            <a:r>
              <a:rPr lang="cs-CZ" sz="1700" b="1" dirty="0"/>
              <a:t>30´. Na zvýšení komínu o </a:t>
            </a:r>
            <a:r>
              <a:rPr lang="cs-CZ" sz="1700" b="1" dirty="0" smtClean="0"/>
              <a:t>1 m </a:t>
            </a:r>
            <a:r>
              <a:rPr lang="cs-CZ" sz="1700" b="1" dirty="0"/>
              <a:t>je potřeba 280 cihel. Kolik cihel bude ještě potřeba</a:t>
            </a:r>
            <a:r>
              <a:rPr lang="cs-CZ" sz="1700" b="1" dirty="0" smtClean="0"/>
              <a:t>, má-li </a:t>
            </a:r>
            <a:r>
              <a:rPr lang="cs-CZ" sz="1700" b="1" dirty="0"/>
              <a:t>být na konci vidět vrchol komínu pod úhlem </a:t>
            </a:r>
            <a:r>
              <a:rPr lang="cs-CZ" sz="1700" b="1" dirty="0">
                <a:sym typeface="Symbol"/>
              </a:rPr>
              <a:t></a:t>
            </a:r>
            <a:r>
              <a:rPr lang="cs-CZ" sz="1700" b="1" dirty="0"/>
              <a:t>, jehož sin</a:t>
            </a:r>
            <a:r>
              <a:rPr lang="cs-CZ" sz="1700" b="1" dirty="0">
                <a:sym typeface="Symbol"/>
              </a:rPr>
              <a:t></a:t>
            </a:r>
            <a:r>
              <a:rPr lang="cs-CZ" sz="1700" b="1" dirty="0"/>
              <a:t> = 0,5544? 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7219298" y="6444044"/>
            <a:ext cx="1924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 </a:t>
            </a:r>
            <a:r>
              <a:rPr lang="cs-CZ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4 200 </a:t>
            </a:r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cihel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8316416" y="2996952"/>
            <a:ext cx="0" cy="30243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 flipH="1">
            <a:off x="6372200" y="6021288"/>
            <a:ext cx="194421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 flipH="1">
            <a:off x="6372200" y="2996952"/>
            <a:ext cx="1944216" cy="30243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H="1">
            <a:off x="6372200" y="3573016"/>
            <a:ext cx="1944216" cy="24482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8316416" y="2996952"/>
            <a:ext cx="3600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>
            <a:off x="8312170" y="3573016"/>
            <a:ext cx="3600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>
            <a:off x="8316416" y="6021288"/>
            <a:ext cx="3600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Přímá spojnice se šipkou 17"/>
          <p:cNvCxnSpPr/>
          <p:nvPr/>
        </p:nvCxnSpPr>
        <p:spPr bwMode="auto">
          <a:xfrm>
            <a:off x="8460432" y="3573016"/>
            <a:ext cx="0" cy="244827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9" name="TextovéPole 18"/>
          <p:cNvSpPr txBox="1"/>
          <p:nvPr/>
        </p:nvSpPr>
        <p:spPr>
          <a:xfrm>
            <a:off x="8604448" y="4365104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y</a:t>
            </a:r>
            <a:endParaRPr lang="cs-CZ" sz="16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8388424" y="4627875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x</a:t>
            </a:r>
          </a:p>
        </p:txBody>
      </p:sp>
      <p:cxnSp>
        <p:nvCxnSpPr>
          <p:cNvPr id="21" name="Přímá spojnice se šipkou 20"/>
          <p:cNvCxnSpPr/>
          <p:nvPr/>
        </p:nvCxnSpPr>
        <p:spPr bwMode="auto">
          <a:xfrm>
            <a:off x="8676456" y="2996952"/>
            <a:ext cx="0" cy="30243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3" name="TextovéPole 22"/>
          <p:cNvSpPr txBox="1"/>
          <p:nvPr/>
        </p:nvSpPr>
        <p:spPr>
          <a:xfrm>
            <a:off x="7075282" y="5367835"/>
            <a:ext cx="288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ym typeface="Symbol"/>
              </a:rPr>
              <a:t></a:t>
            </a:r>
            <a:endParaRPr lang="cs-CZ" sz="16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6651732" y="5661248"/>
            <a:ext cx="288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ym typeface="Symbol"/>
              </a:rPr>
              <a:t>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16653940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32" grpId="0"/>
      <p:bldP spid="32" grpId="1"/>
      <p:bldP spid="19" grpId="0"/>
      <p:bldP spid="22" grpId="0"/>
      <p:bldP spid="23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bdélník 30"/>
          <p:cNvSpPr/>
          <p:nvPr/>
        </p:nvSpPr>
        <p:spPr>
          <a:xfrm>
            <a:off x="539552" y="260648"/>
            <a:ext cx="860448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dirty="0">
                <a:solidFill>
                  <a:schemeClr val="accent2">
                    <a:lumMod val="50000"/>
                  </a:schemeClr>
                </a:solidFill>
              </a:rPr>
              <a:t>Užití goniometrických </a:t>
            </a:r>
            <a:r>
              <a:rPr lang="cs-CZ" sz="4400" dirty="0" smtClean="0">
                <a:solidFill>
                  <a:schemeClr val="accent2">
                    <a:lumMod val="50000"/>
                  </a:schemeClr>
                </a:solidFill>
              </a:rPr>
              <a:t>funkcí</a:t>
            </a:r>
            <a:r>
              <a:rPr lang="cs-CZ" sz="44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/>
            </a:r>
            <a:br>
              <a:rPr lang="cs-CZ" sz="4400" dirty="0">
                <a:solidFill>
                  <a:schemeClr val="accent2">
                    <a:lumMod val="50000"/>
                  </a:schemeClr>
                </a:solidFill>
                <a:latin typeface="+mj-lt"/>
              </a:rPr>
            </a:b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Cvičení 10</a:t>
            </a:r>
            <a:endParaRPr lang="cs-CZ" sz="32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-36512" y="1980000"/>
            <a:ext cx="91440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Stabilitu </a:t>
            </a:r>
            <a:r>
              <a:rPr lang="cs-CZ" sz="1700" b="1" dirty="0"/>
              <a:t>roury na vodorovné podložce </a:t>
            </a:r>
            <a:r>
              <a:rPr lang="cs-CZ" sz="1700" b="1" dirty="0" smtClean="0"/>
              <a:t>zabezpečuje </a:t>
            </a:r>
            <a:r>
              <a:rPr lang="cs-CZ" sz="1700" b="1" dirty="0"/>
              <a:t>ocelové lano, které </a:t>
            </a:r>
            <a:r>
              <a:rPr lang="cs-CZ" sz="1700" b="1" dirty="0" smtClean="0"/>
              <a:t>rouru obepíná</a:t>
            </a:r>
            <a:r>
              <a:rPr lang="cs-CZ" sz="1700" b="1" dirty="0"/>
              <a:t>. Lano je ukotveno v bodech A, B. Platí |AT</a:t>
            </a:r>
            <a:r>
              <a:rPr lang="cs-CZ" sz="1700" b="1" baseline="-25000" dirty="0"/>
              <a:t>1</a:t>
            </a:r>
            <a:r>
              <a:rPr lang="cs-CZ" sz="1700" b="1" dirty="0"/>
              <a:t>| = |BT</a:t>
            </a:r>
            <a:r>
              <a:rPr lang="cs-CZ" sz="1700" b="1" baseline="-25000" dirty="0"/>
              <a:t>1</a:t>
            </a:r>
            <a:r>
              <a:rPr lang="cs-CZ" sz="1700" b="1" dirty="0"/>
              <a:t>|; T1 je bod dotyku </a:t>
            </a:r>
            <a:r>
              <a:rPr lang="cs-CZ" sz="1700" b="1" dirty="0" smtClean="0"/>
              <a:t>roury </a:t>
            </a:r>
          </a:p>
          <a:p>
            <a:r>
              <a:rPr lang="cs-CZ" sz="1700" b="1" dirty="0" smtClean="0"/>
              <a:t>s </a:t>
            </a:r>
            <a:r>
              <a:rPr lang="cs-CZ" sz="1700" b="1" dirty="0"/>
              <a:t>podložkou. </a:t>
            </a:r>
            <a:r>
              <a:rPr lang="cs-CZ" sz="1700" b="1" dirty="0" smtClean="0"/>
              <a:t>Vypočítejte </a:t>
            </a:r>
            <a:r>
              <a:rPr lang="cs-CZ" sz="1700" b="1" dirty="0"/>
              <a:t>délku lana od bodu A do bodu B, jestliže </a:t>
            </a:r>
            <a:r>
              <a:rPr lang="cs-CZ" sz="1700" b="1" dirty="0" smtClean="0"/>
              <a:t>vnější průměr </a:t>
            </a:r>
            <a:r>
              <a:rPr lang="cs-CZ" sz="1700" b="1" dirty="0"/>
              <a:t>roury</a:t>
            </a:r>
          </a:p>
          <a:p>
            <a:r>
              <a:rPr lang="cs-CZ" sz="1700" b="1" dirty="0"/>
              <a:t>se rovná 44 cm a velikost úhlu T</a:t>
            </a:r>
            <a:r>
              <a:rPr lang="cs-CZ" sz="1700" b="1" baseline="-25000" dirty="0"/>
              <a:t>3</a:t>
            </a:r>
            <a:r>
              <a:rPr lang="cs-CZ" sz="1700" b="1" dirty="0"/>
              <a:t>ST</a:t>
            </a:r>
            <a:r>
              <a:rPr lang="cs-CZ" sz="1700" b="1" baseline="-25000" dirty="0"/>
              <a:t>2</a:t>
            </a:r>
            <a:r>
              <a:rPr lang="cs-CZ" sz="1700" b="1" dirty="0"/>
              <a:t> je rovna 90°; S je </a:t>
            </a:r>
            <a:r>
              <a:rPr lang="cs-CZ" sz="1700" b="1" dirty="0" smtClean="0"/>
              <a:t>střed </a:t>
            </a:r>
            <a:r>
              <a:rPr lang="cs-CZ" sz="1700" b="1" dirty="0"/>
              <a:t>kruhového </a:t>
            </a:r>
            <a:r>
              <a:rPr lang="cs-CZ" sz="1700" b="1" dirty="0" smtClean="0"/>
              <a:t>průřezu </a:t>
            </a:r>
            <a:r>
              <a:rPr lang="cs-CZ" sz="1700" b="1" dirty="0"/>
              <a:t>rourou</a:t>
            </a:r>
            <a:r>
              <a:rPr lang="cs-CZ" sz="1700" b="1" dirty="0" smtClean="0"/>
              <a:t>, </a:t>
            </a:r>
            <a:r>
              <a:rPr lang="pl-PL" sz="1700" b="1" dirty="0" smtClean="0"/>
              <a:t>který </a:t>
            </a:r>
            <a:r>
              <a:rPr lang="pl-PL" sz="1700" b="1" dirty="0"/>
              <a:t>je kolmý na osu roury.</a:t>
            </a:r>
            <a:endParaRPr lang="cs-CZ" sz="1700" b="1" i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7884368" y="64440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140,8 cm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Ovál 1"/>
          <p:cNvSpPr>
            <a:spLocks noChangeAspect="1"/>
          </p:cNvSpPr>
          <p:nvPr/>
        </p:nvSpPr>
        <p:spPr bwMode="auto">
          <a:xfrm>
            <a:off x="5046644" y="3645024"/>
            <a:ext cx="2160000" cy="2160000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" name="Přímá spojnice 4"/>
          <p:cNvCxnSpPr/>
          <p:nvPr/>
        </p:nvCxnSpPr>
        <p:spPr bwMode="auto">
          <a:xfrm rot="-2700000">
            <a:off x="5744806" y="3803188"/>
            <a:ext cx="0" cy="10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 rot="2700000">
            <a:off x="6508482" y="3803187"/>
            <a:ext cx="0" cy="10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" name="Oblouk 5"/>
          <p:cNvSpPr/>
          <p:nvPr/>
        </p:nvSpPr>
        <p:spPr bwMode="auto">
          <a:xfrm rot="18978140">
            <a:off x="5622644" y="4227687"/>
            <a:ext cx="1008000" cy="1008000"/>
          </a:xfrm>
          <a:prstGeom prst="arc">
            <a:avLst/>
          </a:prstGeom>
          <a:solidFill>
            <a:schemeClr val="bg1">
              <a:alpha val="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5974632" y="4006805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.</a:t>
            </a:r>
            <a:endParaRPr lang="cs-CZ" sz="3600" b="1" dirty="0"/>
          </a:p>
        </p:txBody>
      </p:sp>
      <p:cxnSp>
        <p:nvCxnSpPr>
          <p:cNvPr id="10" name="Přímá spojnice 9"/>
          <p:cNvCxnSpPr/>
          <p:nvPr/>
        </p:nvCxnSpPr>
        <p:spPr bwMode="auto">
          <a:xfrm flipV="1">
            <a:off x="3274840" y="5821120"/>
            <a:ext cx="56886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 rot="-2700000">
            <a:off x="7811354" y="3528522"/>
            <a:ext cx="0" cy="2682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 rot="2700000">
            <a:off x="4465834" y="3529313"/>
            <a:ext cx="0" cy="2682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Přímá spojnice 16"/>
          <p:cNvCxnSpPr/>
          <p:nvPr/>
        </p:nvCxnSpPr>
        <p:spPr bwMode="auto">
          <a:xfrm>
            <a:off x="6126644" y="4725024"/>
            <a:ext cx="0" cy="10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ovéPole 13"/>
          <p:cNvSpPr txBox="1"/>
          <p:nvPr/>
        </p:nvSpPr>
        <p:spPr>
          <a:xfrm>
            <a:off x="4998076" y="3649775"/>
            <a:ext cx="415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r>
              <a:rPr lang="cs-CZ" baseline="-25000" dirty="0" smtClean="0"/>
              <a:t>3</a:t>
            </a:r>
            <a:endParaRPr lang="cs-CZ" baseline="-25000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6891300" y="3645024"/>
            <a:ext cx="415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r>
              <a:rPr lang="cs-CZ" baseline="-25000" dirty="0" smtClean="0"/>
              <a:t>2</a:t>
            </a:r>
            <a:endParaRPr lang="cs-CZ" baseline="-25000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5911162" y="5835256"/>
            <a:ext cx="415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3309609" y="5880768"/>
            <a:ext cx="415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baseline="-25000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8619492" y="5830896"/>
            <a:ext cx="415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baseline="-25000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6154652" y="4685647"/>
            <a:ext cx="415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</a:t>
            </a:r>
            <a:endParaRPr lang="cs-CZ" baseline="-25000" dirty="0"/>
          </a:p>
        </p:txBody>
      </p:sp>
      <p:cxnSp>
        <p:nvCxnSpPr>
          <p:cNvPr id="18" name="Přímá spojnice 17"/>
          <p:cNvCxnSpPr>
            <a:endCxn id="6" idx="1"/>
          </p:cNvCxnSpPr>
          <p:nvPr/>
        </p:nvCxnSpPr>
        <p:spPr bwMode="auto">
          <a:xfrm flipV="1">
            <a:off x="3517603" y="4731687"/>
            <a:ext cx="2609041" cy="107333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Oblouk 23"/>
          <p:cNvSpPr/>
          <p:nvPr/>
        </p:nvSpPr>
        <p:spPr bwMode="auto">
          <a:xfrm rot="8085209">
            <a:off x="4822837" y="3446728"/>
            <a:ext cx="1044000" cy="1044000"/>
          </a:xfrm>
          <a:prstGeom prst="arc">
            <a:avLst/>
          </a:prstGeom>
          <a:solidFill>
            <a:schemeClr val="bg1">
              <a:alpha val="0"/>
            </a:schemeClr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8" name="TextovéPole 27"/>
          <p:cNvSpPr txBox="1"/>
          <p:nvPr/>
        </p:nvSpPr>
        <p:spPr>
          <a:xfrm>
            <a:off x="5219056" y="3789040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.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0" name="Oblouk 29"/>
          <p:cNvSpPr/>
          <p:nvPr/>
        </p:nvSpPr>
        <p:spPr bwMode="auto">
          <a:xfrm rot="585468">
            <a:off x="4008033" y="4926354"/>
            <a:ext cx="684000" cy="684000"/>
          </a:xfrm>
          <a:prstGeom prst="arc">
            <a:avLst/>
          </a:prstGeom>
          <a:solidFill>
            <a:schemeClr val="bg1">
              <a:alpha val="0"/>
            </a:schemeClr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272234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  <p:bldP spid="2" grpId="0" animBg="1"/>
      <p:bldP spid="6" grpId="0" animBg="1"/>
      <p:bldP spid="7" grpId="0"/>
      <p:bldP spid="14" grpId="0"/>
      <p:bldP spid="19" grpId="0"/>
      <p:bldP spid="20" grpId="0"/>
      <p:bldP spid="21" grpId="0"/>
      <p:bldP spid="22" grpId="0"/>
      <p:bldP spid="23" grpId="0"/>
      <p:bldP spid="24" grpId="0" animBg="1"/>
      <p:bldP spid="28" grpId="0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Goniometrické funkce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0" y="2340000"/>
                <a:ext cx="9116217" cy="859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𝐬𝐢𝐧</m:t>
                      </m:r>
                      <m:r>
                        <a:rPr lang="cs-CZ" sz="2400" b="1" i="0" smtClean="0">
                          <a:solidFill>
                            <a:srgbClr val="FF0000"/>
                          </a:solidFill>
                          <a:latin typeface="Cambria Math"/>
                          <a:sym typeface="Symbol"/>
                        </a:rPr>
                        <m:t>=</m:t>
                      </m:r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𝐩𝐫𝐨𝐭𝐢𝐥𝐞𝐡𝐥</m:t>
                          </m:r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á </m:t>
                          </m:r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𝐨𝐝𝐯</m:t>
                          </m:r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ě</m:t>
                          </m:r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𝐬𝐧𝐚</m:t>
                          </m:r>
                        </m:num>
                        <m:den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𝐩</m:t>
                          </m:r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ř</m:t>
                          </m:r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𝐞𝐩𝐨𝐧𝐚</m:t>
                          </m:r>
                        </m:den>
                      </m:f>
                      <m:r>
                        <a:rPr lang="cs-CZ" sz="2400" b="1" i="0" smtClean="0">
                          <a:solidFill>
                            <a:srgbClr val="FF0000"/>
                          </a:solidFill>
                          <a:latin typeface="Cambria Math"/>
                          <a:sym typeface="Symbol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𝐚</m:t>
                          </m:r>
                        </m:num>
                        <m:den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𝐜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  <a:latin typeface="Arial Black" pitchFamily="34" charset="0"/>
                </a:endParaRPr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340000"/>
                <a:ext cx="9116217" cy="85965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0" y="3420000"/>
                <a:ext cx="9144000" cy="859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𝐜𝐨𝐬</m:t>
                      </m:r>
                      <m:r>
                        <a:rPr lang="cs-CZ" sz="2400" b="1" i="0" smtClean="0">
                          <a:solidFill>
                            <a:srgbClr val="FF0000"/>
                          </a:solidFill>
                          <a:latin typeface="Cambria Math"/>
                          <a:sym typeface="Symbol"/>
                        </a:rPr>
                        <m:t></m:t>
                      </m:r>
                      <m:r>
                        <a:rPr lang="cs-CZ" sz="24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𝐩</m:t>
                          </m:r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ř</m:t>
                          </m:r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𝐢𝐥𝐞𝐡𝐥</m:t>
                          </m:r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á </m:t>
                          </m:r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𝐨𝐝𝐯</m:t>
                          </m:r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ě</m:t>
                          </m:r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𝐬𝐧𝐚</m:t>
                          </m:r>
                        </m:num>
                        <m:den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𝐩</m:t>
                          </m:r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ř</m:t>
                          </m:r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𝐞𝐩𝐨𝐧𝐚</m:t>
                          </m:r>
                        </m:den>
                      </m:f>
                      <m:r>
                        <a:rPr lang="cs-CZ" sz="2400" b="1" i="0" smtClean="0">
                          <a:solidFill>
                            <a:srgbClr val="FF0000"/>
                          </a:solidFill>
                          <a:latin typeface="Cambria Math"/>
                          <a:sym typeface="Symbol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𝐛</m:t>
                          </m:r>
                        </m:num>
                        <m:den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𝐜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  <a:latin typeface="Arial Black" pitchFamily="34" charset="0"/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20000"/>
                <a:ext cx="9144000" cy="85965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0" y="4500000"/>
                <a:ext cx="9144000" cy="859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0" smtClean="0">
                          <a:solidFill>
                            <a:srgbClr val="FF0000"/>
                          </a:solidFill>
                          <a:latin typeface="Cambria Math"/>
                          <a:sym typeface="Symbol"/>
                        </a:rPr>
                        <m:t>𝐭𝐠</m:t>
                      </m:r>
                      <m:r>
                        <a:rPr lang="cs-CZ" sz="2400" b="1" i="0" smtClean="0">
                          <a:solidFill>
                            <a:srgbClr val="FF0000"/>
                          </a:solidFill>
                          <a:latin typeface="Cambria Math"/>
                          <a:sym typeface="Symbol"/>
                        </a:rPr>
                        <m:t>=</m:t>
                      </m:r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𝐩𝐫𝐨𝐭𝐢𝐥𝐞𝐡𝐥</m:t>
                          </m:r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á </m:t>
                          </m:r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𝐨𝐝𝐯</m:t>
                          </m:r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ě</m:t>
                          </m:r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𝐬𝐧𝐚</m:t>
                          </m:r>
                        </m:num>
                        <m:den>
                          <m:r>
                            <a:rPr lang="cs-CZ" sz="2400" b="1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𝐩</m:t>
                          </m:r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ř</m:t>
                          </m:r>
                          <m:r>
                            <a:rPr lang="cs-CZ" sz="2400" b="1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𝐢𝐥𝐞𝐡𝐥</m:t>
                          </m:r>
                          <m:r>
                            <a:rPr lang="cs-CZ" sz="2400" b="1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á </m:t>
                          </m:r>
                          <m:r>
                            <a:rPr lang="cs-CZ" sz="2400" b="1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𝐨𝐝𝐯</m:t>
                          </m:r>
                          <m:r>
                            <a:rPr lang="cs-CZ" sz="2400" b="1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ě</m:t>
                          </m:r>
                          <m:r>
                            <a:rPr lang="cs-CZ" sz="2400" b="1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𝐬𝐧𝐚</m:t>
                          </m:r>
                        </m:den>
                      </m:f>
                      <m:r>
                        <a:rPr lang="cs-CZ" sz="2400" b="1" i="0" smtClean="0">
                          <a:solidFill>
                            <a:srgbClr val="FF0000"/>
                          </a:solidFill>
                          <a:latin typeface="Cambria Math"/>
                          <a:sym typeface="Symbol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𝐚</m:t>
                          </m:r>
                        </m:num>
                        <m:den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𝐛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  <a:latin typeface="Arial Black" pitchFamily="34" charset="0"/>
                </a:endParaRPr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00000"/>
                <a:ext cx="9144000" cy="85965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0" y="5580000"/>
                <a:ext cx="9144000" cy="859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0" smtClean="0">
                          <a:solidFill>
                            <a:srgbClr val="FF0000"/>
                          </a:solidFill>
                          <a:latin typeface="Cambria Math"/>
                          <a:sym typeface="Symbol"/>
                        </a:rPr>
                        <m:t>𝐜𝐨𝐭𝐠</m:t>
                      </m:r>
                      <m:r>
                        <a:rPr lang="cs-CZ" sz="2400" b="1" i="0" smtClean="0">
                          <a:solidFill>
                            <a:srgbClr val="FF0000"/>
                          </a:solidFill>
                          <a:latin typeface="Cambria Math"/>
                          <a:sym typeface="Symbol"/>
                        </a:rPr>
                        <m:t>=</m:t>
                      </m:r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𝐩</m:t>
                          </m:r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ř</m:t>
                          </m:r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𝐢𝐥𝐞𝐡𝐥</m:t>
                          </m:r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á </m:t>
                          </m:r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𝐨𝐝𝐯</m:t>
                          </m:r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ě</m:t>
                          </m:r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𝐬𝐧𝐚</m:t>
                          </m:r>
                        </m:num>
                        <m:den>
                          <m:r>
                            <a:rPr lang="cs-CZ" sz="2400" b="1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𝐩</m:t>
                          </m:r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𝐫𝐨𝐭</m:t>
                          </m:r>
                          <m:r>
                            <a:rPr lang="cs-CZ" sz="2400" b="1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𝐢𝐥𝐞𝐡𝐥</m:t>
                          </m:r>
                          <m:r>
                            <a:rPr lang="cs-CZ" sz="2400" b="1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á </m:t>
                          </m:r>
                          <m:r>
                            <a:rPr lang="cs-CZ" sz="2400" b="1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𝐨𝐝𝐯</m:t>
                          </m:r>
                          <m:r>
                            <a:rPr lang="cs-CZ" sz="2400" b="1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ě</m:t>
                          </m:r>
                          <m:r>
                            <a:rPr lang="cs-CZ" sz="2400" b="1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𝐬𝐧𝐚</m:t>
                          </m:r>
                        </m:den>
                      </m:f>
                      <m:r>
                        <a:rPr lang="cs-CZ" sz="2400" b="1" i="0" smtClean="0">
                          <a:solidFill>
                            <a:srgbClr val="FF0000"/>
                          </a:solidFill>
                          <a:latin typeface="Cambria Math"/>
                          <a:sym typeface="Symbol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𝐛</m:t>
                          </m:r>
                        </m:num>
                        <m:den>
                          <m:r>
                            <a:rPr lang="cs-CZ" sz="2400" b="1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𝐚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  <a:latin typeface="Arial Black" pitchFamily="34" charset="0"/>
                </a:endParaRPr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80000"/>
                <a:ext cx="9144000" cy="85965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10546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42" grpId="0"/>
      <p:bldP spid="47" grpId="0"/>
      <p:bldP spid="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blouk 28"/>
          <p:cNvSpPr/>
          <p:nvPr/>
        </p:nvSpPr>
        <p:spPr bwMode="auto">
          <a:xfrm rot="11417068">
            <a:off x="7178958" y="2811974"/>
            <a:ext cx="864096" cy="720080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Obdélník 30"/>
          <p:cNvSpPr/>
          <p:nvPr/>
        </p:nvSpPr>
        <p:spPr>
          <a:xfrm>
            <a:off x="360000" y="260648"/>
            <a:ext cx="860448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Užití goniometrických funkcí</a:t>
            </a:r>
            <a:r>
              <a:rPr lang="cs-CZ" sz="44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/>
            </a:r>
            <a:br>
              <a:rPr lang="cs-CZ" sz="4400" dirty="0">
                <a:solidFill>
                  <a:schemeClr val="accent2">
                    <a:lumMod val="50000"/>
                  </a:schemeClr>
                </a:solidFill>
                <a:latin typeface="+mj-lt"/>
              </a:rPr>
            </a:b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Cvičení 1</a:t>
            </a:r>
            <a:endParaRPr lang="cs-CZ" sz="32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360000" y="1980000"/>
            <a:ext cx="87840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Rampu u skladu zboží drží 4 stejné ocelové vzpěry (viz obrázek). Kolik metrů ocelové trubky se spotřebovalo k výrobě všech čtyř vzpěr, jestliže se jejich spotřeba úpravou ve svárech zvýšila o 7%?</a:t>
            </a:r>
            <a:endParaRPr lang="cs-CZ" sz="17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8100392" y="644404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19,6 m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5868144" y="3068960"/>
            <a:ext cx="277230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5868144" y="3068960"/>
            <a:ext cx="0" cy="25922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 flipH="1">
            <a:off x="5860831" y="3068960"/>
            <a:ext cx="2088232" cy="25922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>
            <a:off x="5844771" y="2780928"/>
            <a:ext cx="0" cy="2880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>
            <a:off x="7949063" y="2740622"/>
            <a:ext cx="0" cy="2880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>
            <a:off x="8640000" y="2772000"/>
            <a:ext cx="0" cy="2880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Přímá spojnice se šipkou 16"/>
          <p:cNvCxnSpPr/>
          <p:nvPr/>
        </p:nvCxnSpPr>
        <p:spPr bwMode="auto">
          <a:xfrm>
            <a:off x="5832000" y="2857163"/>
            <a:ext cx="21240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9" name="Přímá spojnice se šipkou 18"/>
          <p:cNvCxnSpPr/>
          <p:nvPr/>
        </p:nvCxnSpPr>
        <p:spPr bwMode="auto">
          <a:xfrm>
            <a:off x="7949063" y="2857163"/>
            <a:ext cx="691389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6588224" y="251530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1200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7991115" y="250302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400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7254298" y="306896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50°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519475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2" grpId="0"/>
      <p:bldP spid="32" grpId="1"/>
      <p:bldP spid="20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louk 16"/>
          <p:cNvSpPr/>
          <p:nvPr/>
        </p:nvSpPr>
        <p:spPr bwMode="auto">
          <a:xfrm rot="1692304">
            <a:off x="6479047" y="3418766"/>
            <a:ext cx="473231" cy="507519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Obdélník 30"/>
          <p:cNvSpPr/>
          <p:nvPr/>
        </p:nvSpPr>
        <p:spPr>
          <a:xfrm>
            <a:off x="360000" y="260648"/>
            <a:ext cx="860448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dirty="0">
                <a:solidFill>
                  <a:schemeClr val="accent2">
                    <a:lumMod val="50000"/>
                  </a:schemeClr>
                </a:solidFill>
              </a:rPr>
              <a:t>Užití goniometrických </a:t>
            </a:r>
            <a:r>
              <a:rPr lang="cs-CZ" sz="4400" dirty="0" smtClean="0">
                <a:solidFill>
                  <a:schemeClr val="accent2">
                    <a:lumMod val="50000"/>
                  </a:schemeClr>
                </a:solidFill>
              </a:rPr>
              <a:t>funkcí</a:t>
            </a:r>
            <a:r>
              <a:rPr lang="cs-CZ" sz="44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/>
            </a:r>
            <a:br>
              <a:rPr lang="cs-CZ" sz="4400" dirty="0">
                <a:solidFill>
                  <a:schemeClr val="accent2">
                    <a:lumMod val="50000"/>
                  </a:schemeClr>
                </a:solidFill>
                <a:latin typeface="+mj-lt"/>
              </a:rPr>
            </a:b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Cvičení 2</a:t>
            </a:r>
            <a:endParaRPr lang="cs-CZ" sz="32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360000" y="1980000"/>
            <a:ext cx="860448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Na nebezpečné stoupání či klesání na silnici vždy upozorňuje značka                    . </a:t>
            </a:r>
          </a:p>
          <a:p>
            <a:r>
              <a:rPr lang="cs-CZ" sz="1700" b="1" dirty="0" smtClean="0"/>
              <a:t>Vypočtěte, pod jakým minimálním úhlem silnice stoupá (klesá). </a:t>
            </a:r>
            <a:endParaRPr lang="cs-CZ" sz="17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6552220" y="6444044"/>
            <a:ext cx="2628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cs-CZ" b="1" dirty="0" smtClean="0">
                <a:solidFill>
                  <a:srgbClr val="FF0000"/>
                </a:solidFill>
              </a:rPr>
              <a:t> = 6,843° = 6°50´34´´</a:t>
            </a:r>
            <a:endParaRPr lang="cs-CZ" b="1" dirty="0">
              <a:solidFill>
                <a:srgbClr val="FF0000"/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348" y="1403467"/>
            <a:ext cx="1008112" cy="884309"/>
          </a:xfrm>
          <a:prstGeom prst="rect">
            <a:avLst/>
          </a:prstGeom>
        </p:spPr>
      </p:pic>
      <p:cxnSp>
        <p:nvCxnSpPr>
          <p:cNvPr id="4" name="Přímá spojnice 3"/>
          <p:cNvCxnSpPr/>
          <p:nvPr/>
        </p:nvCxnSpPr>
        <p:spPr bwMode="auto">
          <a:xfrm>
            <a:off x="8460432" y="2924944"/>
            <a:ext cx="0" cy="8640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6"/>
          <p:cNvCxnSpPr/>
          <p:nvPr/>
        </p:nvCxnSpPr>
        <p:spPr bwMode="auto">
          <a:xfrm flipH="1">
            <a:off x="5652120" y="3789040"/>
            <a:ext cx="28083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 flipH="1">
            <a:off x="5652120" y="2924944"/>
            <a:ext cx="2808312" cy="8640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ovéPole 9"/>
          <p:cNvSpPr txBox="1"/>
          <p:nvPr/>
        </p:nvSpPr>
        <p:spPr>
          <a:xfrm>
            <a:off x="7160423" y="3823320"/>
            <a:ext cx="61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8504820" y="3172326"/>
            <a:ext cx="459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12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6372200" y="3456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970121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2" grpId="0"/>
      <p:bldP spid="32" grpId="1"/>
      <p:bldP spid="10" grpId="0"/>
      <p:bldP spid="14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louk 13"/>
          <p:cNvSpPr/>
          <p:nvPr/>
        </p:nvSpPr>
        <p:spPr bwMode="auto">
          <a:xfrm rot="2047430">
            <a:off x="5598797" y="4251351"/>
            <a:ext cx="1118334" cy="1014865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Obdélník 30"/>
          <p:cNvSpPr/>
          <p:nvPr/>
        </p:nvSpPr>
        <p:spPr>
          <a:xfrm>
            <a:off x="360000" y="260648"/>
            <a:ext cx="860448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dirty="0">
                <a:solidFill>
                  <a:schemeClr val="accent2">
                    <a:lumMod val="50000"/>
                  </a:schemeClr>
                </a:solidFill>
              </a:rPr>
              <a:t>Užití goniometrických </a:t>
            </a:r>
            <a:r>
              <a:rPr lang="cs-CZ" sz="4400" dirty="0" smtClean="0">
                <a:solidFill>
                  <a:schemeClr val="accent2">
                    <a:lumMod val="50000"/>
                  </a:schemeClr>
                </a:solidFill>
              </a:rPr>
              <a:t>funkcí</a:t>
            </a:r>
            <a:r>
              <a:rPr lang="cs-CZ" sz="44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/>
            </a:r>
            <a:br>
              <a:rPr lang="cs-CZ" sz="4400" dirty="0">
                <a:solidFill>
                  <a:schemeClr val="accent2">
                    <a:lumMod val="50000"/>
                  </a:schemeClr>
                </a:solidFill>
                <a:latin typeface="+mj-lt"/>
              </a:rPr>
            </a:b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Cvičení 3</a:t>
            </a:r>
            <a:endParaRPr lang="cs-CZ" sz="32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0" y="1980000"/>
            <a:ext cx="9144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/>
              <a:t>Vrchol </a:t>
            </a:r>
            <a:r>
              <a:rPr lang="cs-CZ" sz="1700" b="1" dirty="0" err="1"/>
              <a:t>Eiffelovy</a:t>
            </a:r>
            <a:r>
              <a:rPr lang="cs-CZ" sz="1700" b="1" dirty="0"/>
              <a:t> věže je vidět ze vzdálenosti 500 m pod výškovým úhlem </a:t>
            </a:r>
            <a:r>
              <a:rPr lang="cs-CZ" sz="1700" b="1" dirty="0" smtClean="0"/>
              <a:t>32°57´ </a:t>
            </a:r>
            <a:r>
              <a:rPr lang="cs-CZ" sz="1700" b="1" dirty="0"/>
              <a:t>.</a:t>
            </a:r>
          </a:p>
          <a:p>
            <a:r>
              <a:rPr lang="cs-CZ" sz="1700" b="1" dirty="0"/>
              <a:t>Urči výšku věže.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7740352" y="644404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 = 324 m 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8460432" y="2595553"/>
            <a:ext cx="72008" cy="248963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 flipH="1">
            <a:off x="5580112" y="5085184"/>
            <a:ext cx="295232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 flipH="1">
            <a:off x="5580112" y="2595553"/>
            <a:ext cx="2880320" cy="248963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5940152" y="465313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32°57´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8540824" y="3655702"/>
            <a:ext cx="423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6948264" y="512320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500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069891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2" grpId="0"/>
      <p:bldP spid="32" grpId="1"/>
      <p:bldP spid="9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 10"/>
          <p:cNvSpPr/>
          <p:nvPr/>
        </p:nvSpPr>
        <p:spPr bwMode="auto">
          <a:xfrm>
            <a:off x="5004048" y="3057218"/>
            <a:ext cx="3960440" cy="1955958"/>
          </a:xfrm>
          <a:prstGeom prst="rect">
            <a:avLst/>
          </a:prstGeom>
          <a:solidFill>
            <a:srgbClr val="00B0F0">
              <a:alpha val="3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Obdélník 30"/>
          <p:cNvSpPr/>
          <p:nvPr/>
        </p:nvSpPr>
        <p:spPr>
          <a:xfrm>
            <a:off x="360000" y="260648"/>
            <a:ext cx="860448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dirty="0">
                <a:solidFill>
                  <a:schemeClr val="accent2">
                    <a:lumMod val="50000"/>
                  </a:schemeClr>
                </a:solidFill>
              </a:rPr>
              <a:t>Užití goniometrických funkcí</a:t>
            </a:r>
            <a:r>
              <a:rPr lang="cs-CZ" sz="44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/>
            </a:r>
            <a:br>
              <a:rPr lang="cs-CZ" sz="4400" dirty="0">
                <a:solidFill>
                  <a:schemeClr val="accent2">
                    <a:lumMod val="50000"/>
                  </a:schemeClr>
                </a:solidFill>
                <a:latin typeface="+mj-lt"/>
              </a:rPr>
            </a:b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Cvičení 4</a:t>
            </a:r>
            <a:endParaRPr lang="cs-CZ" sz="32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0" y="19800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Na břehu řeky jsou dva stromy vzdálené od sebe 50 m. Na protějším břehu stojí další</a:t>
            </a:r>
          </a:p>
          <a:p>
            <a:r>
              <a:rPr lang="cs-CZ" sz="1600" b="1" dirty="0"/>
              <a:t>strom tak, že spolu s předchozími tvoří pravoúhlý trojúhelník, jehož druhou</a:t>
            </a:r>
          </a:p>
          <a:p>
            <a:r>
              <a:rPr lang="cs-CZ" sz="1600" b="1" dirty="0"/>
              <a:t>odvěsnou je šířka řeky. Urči šířku řeky, pokud přepona stromového trojúhelníku</a:t>
            </a:r>
          </a:p>
          <a:p>
            <a:r>
              <a:rPr lang="cs-CZ" sz="1600" b="1" dirty="0"/>
              <a:t>svírá s břehem úhel 67</a:t>
            </a:r>
            <a:r>
              <a:rPr lang="cs-CZ" sz="1600" b="1" dirty="0" smtClean="0"/>
              <a:t>°.</a:t>
            </a:r>
            <a:endParaRPr lang="cs-CZ" sz="1700" b="1" i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8244408" y="644404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118 m 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6804248" y="5085184"/>
            <a:ext cx="16739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 flipV="1">
            <a:off x="8478180" y="2924944"/>
            <a:ext cx="0" cy="21602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 flipH="1">
            <a:off x="6804248" y="2924944"/>
            <a:ext cx="1673932" cy="21602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ovéPole 11"/>
          <p:cNvSpPr txBox="1"/>
          <p:nvPr/>
        </p:nvSpPr>
        <p:spPr>
          <a:xfrm>
            <a:off x="7938120" y="2518609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3. strom</a:t>
            </a:r>
            <a:endParaRPr lang="cs-CZ" sz="1600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6444208" y="5085184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2. strom</a:t>
            </a:r>
            <a:endParaRPr lang="cs-CZ" sz="1600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7884368" y="5075892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1. strom</a:t>
            </a:r>
            <a:endParaRPr lang="cs-CZ" sz="1600" dirty="0"/>
          </a:p>
        </p:txBody>
      </p:sp>
      <p:sp>
        <p:nvSpPr>
          <p:cNvPr id="13" name="Vývojový diagram: sumační spojení 12"/>
          <p:cNvSpPr/>
          <p:nvPr/>
        </p:nvSpPr>
        <p:spPr bwMode="auto">
          <a:xfrm>
            <a:off x="8370168" y="4982417"/>
            <a:ext cx="216024" cy="216024"/>
          </a:xfrm>
          <a:prstGeom prst="flowChartSummingJunction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Vývojový diagram: sumační spojení 17"/>
          <p:cNvSpPr/>
          <p:nvPr/>
        </p:nvSpPr>
        <p:spPr bwMode="auto">
          <a:xfrm>
            <a:off x="6759679" y="4971129"/>
            <a:ext cx="216024" cy="216024"/>
          </a:xfrm>
          <a:prstGeom prst="flowChartSummingJunction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Vývojový diagram: sumační spojení 18"/>
          <p:cNvSpPr/>
          <p:nvPr/>
        </p:nvSpPr>
        <p:spPr bwMode="auto">
          <a:xfrm>
            <a:off x="8370168" y="2816932"/>
            <a:ext cx="216024" cy="216024"/>
          </a:xfrm>
          <a:prstGeom prst="flowChartSummingJunction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7380312" y="5254043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50 m</a:t>
            </a:r>
            <a:endParaRPr lang="cs-CZ" sz="16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7164288" y="4725144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67°</a:t>
            </a:r>
            <a:endParaRPr lang="cs-CZ" sz="1600" b="1" dirty="0"/>
          </a:p>
        </p:txBody>
      </p:sp>
      <p:sp>
        <p:nvSpPr>
          <p:cNvPr id="22" name="Oblouk 21"/>
          <p:cNvSpPr/>
          <p:nvPr/>
        </p:nvSpPr>
        <p:spPr bwMode="auto">
          <a:xfrm rot="736863">
            <a:off x="6689675" y="4459183"/>
            <a:ext cx="1037420" cy="1023891"/>
          </a:xfrm>
          <a:prstGeom prst="arc">
            <a:avLst/>
          </a:prstGeom>
          <a:solidFill>
            <a:schemeClr val="bg1">
              <a:alpha val="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6477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2" grpId="0"/>
      <p:bldP spid="32" grpId="1"/>
      <p:bldP spid="12" grpId="0"/>
      <p:bldP spid="15" grpId="0"/>
      <p:bldP spid="16" grpId="0"/>
      <p:bldP spid="13" grpId="0" animBg="1"/>
      <p:bldP spid="18" grpId="0" animBg="1"/>
      <p:bldP spid="19" grpId="0" animBg="1"/>
      <p:bldP spid="14" grpId="0"/>
      <p:bldP spid="17" grpId="0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louk 14"/>
          <p:cNvSpPr/>
          <p:nvPr/>
        </p:nvSpPr>
        <p:spPr bwMode="auto">
          <a:xfrm rot="1632570">
            <a:off x="6120987" y="4248000"/>
            <a:ext cx="864096" cy="720080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Obdélník 30"/>
          <p:cNvSpPr/>
          <p:nvPr/>
        </p:nvSpPr>
        <p:spPr>
          <a:xfrm>
            <a:off x="360000" y="260648"/>
            <a:ext cx="860448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dirty="0">
                <a:solidFill>
                  <a:schemeClr val="accent2">
                    <a:lumMod val="50000"/>
                  </a:schemeClr>
                </a:solidFill>
              </a:rPr>
              <a:t>Užití goniometrických funkcí</a:t>
            </a:r>
            <a:r>
              <a:rPr lang="cs-CZ" sz="44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/>
            </a:r>
            <a:br>
              <a:rPr lang="cs-CZ" sz="4400" dirty="0">
                <a:solidFill>
                  <a:schemeClr val="accent2">
                    <a:lumMod val="50000"/>
                  </a:schemeClr>
                </a:solidFill>
                <a:latin typeface="+mj-lt"/>
              </a:rPr>
            </a:b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Cvičení 5</a:t>
            </a:r>
            <a:endParaRPr lang="cs-CZ" sz="32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360000" y="1980000"/>
            <a:ext cx="8604488" cy="8771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tabLst>
                <a:tab pos="457200" algn="l"/>
              </a:tabLst>
            </a:pPr>
            <a:r>
              <a:rPr lang="cs-CZ" sz="1700" b="1" dirty="0">
                <a:latin typeface="Arial" pitchFamily="34" charset="0"/>
                <a:cs typeface="Arial" pitchFamily="34" charset="0"/>
              </a:rPr>
              <a:t>Lanová dráha je dlouhá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870 m 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a její přímá trať stoupá pod úhlem o velikosti 40</a:t>
            </a:r>
            <a:r>
              <a:rPr lang="cs-CZ" sz="1700" b="1" dirty="0">
                <a:latin typeface="Arial" pitchFamily="34" charset="0"/>
                <a:cs typeface="Arial" pitchFamily="34" charset="0"/>
                <a:sym typeface="Symbol" pitchFamily="18" charset="2"/>
              </a:rPr>
              <a:t></a:t>
            </a:r>
            <a:r>
              <a:rPr lang="cs-CZ" sz="1700" b="1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. Vypočítej </a:t>
            </a:r>
            <a:r>
              <a:rPr lang="cs-CZ" sz="1700" b="1" dirty="0">
                <a:latin typeface="Arial" pitchFamily="34" charset="0"/>
                <a:cs typeface="Arial" pitchFamily="34" charset="0"/>
                <a:sym typeface="Symbol" pitchFamily="18" charset="2"/>
              </a:rPr>
              <a:t>vodorovnou vzdálenost dolní a horní stanice lanové dráhy a jejich výškový rozdíl.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6372200" y="644404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 = 666,4 m; y = 559,2 m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8532440" y="3068960"/>
            <a:ext cx="0" cy="17281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 flipH="1">
            <a:off x="5940152" y="4797152"/>
            <a:ext cx="25922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 flipH="1">
            <a:off x="5940152" y="3068960"/>
            <a:ext cx="2592288" cy="17281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6588224" y="356372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870 m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7308304" y="482878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8532440" y="374839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6300192" y="445945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40°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887007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2" grpId="0"/>
      <p:bldP spid="32" grpId="1"/>
      <p:bldP spid="9" grpId="0"/>
      <p:bldP spid="12" grpId="0"/>
      <p:bldP spid="13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bdélník 30"/>
          <p:cNvSpPr/>
          <p:nvPr/>
        </p:nvSpPr>
        <p:spPr>
          <a:xfrm>
            <a:off x="360000" y="260648"/>
            <a:ext cx="860448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dirty="0">
                <a:solidFill>
                  <a:schemeClr val="accent2">
                    <a:lumMod val="50000"/>
                  </a:schemeClr>
                </a:solidFill>
              </a:rPr>
              <a:t>Užití goniometrických funkcí</a:t>
            </a:r>
            <a:r>
              <a:rPr lang="cs-CZ" sz="44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/>
            </a:r>
            <a:br>
              <a:rPr lang="cs-CZ" sz="4400" dirty="0">
                <a:solidFill>
                  <a:schemeClr val="accent2">
                    <a:lumMod val="50000"/>
                  </a:schemeClr>
                </a:solidFill>
                <a:latin typeface="+mj-lt"/>
              </a:rPr>
            </a:b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Cvičení 6</a:t>
            </a:r>
            <a:endParaRPr lang="cs-CZ" sz="32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755576" y="1980000"/>
            <a:ext cx="777686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57200" algn="l"/>
              </a:tabLst>
            </a:pPr>
            <a:r>
              <a:rPr lang="cs-CZ" sz="1700" b="1" dirty="0">
                <a:latin typeface="Arial" pitchFamily="34" charset="0"/>
                <a:cs typeface="Arial" pitchFamily="34" charset="0"/>
              </a:rPr>
              <a:t>Vypočítej obvod a obsah pravidelného pětiúhelníku ABCDE vepsaného do kružnice k(S; r = 15 cm).</a:t>
            </a:r>
            <a:endParaRPr lang="cs-CZ" sz="1700" b="1" dirty="0">
              <a:latin typeface="Arial" pitchFamily="34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6228184" y="644404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 = 88 cm; S = 532,5 cm</a:t>
            </a:r>
            <a:r>
              <a:rPr lang="cs-CZ" b="1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cs-CZ" b="1" baseline="30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Ovál 1"/>
          <p:cNvSpPr>
            <a:spLocks noChangeAspect="1"/>
          </p:cNvSpPr>
          <p:nvPr/>
        </p:nvSpPr>
        <p:spPr bwMode="auto">
          <a:xfrm>
            <a:off x="5724128" y="2852936"/>
            <a:ext cx="3240360" cy="3240000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" name="Přímá spojnice 12"/>
          <p:cNvCxnSpPr/>
          <p:nvPr/>
        </p:nvCxnSpPr>
        <p:spPr bwMode="auto">
          <a:xfrm>
            <a:off x="7236000" y="4482000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>
            <a:off x="7344000" y="4374000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rot="-3240000">
            <a:off x="8104651" y="2472918"/>
            <a:ext cx="0" cy="1904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 rot="3240000">
            <a:off x="6595308" y="2450044"/>
            <a:ext cx="0" cy="1904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Přímá spojnice 22"/>
          <p:cNvCxnSpPr/>
          <p:nvPr/>
        </p:nvCxnSpPr>
        <p:spPr bwMode="auto">
          <a:xfrm rot="-1080000">
            <a:off x="6111397" y="3938204"/>
            <a:ext cx="0" cy="1904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 rot="1080000">
            <a:off x="8586000" y="3919901"/>
            <a:ext cx="0" cy="1904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Přímá spojnice 24"/>
          <p:cNvCxnSpPr/>
          <p:nvPr/>
        </p:nvCxnSpPr>
        <p:spPr bwMode="auto">
          <a:xfrm>
            <a:off x="6390000" y="5770800"/>
            <a:ext cx="1904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5817151" y="3984807"/>
            <a:ext cx="1548503" cy="4929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>
            <a:off x="7309662" y="2842556"/>
            <a:ext cx="23187" cy="16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 flipV="1">
            <a:off x="7342200" y="3984806"/>
            <a:ext cx="1512751" cy="4929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H="1">
            <a:off x="6397200" y="4448566"/>
            <a:ext cx="950258" cy="13050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7318462" y="4462556"/>
            <a:ext cx="949554" cy="129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7328878" y="4486882"/>
            <a:ext cx="0" cy="129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ovéPole 40"/>
          <p:cNvSpPr txBox="1"/>
          <p:nvPr/>
        </p:nvSpPr>
        <p:spPr>
          <a:xfrm>
            <a:off x="6948264" y="4806744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36°</a:t>
            </a:r>
            <a:endParaRPr lang="cs-CZ" sz="16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7734273" y="4796328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15</a:t>
            </a:r>
            <a:endParaRPr lang="cs-CZ" sz="16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6449015" y="4782382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15</a:t>
            </a:r>
            <a:endParaRPr lang="cs-CZ" sz="16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8268016" y="2708920"/>
            <a:ext cx="3179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k</a:t>
            </a:r>
            <a:endParaRPr lang="cs-CZ" sz="16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7308304" y="4098558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383282452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5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  <p:bldP spid="2" grpId="0" animBg="1"/>
      <p:bldP spid="41" grpId="0"/>
      <p:bldP spid="42" grpId="0"/>
      <p:bldP spid="43" grpId="0"/>
      <p:bldP spid="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louk 13"/>
          <p:cNvSpPr/>
          <p:nvPr/>
        </p:nvSpPr>
        <p:spPr bwMode="auto">
          <a:xfrm rot="1181794">
            <a:off x="7218378" y="4704902"/>
            <a:ext cx="899933" cy="854059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Obdélník 30"/>
          <p:cNvSpPr/>
          <p:nvPr/>
        </p:nvSpPr>
        <p:spPr>
          <a:xfrm>
            <a:off x="360000" y="260648"/>
            <a:ext cx="860448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dirty="0">
                <a:solidFill>
                  <a:schemeClr val="accent2">
                    <a:lumMod val="50000"/>
                  </a:schemeClr>
                </a:solidFill>
              </a:rPr>
              <a:t>Užití goniometrických funkcí</a:t>
            </a:r>
            <a:r>
              <a:rPr lang="cs-CZ" sz="44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/>
            </a:r>
            <a:br>
              <a:rPr lang="cs-CZ" sz="4400" dirty="0">
                <a:solidFill>
                  <a:schemeClr val="accent2">
                    <a:lumMod val="50000"/>
                  </a:schemeClr>
                </a:solidFill>
                <a:latin typeface="+mj-lt"/>
              </a:rPr>
            </a:b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Cvičení 7</a:t>
            </a:r>
            <a:endParaRPr lang="cs-CZ" sz="32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360000" y="1980000"/>
            <a:ext cx="831641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14400" algn="l"/>
              </a:tabLst>
            </a:pPr>
            <a:r>
              <a:rPr lang="cs-CZ" sz="1700" b="1" dirty="0">
                <a:latin typeface="Arial" pitchFamily="34" charset="0"/>
                <a:cs typeface="Arial" pitchFamily="34" charset="0"/>
                <a:sym typeface="Symbol" pitchFamily="18" charset="2"/>
              </a:rPr>
              <a:t>Velikost úhlu , který svírá žebřík s vodorovnou rovinou, </a:t>
            </a:r>
            <a:r>
              <a:rPr lang="cs-CZ" sz="1700" b="1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smí být </a:t>
            </a:r>
            <a:r>
              <a:rPr lang="cs-CZ" sz="1700" b="1" dirty="0">
                <a:latin typeface="Arial" pitchFamily="34" charset="0"/>
                <a:cs typeface="Arial" pitchFamily="34" charset="0"/>
                <a:sym typeface="Symbol" pitchFamily="18" charset="2"/>
              </a:rPr>
              <a:t>nejvýše 75</a:t>
            </a:r>
            <a:r>
              <a:rPr lang="cs-CZ" sz="1700" b="1" baseline="30000" dirty="0">
                <a:latin typeface="Arial" pitchFamily="34" charset="0"/>
                <a:cs typeface="Arial" pitchFamily="34" charset="0"/>
                <a:sym typeface="Symbol" pitchFamily="18" charset="2"/>
              </a:rPr>
              <a:t>o</a:t>
            </a:r>
            <a:r>
              <a:rPr lang="cs-CZ" sz="1700" b="1" dirty="0">
                <a:latin typeface="Arial" pitchFamily="34" charset="0"/>
                <a:cs typeface="Arial" pitchFamily="34" charset="0"/>
                <a:sym typeface="Symbol" pitchFamily="18" charset="2"/>
              </a:rPr>
              <a:t>. Délka žebříku je 10 metrů. V jaké </a:t>
            </a:r>
            <a:r>
              <a:rPr lang="cs-CZ" sz="1700" b="1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největší výšce </a:t>
            </a:r>
            <a:r>
              <a:rPr lang="cs-CZ" sz="1700" b="1" dirty="0">
                <a:latin typeface="Arial" pitchFamily="34" charset="0"/>
                <a:cs typeface="Arial" pitchFamily="34" charset="0"/>
                <a:sym typeface="Symbol" pitchFamily="18" charset="2"/>
              </a:rPr>
              <a:t>nad terénem může být opřen jeho horní konec?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7995429" y="6444044"/>
            <a:ext cx="1133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9,66 m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8676416" y="2996952"/>
            <a:ext cx="0" cy="23042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 flipH="1">
            <a:off x="7524328" y="5301208"/>
            <a:ext cx="11520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 flipH="1">
            <a:off x="7524328" y="2996952"/>
            <a:ext cx="1152088" cy="23042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7668344" y="4962654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75°</a:t>
            </a:r>
            <a:endParaRPr lang="cs-CZ" sz="16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7452320" y="3979803"/>
            <a:ext cx="72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10 m</a:t>
            </a:r>
            <a:endParaRPr lang="cs-CZ" sz="16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8604448" y="3979803"/>
            <a:ext cx="72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x m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70957991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2" grpId="0"/>
      <p:bldP spid="32" grpId="1"/>
      <p:bldP spid="9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2788</TotalTime>
  <Words>586</Words>
  <Application>Microsoft Office PowerPoint</Application>
  <PresentationFormat>Předvádění na obrazovce (4:3)</PresentationFormat>
  <Paragraphs>93</Paragraphs>
  <Slides>12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Prezentace školení zaměstnanců</vt:lpstr>
      <vt:lpstr>Goniometrické funkce Užití goniometrických funkcí</vt:lpstr>
      <vt:lpstr>Goniometrické funkce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414</cp:revision>
  <dcterms:created xsi:type="dcterms:W3CDTF">2012-01-02T08:14:14Z</dcterms:created>
  <dcterms:modified xsi:type="dcterms:W3CDTF">2012-04-24T08:45:56Z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