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23"/>
  </p:notesMasterIdLst>
  <p:handoutMasterIdLst>
    <p:handoutMasterId r:id="rId24"/>
  </p:handoutMasterIdLst>
  <p:sldIdLst>
    <p:sldId id="256" r:id="rId2"/>
    <p:sldId id="298" r:id="rId3"/>
    <p:sldId id="320" r:id="rId4"/>
    <p:sldId id="322" r:id="rId5"/>
    <p:sldId id="321" r:id="rId6"/>
    <p:sldId id="323" r:id="rId7"/>
    <p:sldId id="324" r:id="rId8"/>
    <p:sldId id="325" r:id="rId9"/>
    <p:sldId id="326" r:id="rId10"/>
    <p:sldId id="327" r:id="rId11"/>
    <p:sldId id="328" r:id="rId12"/>
    <p:sldId id="329" r:id="rId13"/>
    <p:sldId id="330" r:id="rId14"/>
    <p:sldId id="331" r:id="rId15"/>
    <p:sldId id="332" r:id="rId16"/>
    <p:sldId id="333" r:id="rId17"/>
    <p:sldId id="334" r:id="rId18"/>
    <p:sldId id="335" r:id="rId19"/>
    <p:sldId id="336" r:id="rId20"/>
    <p:sldId id="337" r:id="rId21"/>
    <p:sldId id="338" r:id="rId22"/>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0" autoAdjust="0"/>
    <p:restoredTop sz="94600" autoAdjust="0"/>
  </p:normalViewPr>
  <p:slideViewPr>
    <p:cSldViewPr>
      <p:cViewPr varScale="1">
        <p:scale>
          <a:sx n="71" d="100"/>
          <a:sy n="71" d="100"/>
        </p:scale>
        <p:origin x="-126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3029" tIns="46516" rIns="93029" bIns="46516" numCol="1" anchor="t" anchorCtr="0" compatLnSpc="1">
            <a:prstTxWarp prst="textNoShape">
              <a:avLst/>
            </a:prstTxWarp>
          </a:bodyPr>
          <a:lstStyle>
            <a:lvl1pPr defTabSz="930275">
              <a:defRPr kumimoji="1" sz="1200">
                <a:latin typeface="Tahoma" charset="0"/>
              </a:defRPr>
            </a:lvl1pPr>
          </a:lstStyle>
          <a:p>
            <a:endParaRPr lang="cs-CZ"/>
          </a:p>
        </p:txBody>
      </p:sp>
      <p:sp>
        <p:nvSpPr>
          <p:cNvPr id="19459" name="Rectangle 3"/>
          <p:cNvSpPr>
            <a:spLocks noGrp="1" noChangeArrowheads="1"/>
          </p:cNvSpPr>
          <p:nvPr>
            <p:ph type="dt" sz="quarter" idx="1"/>
          </p:nvPr>
        </p:nvSpPr>
        <p:spPr bwMode="auto">
          <a:xfrm>
            <a:off x="3963988" y="0"/>
            <a:ext cx="3032125" cy="463550"/>
          </a:xfrm>
          <a:prstGeom prst="rect">
            <a:avLst/>
          </a:prstGeom>
          <a:noFill/>
          <a:ln w="9525">
            <a:noFill/>
            <a:miter lim="800000"/>
            <a:headEnd/>
            <a:tailEnd/>
          </a:ln>
          <a:effectLst/>
        </p:spPr>
        <p:txBody>
          <a:bodyPr vert="horz" wrap="square" lIns="93029" tIns="46516" rIns="93029" bIns="46516" numCol="1" anchor="t" anchorCtr="0" compatLnSpc="1">
            <a:prstTxWarp prst="textNoShape">
              <a:avLst/>
            </a:prstTxWarp>
          </a:bodyPr>
          <a:lstStyle>
            <a:lvl1pPr algn="r" defTabSz="930275">
              <a:defRPr kumimoji="1" sz="1200">
                <a:latin typeface="Tahoma" charset="0"/>
              </a:defRPr>
            </a:lvl1pPr>
          </a:lstStyle>
          <a:p>
            <a:endParaRPr lang="cs-CZ"/>
          </a:p>
        </p:txBody>
      </p:sp>
      <p:sp>
        <p:nvSpPr>
          <p:cNvPr id="19460" name="Rectangle 4"/>
          <p:cNvSpPr>
            <a:spLocks noGrp="1" noChangeArrowheads="1"/>
          </p:cNvSpPr>
          <p:nvPr>
            <p:ph type="ftr" sz="quarter" idx="2"/>
          </p:nvPr>
        </p:nvSpPr>
        <p:spPr bwMode="auto">
          <a:xfrm>
            <a:off x="0" y="8818563"/>
            <a:ext cx="3032125" cy="463550"/>
          </a:xfrm>
          <a:prstGeom prst="rect">
            <a:avLst/>
          </a:prstGeom>
          <a:noFill/>
          <a:ln w="9525">
            <a:noFill/>
            <a:miter lim="800000"/>
            <a:headEnd/>
            <a:tailEnd/>
          </a:ln>
          <a:effectLst/>
        </p:spPr>
        <p:txBody>
          <a:bodyPr vert="horz" wrap="square" lIns="93029" tIns="46516" rIns="93029" bIns="46516" numCol="1" anchor="b" anchorCtr="0" compatLnSpc="1">
            <a:prstTxWarp prst="textNoShape">
              <a:avLst/>
            </a:prstTxWarp>
          </a:bodyPr>
          <a:lstStyle>
            <a:lvl1pPr defTabSz="930275">
              <a:defRPr kumimoji="1" sz="1200">
                <a:latin typeface="Tahoma" charset="0"/>
              </a:defRPr>
            </a:lvl1pPr>
          </a:lstStyle>
          <a:p>
            <a:endParaRPr lang="cs-CZ"/>
          </a:p>
        </p:txBody>
      </p:sp>
      <p:sp>
        <p:nvSpPr>
          <p:cNvPr id="19461" name="Rectangle 5"/>
          <p:cNvSpPr>
            <a:spLocks noGrp="1" noChangeArrowheads="1"/>
          </p:cNvSpPr>
          <p:nvPr>
            <p:ph type="sldNum" sz="quarter" idx="3"/>
          </p:nvPr>
        </p:nvSpPr>
        <p:spPr bwMode="auto">
          <a:xfrm>
            <a:off x="3963988" y="8818563"/>
            <a:ext cx="3032125" cy="463550"/>
          </a:xfrm>
          <a:prstGeom prst="rect">
            <a:avLst/>
          </a:prstGeom>
          <a:noFill/>
          <a:ln w="9525">
            <a:noFill/>
            <a:miter lim="800000"/>
            <a:headEnd/>
            <a:tailEnd/>
          </a:ln>
          <a:effectLst/>
        </p:spPr>
        <p:txBody>
          <a:bodyPr vert="horz" wrap="square" lIns="93029" tIns="46516" rIns="93029" bIns="46516" numCol="1" anchor="b" anchorCtr="0" compatLnSpc="1">
            <a:prstTxWarp prst="textNoShape">
              <a:avLst/>
            </a:prstTxWarp>
          </a:bodyPr>
          <a:lstStyle>
            <a:lvl1pPr algn="r" defTabSz="930275">
              <a:defRPr kumimoji="1" sz="1200">
                <a:latin typeface="Tahoma" charset="0"/>
              </a:defRPr>
            </a:lvl1pPr>
          </a:lstStyle>
          <a:p>
            <a:fld id="{5FB73026-34CA-4238-9DD5-797337421EAB}" type="slidenum">
              <a:rPr lang="cs-CZ"/>
              <a:pPr/>
              <a:t>‹#›</a:t>
            </a:fld>
            <a:endParaRPr lang="cs-CZ"/>
          </a:p>
        </p:txBody>
      </p:sp>
    </p:spTree>
    <p:extLst>
      <p:ext uri="{BB962C8B-B14F-4D97-AF65-F5344CB8AC3E}">
        <p14:creationId xmlns:p14="http://schemas.microsoft.com/office/powerpoint/2010/main" val="4236515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19381" tIns="0" rIns="19381" bIns="0" numCol="1" anchor="t" anchorCtr="0" compatLnSpc="1">
            <a:prstTxWarp prst="textNoShape">
              <a:avLst/>
            </a:prstTxWarp>
          </a:bodyPr>
          <a:lstStyle>
            <a:lvl1pPr defTabSz="930275">
              <a:defRPr kumimoji="1" sz="1000" i="1">
                <a:latin typeface="Tahoma" charset="0"/>
              </a:defRPr>
            </a:lvl1pPr>
          </a:lstStyle>
          <a:p>
            <a:r>
              <a:rPr lang="cs-CZ"/>
              <a:t>*</a:t>
            </a:r>
            <a:endParaRPr lang="cs-CZ" sz="1200"/>
          </a:p>
        </p:txBody>
      </p:sp>
      <p:sp>
        <p:nvSpPr>
          <p:cNvPr id="2051"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19381" tIns="0" rIns="19381" bIns="0" numCol="1" anchor="t" anchorCtr="0" compatLnSpc="1">
            <a:prstTxWarp prst="textNoShape">
              <a:avLst/>
            </a:prstTxWarp>
          </a:bodyPr>
          <a:lstStyle>
            <a:lvl1pPr algn="r" defTabSz="930275">
              <a:defRPr kumimoji="1" sz="1000" i="1">
                <a:latin typeface="Tahoma" charset="0"/>
              </a:defRPr>
            </a:lvl1pPr>
          </a:lstStyle>
          <a:p>
            <a:r>
              <a:rPr lang="cs-CZ"/>
              <a:t>16. 7. 1996</a:t>
            </a:r>
            <a:endParaRPr lang="cs-CZ" sz="1200"/>
          </a:p>
        </p:txBody>
      </p:sp>
      <p:sp>
        <p:nvSpPr>
          <p:cNvPr id="2052" name="Rectangle 4"/>
          <p:cNvSpPr>
            <a:spLocks noGrp="1" noRot="1" noChangeAspect="1" noChangeArrowheads="1" noTextEdit="1"/>
          </p:cNvSpPr>
          <p:nvPr>
            <p:ph type="sldImg" idx="2"/>
          </p:nvPr>
        </p:nvSpPr>
        <p:spPr bwMode="auto">
          <a:xfrm>
            <a:off x="1177925" y="696913"/>
            <a:ext cx="4641850" cy="3481387"/>
          </a:xfrm>
          <a:prstGeom prst="rect">
            <a:avLst/>
          </a:prstGeom>
          <a:noFill/>
          <a:ln w="12700" cap="sq">
            <a:solidFill>
              <a:schemeClr val="tx1"/>
            </a:solidFill>
            <a:miter lim="800000"/>
            <a:headEnd/>
            <a:tailEnd/>
          </a:ln>
        </p:spPr>
      </p:sp>
      <p:sp>
        <p:nvSpPr>
          <p:cNvPr id="2053" name="Rectangle 5"/>
          <p:cNvSpPr>
            <a:spLocks noGrp="1" noChangeArrowheads="1"/>
          </p:cNvSpPr>
          <p:nvPr>
            <p:ph type="body" sz="quarter" idx="3"/>
          </p:nvPr>
        </p:nvSpPr>
        <p:spPr bwMode="auto">
          <a:xfrm>
            <a:off x="931863" y="4410075"/>
            <a:ext cx="5133975" cy="4176713"/>
          </a:xfrm>
          <a:prstGeom prst="rect">
            <a:avLst/>
          </a:prstGeom>
          <a:noFill/>
          <a:ln w="9525">
            <a:noFill/>
            <a:miter lim="800000"/>
            <a:headEnd/>
            <a:tailEnd/>
          </a:ln>
        </p:spPr>
        <p:txBody>
          <a:bodyPr vert="horz" wrap="square" lIns="93675" tIns="46840" rIns="93675" bIns="4684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2054"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19381" tIns="0" rIns="19381" bIns="0" numCol="1" anchor="b" anchorCtr="0" compatLnSpc="1">
            <a:prstTxWarp prst="textNoShape">
              <a:avLst/>
            </a:prstTxWarp>
          </a:bodyPr>
          <a:lstStyle>
            <a:lvl1pPr defTabSz="930275">
              <a:defRPr kumimoji="1" sz="1000" i="1">
                <a:latin typeface="Tahoma" charset="0"/>
              </a:defRPr>
            </a:lvl1pPr>
          </a:lstStyle>
          <a:p>
            <a:r>
              <a:rPr lang="cs-CZ"/>
              <a:t>*</a:t>
            </a:r>
            <a:endParaRPr lang="cs-CZ" sz="1200"/>
          </a:p>
        </p:txBody>
      </p:sp>
      <p:sp>
        <p:nvSpPr>
          <p:cNvPr id="2055"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19381" tIns="0" rIns="19381" bIns="0" numCol="1" anchor="b" anchorCtr="0" compatLnSpc="1">
            <a:prstTxWarp prst="textNoShape">
              <a:avLst/>
            </a:prstTxWarp>
          </a:bodyPr>
          <a:lstStyle>
            <a:lvl1pPr algn="r" defTabSz="930275">
              <a:defRPr kumimoji="1" sz="1000" i="1">
                <a:latin typeface="Tahoma" charset="0"/>
              </a:defRPr>
            </a:lvl1pPr>
          </a:lstStyle>
          <a:p>
            <a:r>
              <a:rPr lang="cs-CZ"/>
              <a:t>##</a:t>
            </a:r>
            <a:endParaRPr lang="cs-CZ" sz="1200"/>
          </a:p>
        </p:txBody>
      </p:sp>
    </p:spTree>
    <p:extLst>
      <p:ext uri="{BB962C8B-B14F-4D97-AF65-F5344CB8AC3E}">
        <p14:creationId xmlns:p14="http://schemas.microsoft.com/office/powerpoint/2010/main" val="1568431770"/>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ahoma"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ahoma"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ahoma"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ahoma"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ahoma"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cs-CZ"/>
              <a:t>*</a:t>
            </a:r>
            <a:endParaRPr lang="cs-CZ" sz="1200" i="0"/>
          </a:p>
        </p:txBody>
      </p:sp>
      <p:sp>
        <p:nvSpPr>
          <p:cNvPr id="5" name="Rectangle 3"/>
          <p:cNvSpPr>
            <a:spLocks noGrp="1" noChangeArrowheads="1"/>
          </p:cNvSpPr>
          <p:nvPr>
            <p:ph type="dt" idx="1"/>
          </p:nvPr>
        </p:nvSpPr>
        <p:spPr>
          <a:ln/>
        </p:spPr>
        <p:txBody>
          <a:bodyPr/>
          <a:lstStyle/>
          <a:p>
            <a:r>
              <a:rPr lang="cs-CZ"/>
              <a:t>16. 7. 1996</a:t>
            </a:r>
            <a:endParaRPr lang="cs-CZ" sz="1200" i="0"/>
          </a:p>
        </p:txBody>
      </p:sp>
      <p:sp>
        <p:nvSpPr>
          <p:cNvPr id="6" name="Rectangle 6"/>
          <p:cNvSpPr>
            <a:spLocks noGrp="1" noChangeArrowheads="1"/>
          </p:cNvSpPr>
          <p:nvPr>
            <p:ph type="ftr" sz="quarter" idx="4"/>
          </p:nvPr>
        </p:nvSpPr>
        <p:spPr>
          <a:ln/>
        </p:spPr>
        <p:txBody>
          <a:bodyPr/>
          <a:lstStyle/>
          <a:p>
            <a:r>
              <a:rPr lang="cs-CZ"/>
              <a:t>*</a:t>
            </a:r>
            <a:endParaRPr lang="cs-CZ" sz="1200" i="0"/>
          </a:p>
        </p:txBody>
      </p:sp>
      <p:sp>
        <p:nvSpPr>
          <p:cNvPr id="7" name="Rectangle 7"/>
          <p:cNvSpPr>
            <a:spLocks noGrp="1" noChangeArrowheads="1"/>
          </p:cNvSpPr>
          <p:nvPr>
            <p:ph type="sldNum" sz="quarter" idx="5"/>
          </p:nvPr>
        </p:nvSpPr>
        <p:spPr>
          <a:ln/>
        </p:spPr>
        <p:txBody>
          <a:bodyPr/>
          <a:lstStyle/>
          <a:p>
            <a:r>
              <a:rPr lang="cs-CZ"/>
              <a:t>##</a:t>
            </a:r>
            <a:endParaRPr lang="cs-CZ" sz="1200" i="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35842" name="Group 2"/>
          <p:cNvGrpSpPr>
            <a:grpSpLocks/>
          </p:cNvGrpSpPr>
          <p:nvPr/>
        </p:nvGrpSpPr>
        <p:grpSpPr bwMode="auto">
          <a:xfrm>
            <a:off x="0" y="2438400"/>
            <a:ext cx="9009063" cy="1052513"/>
            <a:chOff x="0" y="1536"/>
            <a:chExt cx="5675" cy="663"/>
          </a:xfrm>
        </p:grpSpPr>
        <p:grpSp>
          <p:nvGrpSpPr>
            <p:cNvPr id="35843" name="Group 3"/>
            <p:cNvGrpSpPr>
              <a:grpSpLocks/>
            </p:cNvGrpSpPr>
            <p:nvPr/>
          </p:nvGrpSpPr>
          <p:grpSpPr bwMode="auto">
            <a:xfrm>
              <a:off x="183" y="1604"/>
              <a:ext cx="448" cy="299"/>
              <a:chOff x="720" y="336"/>
              <a:chExt cx="624" cy="432"/>
            </a:xfrm>
          </p:grpSpPr>
          <p:sp>
            <p:nvSpPr>
              <p:cNvPr id="35844"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cs-CZ"/>
              </a:p>
            </p:txBody>
          </p:sp>
          <p:sp>
            <p:nvSpPr>
              <p:cNvPr id="35845"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cs-CZ"/>
              </a:p>
            </p:txBody>
          </p:sp>
        </p:grpSp>
        <p:grpSp>
          <p:nvGrpSpPr>
            <p:cNvPr id="35846" name="Group 6"/>
            <p:cNvGrpSpPr>
              <a:grpSpLocks/>
            </p:cNvGrpSpPr>
            <p:nvPr/>
          </p:nvGrpSpPr>
          <p:grpSpPr bwMode="auto">
            <a:xfrm>
              <a:off x="261" y="1870"/>
              <a:ext cx="465" cy="299"/>
              <a:chOff x="912" y="2640"/>
              <a:chExt cx="672" cy="432"/>
            </a:xfrm>
          </p:grpSpPr>
          <p:sp>
            <p:nvSpPr>
              <p:cNvPr id="35847"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cs-CZ"/>
              </a:p>
            </p:txBody>
          </p:sp>
          <p:sp>
            <p:nvSpPr>
              <p:cNvPr id="35848"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cs-CZ"/>
              </a:p>
            </p:txBody>
          </p:sp>
        </p:grpSp>
        <p:sp>
          <p:nvSpPr>
            <p:cNvPr id="35849"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cs-CZ"/>
            </a:p>
          </p:txBody>
        </p:sp>
        <p:sp>
          <p:nvSpPr>
            <p:cNvPr id="35850"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cs-CZ"/>
            </a:p>
          </p:txBody>
        </p:sp>
        <p:sp>
          <p:nvSpPr>
            <p:cNvPr id="35851"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cs-CZ"/>
            </a:p>
          </p:txBody>
        </p:sp>
      </p:grpSp>
      <p:sp>
        <p:nvSpPr>
          <p:cNvPr id="35852" name="Rectangle 12"/>
          <p:cNvSpPr>
            <a:spLocks noGrp="1" noChangeArrowheads="1"/>
          </p:cNvSpPr>
          <p:nvPr>
            <p:ph type="ctrTitle"/>
          </p:nvPr>
        </p:nvSpPr>
        <p:spPr>
          <a:xfrm>
            <a:off x="990600" y="1676400"/>
            <a:ext cx="7772400" cy="1462088"/>
          </a:xfrm>
        </p:spPr>
        <p:txBody>
          <a:bodyPr/>
          <a:lstStyle>
            <a:lvl1pPr>
              <a:defRPr/>
            </a:lvl1pPr>
          </a:lstStyle>
          <a:p>
            <a:r>
              <a:rPr lang="cs-CZ" smtClean="0"/>
              <a:t>Klepnutím lze upravit styl předlohy nadpisů.</a:t>
            </a:r>
            <a:endParaRPr lang="cs-CZ"/>
          </a:p>
        </p:txBody>
      </p:sp>
      <p:sp>
        <p:nvSpPr>
          <p:cNvPr id="3585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cs-CZ" smtClean="0"/>
              <a:t>Klepnutím lze upravit styl předlohy podnadpisů.</a:t>
            </a:r>
            <a:endParaRPr lang="cs-CZ"/>
          </a:p>
        </p:txBody>
      </p:sp>
      <p:sp>
        <p:nvSpPr>
          <p:cNvPr id="35854"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cs-CZ"/>
          </a:p>
        </p:txBody>
      </p:sp>
      <p:sp>
        <p:nvSpPr>
          <p:cNvPr id="35855"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cs-CZ"/>
          </a:p>
        </p:txBody>
      </p:sp>
      <p:sp>
        <p:nvSpPr>
          <p:cNvPr id="35856"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02D10FC6-B2FC-4C06-AF18-DF813A0FF84A}" type="slidenum">
              <a:rPr lang="cs-CZ"/>
              <a:pPr/>
              <a:t>‹#›</a:t>
            </a:fld>
            <a:endParaRPr lang="cs-CZ"/>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FC48B3A5-5604-40F4-B019-3E1DDDBD804A}" type="slidenum">
              <a:rPr lang="cs-CZ"/>
              <a:pPr/>
              <a:t>‹#›</a:t>
            </a:fld>
            <a:endParaRPr lang="cs-CZ"/>
          </a:p>
        </p:txBody>
      </p:sp>
    </p:spTree>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7004050" y="214313"/>
            <a:ext cx="1951038" cy="5918200"/>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1150938" y="214313"/>
            <a:ext cx="5700712" cy="5918200"/>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0DE7965D-58FA-4F9B-9036-7EC00D504865}" type="slidenum">
              <a:rPr lang="cs-CZ"/>
              <a:pPr/>
              <a:t>‹#›</a:t>
            </a:fld>
            <a:endParaRPr lang="cs-CZ"/>
          </a:p>
        </p:txBody>
      </p:sp>
    </p:spTree>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F681697B-781B-4636-9FD1-01290AAA3445}" type="slidenum">
              <a:rPr lang="cs-CZ"/>
              <a:pPr/>
              <a:t>‹#›</a:t>
            </a:fld>
            <a:endParaRPr lang="cs-CZ"/>
          </a:p>
        </p:txBody>
      </p:sp>
    </p:spTree>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C21829CD-FEA8-4C71-BB56-CA580011B6D7}" type="slidenum">
              <a:rPr lang="cs-CZ"/>
              <a:pPr/>
              <a:t>‹#›</a:t>
            </a:fld>
            <a:endParaRPr lang="cs-CZ"/>
          </a:p>
        </p:txBody>
      </p:sp>
    </p:spTree>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lvl1pPr>
              <a:defRPr/>
            </a:lvl1pPr>
          </a:lstStyle>
          <a:p>
            <a:endParaRPr lang="cs-CZ"/>
          </a:p>
        </p:txBody>
      </p:sp>
      <p:sp>
        <p:nvSpPr>
          <p:cNvPr id="6" name="Zástupný symbol pro zápatí 5"/>
          <p:cNvSpPr>
            <a:spLocks noGrp="1"/>
          </p:cNvSpPr>
          <p:nvPr>
            <p:ph type="ftr" sz="quarter" idx="11"/>
          </p:nvPr>
        </p:nvSpPr>
        <p:spPr/>
        <p:txBody>
          <a:bodyPr/>
          <a:lstStyle>
            <a:lvl1pPr>
              <a:defRPr/>
            </a:lvl1pPr>
          </a:lstStyle>
          <a:p>
            <a:endParaRPr lang="cs-CZ"/>
          </a:p>
        </p:txBody>
      </p:sp>
      <p:sp>
        <p:nvSpPr>
          <p:cNvPr id="7" name="Zástupný symbol pro číslo snímku 6"/>
          <p:cNvSpPr>
            <a:spLocks noGrp="1"/>
          </p:cNvSpPr>
          <p:nvPr>
            <p:ph type="sldNum" sz="quarter" idx="12"/>
          </p:nvPr>
        </p:nvSpPr>
        <p:spPr/>
        <p:txBody>
          <a:bodyPr/>
          <a:lstStyle>
            <a:lvl1pPr>
              <a:defRPr/>
            </a:lvl1pPr>
          </a:lstStyle>
          <a:p>
            <a:fld id="{713C92D9-00AD-4312-8C8A-83136F98F797}" type="slidenum">
              <a:rPr lang="cs-CZ"/>
              <a:pPr/>
              <a:t>‹#›</a:t>
            </a:fld>
            <a:endParaRPr lang="cs-CZ"/>
          </a:p>
        </p:txBody>
      </p:sp>
    </p:spTree>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lvl1pPr>
              <a:defRPr/>
            </a:lvl1pPr>
          </a:lstStyle>
          <a:p>
            <a:endParaRPr lang="cs-CZ"/>
          </a:p>
        </p:txBody>
      </p:sp>
      <p:sp>
        <p:nvSpPr>
          <p:cNvPr id="8" name="Zástupný symbol pro zápatí 7"/>
          <p:cNvSpPr>
            <a:spLocks noGrp="1"/>
          </p:cNvSpPr>
          <p:nvPr>
            <p:ph type="ftr" sz="quarter" idx="11"/>
          </p:nvPr>
        </p:nvSpPr>
        <p:spPr/>
        <p:txBody>
          <a:bodyPr/>
          <a:lstStyle>
            <a:lvl1pPr>
              <a:defRPr/>
            </a:lvl1pPr>
          </a:lstStyle>
          <a:p>
            <a:endParaRPr lang="cs-CZ"/>
          </a:p>
        </p:txBody>
      </p:sp>
      <p:sp>
        <p:nvSpPr>
          <p:cNvPr id="9" name="Zástupný symbol pro číslo snímku 8"/>
          <p:cNvSpPr>
            <a:spLocks noGrp="1"/>
          </p:cNvSpPr>
          <p:nvPr>
            <p:ph type="sldNum" sz="quarter" idx="12"/>
          </p:nvPr>
        </p:nvSpPr>
        <p:spPr/>
        <p:txBody>
          <a:bodyPr/>
          <a:lstStyle>
            <a:lvl1pPr>
              <a:defRPr/>
            </a:lvl1pPr>
          </a:lstStyle>
          <a:p>
            <a:fld id="{8C1AA019-6048-4212-B016-0D1A9C53283C}" type="slidenum">
              <a:rPr lang="cs-CZ"/>
              <a:pPr/>
              <a:t>‹#›</a:t>
            </a:fld>
            <a:endParaRPr lang="cs-CZ"/>
          </a:p>
        </p:txBody>
      </p:sp>
    </p:spTree>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lvl1pPr>
              <a:defRPr/>
            </a:lvl1pPr>
          </a:lstStyle>
          <a:p>
            <a:endParaRPr lang="cs-CZ"/>
          </a:p>
        </p:txBody>
      </p:sp>
      <p:sp>
        <p:nvSpPr>
          <p:cNvPr id="4" name="Zástupný symbol pro zápatí 3"/>
          <p:cNvSpPr>
            <a:spLocks noGrp="1"/>
          </p:cNvSpPr>
          <p:nvPr>
            <p:ph type="ftr" sz="quarter" idx="11"/>
          </p:nvPr>
        </p:nvSpPr>
        <p:spPr/>
        <p:txBody>
          <a:bodyPr/>
          <a:lstStyle>
            <a:lvl1pPr>
              <a:defRPr/>
            </a:lvl1pPr>
          </a:lstStyle>
          <a:p>
            <a:endParaRPr lang="cs-CZ"/>
          </a:p>
        </p:txBody>
      </p:sp>
      <p:sp>
        <p:nvSpPr>
          <p:cNvPr id="5" name="Zástupný symbol pro číslo snímku 4"/>
          <p:cNvSpPr>
            <a:spLocks noGrp="1"/>
          </p:cNvSpPr>
          <p:nvPr>
            <p:ph type="sldNum" sz="quarter" idx="12"/>
          </p:nvPr>
        </p:nvSpPr>
        <p:spPr/>
        <p:txBody>
          <a:bodyPr/>
          <a:lstStyle>
            <a:lvl1pPr>
              <a:defRPr/>
            </a:lvl1pPr>
          </a:lstStyle>
          <a:p>
            <a:fld id="{EE63658E-E55A-4752-8418-0FF5271537E8}" type="slidenum">
              <a:rPr lang="cs-CZ"/>
              <a:pPr/>
              <a:t>‹#›</a:t>
            </a:fld>
            <a:endParaRPr lang="cs-CZ"/>
          </a:p>
        </p:txBody>
      </p:sp>
    </p:spTree>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lvl1pPr>
              <a:defRPr/>
            </a:lvl1pPr>
          </a:lstStyle>
          <a:p>
            <a:endParaRPr lang="cs-CZ"/>
          </a:p>
        </p:txBody>
      </p:sp>
      <p:sp>
        <p:nvSpPr>
          <p:cNvPr id="3" name="Zástupný symbol pro zápatí 2"/>
          <p:cNvSpPr>
            <a:spLocks noGrp="1"/>
          </p:cNvSpPr>
          <p:nvPr>
            <p:ph type="ftr" sz="quarter" idx="11"/>
          </p:nvPr>
        </p:nvSpPr>
        <p:spPr/>
        <p:txBody>
          <a:bodyPr/>
          <a:lstStyle>
            <a:lvl1pPr>
              <a:defRPr/>
            </a:lvl1pPr>
          </a:lstStyle>
          <a:p>
            <a:endParaRPr lang="cs-CZ"/>
          </a:p>
        </p:txBody>
      </p:sp>
      <p:sp>
        <p:nvSpPr>
          <p:cNvPr id="4" name="Zástupný symbol pro číslo snímku 3"/>
          <p:cNvSpPr>
            <a:spLocks noGrp="1"/>
          </p:cNvSpPr>
          <p:nvPr>
            <p:ph type="sldNum" sz="quarter" idx="12"/>
          </p:nvPr>
        </p:nvSpPr>
        <p:spPr/>
        <p:txBody>
          <a:bodyPr/>
          <a:lstStyle>
            <a:lvl1pPr>
              <a:defRPr/>
            </a:lvl1pPr>
          </a:lstStyle>
          <a:p>
            <a:fld id="{5F4C1ADB-E2B0-4FC6-BF99-7D7298D5954B}" type="slidenum">
              <a:rPr lang="cs-CZ"/>
              <a:pPr/>
              <a:t>‹#›</a:t>
            </a:fld>
            <a:endParaRPr lang="cs-CZ"/>
          </a:p>
        </p:txBody>
      </p:sp>
    </p:spTree>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lvl1pPr>
              <a:defRPr/>
            </a:lvl1pPr>
          </a:lstStyle>
          <a:p>
            <a:endParaRPr lang="cs-CZ"/>
          </a:p>
        </p:txBody>
      </p:sp>
      <p:sp>
        <p:nvSpPr>
          <p:cNvPr id="6" name="Zástupný symbol pro zápatí 5"/>
          <p:cNvSpPr>
            <a:spLocks noGrp="1"/>
          </p:cNvSpPr>
          <p:nvPr>
            <p:ph type="ftr" sz="quarter" idx="11"/>
          </p:nvPr>
        </p:nvSpPr>
        <p:spPr/>
        <p:txBody>
          <a:bodyPr/>
          <a:lstStyle>
            <a:lvl1pPr>
              <a:defRPr/>
            </a:lvl1pPr>
          </a:lstStyle>
          <a:p>
            <a:endParaRPr lang="cs-CZ"/>
          </a:p>
        </p:txBody>
      </p:sp>
      <p:sp>
        <p:nvSpPr>
          <p:cNvPr id="7" name="Zástupný symbol pro číslo snímku 6"/>
          <p:cNvSpPr>
            <a:spLocks noGrp="1"/>
          </p:cNvSpPr>
          <p:nvPr>
            <p:ph type="sldNum" sz="quarter" idx="12"/>
          </p:nvPr>
        </p:nvSpPr>
        <p:spPr/>
        <p:txBody>
          <a:bodyPr/>
          <a:lstStyle>
            <a:lvl1pPr>
              <a:defRPr/>
            </a:lvl1pPr>
          </a:lstStyle>
          <a:p>
            <a:fld id="{11442101-2747-4B4E-9F18-41C1BED2457E}" type="slidenum">
              <a:rPr lang="cs-CZ"/>
              <a:pPr/>
              <a:t>‹#›</a:t>
            </a:fld>
            <a:endParaRPr lang="cs-CZ"/>
          </a:p>
        </p:txBody>
      </p:sp>
    </p:spTree>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Klepnutím na ikonu přidáte obrázek.</a:t>
            </a:r>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lvl1pPr>
              <a:defRPr/>
            </a:lvl1pPr>
          </a:lstStyle>
          <a:p>
            <a:endParaRPr lang="cs-CZ"/>
          </a:p>
        </p:txBody>
      </p:sp>
      <p:sp>
        <p:nvSpPr>
          <p:cNvPr id="6" name="Zástupný symbol pro zápatí 5"/>
          <p:cNvSpPr>
            <a:spLocks noGrp="1"/>
          </p:cNvSpPr>
          <p:nvPr>
            <p:ph type="ftr" sz="quarter" idx="11"/>
          </p:nvPr>
        </p:nvSpPr>
        <p:spPr/>
        <p:txBody>
          <a:bodyPr/>
          <a:lstStyle>
            <a:lvl1pPr>
              <a:defRPr/>
            </a:lvl1pPr>
          </a:lstStyle>
          <a:p>
            <a:endParaRPr lang="cs-CZ"/>
          </a:p>
        </p:txBody>
      </p:sp>
      <p:sp>
        <p:nvSpPr>
          <p:cNvPr id="7" name="Zástupný symbol pro číslo snímku 6"/>
          <p:cNvSpPr>
            <a:spLocks noGrp="1"/>
          </p:cNvSpPr>
          <p:nvPr>
            <p:ph type="sldNum" sz="quarter" idx="12"/>
          </p:nvPr>
        </p:nvSpPr>
        <p:spPr/>
        <p:txBody>
          <a:bodyPr/>
          <a:lstStyle>
            <a:lvl1pPr>
              <a:defRPr/>
            </a:lvl1pPr>
          </a:lstStyle>
          <a:p>
            <a:fld id="{1DA06C4B-1F55-4A3E-9895-3EDC1A44BFE4}" type="slidenum">
              <a:rPr lang="cs-CZ"/>
              <a:pPr/>
              <a:t>‹#›</a:t>
            </a:fld>
            <a:endParaRPr lang="cs-CZ"/>
          </a:p>
        </p:txBody>
      </p:sp>
    </p:spTree>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cs-CZ" sz="2400">
              <a:latin typeface="Tahoma" charset="0"/>
            </a:endParaRPr>
          </a:p>
        </p:txBody>
      </p:sp>
      <p:sp>
        <p:nvSpPr>
          <p:cNvPr id="3481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cs-CZ" sz="2400">
              <a:latin typeface="Tahoma" charset="0"/>
            </a:endParaRPr>
          </a:p>
        </p:txBody>
      </p:sp>
      <p:sp>
        <p:nvSpPr>
          <p:cNvPr id="3482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cs-CZ" sz="2400">
              <a:latin typeface="Tahoma" charset="0"/>
            </a:endParaRPr>
          </a:p>
        </p:txBody>
      </p:sp>
      <p:sp>
        <p:nvSpPr>
          <p:cNvPr id="3482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cs-CZ" sz="2400">
              <a:latin typeface="Tahoma" charset="0"/>
            </a:endParaRPr>
          </a:p>
        </p:txBody>
      </p:sp>
      <p:sp>
        <p:nvSpPr>
          <p:cNvPr id="3482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cs-CZ" sz="2400">
              <a:latin typeface="Tahoma" charset="0"/>
            </a:endParaRPr>
          </a:p>
        </p:txBody>
      </p:sp>
      <p:sp>
        <p:nvSpPr>
          <p:cNvPr id="3482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cs-CZ" sz="2400">
              <a:latin typeface="Tahoma" charset="0"/>
            </a:endParaRPr>
          </a:p>
        </p:txBody>
      </p:sp>
      <p:sp>
        <p:nvSpPr>
          <p:cNvPr id="3482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cs-CZ" sz="2400">
              <a:latin typeface="Tahoma" charset="0"/>
            </a:endParaRPr>
          </a:p>
        </p:txBody>
      </p:sp>
      <p:sp>
        <p:nvSpPr>
          <p:cNvPr id="34825"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cs-CZ" smtClean="0"/>
              <a:t>Klepnutím lze upravit styl předlohy nadpisů.</a:t>
            </a:r>
          </a:p>
        </p:txBody>
      </p:sp>
      <p:sp>
        <p:nvSpPr>
          <p:cNvPr id="34826"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3482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atin typeface="+mn-lt"/>
              </a:defRPr>
            </a:lvl1pPr>
          </a:lstStyle>
          <a:p>
            <a:endParaRPr lang="cs-CZ"/>
          </a:p>
        </p:txBody>
      </p:sp>
      <p:sp>
        <p:nvSpPr>
          <p:cNvPr id="3482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atin typeface="+mn-lt"/>
              </a:defRPr>
            </a:lvl1pPr>
          </a:lstStyle>
          <a:p>
            <a:endParaRPr lang="cs-CZ"/>
          </a:p>
        </p:txBody>
      </p:sp>
      <p:sp>
        <p:nvSpPr>
          <p:cNvPr id="3482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atin typeface="+mn-lt"/>
              </a:defRPr>
            </a:lvl1pPr>
          </a:lstStyle>
          <a:p>
            <a:fld id="{0CA93D01-1C90-4833-A918-A869E9F8D2B0}" type="slidenum">
              <a:rPr lang="cs-CZ"/>
              <a:pPr/>
              <a:t>‹#›</a:t>
            </a:fld>
            <a:endParaRPr lang="cs-CZ"/>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spd="med">
    <p:wipe dir="d"/>
  </p:transition>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Tahoma" charset="0"/>
        </a:defRPr>
      </a:lvl2pPr>
      <a:lvl3pPr algn="l" rtl="0" eaLnBrk="1" fontAlgn="base" hangingPunct="1">
        <a:spcBef>
          <a:spcPct val="0"/>
        </a:spcBef>
        <a:spcAft>
          <a:spcPct val="0"/>
        </a:spcAft>
        <a:defRPr sz="4400">
          <a:solidFill>
            <a:schemeClr val="tx2"/>
          </a:solidFill>
          <a:latin typeface="Tahoma" charset="0"/>
        </a:defRPr>
      </a:lvl3pPr>
      <a:lvl4pPr algn="l" rtl="0" eaLnBrk="1" fontAlgn="base" hangingPunct="1">
        <a:spcBef>
          <a:spcPct val="0"/>
        </a:spcBef>
        <a:spcAft>
          <a:spcPct val="0"/>
        </a:spcAft>
        <a:defRPr sz="4400">
          <a:solidFill>
            <a:schemeClr val="tx2"/>
          </a:solidFill>
          <a:latin typeface="Tahoma" charset="0"/>
        </a:defRPr>
      </a:lvl4pPr>
      <a:lvl5pPr algn="l" rtl="0" eaLnBrk="1" fontAlgn="base" hangingPunct="1">
        <a:spcBef>
          <a:spcPct val="0"/>
        </a:spcBef>
        <a:spcAft>
          <a:spcPct val="0"/>
        </a:spcAft>
        <a:defRPr sz="4400">
          <a:solidFill>
            <a:schemeClr val="tx2"/>
          </a:solidFill>
          <a:latin typeface="Tahoma" charset="0"/>
        </a:defRPr>
      </a:lvl5pPr>
      <a:lvl6pPr marL="457200" algn="l" rtl="0" eaLnBrk="1" fontAlgn="base" hangingPunct="1">
        <a:spcBef>
          <a:spcPct val="0"/>
        </a:spcBef>
        <a:spcAft>
          <a:spcPct val="0"/>
        </a:spcAft>
        <a:defRPr sz="4400">
          <a:solidFill>
            <a:schemeClr val="tx2"/>
          </a:solidFill>
          <a:latin typeface="Tahoma" charset="0"/>
        </a:defRPr>
      </a:lvl6pPr>
      <a:lvl7pPr marL="914400" algn="l" rtl="0" eaLnBrk="1" fontAlgn="base" hangingPunct="1">
        <a:spcBef>
          <a:spcPct val="0"/>
        </a:spcBef>
        <a:spcAft>
          <a:spcPct val="0"/>
        </a:spcAft>
        <a:defRPr sz="4400">
          <a:solidFill>
            <a:schemeClr val="tx2"/>
          </a:solidFill>
          <a:latin typeface="Tahoma" charset="0"/>
        </a:defRPr>
      </a:lvl7pPr>
      <a:lvl8pPr marL="1371600" algn="l" rtl="0" eaLnBrk="1" fontAlgn="base" hangingPunct="1">
        <a:spcBef>
          <a:spcPct val="0"/>
        </a:spcBef>
        <a:spcAft>
          <a:spcPct val="0"/>
        </a:spcAft>
        <a:defRPr sz="4400">
          <a:solidFill>
            <a:schemeClr val="tx2"/>
          </a:solidFill>
          <a:latin typeface="Tahoma" charset="0"/>
        </a:defRPr>
      </a:lvl8pPr>
      <a:lvl9pPr marL="1828800" algn="l" rtl="0" eaLnBrk="1" fontAlgn="base" hangingPunct="1">
        <a:spcBef>
          <a:spcPct val="0"/>
        </a:spcBef>
        <a:spcAft>
          <a:spcPct val="0"/>
        </a:spcAft>
        <a:defRPr sz="4400">
          <a:solidFill>
            <a:schemeClr val="tx2"/>
          </a:solidFill>
          <a:latin typeface="Tahoma" charset="0"/>
        </a:defRPr>
      </a:lvl9pPr>
    </p:titleStyle>
    <p:bodyStyle>
      <a:lvl1pPr marL="342900" indent="-342900" algn="l" rtl="0" eaLnBrk="1" fontAlgn="base" hangingPunct="1">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1" fontAlgn="base" hangingPunct="1">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80.png"/><Relationship Id="rId13" Type="http://schemas.openxmlformats.org/officeDocument/2006/relationships/image" Target="../media/image93.png"/><Relationship Id="rId18" Type="http://schemas.openxmlformats.org/officeDocument/2006/relationships/image" Target="../media/image98.png"/><Relationship Id="rId3" Type="http://schemas.openxmlformats.org/officeDocument/2006/relationships/image" Target="../media/image87.png"/><Relationship Id="rId21" Type="http://schemas.openxmlformats.org/officeDocument/2006/relationships/image" Target="../media/image101.png"/><Relationship Id="rId7" Type="http://schemas.openxmlformats.org/officeDocument/2006/relationships/image" Target="../media/image70.png"/><Relationship Id="rId12" Type="http://schemas.openxmlformats.org/officeDocument/2006/relationships/image" Target="../media/image92.png"/><Relationship Id="rId17" Type="http://schemas.openxmlformats.org/officeDocument/2006/relationships/image" Target="../media/image97.png"/><Relationship Id="rId2" Type="http://schemas.openxmlformats.org/officeDocument/2006/relationships/image" Target="../media/image86.png"/><Relationship Id="rId16" Type="http://schemas.openxmlformats.org/officeDocument/2006/relationships/image" Target="../media/image96.png"/><Relationship Id="rId20" Type="http://schemas.openxmlformats.org/officeDocument/2006/relationships/image" Target="../media/image100.png"/><Relationship Id="rId1" Type="http://schemas.openxmlformats.org/officeDocument/2006/relationships/slideLayout" Target="../slideLayouts/slideLayout7.xml"/><Relationship Id="rId6" Type="http://schemas.openxmlformats.org/officeDocument/2006/relationships/image" Target="../media/image88.png"/><Relationship Id="rId11" Type="http://schemas.openxmlformats.org/officeDocument/2006/relationships/image" Target="../media/image91.png"/><Relationship Id="rId5" Type="http://schemas.openxmlformats.org/officeDocument/2006/relationships/image" Target="../media/image34.png"/><Relationship Id="rId15" Type="http://schemas.openxmlformats.org/officeDocument/2006/relationships/image" Target="../media/image95.png"/><Relationship Id="rId10" Type="http://schemas.openxmlformats.org/officeDocument/2006/relationships/image" Target="../media/image90.png"/><Relationship Id="rId19" Type="http://schemas.openxmlformats.org/officeDocument/2006/relationships/image" Target="../media/image99.png"/><Relationship Id="rId4" Type="http://schemas.openxmlformats.org/officeDocument/2006/relationships/image" Target="../media/image870.png"/><Relationship Id="rId9" Type="http://schemas.openxmlformats.org/officeDocument/2006/relationships/image" Target="../media/image89.png"/><Relationship Id="rId14" Type="http://schemas.openxmlformats.org/officeDocument/2006/relationships/image" Target="../media/image94.png"/><Relationship Id="rId22" Type="http://schemas.openxmlformats.org/officeDocument/2006/relationships/image" Target="../media/image102.png"/></Relationships>
</file>

<file path=ppt/slides/_rels/slide1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7.xml"/><Relationship Id="rId5" Type="http://schemas.openxmlformats.org/officeDocument/2006/relationships/image" Target="../media/image106.png"/><Relationship Id="rId4" Type="http://schemas.openxmlformats.org/officeDocument/2006/relationships/image" Target="../media/image10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23.png"/><Relationship Id="rId5" Type="http://schemas.openxmlformats.org/officeDocument/2006/relationships/image" Target="../media/image2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0.png"/><Relationship Id="rId11" Type="http://schemas.openxmlformats.org/officeDocument/2006/relationships/image" Target="../media/image23.png"/><Relationship Id="rId5" Type="http://schemas.openxmlformats.org/officeDocument/2006/relationships/image" Target="../media/image29.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18" Type="http://schemas.openxmlformats.org/officeDocument/2006/relationships/image" Target="../media/image47.png"/><Relationship Id="rId3" Type="http://schemas.openxmlformats.org/officeDocument/2006/relationships/image" Target="../media/image32.png"/><Relationship Id="rId21" Type="http://schemas.openxmlformats.org/officeDocument/2006/relationships/image" Target="../media/image50.png"/><Relationship Id="rId7" Type="http://schemas.openxmlformats.org/officeDocument/2006/relationships/image" Target="../media/image36.png"/><Relationship Id="rId12" Type="http://schemas.openxmlformats.org/officeDocument/2006/relationships/image" Target="../media/image41.png"/><Relationship Id="rId17" Type="http://schemas.openxmlformats.org/officeDocument/2006/relationships/image" Target="../media/image46.png"/><Relationship Id="rId2" Type="http://schemas.openxmlformats.org/officeDocument/2006/relationships/image" Target="../media/image31.png"/><Relationship Id="rId16" Type="http://schemas.openxmlformats.org/officeDocument/2006/relationships/image" Target="../media/image45.png"/><Relationship Id="rId20"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5" Type="http://schemas.openxmlformats.org/officeDocument/2006/relationships/image" Target="../media/image44.png"/><Relationship Id="rId10" Type="http://schemas.openxmlformats.org/officeDocument/2006/relationships/image" Target="../media/image39.png"/><Relationship Id="rId19" Type="http://schemas.openxmlformats.org/officeDocument/2006/relationships/image" Target="../media/image48.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image" Target="../media/image43.png"/></Relationships>
</file>

<file path=ppt/slides/_rels/slide8.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59.png"/><Relationship Id="rId18" Type="http://schemas.openxmlformats.org/officeDocument/2006/relationships/image" Target="../media/image64.png"/><Relationship Id="rId3" Type="http://schemas.openxmlformats.org/officeDocument/2006/relationships/image" Target="../media/image52.png"/><Relationship Id="rId7" Type="http://schemas.openxmlformats.org/officeDocument/2006/relationships/image" Target="../media/image36.png"/><Relationship Id="rId12" Type="http://schemas.openxmlformats.org/officeDocument/2006/relationships/image" Target="../media/image58.png"/><Relationship Id="rId17" Type="http://schemas.openxmlformats.org/officeDocument/2006/relationships/image" Target="../media/image63.png"/><Relationship Id="rId2" Type="http://schemas.openxmlformats.org/officeDocument/2006/relationships/image" Target="../media/image51.png"/><Relationship Id="rId16" Type="http://schemas.openxmlformats.org/officeDocument/2006/relationships/image" Target="../media/image62.png"/><Relationship Id="rId20" Type="http://schemas.openxmlformats.org/officeDocument/2006/relationships/image" Target="../media/image66.png"/><Relationship Id="rId1" Type="http://schemas.openxmlformats.org/officeDocument/2006/relationships/slideLayout" Target="../slideLayouts/slideLayout7.xml"/><Relationship Id="rId6" Type="http://schemas.openxmlformats.org/officeDocument/2006/relationships/image" Target="../media/image54.png"/><Relationship Id="rId11" Type="http://schemas.openxmlformats.org/officeDocument/2006/relationships/image" Target="../media/image57.png"/><Relationship Id="rId5" Type="http://schemas.openxmlformats.org/officeDocument/2006/relationships/image" Target="../media/image34.png"/><Relationship Id="rId15" Type="http://schemas.openxmlformats.org/officeDocument/2006/relationships/image" Target="../media/image61.png"/><Relationship Id="rId10" Type="http://schemas.openxmlformats.org/officeDocument/2006/relationships/image" Target="../media/image56.png"/><Relationship Id="rId19" Type="http://schemas.openxmlformats.org/officeDocument/2006/relationships/image" Target="../media/image65.png"/><Relationship Id="rId4" Type="http://schemas.openxmlformats.org/officeDocument/2006/relationships/image" Target="../media/image53.png"/><Relationship Id="rId9" Type="http://schemas.openxmlformats.org/officeDocument/2006/relationships/image" Target="../media/image55.png"/><Relationship Id="rId14" Type="http://schemas.openxmlformats.org/officeDocument/2006/relationships/image" Target="../media/image60.png"/></Relationships>
</file>

<file path=ppt/slides/_rels/slide9.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png"/><Relationship Id="rId18" Type="http://schemas.openxmlformats.org/officeDocument/2006/relationships/image" Target="../media/image81.png"/><Relationship Id="rId3" Type="http://schemas.openxmlformats.org/officeDocument/2006/relationships/image" Target="../media/image68.png"/><Relationship Id="rId21" Type="http://schemas.openxmlformats.org/officeDocument/2006/relationships/image" Target="../media/image84.png"/><Relationship Id="rId7" Type="http://schemas.openxmlformats.org/officeDocument/2006/relationships/image" Target="../media/image70.png"/><Relationship Id="rId12" Type="http://schemas.openxmlformats.org/officeDocument/2006/relationships/image" Target="../media/image75.png"/><Relationship Id="rId17" Type="http://schemas.openxmlformats.org/officeDocument/2006/relationships/image" Target="../media/image80.png"/><Relationship Id="rId2" Type="http://schemas.openxmlformats.org/officeDocument/2006/relationships/image" Target="../media/image67.png"/><Relationship Id="rId16" Type="http://schemas.openxmlformats.org/officeDocument/2006/relationships/image" Target="../media/image79.png"/><Relationship Id="rId20" Type="http://schemas.openxmlformats.org/officeDocument/2006/relationships/image" Target="../media/image83.png"/><Relationship Id="rId1" Type="http://schemas.openxmlformats.org/officeDocument/2006/relationships/slideLayout" Target="../slideLayouts/slideLayout7.xml"/><Relationship Id="rId6" Type="http://schemas.openxmlformats.org/officeDocument/2006/relationships/image" Target="../media/image54.png"/><Relationship Id="rId11" Type="http://schemas.openxmlformats.org/officeDocument/2006/relationships/image" Target="../media/image74.png"/><Relationship Id="rId5" Type="http://schemas.openxmlformats.org/officeDocument/2006/relationships/image" Target="../media/image34.png"/><Relationship Id="rId15" Type="http://schemas.openxmlformats.org/officeDocument/2006/relationships/image" Target="../media/image78.png"/><Relationship Id="rId10" Type="http://schemas.openxmlformats.org/officeDocument/2006/relationships/image" Target="../media/image73.png"/><Relationship Id="rId19" Type="http://schemas.openxmlformats.org/officeDocument/2006/relationships/image" Target="../media/image82.png"/><Relationship Id="rId4" Type="http://schemas.openxmlformats.org/officeDocument/2006/relationships/image" Target="../media/image69.png"/><Relationship Id="rId9" Type="http://schemas.openxmlformats.org/officeDocument/2006/relationships/image" Target="../media/image72.png"/><Relationship Id="rId14" Type="http://schemas.openxmlformats.org/officeDocument/2006/relationships/image" Target="../media/image77.png"/><Relationship Id="rId22" Type="http://schemas.openxmlformats.org/officeDocument/2006/relationships/image" Target="../media/image85.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p:txBody>
          <a:bodyPr/>
          <a:lstStyle/>
          <a:p>
            <a:pPr algn="ctr"/>
            <a:r>
              <a:rPr lang="cs-CZ" dirty="0" smtClean="0"/>
              <a:t>Goniometrické funkce</a:t>
            </a:r>
            <a:br>
              <a:rPr lang="cs-CZ" dirty="0" smtClean="0"/>
            </a:br>
            <a:r>
              <a:rPr lang="cs-CZ" sz="4000" dirty="0" smtClean="0"/>
              <a:t>Řešení pravoúhlého trojúhelníku</a:t>
            </a:r>
            <a:endParaRPr lang="cs-CZ" sz="4000" dirty="0"/>
          </a:p>
        </p:txBody>
      </p:sp>
      <p:sp>
        <p:nvSpPr>
          <p:cNvPr id="4101" name="Rectangle 5"/>
          <p:cNvSpPr>
            <a:spLocks noGrp="1" noChangeArrowheads="1"/>
          </p:cNvSpPr>
          <p:nvPr>
            <p:ph type="subTitle" idx="1"/>
          </p:nvPr>
        </p:nvSpPr>
        <p:spPr/>
        <p:txBody>
          <a:bodyPr/>
          <a:lstStyle/>
          <a:p>
            <a:r>
              <a:rPr lang="cs-CZ" dirty="0" smtClean="0"/>
              <a:t>Matematika – 9. ročník</a:t>
            </a:r>
            <a:endParaRPr lang="cs-CZ" dirty="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1331640" y="260648"/>
            <a:ext cx="6696744" cy="1261884"/>
          </a:xfrm>
          <a:prstGeom prst="rect">
            <a:avLst/>
          </a:prstGeom>
        </p:spPr>
        <p:txBody>
          <a:bodyPr wrap="square">
            <a:spAutoFit/>
          </a:bodyPr>
          <a:lstStyle/>
          <a:p>
            <a:pPr algn="ctr"/>
            <a:r>
              <a:rPr lang="cs-CZ" sz="4400" dirty="0">
                <a:solidFill>
                  <a:schemeClr val="accent2">
                    <a:lumMod val="50000"/>
                  </a:schemeClr>
                </a:solidFill>
                <a:latin typeface="+mj-lt"/>
              </a:rPr>
              <a:t>Goniometrické funkce</a:t>
            </a:r>
            <a:br>
              <a:rPr lang="cs-CZ" sz="4400" dirty="0">
                <a:solidFill>
                  <a:schemeClr val="accent2">
                    <a:lumMod val="50000"/>
                  </a:schemeClr>
                </a:solidFill>
                <a:latin typeface="+mj-lt"/>
              </a:rPr>
            </a:br>
            <a:r>
              <a:rPr lang="cs-CZ" sz="3200" dirty="0" smtClean="0">
                <a:solidFill>
                  <a:schemeClr val="accent2">
                    <a:lumMod val="50000"/>
                  </a:schemeClr>
                </a:solidFill>
                <a:latin typeface="+mj-lt"/>
              </a:rPr>
              <a:t>Řešení pravoúhlého trojúhelníku</a:t>
            </a:r>
            <a:endParaRPr lang="cs-CZ" sz="3200" dirty="0">
              <a:solidFill>
                <a:schemeClr val="accent2">
                  <a:lumMod val="50000"/>
                </a:schemeClr>
              </a:solidFill>
              <a:latin typeface="+mj-lt"/>
            </a:endParaRPr>
          </a:p>
        </p:txBody>
      </p:sp>
      <mc:AlternateContent xmlns:mc="http://schemas.openxmlformats.org/markup-compatibility/2006" xmlns:a14="http://schemas.microsoft.com/office/drawing/2010/main">
        <mc:Choice Requires="a14">
          <p:sp>
            <p:nvSpPr>
              <p:cNvPr id="32" name="TextovéPole 31"/>
              <p:cNvSpPr txBox="1"/>
              <p:nvPr/>
            </p:nvSpPr>
            <p:spPr>
              <a:xfrm>
                <a:off x="0" y="1916832"/>
                <a:ext cx="9144000" cy="615553"/>
              </a:xfrm>
              <a:prstGeom prst="rect">
                <a:avLst/>
              </a:prstGeom>
              <a:noFill/>
            </p:spPr>
            <p:txBody>
              <a:bodyPr wrap="square" rtlCol="0">
                <a:spAutoFit/>
              </a:bodyPr>
              <a:lstStyle/>
              <a:p>
                <a:r>
                  <a:rPr lang="cs-CZ" sz="1700" b="1" dirty="0" smtClean="0"/>
                  <a:t>V pravoúhlém trojúhelníku ABC s pravým úhlem u vrcholu C známe </a:t>
                </a:r>
                <a14:m>
                  <m:oMath xmlns:m="http://schemas.openxmlformats.org/officeDocument/2006/math">
                    <m:d>
                      <m:dPr>
                        <m:begChr m:val="|"/>
                        <m:endChr m:val="|"/>
                        <m:ctrlPr>
                          <a:rPr lang="cs-CZ" sz="1700" b="1" i="1" smtClean="0">
                            <a:latin typeface="Cambria Math"/>
                          </a:rPr>
                        </m:ctrlPr>
                      </m:dPr>
                      <m:e>
                        <m:r>
                          <a:rPr lang="cs-CZ" sz="1700" b="1" i="1" smtClean="0">
                            <a:latin typeface="Cambria Math"/>
                          </a:rPr>
                          <m:t>𝑨𝑪</m:t>
                        </m:r>
                      </m:e>
                    </m:d>
                    <m:r>
                      <a:rPr lang="cs-CZ" sz="1700" b="1" i="1" smtClean="0">
                        <a:latin typeface="Cambria Math"/>
                      </a:rPr>
                      <m:t>=</m:t>
                    </m:r>
                    <m:r>
                      <a:rPr lang="cs-CZ" sz="1700" b="1" i="1" smtClean="0">
                        <a:latin typeface="Cambria Math"/>
                      </a:rPr>
                      <m:t>𝟐</m:t>
                    </m:r>
                    <m:r>
                      <a:rPr lang="cs-CZ" sz="1700" b="1" i="1" smtClean="0">
                        <a:latin typeface="Cambria Math"/>
                      </a:rPr>
                      <m:t>,</m:t>
                    </m:r>
                    <m:r>
                      <a:rPr lang="cs-CZ" sz="1700" b="1" i="1" smtClean="0">
                        <a:latin typeface="Cambria Math"/>
                      </a:rPr>
                      <m:t>𝟖</m:t>
                    </m:r>
                    <m:r>
                      <a:rPr lang="cs-CZ" sz="1700" b="1" i="1" smtClean="0">
                        <a:latin typeface="Cambria Math"/>
                      </a:rPr>
                      <m:t> </m:t>
                    </m:r>
                    <m:r>
                      <a:rPr lang="cs-CZ" sz="1700" b="1" i="1" smtClean="0">
                        <a:latin typeface="Cambria Math"/>
                      </a:rPr>
                      <m:t>𝒅𝒎</m:t>
                    </m:r>
                    <m:r>
                      <a:rPr lang="cs-CZ" sz="1700" b="1" i="1" smtClean="0">
                        <a:latin typeface="Cambria Math"/>
                      </a:rPr>
                      <m:t>,  </m:t>
                    </m:r>
                    <m:d>
                      <m:dPr>
                        <m:begChr m:val="|"/>
                        <m:endChr m:val="|"/>
                        <m:ctrlPr>
                          <a:rPr lang="cs-CZ" sz="1700" b="1" i="1" smtClean="0">
                            <a:latin typeface="Cambria Math"/>
                          </a:rPr>
                        </m:ctrlPr>
                      </m:dPr>
                      <m:e>
                        <m:r>
                          <a:rPr lang="cs-CZ" sz="1700" b="1" i="1" smtClean="0">
                            <a:latin typeface="Cambria Math"/>
                          </a:rPr>
                          <m:t>∢</m:t>
                        </m:r>
                        <m:r>
                          <a:rPr lang="cs-CZ" sz="1700" b="1" i="1" smtClean="0">
                            <a:latin typeface="Cambria Math"/>
                          </a:rPr>
                          <m:t>𝑨𝑩𝑪</m:t>
                        </m:r>
                      </m:e>
                    </m:d>
                    <m:r>
                      <a:rPr lang="cs-CZ" sz="1700" b="1" i="1" smtClean="0">
                        <a:latin typeface="Cambria Math"/>
                      </a:rPr>
                      <m:t>=</m:t>
                    </m:r>
                    <m:r>
                      <a:rPr lang="cs-CZ" sz="1700" b="1" i="1" smtClean="0">
                        <a:latin typeface="Cambria Math"/>
                      </a:rPr>
                      <m:t>𝟓𝟖</m:t>
                    </m:r>
                    <m:r>
                      <a:rPr lang="cs-CZ" sz="1700" b="1" i="1" smtClean="0">
                        <a:latin typeface="Cambria Math"/>
                      </a:rPr>
                      <m:t>°</m:t>
                    </m:r>
                    <m:r>
                      <a:rPr lang="cs-CZ" sz="1700" b="1" i="1" smtClean="0">
                        <a:latin typeface="Cambria Math"/>
                      </a:rPr>
                      <m:t>𝟐𝟎</m:t>
                    </m:r>
                    <m:r>
                      <a:rPr lang="cs-CZ" sz="1700" b="1" i="1" smtClean="0">
                        <a:latin typeface="Cambria Math"/>
                      </a:rPr>
                      <m:t>´.</m:t>
                    </m:r>
                  </m:oMath>
                </a14:m>
                <a:r>
                  <a:rPr lang="cs-CZ" sz="1700" b="1" dirty="0" smtClean="0"/>
                  <a:t> Vypočtěte délky zbývajících stran a velikost třetího vnitřního úhlu.</a:t>
                </a:r>
                <a:endParaRPr lang="cs-CZ" sz="1700" b="1" dirty="0"/>
              </a:p>
            </p:txBody>
          </p:sp>
        </mc:Choice>
        <mc:Fallback xmlns="">
          <p:sp>
            <p:nvSpPr>
              <p:cNvPr id="32" name="TextovéPole 31"/>
              <p:cNvSpPr txBox="1">
                <a:spLocks noRot="1" noChangeAspect="1" noMove="1" noResize="1" noEditPoints="1" noAdjustHandles="1" noChangeArrowheads="1" noChangeShapeType="1" noTextEdit="1"/>
              </p:cNvSpPr>
              <p:nvPr/>
            </p:nvSpPr>
            <p:spPr>
              <a:xfrm>
                <a:off x="0" y="1916832"/>
                <a:ext cx="9144000" cy="615553"/>
              </a:xfrm>
              <a:prstGeom prst="rect">
                <a:avLst/>
              </a:prstGeom>
              <a:blipFill rotWithShape="1">
                <a:blip r:embed="rId2"/>
                <a:stretch>
                  <a:fillRect l="-400" t="-2970" b="-12871"/>
                </a:stretch>
              </a:blipFill>
            </p:spPr>
            <p:txBody>
              <a:bodyPr/>
              <a:lstStyle/>
              <a:p>
                <a:r>
                  <a:rPr lang="cs-CZ">
                    <a:noFill/>
                  </a:rPr>
                  <a:t> </a:t>
                </a:r>
              </a:p>
            </p:txBody>
          </p:sp>
        </mc:Fallback>
      </mc:AlternateContent>
      <mc:AlternateContent xmlns:mc="http://schemas.openxmlformats.org/markup-compatibility/2006">
        <mc:Choice xmlns:a14="http://schemas.microsoft.com/office/drawing/2010/main" Requires="a14">
          <p:sp>
            <p:nvSpPr>
              <p:cNvPr id="33" name="TextovéPole 32"/>
              <p:cNvSpPr txBox="1"/>
              <p:nvPr/>
            </p:nvSpPr>
            <p:spPr>
              <a:xfrm>
                <a:off x="0" y="396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𝐵𝐶</m:t>
                          </m:r>
                        </m:e>
                      </m:d>
                      <m:r>
                        <a:rPr lang="cs-CZ" b="0" i="1" smtClean="0">
                          <a:latin typeface="Cambria Math"/>
                        </a:rPr>
                        <m:t>=…</m:t>
                      </m:r>
                      <m:r>
                        <a:rPr lang="cs-CZ" b="0" i="1" smtClean="0">
                          <a:latin typeface="Cambria Math"/>
                        </a:rPr>
                        <m:t>𝑑</m:t>
                      </m:r>
                      <m:r>
                        <a:rPr lang="cs-CZ" b="0" i="1" smtClean="0">
                          <a:latin typeface="Cambria Math"/>
                        </a:rPr>
                        <m:t>𝑚</m:t>
                      </m:r>
                    </m:oMath>
                  </m:oMathPara>
                </a14:m>
                <a:endParaRPr lang="cs-CZ" dirty="0"/>
              </a:p>
            </p:txBody>
          </p:sp>
        </mc:Choice>
        <mc:Fallback>
          <p:sp>
            <p:nvSpPr>
              <p:cNvPr id="33" name="TextovéPole 32"/>
              <p:cNvSpPr txBox="1">
                <a:spLocks noRot="1" noChangeAspect="1" noMove="1" noResize="1" noEditPoints="1" noAdjustHandles="1" noChangeArrowheads="1" noChangeShapeType="1" noTextEdit="1"/>
              </p:cNvSpPr>
              <p:nvPr/>
            </p:nvSpPr>
            <p:spPr>
              <a:xfrm>
                <a:off x="0" y="3960000"/>
                <a:ext cx="1728192" cy="369332"/>
              </a:xfrm>
              <a:prstGeom prst="rect">
                <a:avLst/>
              </a:prstGeom>
              <a:blipFill rotWithShape="1">
                <a:blip r:embed="rId3"/>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4" name="TextovéPole 33"/>
              <p:cNvSpPr txBox="1"/>
              <p:nvPr/>
            </p:nvSpPr>
            <p:spPr>
              <a:xfrm>
                <a:off x="0" y="252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𝐴𝐶</m:t>
                          </m:r>
                        </m:e>
                      </m:d>
                      <m:r>
                        <a:rPr lang="cs-CZ" b="0" i="1" smtClean="0">
                          <a:latin typeface="Cambria Math"/>
                        </a:rPr>
                        <m:t>=2,8 </m:t>
                      </m:r>
                      <m:r>
                        <a:rPr lang="cs-CZ" b="0" i="1" smtClean="0">
                          <a:latin typeface="Cambria Math"/>
                        </a:rPr>
                        <m:t>𝑑𝑚</m:t>
                      </m:r>
                    </m:oMath>
                  </m:oMathPara>
                </a14:m>
                <a:endParaRPr lang="cs-CZ" dirty="0"/>
              </a:p>
            </p:txBody>
          </p:sp>
        </mc:Choice>
        <mc:Fallback xmlns="">
          <p:sp>
            <p:nvSpPr>
              <p:cNvPr id="34" name="TextovéPole 33"/>
              <p:cNvSpPr txBox="1">
                <a:spLocks noRot="1" noChangeAspect="1" noMove="1" noResize="1" noEditPoints="1" noAdjustHandles="1" noChangeArrowheads="1" noChangeShapeType="1" noTextEdit="1"/>
              </p:cNvSpPr>
              <p:nvPr/>
            </p:nvSpPr>
            <p:spPr>
              <a:xfrm>
                <a:off x="0" y="2520000"/>
                <a:ext cx="1728192" cy="369332"/>
              </a:xfrm>
              <a:prstGeom prst="rect">
                <a:avLst/>
              </a:prstGeom>
              <a:blipFill rotWithShape="1">
                <a:blip r:embed="rId4"/>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5" name="TextovéPole 34"/>
              <p:cNvSpPr txBox="1"/>
              <p:nvPr/>
            </p:nvSpPr>
            <p:spPr>
              <a:xfrm>
                <a:off x="0" y="324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𝐵𝐶𝐴</m:t>
                          </m:r>
                        </m:e>
                      </m:d>
                      <m:r>
                        <a:rPr lang="cs-CZ" b="0" i="1" smtClean="0">
                          <a:latin typeface="Cambria Math"/>
                        </a:rPr>
                        <m:t>=90°</m:t>
                      </m:r>
                    </m:oMath>
                  </m:oMathPara>
                </a14:m>
                <a:endParaRPr lang="cs-CZ" dirty="0"/>
              </a:p>
            </p:txBody>
          </p:sp>
        </mc:Choice>
        <mc:Fallback xmlns="">
          <p:sp>
            <p:nvSpPr>
              <p:cNvPr id="35" name="TextovéPole 34"/>
              <p:cNvSpPr txBox="1">
                <a:spLocks noRot="1" noChangeAspect="1" noMove="1" noResize="1" noEditPoints="1" noAdjustHandles="1" noChangeArrowheads="1" noChangeShapeType="1" noTextEdit="1"/>
              </p:cNvSpPr>
              <p:nvPr/>
            </p:nvSpPr>
            <p:spPr>
              <a:xfrm>
                <a:off x="0" y="3240000"/>
                <a:ext cx="1728192" cy="369332"/>
              </a:xfrm>
              <a:prstGeom prst="rect">
                <a:avLst/>
              </a:prstGeom>
              <a:blipFill rotWithShape="1">
                <a:blip r:embed="rId5"/>
                <a:stretch>
                  <a:fillRect/>
                </a:stretch>
              </a:blipFill>
            </p:spPr>
            <p:txBody>
              <a:bodyPr/>
              <a:lstStyle/>
              <a:p>
                <a:r>
                  <a:rPr lang="cs-CZ">
                    <a:noFill/>
                  </a:rPr>
                  <a:t> </a:t>
                </a:r>
              </a:p>
            </p:txBody>
          </p:sp>
        </mc:Fallback>
      </mc:AlternateContent>
      <mc:AlternateContent xmlns:mc="http://schemas.openxmlformats.org/markup-compatibility/2006">
        <mc:Choice xmlns:a14="http://schemas.microsoft.com/office/drawing/2010/main" Requires="a14">
          <p:sp>
            <p:nvSpPr>
              <p:cNvPr id="36" name="TextovéPole 35"/>
              <p:cNvSpPr txBox="1"/>
              <p:nvPr/>
            </p:nvSpPr>
            <p:spPr>
              <a:xfrm>
                <a:off x="0" y="360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𝐴𝐵</m:t>
                          </m:r>
                        </m:e>
                      </m:d>
                      <m:r>
                        <a:rPr lang="cs-CZ" b="0" i="1" smtClean="0">
                          <a:latin typeface="Cambria Math"/>
                        </a:rPr>
                        <m:t>=…</m:t>
                      </m:r>
                      <m:r>
                        <a:rPr lang="cs-CZ" b="0" i="1" smtClean="0">
                          <a:latin typeface="Cambria Math"/>
                        </a:rPr>
                        <m:t>𝑑</m:t>
                      </m:r>
                      <m:r>
                        <a:rPr lang="cs-CZ" b="0" i="1" smtClean="0">
                          <a:latin typeface="Cambria Math"/>
                        </a:rPr>
                        <m:t>𝑚</m:t>
                      </m:r>
                    </m:oMath>
                  </m:oMathPara>
                </a14:m>
                <a:endParaRPr lang="cs-CZ" dirty="0"/>
              </a:p>
            </p:txBody>
          </p:sp>
        </mc:Choice>
        <mc:Fallback>
          <p:sp>
            <p:nvSpPr>
              <p:cNvPr id="36" name="TextovéPole 35"/>
              <p:cNvSpPr txBox="1">
                <a:spLocks noRot="1" noChangeAspect="1" noMove="1" noResize="1" noEditPoints="1" noAdjustHandles="1" noChangeArrowheads="1" noChangeShapeType="1" noTextEdit="1"/>
              </p:cNvSpPr>
              <p:nvPr/>
            </p:nvSpPr>
            <p:spPr>
              <a:xfrm>
                <a:off x="0" y="3600000"/>
                <a:ext cx="1728192" cy="369332"/>
              </a:xfrm>
              <a:prstGeom prst="rect">
                <a:avLst/>
              </a:prstGeom>
              <a:blipFill rotWithShape="1">
                <a:blip r:embed="rId6"/>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7" name="TextovéPole 36"/>
              <p:cNvSpPr txBox="1"/>
              <p:nvPr/>
            </p:nvSpPr>
            <p:spPr>
              <a:xfrm>
                <a:off x="0" y="432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𝐵𝐴𝐶</m:t>
                          </m:r>
                        </m:e>
                      </m:d>
                      <m:r>
                        <a:rPr lang="cs-CZ" b="0" i="1" smtClean="0">
                          <a:latin typeface="Cambria Math"/>
                        </a:rPr>
                        <m:t>=…°</m:t>
                      </m:r>
                    </m:oMath>
                  </m:oMathPara>
                </a14:m>
                <a:endParaRPr lang="cs-CZ" dirty="0"/>
              </a:p>
            </p:txBody>
          </p:sp>
        </mc:Choice>
        <mc:Fallback xmlns="">
          <p:sp>
            <p:nvSpPr>
              <p:cNvPr id="37" name="TextovéPole 36"/>
              <p:cNvSpPr txBox="1">
                <a:spLocks noRot="1" noChangeAspect="1" noMove="1" noResize="1" noEditPoints="1" noAdjustHandles="1" noChangeArrowheads="1" noChangeShapeType="1" noTextEdit="1"/>
              </p:cNvSpPr>
              <p:nvPr/>
            </p:nvSpPr>
            <p:spPr>
              <a:xfrm>
                <a:off x="0" y="4320000"/>
                <a:ext cx="1728192" cy="369332"/>
              </a:xfrm>
              <a:prstGeom prst="rect">
                <a:avLst/>
              </a:prstGeom>
              <a:blipFill rotWithShape="1">
                <a:blip r:embed="rId7"/>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8" name="TextovéPole 37"/>
              <p:cNvSpPr txBox="1"/>
              <p:nvPr/>
            </p:nvSpPr>
            <p:spPr>
              <a:xfrm>
                <a:off x="0" y="2880000"/>
                <a:ext cx="1907704"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𝐴𝐵𝐶</m:t>
                          </m:r>
                        </m:e>
                      </m:d>
                      <m:r>
                        <a:rPr lang="cs-CZ" b="0" i="1" smtClean="0">
                          <a:latin typeface="Cambria Math"/>
                        </a:rPr>
                        <m:t>=58°20´</m:t>
                      </m:r>
                    </m:oMath>
                  </m:oMathPara>
                </a14:m>
                <a:endParaRPr lang="cs-CZ" dirty="0"/>
              </a:p>
            </p:txBody>
          </p:sp>
        </mc:Choice>
        <mc:Fallback xmlns="">
          <p:sp>
            <p:nvSpPr>
              <p:cNvPr id="38" name="TextovéPole 37"/>
              <p:cNvSpPr txBox="1">
                <a:spLocks noRot="1" noChangeAspect="1" noMove="1" noResize="1" noEditPoints="1" noAdjustHandles="1" noChangeArrowheads="1" noChangeShapeType="1" noTextEdit="1"/>
              </p:cNvSpPr>
              <p:nvPr/>
            </p:nvSpPr>
            <p:spPr>
              <a:xfrm>
                <a:off x="0" y="2880000"/>
                <a:ext cx="1907704" cy="369332"/>
              </a:xfrm>
              <a:prstGeom prst="rect">
                <a:avLst/>
              </a:prstGeom>
              <a:blipFill rotWithShape="1">
                <a:blip r:embed="rId8"/>
                <a:stretch>
                  <a:fillRect/>
                </a:stretch>
              </a:blipFill>
            </p:spPr>
            <p:txBody>
              <a:bodyPr/>
              <a:lstStyle/>
              <a:p>
                <a:r>
                  <a:rPr lang="cs-CZ">
                    <a:noFill/>
                  </a:rPr>
                  <a:t> </a:t>
                </a:r>
              </a:p>
            </p:txBody>
          </p:sp>
        </mc:Fallback>
      </mc:AlternateContent>
      <p:cxnSp>
        <p:nvCxnSpPr>
          <p:cNvPr id="39" name="Přímá spojnice 38"/>
          <p:cNvCxnSpPr/>
          <p:nvPr/>
        </p:nvCxnSpPr>
        <p:spPr bwMode="auto">
          <a:xfrm>
            <a:off x="0" y="4680000"/>
            <a:ext cx="172819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Přímá spojnice 39"/>
          <p:cNvCxnSpPr/>
          <p:nvPr/>
        </p:nvCxnSpPr>
        <p:spPr bwMode="auto">
          <a:xfrm>
            <a:off x="8676456" y="2852936"/>
            <a:ext cx="0" cy="3600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Přímá spojnice 40"/>
          <p:cNvCxnSpPr/>
          <p:nvPr/>
        </p:nvCxnSpPr>
        <p:spPr bwMode="auto">
          <a:xfrm>
            <a:off x="7236296" y="6453336"/>
            <a:ext cx="144016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2" name="Přímá spojnice 41"/>
          <p:cNvCxnSpPr/>
          <p:nvPr/>
        </p:nvCxnSpPr>
        <p:spPr bwMode="auto">
          <a:xfrm flipH="1">
            <a:off x="7236296" y="2852936"/>
            <a:ext cx="1440160" cy="3600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3" name="TextovéPole 42"/>
          <p:cNvSpPr txBox="1"/>
          <p:nvPr/>
        </p:nvSpPr>
        <p:spPr>
          <a:xfrm>
            <a:off x="6876256" y="6268670"/>
            <a:ext cx="432048" cy="369332"/>
          </a:xfrm>
          <a:prstGeom prst="rect">
            <a:avLst/>
          </a:prstGeom>
          <a:noFill/>
        </p:spPr>
        <p:txBody>
          <a:bodyPr wrap="square" rtlCol="0">
            <a:spAutoFit/>
          </a:bodyPr>
          <a:lstStyle/>
          <a:p>
            <a:r>
              <a:rPr lang="cs-CZ" dirty="0" smtClean="0"/>
              <a:t>B</a:t>
            </a:r>
            <a:endParaRPr lang="cs-CZ" dirty="0"/>
          </a:p>
        </p:txBody>
      </p:sp>
      <p:sp>
        <p:nvSpPr>
          <p:cNvPr id="44" name="TextovéPole 43"/>
          <p:cNvSpPr txBox="1"/>
          <p:nvPr/>
        </p:nvSpPr>
        <p:spPr>
          <a:xfrm>
            <a:off x="8460432" y="2411596"/>
            <a:ext cx="432048" cy="369332"/>
          </a:xfrm>
          <a:prstGeom prst="rect">
            <a:avLst/>
          </a:prstGeom>
          <a:noFill/>
        </p:spPr>
        <p:txBody>
          <a:bodyPr wrap="square" rtlCol="0">
            <a:spAutoFit/>
          </a:bodyPr>
          <a:lstStyle/>
          <a:p>
            <a:r>
              <a:rPr lang="cs-CZ" dirty="0" smtClean="0"/>
              <a:t>A</a:t>
            </a:r>
            <a:endParaRPr lang="cs-CZ" dirty="0"/>
          </a:p>
        </p:txBody>
      </p:sp>
      <p:sp>
        <p:nvSpPr>
          <p:cNvPr id="45" name="TextovéPole 44"/>
          <p:cNvSpPr txBox="1"/>
          <p:nvPr/>
        </p:nvSpPr>
        <p:spPr>
          <a:xfrm>
            <a:off x="8711952" y="6300028"/>
            <a:ext cx="432048" cy="369332"/>
          </a:xfrm>
          <a:prstGeom prst="rect">
            <a:avLst/>
          </a:prstGeom>
          <a:noFill/>
        </p:spPr>
        <p:txBody>
          <a:bodyPr wrap="square" rtlCol="0">
            <a:spAutoFit/>
          </a:bodyPr>
          <a:lstStyle/>
          <a:p>
            <a:r>
              <a:rPr lang="cs-CZ" dirty="0" smtClean="0"/>
              <a:t>C</a:t>
            </a:r>
            <a:endParaRPr lang="cs-CZ" dirty="0"/>
          </a:p>
        </p:txBody>
      </p:sp>
      <p:sp>
        <p:nvSpPr>
          <p:cNvPr id="46" name="Oblouk 45"/>
          <p:cNvSpPr/>
          <p:nvPr/>
        </p:nvSpPr>
        <p:spPr bwMode="auto">
          <a:xfrm rot="16200000">
            <a:off x="8172400" y="5941375"/>
            <a:ext cx="1008112" cy="10081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7" name="Oblouk 46"/>
          <p:cNvSpPr/>
          <p:nvPr/>
        </p:nvSpPr>
        <p:spPr bwMode="auto">
          <a:xfrm rot="605978">
            <a:off x="6867683" y="5860794"/>
            <a:ext cx="1008112" cy="10081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8" name="Oblouk 47"/>
          <p:cNvSpPr/>
          <p:nvPr/>
        </p:nvSpPr>
        <p:spPr bwMode="auto">
          <a:xfrm rot="8459621">
            <a:off x="7984322" y="3653780"/>
            <a:ext cx="828000" cy="828000"/>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9" name="TextovéPole 48"/>
          <p:cNvSpPr txBox="1"/>
          <p:nvPr/>
        </p:nvSpPr>
        <p:spPr>
          <a:xfrm>
            <a:off x="7380312" y="6021288"/>
            <a:ext cx="504056" cy="369332"/>
          </a:xfrm>
          <a:prstGeom prst="rect">
            <a:avLst/>
          </a:prstGeom>
          <a:noFill/>
        </p:spPr>
        <p:txBody>
          <a:bodyPr wrap="square" rtlCol="0">
            <a:spAutoFit/>
          </a:bodyPr>
          <a:lstStyle/>
          <a:p>
            <a:r>
              <a:rPr lang="cs-CZ" dirty="0" smtClean="0">
                <a:latin typeface="Symbol" pitchFamily="18" charset="2"/>
              </a:rPr>
              <a:t>b</a:t>
            </a:r>
            <a:endParaRPr lang="cs-CZ" dirty="0">
              <a:latin typeface="Symbol" pitchFamily="18" charset="2"/>
            </a:endParaRPr>
          </a:p>
        </p:txBody>
      </p:sp>
      <p:sp>
        <p:nvSpPr>
          <p:cNvPr id="50" name="TextovéPole 49"/>
          <p:cNvSpPr txBox="1"/>
          <p:nvPr/>
        </p:nvSpPr>
        <p:spPr>
          <a:xfrm>
            <a:off x="8244408" y="3861048"/>
            <a:ext cx="504056" cy="369332"/>
          </a:xfrm>
          <a:prstGeom prst="rect">
            <a:avLst/>
          </a:prstGeom>
          <a:noFill/>
        </p:spPr>
        <p:txBody>
          <a:bodyPr wrap="square" rtlCol="0">
            <a:spAutoFit/>
          </a:bodyPr>
          <a:lstStyle/>
          <a:p>
            <a:r>
              <a:rPr lang="cs-CZ" dirty="0" smtClean="0">
                <a:latin typeface="Symbol" pitchFamily="18" charset="2"/>
              </a:rPr>
              <a:t>a</a:t>
            </a:r>
            <a:endParaRPr lang="cs-CZ" dirty="0">
              <a:latin typeface="Symbol" pitchFamily="18" charset="2"/>
            </a:endParaRPr>
          </a:p>
        </p:txBody>
      </p:sp>
      <p:sp>
        <p:nvSpPr>
          <p:cNvPr id="51" name="TextovéPole 50"/>
          <p:cNvSpPr txBox="1"/>
          <p:nvPr/>
        </p:nvSpPr>
        <p:spPr>
          <a:xfrm>
            <a:off x="8316416" y="6031087"/>
            <a:ext cx="288032" cy="369332"/>
          </a:xfrm>
          <a:prstGeom prst="rect">
            <a:avLst/>
          </a:prstGeom>
          <a:noFill/>
        </p:spPr>
        <p:txBody>
          <a:bodyPr wrap="square" rtlCol="0">
            <a:spAutoFit/>
          </a:bodyPr>
          <a:lstStyle/>
          <a:p>
            <a:r>
              <a:rPr lang="cs-CZ" b="1" dirty="0" smtClean="0"/>
              <a:t>·</a:t>
            </a:r>
            <a:endParaRPr lang="cs-CZ" b="1" dirty="0"/>
          </a:p>
        </p:txBody>
      </p:sp>
      <p:sp>
        <p:nvSpPr>
          <p:cNvPr id="52" name="TextovéPole 51"/>
          <p:cNvSpPr txBox="1"/>
          <p:nvPr/>
        </p:nvSpPr>
        <p:spPr>
          <a:xfrm>
            <a:off x="2195736" y="2582822"/>
            <a:ext cx="3744416" cy="2308324"/>
          </a:xfrm>
          <a:prstGeom prst="rect">
            <a:avLst/>
          </a:prstGeom>
          <a:noFill/>
        </p:spPr>
        <p:txBody>
          <a:bodyPr wrap="square" rtlCol="0">
            <a:spAutoFit/>
          </a:bodyPr>
          <a:lstStyle/>
          <a:p>
            <a:r>
              <a:rPr lang="cs-CZ" sz="1600" b="1" dirty="0" smtClean="0"/>
              <a:t>Poněvadž známe délku odvěsny </a:t>
            </a:r>
            <a:br>
              <a:rPr lang="cs-CZ" sz="1600" b="1" dirty="0" smtClean="0"/>
            </a:br>
            <a:r>
              <a:rPr lang="cs-CZ" sz="1600" b="1" dirty="0" smtClean="0"/>
              <a:t>a velikosti obou vnitřních úhlů můžeme použít pro výpočet délky zbývajících stran libovolné goniometrické funkce, podle toho zda budeme počítat druhou odvěsnu (funkce tangens nebo kotangens) či přeponu (funkce sinus nebo kosinus).</a:t>
            </a:r>
            <a:endParaRPr lang="cs-CZ" sz="1600" b="1" dirty="0"/>
          </a:p>
        </p:txBody>
      </p:sp>
      <mc:AlternateContent xmlns:mc="http://schemas.openxmlformats.org/markup-compatibility/2006" xmlns:a14="http://schemas.microsoft.com/office/drawing/2010/main">
        <mc:Choice Requires="a14">
          <p:sp>
            <p:nvSpPr>
              <p:cNvPr id="53" name="TextovéPole 52"/>
              <p:cNvSpPr txBox="1"/>
              <p:nvPr/>
            </p:nvSpPr>
            <p:spPr>
              <a:xfrm>
                <a:off x="2088000" y="2988000"/>
                <a:ext cx="1728192" cy="67448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i="1" smtClean="0">
                          <a:latin typeface="Cambria Math"/>
                        </a:rPr>
                        <m:t>𝑡</m:t>
                      </m:r>
                      <m:r>
                        <a:rPr lang="cs-CZ" b="0" i="1" smtClean="0">
                          <a:latin typeface="Cambria Math"/>
                        </a:rPr>
                        <m:t>𝑔</m:t>
                      </m:r>
                      <m:r>
                        <a:rPr lang="cs-CZ" b="0" i="1" smtClean="0">
                          <a:latin typeface="Cambria Math"/>
                          <a:sym typeface="Symbol"/>
                        </a:rPr>
                        <m:t></m:t>
                      </m:r>
                      <m:r>
                        <a:rPr lang="cs-CZ" b="0" i="1" smtClean="0">
                          <a:latin typeface="Cambria Math"/>
                        </a:rPr>
                        <m:t>=</m:t>
                      </m:r>
                      <m:f>
                        <m:fPr>
                          <m:ctrlPr>
                            <a:rPr lang="cs-CZ" b="0" i="1" smtClean="0">
                              <a:latin typeface="Cambria Math"/>
                            </a:rPr>
                          </m:ctrlPr>
                        </m:fPr>
                        <m:num>
                          <m:d>
                            <m:dPr>
                              <m:begChr m:val="|"/>
                              <m:endChr m:val="|"/>
                              <m:ctrlPr>
                                <a:rPr lang="cs-CZ" b="0" i="1" smtClean="0">
                                  <a:latin typeface="Cambria Math"/>
                                </a:rPr>
                              </m:ctrlPr>
                            </m:dPr>
                            <m:e>
                              <m:r>
                                <a:rPr lang="cs-CZ" b="0" i="1" smtClean="0">
                                  <a:latin typeface="Cambria Math"/>
                                </a:rPr>
                                <m:t>𝐵𝐶</m:t>
                              </m:r>
                            </m:e>
                          </m:d>
                        </m:num>
                        <m:den>
                          <m:d>
                            <m:dPr>
                              <m:begChr m:val="|"/>
                              <m:endChr m:val="|"/>
                              <m:ctrlPr>
                                <a:rPr lang="cs-CZ" b="0" i="1" smtClean="0">
                                  <a:latin typeface="Cambria Math"/>
                                </a:rPr>
                              </m:ctrlPr>
                            </m:dPr>
                            <m:e>
                              <m:r>
                                <a:rPr lang="cs-CZ" b="0" i="1" smtClean="0">
                                  <a:latin typeface="Cambria Math"/>
                                </a:rPr>
                                <m:t>𝐴𝐶</m:t>
                              </m:r>
                            </m:e>
                          </m:d>
                        </m:den>
                      </m:f>
                    </m:oMath>
                  </m:oMathPara>
                </a14:m>
                <a:endParaRPr lang="cs-CZ" dirty="0"/>
              </a:p>
            </p:txBody>
          </p:sp>
        </mc:Choice>
        <mc:Fallback xmlns="">
          <p:sp>
            <p:nvSpPr>
              <p:cNvPr id="53" name="TextovéPole 52"/>
              <p:cNvSpPr txBox="1">
                <a:spLocks noRot="1" noChangeAspect="1" noMove="1" noResize="1" noEditPoints="1" noAdjustHandles="1" noChangeArrowheads="1" noChangeShapeType="1" noTextEdit="1"/>
              </p:cNvSpPr>
              <p:nvPr/>
            </p:nvSpPr>
            <p:spPr>
              <a:xfrm>
                <a:off x="2088000" y="2988000"/>
                <a:ext cx="1728192" cy="674480"/>
              </a:xfrm>
              <a:prstGeom prst="rect">
                <a:avLst/>
              </a:prstGeom>
              <a:blipFill rotWithShape="1">
                <a:blip r:embed="rId9"/>
                <a:stretch>
                  <a:fillRect/>
                </a:stretch>
              </a:blipFill>
            </p:spPr>
            <p:txBody>
              <a:bodyPr/>
              <a:lstStyle/>
              <a:p>
                <a:r>
                  <a:rPr lang="cs-CZ">
                    <a:noFill/>
                  </a:rPr>
                  <a:t> </a:t>
                </a:r>
              </a:p>
            </p:txBody>
          </p:sp>
        </mc:Fallback>
      </mc:AlternateContent>
      <p:sp>
        <p:nvSpPr>
          <p:cNvPr id="57" name="TextovéPole 56"/>
          <p:cNvSpPr txBox="1"/>
          <p:nvPr/>
        </p:nvSpPr>
        <p:spPr>
          <a:xfrm>
            <a:off x="4452806" y="2672881"/>
            <a:ext cx="3744416" cy="830997"/>
          </a:xfrm>
          <a:prstGeom prst="rect">
            <a:avLst/>
          </a:prstGeom>
          <a:noFill/>
        </p:spPr>
        <p:txBody>
          <a:bodyPr wrap="square" rtlCol="0">
            <a:spAutoFit/>
          </a:bodyPr>
          <a:lstStyle/>
          <a:p>
            <a:r>
              <a:rPr lang="cs-CZ" sz="1600" b="1" dirty="0" smtClean="0"/>
              <a:t>Délku přepony můžeme určit pomocí Pythagorovy věty, tak to také jednou zkusíme.</a:t>
            </a:r>
            <a:endParaRPr lang="cs-CZ" sz="1600" b="1" dirty="0"/>
          </a:p>
        </p:txBody>
      </p:sp>
      <p:sp>
        <p:nvSpPr>
          <p:cNvPr id="58" name="TextovéPole 57"/>
          <p:cNvSpPr txBox="1"/>
          <p:nvPr/>
        </p:nvSpPr>
        <p:spPr>
          <a:xfrm>
            <a:off x="215792" y="5841332"/>
            <a:ext cx="3744416" cy="584775"/>
          </a:xfrm>
          <a:prstGeom prst="rect">
            <a:avLst/>
          </a:prstGeom>
          <a:noFill/>
        </p:spPr>
        <p:txBody>
          <a:bodyPr wrap="square" rtlCol="0">
            <a:spAutoFit/>
          </a:bodyPr>
          <a:lstStyle/>
          <a:p>
            <a:r>
              <a:rPr lang="cs-CZ" sz="1600" b="1" dirty="0" smtClean="0"/>
              <a:t>Velikost druhého vnitřního úhlu vypočítáme snadno.</a:t>
            </a:r>
            <a:endParaRPr lang="cs-CZ" sz="1600" b="1" dirty="0"/>
          </a:p>
        </p:txBody>
      </p:sp>
      <mc:AlternateContent xmlns:mc="http://schemas.openxmlformats.org/markup-compatibility/2006" xmlns:a14="http://schemas.microsoft.com/office/drawing/2010/main">
        <mc:Choice Requires="a14">
          <p:sp>
            <p:nvSpPr>
              <p:cNvPr id="59" name="TextovéPole 58"/>
              <p:cNvSpPr txBox="1"/>
              <p:nvPr/>
            </p:nvSpPr>
            <p:spPr>
              <a:xfrm>
                <a:off x="180000" y="5040000"/>
                <a:ext cx="2221129"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b="0" i="1" smtClean="0">
                          <a:latin typeface="Cambria Math"/>
                          <a:sym typeface="Symbol"/>
                        </a:rPr>
                        <m:t></m:t>
                      </m:r>
                      <m:r>
                        <a:rPr lang="cs-CZ" b="0" i="1" smtClean="0">
                          <a:latin typeface="Cambria Math"/>
                        </a:rPr>
                        <m:t>=90°−58°20´</m:t>
                      </m:r>
                    </m:oMath>
                  </m:oMathPara>
                </a14:m>
                <a:endParaRPr lang="cs-CZ" dirty="0"/>
              </a:p>
            </p:txBody>
          </p:sp>
        </mc:Choice>
        <mc:Fallback xmlns="">
          <p:sp>
            <p:nvSpPr>
              <p:cNvPr id="59" name="TextovéPole 58"/>
              <p:cNvSpPr txBox="1">
                <a:spLocks noRot="1" noChangeAspect="1" noMove="1" noResize="1" noEditPoints="1" noAdjustHandles="1" noChangeArrowheads="1" noChangeShapeType="1" noTextEdit="1"/>
              </p:cNvSpPr>
              <p:nvPr/>
            </p:nvSpPr>
            <p:spPr>
              <a:xfrm>
                <a:off x="180000" y="5040000"/>
                <a:ext cx="2221129" cy="369332"/>
              </a:xfrm>
              <a:prstGeom prst="rect">
                <a:avLst/>
              </a:prstGeom>
              <a:blipFill rotWithShape="1">
                <a:blip r:embed="rId10"/>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0" name="TextovéPole 59"/>
              <p:cNvSpPr txBox="1"/>
              <p:nvPr/>
            </p:nvSpPr>
            <p:spPr>
              <a:xfrm>
                <a:off x="180000" y="5400000"/>
                <a:ext cx="2221129"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b="0" i="1" u="dbl" smtClean="0">
                          <a:latin typeface="Cambria Math"/>
                          <a:sym typeface="Symbol"/>
                        </a:rPr>
                        <m:t></m:t>
                      </m:r>
                      <m:r>
                        <a:rPr lang="cs-CZ" b="0" i="1" u="dbl" smtClean="0">
                          <a:latin typeface="Cambria Math"/>
                        </a:rPr>
                        <m:t>=31°40´</m:t>
                      </m:r>
                    </m:oMath>
                  </m:oMathPara>
                </a14:m>
                <a:endParaRPr lang="cs-CZ" u="dbl" dirty="0"/>
              </a:p>
            </p:txBody>
          </p:sp>
        </mc:Choice>
        <mc:Fallback xmlns="">
          <p:sp>
            <p:nvSpPr>
              <p:cNvPr id="60" name="TextovéPole 59"/>
              <p:cNvSpPr txBox="1">
                <a:spLocks noRot="1" noChangeAspect="1" noMove="1" noResize="1" noEditPoints="1" noAdjustHandles="1" noChangeArrowheads="1" noChangeShapeType="1" noTextEdit="1"/>
              </p:cNvSpPr>
              <p:nvPr/>
            </p:nvSpPr>
            <p:spPr>
              <a:xfrm>
                <a:off x="180000" y="5400000"/>
                <a:ext cx="2221129" cy="369332"/>
              </a:xfrm>
              <a:prstGeom prst="rect">
                <a:avLst/>
              </a:prstGeom>
              <a:blipFill rotWithShape="1">
                <a:blip r:embed="rId11"/>
                <a:stretch>
                  <a:fillRect/>
                </a:stretch>
              </a:blipFill>
            </p:spPr>
            <p:txBody>
              <a:bodyPr/>
              <a:lstStyle/>
              <a:p>
                <a:r>
                  <a:rPr lang="cs-CZ">
                    <a:noFill/>
                  </a:rPr>
                  <a:t> </a:t>
                </a:r>
              </a:p>
            </p:txBody>
          </p:sp>
        </mc:Fallback>
      </mc:AlternateContent>
      <p:sp>
        <p:nvSpPr>
          <p:cNvPr id="61" name="TextovéPole 60"/>
          <p:cNvSpPr txBox="1"/>
          <p:nvPr/>
        </p:nvSpPr>
        <p:spPr>
          <a:xfrm>
            <a:off x="4680000" y="2880000"/>
            <a:ext cx="2196256" cy="369332"/>
          </a:xfrm>
          <a:prstGeom prst="rect">
            <a:avLst/>
          </a:prstGeom>
          <a:noFill/>
        </p:spPr>
        <p:txBody>
          <a:bodyPr wrap="square" rtlCol="0">
            <a:spAutoFit/>
          </a:bodyPr>
          <a:lstStyle/>
          <a:p>
            <a:r>
              <a:rPr lang="cs-CZ" dirty="0" smtClean="0"/>
              <a:t>|AB|</a:t>
            </a:r>
            <a:r>
              <a:rPr lang="cs-CZ" baseline="30000" dirty="0" smtClean="0"/>
              <a:t>2</a:t>
            </a:r>
            <a:r>
              <a:rPr lang="cs-CZ" dirty="0" smtClean="0"/>
              <a:t>=|BC|</a:t>
            </a:r>
            <a:r>
              <a:rPr lang="cs-CZ" baseline="30000" dirty="0" smtClean="0"/>
              <a:t>2</a:t>
            </a:r>
            <a:r>
              <a:rPr lang="cs-CZ" dirty="0" smtClean="0"/>
              <a:t>+|AC|</a:t>
            </a:r>
            <a:r>
              <a:rPr lang="cs-CZ" baseline="30000" dirty="0" smtClean="0"/>
              <a:t>2</a:t>
            </a:r>
          </a:p>
        </p:txBody>
      </p:sp>
      <mc:AlternateContent xmlns:mc="http://schemas.openxmlformats.org/markup-compatibility/2006">
        <mc:Choice xmlns:a14="http://schemas.microsoft.com/office/drawing/2010/main" Requires="a14">
          <p:sp>
            <p:nvSpPr>
              <p:cNvPr id="62" name="TextovéPole 61"/>
              <p:cNvSpPr txBox="1"/>
              <p:nvPr/>
            </p:nvSpPr>
            <p:spPr>
              <a:xfrm>
                <a:off x="4680000" y="3312000"/>
                <a:ext cx="2176358"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m:rPr>
                          <m:nor/>
                        </m:rPr>
                        <a:rPr lang="cs-CZ" dirty="0"/>
                        <m:t>|</m:t>
                      </m:r>
                      <m:r>
                        <m:rPr>
                          <m:nor/>
                        </m:rPr>
                        <a:rPr lang="cs-CZ" dirty="0"/>
                        <m:t>AB</m:t>
                      </m:r>
                      <m:r>
                        <m:rPr>
                          <m:nor/>
                        </m:rPr>
                        <a:rPr lang="cs-CZ" dirty="0"/>
                        <m:t>|2=1,72</m:t>
                      </m:r>
                      <m:r>
                        <m:rPr>
                          <m:nor/>
                        </m:rPr>
                        <a:rPr lang="cs-CZ" dirty="0"/>
                        <m:t>+2,8</m:t>
                      </m:r>
                      <m:r>
                        <m:rPr>
                          <m:nor/>
                        </m:rPr>
                        <a:rPr lang="cs-CZ" baseline="30000" dirty="0"/>
                        <m:t>2</m:t>
                      </m:r>
                    </m:oMath>
                  </m:oMathPara>
                </a14:m>
                <a:endParaRPr lang="cs-CZ" baseline="30000" dirty="0"/>
              </a:p>
            </p:txBody>
          </p:sp>
        </mc:Choice>
        <mc:Fallback>
          <p:sp>
            <p:nvSpPr>
              <p:cNvPr id="62" name="TextovéPole 61"/>
              <p:cNvSpPr txBox="1">
                <a:spLocks noRot="1" noChangeAspect="1" noMove="1" noResize="1" noEditPoints="1" noAdjustHandles="1" noChangeArrowheads="1" noChangeShapeType="1" noTextEdit="1"/>
              </p:cNvSpPr>
              <p:nvPr/>
            </p:nvSpPr>
            <p:spPr>
              <a:xfrm>
                <a:off x="4680000" y="3312000"/>
                <a:ext cx="2176358" cy="369332"/>
              </a:xfrm>
              <a:prstGeom prst="rect">
                <a:avLst/>
              </a:prstGeom>
              <a:blipFill rotWithShape="1">
                <a:blip r:embed="rId12"/>
                <a:stretch>
                  <a:fillRect l="-1120" b="-16393"/>
                </a:stretch>
              </a:blipFill>
            </p:spPr>
            <p:txBody>
              <a:bodyPr/>
              <a:lstStyle/>
              <a:p>
                <a:r>
                  <a:rPr lang="cs-CZ">
                    <a:noFill/>
                  </a:rPr>
                  <a:t> </a:t>
                </a:r>
              </a:p>
            </p:txBody>
          </p:sp>
        </mc:Fallback>
      </mc:AlternateContent>
      <mc:AlternateContent xmlns:mc="http://schemas.openxmlformats.org/markup-compatibility/2006">
        <mc:Choice xmlns:a14="http://schemas.microsoft.com/office/drawing/2010/main" Requires="a14">
          <p:sp>
            <p:nvSpPr>
              <p:cNvPr id="63" name="TextovéPole 62"/>
              <p:cNvSpPr txBox="1"/>
              <p:nvPr/>
            </p:nvSpPr>
            <p:spPr>
              <a:xfrm>
                <a:off x="4680000" y="3672000"/>
                <a:ext cx="210710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m:rPr>
                          <m:nor/>
                        </m:rPr>
                        <a:rPr lang="cs-CZ" dirty="0"/>
                        <m:t>|</m:t>
                      </m:r>
                      <m:r>
                        <m:rPr>
                          <m:nor/>
                        </m:rPr>
                        <a:rPr lang="cs-CZ" dirty="0"/>
                        <m:t>AB</m:t>
                      </m:r>
                      <m:r>
                        <m:rPr>
                          <m:nor/>
                        </m:rPr>
                        <a:rPr lang="cs-CZ" dirty="0"/>
                        <m:t>|2=2,89</m:t>
                      </m:r>
                      <m:r>
                        <m:rPr>
                          <m:nor/>
                        </m:rPr>
                        <a:rPr lang="cs-CZ" dirty="0"/>
                        <m:t>+7,84</m:t>
                      </m:r>
                    </m:oMath>
                  </m:oMathPara>
                </a14:m>
                <a:endParaRPr lang="cs-CZ" baseline="30000" dirty="0"/>
              </a:p>
            </p:txBody>
          </p:sp>
        </mc:Choice>
        <mc:Fallback>
          <p:sp>
            <p:nvSpPr>
              <p:cNvPr id="63" name="TextovéPole 62"/>
              <p:cNvSpPr txBox="1">
                <a:spLocks noRot="1" noChangeAspect="1" noMove="1" noResize="1" noEditPoints="1" noAdjustHandles="1" noChangeArrowheads="1" noChangeShapeType="1" noTextEdit="1"/>
              </p:cNvSpPr>
              <p:nvPr/>
            </p:nvSpPr>
            <p:spPr>
              <a:xfrm>
                <a:off x="4680000" y="3672000"/>
                <a:ext cx="2107102" cy="369332"/>
              </a:xfrm>
              <a:prstGeom prst="rect">
                <a:avLst/>
              </a:prstGeom>
              <a:blipFill rotWithShape="1">
                <a:blip r:embed="rId13"/>
                <a:stretch>
                  <a:fillRect l="-1159" b="-16393"/>
                </a:stretch>
              </a:blipFill>
            </p:spPr>
            <p:txBody>
              <a:bodyPr/>
              <a:lstStyle/>
              <a:p>
                <a:r>
                  <a:rPr lang="cs-CZ">
                    <a:noFill/>
                  </a:rPr>
                  <a:t> </a:t>
                </a:r>
              </a:p>
            </p:txBody>
          </p:sp>
        </mc:Fallback>
      </mc:AlternateContent>
      <mc:AlternateContent xmlns:mc="http://schemas.openxmlformats.org/markup-compatibility/2006">
        <mc:Choice xmlns:a14="http://schemas.microsoft.com/office/drawing/2010/main" Requires="a14">
          <p:sp>
            <p:nvSpPr>
              <p:cNvPr id="64" name="TextovéPole 63"/>
              <p:cNvSpPr txBox="1"/>
              <p:nvPr/>
            </p:nvSpPr>
            <p:spPr>
              <a:xfrm>
                <a:off x="4680000" y="4176000"/>
                <a:ext cx="255629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m:rPr>
                          <m:nor/>
                        </m:rPr>
                        <a:rPr lang="cs-CZ" dirty="0"/>
                        <m:t>|</m:t>
                      </m:r>
                      <m:r>
                        <m:rPr>
                          <m:nor/>
                        </m:rPr>
                        <a:rPr lang="cs-CZ" dirty="0"/>
                        <m:t>AB</m:t>
                      </m:r>
                      <m:r>
                        <m:rPr>
                          <m:nor/>
                        </m:rPr>
                        <a:rPr lang="cs-CZ" dirty="0"/>
                        <m:t>|2=10,7</m:t>
                      </m:r>
                      <m:r>
                        <m:rPr>
                          <m:nor/>
                        </m:rPr>
                        <a:rPr lang="cs-CZ" dirty="0"/>
                        <m:t>3</m:t>
                      </m:r>
                    </m:oMath>
                  </m:oMathPara>
                </a14:m>
                <a:endParaRPr lang="cs-CZ" baseline="30000" dirty="0"/>
              </a:p>
            </p:txBody>
          </p:sp>
        </mc:Choice>
        <mc:Fallback>
          <p:sp>
            <p:nvSpPr>
              <p:cNvPr id="64" name="TextovéPole 63"/>
              <p:cNvSpPr txBox="1">
                <a:spLocks noRot="1" noChangeAspect="1" noMove="1" noResize="1" noEditPoints="1" noAdjustHandles="1" noChangeArrowheads="1" noChangeShapeType="1" noTextEdit="1"/>
              </p:cNvSpPr>
              <p:nvPr/>
            </p:nvSpPr>
            <p:spPr>
              <a:xfrm>
                <a:off x="4680000" y="4176000"/>
                <a:ext cx="2556296" cy="369332"/>
              </a:xfrm>
              <a:prstGeom prst="rect">
                <a:avLst/>
              </a:prstGeom>
              <a:blipFill rotWithShape="1">
                <a:blip r:embed="rId14"/>
                <a:stretch>
                  <a:fillRect l="-955" b="-16393"/>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6" name="TextovéPole 65"/>
              <p:cNvSpPr txBox="1"/>
              <p:nvPr/>
            </p:nvSpPr>
            <p:spPr>
              <a:xfrm>
                <a:off x="4716016" y="5040000"/>
                <a:ext cx="203337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u="sng" smtClean="0">
                              <a:latin typeface="Cambria Math"/>
                            </a:rPr>
                          </m:ctrlPr>
                        </m:dPr>
                        <m:e>
                          <m:r>
                            <m:rPr>
                              <m:sty m:val="p"/>
                            </m:rPr>
                            <a:rPr lang="cs-CZ" b="0" i="0" u="sng" smtClean="0">
                              <a:latin typeface="Cambria Math"/>
                            </a:rPr>
                            <m:t>AB</m:t>
                          </m:r>
                        </m:e>
                      </m:d>
                      <m:r>
                        <a:rPr lang="cs-CZ" b="0" i="0" u="sng" smtClean="0">
                          <a:latin typeface="Cambria Math"/>
                        </a:rPr>
                        <m:t>=3,3</m:t>
                      </m:r>
                    </m:oMath>
                  </m:oMathPara>
                </a14:m>
                <a:endParaRPr lang="cs-CZ" u="sng" dirty="0"/>
              </a:p>
            </p:txBody>
          </p:sp>
        </mc:Choice>
        <mc:Fallback xmlns="">
          <p:sp>
            <p:nvSpPr>
              <p:cNvPr id="66" name="TextovéPole 65"/>
              <p:cNvSpPr txBox="1">
                <a:spLocks noRot="1" noChangeAspect="1" noMove="1" noResize="1" noEditPoints="1" noAdjustHandles="1" noChangeArrowheads="1" noChangeShapeType="1" noTextEdit="1"/>
              </p:cNvSpPr>
              <p:nvPr/>
            </p:nvSpPr>
            <p:spPr>
              <a:xfrm>
                <a:off x="4716016" y="5040000"/>
                <a:ext cx="2033370" cy="369332"/>
              </a:xfrm>
              <a:prstGeom prst="rect">
                <a:avLst/>
              </a:prstGeom>
              <a:blipFill rotWithShape="1">
                <a:blip r:embed="rId15"/>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7" name="TextovéPole 66"/>
              <p:cNvSpPr txBox="1"/>
              <p:nvPr/>
            </p:nvSpPr>
            <p:spPr>
              <a:xfrm>
                <a:off x="4680000" y="5472000"/>
                <a:ext cx="203337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u="dbl" smtClean="0">
                              <a:latin typeface="Cambria Math"/>
                            </a:rPr>
                          </m:ctrlPr>
                        </m:dPr>
                        <m:e>
                          <m:r>
                            <a:rPr lang="cs-CZ" i="1" u="dbl">
                              <a:latin typeface="Cambria Math"/>
                            </a:rPr>
                            <m:t>𝐴𝐵</m:t>
                          </m:r>
                        </m:e>
                      </m:d>
                      <m:r>
                        <a:rPr lang="cs-CZ" b="0" i="1" u="dbl" smtClean="0">
                          <a:latin typeface="Cambria Math"/>
                        </a:rPr>
                        <m:t>=3,3 </m:t>
                      </m:r>
                      <m:r>
                        <a:rPr lang="cs-CZ" b="0" i="1" u="dbl" smtClean="0">
                          <a:latin typeface="Cambria Math"/>
                        </a:rPr>
                        <m:t>𝑑𝑚</m:t>
                      </m:r>
                    </m:oMath>
                  </m:oMathPara>
                </a14:m>
                <a:endParaRPr lang="cs-CZ" u="dbl" dirty="0"/>
              </a:p>
            </p:txBody>
          </p:sp>
        </mc:Choice>
        <mc:Fallback xmlns="">
          <p:sp>
            <p:nvSpPr>
              <p:cNvPr id="67" name="TextovéPole 66"/>
              <p:cNvSpPr txBox="1">
                <a:spLocks noRot="1" noChangeAspect="1" noMove="1" noResize="1" noEditPoints="1" noAdjustHandles="1" noChangeArrowheads="1" noChangeShapeType="1" noTextEdit="1"/>
              </p:cNvSpPr>
              <p:nvPr/>
            </p:nvSpPr>
            <p:spPr>
              <a:xfrm>
                <a:off x="4680000" y="5472000"/>
                <a:ext cx="2033370" cy="369332"/>
              </a:xfrm>
              <a:prstGeom prst="rect">
                <a:avLst/>
              </a:prstGeom>
              <a:blipFill rotWithShape="1">
                <a:blip r:embed="rId16"/>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8" name="TextovéPole 67"/>
              <p:cNvSpPr txBox="1"/>
              <p:nvPr/>
            </p:nvSpPr>
            <p:spPr>
              <a:xfrm>
                <a:off x="2088000" y="3672000"/>
                <a:ext cx="2176358"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𝐵</m:t>
                          </m:r>
                          <m:r>
                            <a:rPr lang="cs-CZ" i="1">
                              <a:latin typeface="Cambria Math"/>
                            </a:rPr>
                            <m:t>𝐶</m:t>
                          </m:r>
                        </m:e>
                      </m:d>
                      <m:r>
                        <a:rPr lang="cs-CZ" b="0" i="1" smtClean="0">
                          <a:latin typeface="Cambria Math"/>
                        </a:rPr>
                        <m:t>=</m:t>
                      </m:r>
                      <m:r>
                        <a:rPr lang="cs-CZ" i="1" smtClean="0">
                          <a:latin typeface="Cambria Math"/>
                        </a:rPr>
                        <m:t>𝑡</m:t>
                      </m:r>
                      <m:r>
                        <a:rPr lang="cs-CZ" b="0" i="1" smtClean="0">
                          <a:latin typeface="Cambria Math"/>
                        </a:rPr>
                        <m:t>𝑔</m:t>
                      </m:r>
                      <m:r>
                        <a:rPr lang="cs-CZ" b="0" i="1" smtClean="0">
                          <a:latin typeface="Cambria Math"/>
                          <a:sym typeface="Symbol"/>
                        </a:rPr>
                        <m:t>·</m:t>
                      </m:r>
                      <m:d>
                        <m:dPr>
                          <m:begChr m:val="|"/>
                          <m:endChr m:val="|"/>
                          <m:ctrlPr>
                            <a:rPr lang="cs-CZ" i="1">
                              <a:latin typeface="Cambria Math"/>
                            </a:rPr>
                          </m:ctrlPr>
                        </m:dPr>
                        <m:e>
                          <m:r>
                            <a:rPr lang="cs-CZ" i="1">
                              <a:latin typeface="Cambria Math"/>
                            </a:rPr>
                            <m:t>𝐴</m:t>
                          </m:r>
                          <m:r>
                            <a:rPr lang="cs-CZ" b="0" i="1" smtClean="0">
                              <a:latin typeface="Cambria Math"/>
                            </a:rPr>
                            <m:t>𝐶</m:t>
                          </m:r>
                        </m:e>
                      </m:d>
                    </m:oMath>
                  </m:oMathPara>
                </a14:m>
                <a:endParaRPr lang="cs-CZ" dirty="0"/>
              </a:p>
            </p:txBody>
          </p:sp>
        </mc:Choice>
        <mc:Fallback xmlns="">
          <p:sp>
            <p:nvSpPr>
              <p:cNvPr id="68" name="TextovéPole 67"/>
              <p:cNvSpPr txBox="1">
                <a:spLocks noRot="1" noChangeAspect="1" noMove="1" noResize="1" noEditPoints="1" noAdjustHandles="1" noChangeArrowheads="1" noChangeShapeType="1" noTextEdit="1"/>
              </p:cNvSpPr>
              <p:nvPr/>
            </p:nvSpPr>
            <p:spPr>
              <a:xfrm>
                <a:off x="2088000" y="3672000"/>
                <a:ext cx="2176358" cy="369332"/>
              </a:xfrm>
              <a:prstGeom prst="rect">
                <a:avLst/>
              </a:prstGeom>
              <a:blipFill rotWithShape="1">
                <a:blip r:embed="rId17"/>
                <a:stretch>
                  <a:fillRect b="-655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9" name="TextovéPole 68"/>
              <p:cNvSpPr txBox="1"/>
              <p:nvPr/>
            </p:nvSpPr>
            <p:spPr>
              <a:xfrm>
                <a:off x="2088000" y="4104000"/>
                <a:ext cx="2348091"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𝐵</m:t>
                          </m:r>
                          <m:r>
                            <a:rPr lang="cs-CZ" i="1">
                              <a:latin typeface="Cambria Math"/>
                            </a:rPr>
                            <m:t>𝐶</m:t>
                          </m:r>
                        </m:e>
                      </m:d>
                      <m:r>
                        <a:rPr lang="cs-CZ" b="0" i="1" smtClean="0">
                          <a:latin typeface="Cambria Math"/>
                        </a:rPr>
                        <m:t>=</m:t>
                      </m:r>
                      <m:r>
                        <a:rPr lang="cs-CZ" i="1" smtClean="0">
                          <a:latin typeface="Cambria Math"/>
                        </a:rPr>
                        <m:t>𝑡</m:t>
                      </m:r>
                      <m:r>
                        <a:rPr lang="cs-CZ" b="0" i="1" smtClean="0">
                          <a:latin typeface="Cambria Math"/>
                        </a:rPr>
                        <m:t>𝑔</m:t>
                      </m:r>
                      <m:r>
                        <a:rPr lang="cs-CZ" b="0" i="1" smtClean="0">
                          <a:latin typeface="Cambria Math"/>
                          <a:sym typeface="Symbol"/>
                        </a:rPr>
                        <m:t>31°40´·</m:t>
                      </m:r>
                      <m:r>
                        <a:rPr lang="cs-CZ" b="0" i="1" smtClean="0">
                          <a:latin typeface="Cambria Math"/>
                        </a:rPr>
                        <m:t>2,8</m:t>
                      </m:r>
                    </m:oMath>
                  </m:oMathPara>
                </a14:m>
                <a:endParaRPr lang="cs-CZ" dirty="0"/>
              </a:p>
            </p:txBody>
          </p:sp>
        </mc:Choice>
        <mc:Fallback xmlns="">
          <p:sp>
            <p:nvSpPr>
              <p:cNvPr id="69" name="TextovéPole 68"/>
              <p:cNvSpPr txBox="1">
                <a:spLocks noRot="1" noChangeAspect="1" noMove="1" noResize="1" noEditPoints="1" noAdjustHandles="1" noChangeArrowheads="1" noChangeShapeType="1" noTextEdit="1"/>
              </p:cNvSpPr>
              <p:nvPr/>
            </p:nvSpPr>
            <p:spPr>
              <a:xfrm>
                <a:off x="2088000" y="4104000"/>
                <a:ext cx="2348091" cy="369332"/>
              </a:xfrm>
              <a:prstGeom prst="rect">
                <a:avLst/>
              </a:prstGeom>
              <a:blipFill rotWithShape="1">
                <a:blip r:embed="rId18"/>
                <a:stretch>
                  <a:fillRect b="-655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70" name="TextovéPole 69"/>
              <p:cNvSpPr txBox="1"/>
              <p:nvPr/>
            </p:nvSpPr>
            <p:spPr>
              <a:xfrm>
                <a:off x="2088000" y="4536000"/>
                <a:ext cx="262828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𝐵</m:t>
                          </m:r>
                          <m:r>
                            <a:rPr lang="cs-CZ" i="1">
                              <a:latin typeface="Cambria Math"/>
                            </a:rPr>
                            <m:t>𝐶</m:t>
                          </m:r>
                        </m:e>
                      </m:d>
                      <m:r>
                        <a:rPr lang="cs-CZ" b="0" i="1" smtClean="0">
                          <a:latin typeface="Cambria Math"/>
                        </a:rPr>
                        <m:t>=</m:t>
                      </m:r>
                      <m:r>
                        <a:rPr lang="cs-CZ" i="1" smtClean="0">
                          <a:latin typeface="Cambria Math"/>
                        </a:rPr>
                        <m:t>2</m:t>
                      </m:r>
                      <m:r>
                        <a:rPr lang="cs-CZ" b="0" i="1" smtClean="0">
                          <a:latin typeface="Cambria Math"/>
                        </a:rPr>
                        <m:t>,8</m:t>
                      </m:r>
                      <m:r>
                        <a:rPr lang="cs-CZ" b="0" i="1" smtClean="0">
                          <a:latin typeface="Cambria Math"/>
                          <a:sym typeface="Symbol"/>
                        </a:rPr>
                        <m:t>·</m:t>
                      </m:r>
                      <m:r>
                        <a:rPr lang="cs-CZ" b="0" i="1" smtClean="0">
                          <a:latin typeface="Cambria Math"/>
                        </a:rPr>
                        <m:t>0,616 8</m:t>
                      </m:r>
                    </m:oMath>
                  </m:oMathPara>
                </a14:m>
                <a:endParaRPr lang="cs-CZ" dirty="0"/>
              </a:p>
            </p:txBody>
          </p:sp>
        </mc:Choice>
        <mc:Fallback xmlns="">
          <p:sp>
            <p:nvSpPr>
              <p:cNvPr id="70" name="TextovéPole 69"/>
              <p:cNvSpPr txBox="1">
                <a:spLocks noRot="1" noChangeAspect="1" noMove="1" noResize="1" noEditPoints="1" noAdjustHandles="1" noChangeArrowheads="1" noChangeShapeType="1" noTextEdit="1"/>
              </p:cNvSpPr>
              <p:nvPr/>
            </p:nvSpPr>
            <p:spPr>
              <a:xfrm>
                <a:off x="2088000" y="4536000"/>
                <a:ext cx="2628280" cy="369332"/>
              </a:xfrm>
              <a:prstGeom prst="rect">
                <a:avLst/>
              </a:prstGeom>
              <a:blipFill rotWithShape="1">
                <a:blip r:embed="rId19"/>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71" name="TextovéPole 70"/>
              <p:cNvSpPr txBox="1"/>
              <p:nvPr/>
            </p:nvSpPr>
            <p:spPr>
              <a:xfrm>
                <a:off x="2088000" y="4968000"/>
                <a:ext cx="262828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u="sng" smtClean="0">
                              <a:latin typeface="Cambria Math"/>
                            </a:rPr>
                          </m:ctrlPr>
                        </m:dPr>
                        <m:e>
                          <m:r>
                            <a:rPr lang="cs-CZ" b="0" i="1" u="sng" smtClean="0">
                              <a:latin typeface="Cambria Math"/>
                            </a:rPr>
                            <m:t>𝐵</m:t>
                          </m:r>
                          <m:r>
                            <a:rPr lang="cs-CZ" i="1" u="sng">
                              <a:latin typeface="Cambria Math"/>
                            </a:rPr>
                            <m:t>𝐶</m:t>
                          </m:r>
                        </m:e>
                      </m:d>
                      <m:r>
                        <a:rPr lang="cs-CZ" b="0" i="1" u="sng" smtClean="0">
                          <a:latin typeface="Cambria Math"/>
                        </a:rPr>
                        <m:t>=</m:t>
                      </m:r>
                      <m:r>
                        <a:rPr lang="cs-CZ" i="1" u="sng" smtClean="0">
                          <a:latin typeface="Cambria Math"/>
                        </a:rPr>
                        <m:t>1</m:t>
                      </m:r>
                      <m:r>
                        <a:rPr lang="cs-CZ" b="0" i="1" u="sng" smtClean="0">
                          <a:latin typeface="Cambria Math"/>
                        </a:rPr>
                        <m:t>,7</m:t>
                      </m:r>
                    </m:oMath>
                  </m:oMathPara>
                </a14:m>
                <a:endParaRPr lang="cs-CZ" u="sng" dirty="0"/>
              </a:p>
            </p:txBody>
          </p:sp>
        </mc:Choice>
        <mc:Fallback xmlns="">
          <p:sp>
            <p:nvSpPr>
              <p:cNvPr id="71" name="TextovéPole 70"/>
              <p:cNvSpPr txBox="1">
                <a:spLocks noRot="1" noChangeAspect="1" noMove="1" noResize="1" noEditPoints="1" noAdjustHandles="1" noChangeArrowheads="1" noChangeShapeType="1" noTextEdit="1"/>
              </p:cNvSpPr>
              <p:nvPr/>
            </p:nvSpPr>
            <p:spPr>
              <a:xfrm>
                <a:off x="2088000" y="4968000"/>
                <a:ext cx="2628280" cy="369332"/>
              </a:xfrm>
              <a:prstGeom prst="rect">
                <a:avLst/>
              </a:prstGeom>
              <a:blipFill rotWithShape="1">
                <a:blip r:embed="rId20"/>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72" name="TextovéPole 71"/>
              <p:cNvSpPr txBox="1"/>
              <p:nvPr/>
            </p:nvSpPr>
            <p:spPr>
              <a:xfrm>
                <a:off x="2088000" y="5400000"/>
                <a:ext cx="262828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u="dbl" smtClean="0">
                              <a:latin typeface="Cambria Math"/>
                            </a:rPr>
                          </m:ctrlPr>
                        </m:dPr>
                        <m:e>
                          <m:r>
                            <a:rPr lang="cs-CZ" b="0" i="1" u="dbl" smtClean="0">
                              <a:latin typeface="Cambria Math"/>
                            </a:rPr>
                            <m:t>𝐵</m:t>
                          </m:r>
                          <m:r>
                            <a:rPr lang="cs-CZ" i="1" u="dbl">
                              <a:latin typeface="Cambria Math"/>
                            </a:rPr>
                            <m:t>𝐶</m:t>
                          </m:r>
                        </m:e>
                      </m:d>
                      <m:r>
                        <a:rPr lang="cs-CZ" b="0" i="1" u="dbl" smtClean="0">
                          <a:latin typeface="Cambria Math"/>
                        </a:rPr>
                        <m:t>=</m:t>
                      </m:r>
                      <m:r>
                        <a:rPr lang="cs-CZ" i="1" u="dbl" smtClean="0">
                          <a:latin typeface="Cambria Math"/>
                        </a:rPr>
                        <m:t>1</m:t>
                      </m:r>
                      <m:r>
                        <a:rPr lang="cs-CZ" b="0" i="1" u="dbl" smtClean="0">
                          <a:latin typeface="Cambria Math"/>
                        </a:rPr>
                        <m:t>,7</m:t>
                      </m:r>
                      <m:r>
                        <a:rPr lang="cs-CZ" b="0" i="1" u="dbl" smtClean="0">
                          <a:latin typeface="Cambria Math"/>
                        </a:rPr>
                        <m:t>𝑑𝑚</m:t>
                      </m:r>
                    </m:oMath>
                  </m:oMathPara>
                </a14:m>
                <a:endParaRPr lang="cs-CZ" u="dbl" dirty="0"/>
              </a:p>
            </p:txBody>
          </p:sp>
        </mc:Choice>
        <mc:Fallback xmlns="">
          <p:sp>
            <p:nvSpPr>
              <p:cNvPr id="72" name="TextovéPole 71"/>
              <p:cNvSpPr txBox="1">
                <a:spLocks noRot="1" noChangeAspect="1" noMove="1" noResize="1" noEditPoints="1" noAdjustHandles="1" noChangeArrowheads="1" noChangeShapeType="1" noTextEdit="1"/>
              </p:cNvSpPr>
              <p:nvPr/>
            </p:nvSpPr>
            <p:spPr>
              <a:xfrm>
                <a:off x="2088000" y="5400000"/>
                <a:ext cx="2628280" cy="369332"/>
              </a:xfrm>
              <a:prstGeom prst="rect">
                <a:avLst/>
              </a:prstGeom>
              <a:blipFill rotWithShape="1">
                <a:blip r:embed="rId21"/>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4" name="TextovéPole 53"/>
              <p:cNvSpPr txBox="1"/>
              <p:nvPr/>
            </p:nvSpPr>
            <p:spPr>
              <a:xfrm>
                <a:off x="4716016" y="4608000"/>
                <a:ext cx="2033370" cy="42774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m:rPr>
                              <m:sty m:val="p"/>
                            </m:rPr>
                            <a:rPr lang="cs-CZ" b="0" i="0" smtClean="0">
                              <a:latin typeface="Cambria Math"/>
                            </a:rPr>
                            <m:t>AB</m:t>
                          </m:r>
                        </m:e>
                      </m:d>
                      <m:r>
                        <a:rPr lang="cs-CZ" b="0" i="0" smtClean="0">
                          <a:latin typeface="Cambria Math"/>
                        </a:rPr>
                        <m:t>=</m:t>
                      </m:r>
                      <m:rad>
                        <m:radPr>
                          <m:degHide m:val="on"/>
                          <m:ctrlPr>
                            <a:rPr lang="cs-CZ" b="0" i="1" smtClean="0">
                              <a:latin typeface="Cambria Math"/>
                            </a:rPr>
                          </m:ctrlPr>
                        </m:radPr>
                        <m:deg/>
                        <m:e>
                          <m:r>
                            <a:rPr lang="cs-CZ" b="0" i="0" smtClean="0">
                              <a:latin typeface="Cambria Math"/>
                            </a:rPr>
                            <m:t>10,73</m:t>
                          </m:r>
                        </m:e>
                      </m:rad>
                    </m:oMath>
                  </m:oMathPara>
                </a14:m>
                <a:endParaRPr lang="cs-CZ" dirty="0"/>
              </a:p>
            </p:txBody>
          </p:sp>
        </mc:Choice>
        <mc:Fallback xmlns="">
          <p:sp>
            <p:nvSpPr>
              <p:cNvPr id="54" name="TextovéPole 53"/>
              <p:cNvSpPr txBox="1">
                <a:spLocks noRot="1" noChangeAspect="1" noMove="1" noResize="1" noEditPoints="1" noAdjustHandles="1" noChangeArrowheads="1" noChangeShapeType="1" noTextEdit="1"/>
              </p:cNvSpPr>
              <p:nvPr/>
            </p:nvSpPr>
            <p:spPr>
              <a:xfrm>
                <a:off x="4716016" y="4608000"/>
                <a:ext cx="2033370" cy="427746"/>
              </a:xfrm>
              <a:prstGeom prst="rect">
                <a:avLst/>
              </a:prstGeom>
              <a:blipFill rotWithShape="1">
                <a:blip r:embed="rId22"/>
                <a:stretch>
                  <a:fillRect/>
                </a:stretch>
              </a:blipFill>
            </p:spPr>
            <p:txBody>
              <a:bodyPr/>
              <a:lstStyle/>
              <a:p>
                <a:r>
                  <a:rPr lang="cs-CZ">
                    <a:noFill/>
                  </a:rPr>
                  <a:t> </a:t>
                </a:r>
              </a:p>
            </p:txBody>
          </p:sp>
        </mc:Fallback>
      </mc:AlternateContent>
    </p:spTree>
    <p:extLst>
      <p:ext uri="{BB962C8B-B14F-4D97-AF65-F5344CB8AC3E}">
        <p14:creationId xmlns:p14="http://schemas.microsoft.com/office/powerpoint/2010/main" val="2139462038"/>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ppt_x"/>
                                          </p:val>
                                        </p:tav>
                                        <p:tav tm="100000">
                                          <p:val>
                                            <p:strVal val="#ppt_x"/>
                                          </p:val>
                                        </p:tav>
                                      </p:tavLst>
                                    </p:anim>
                                    <p:anim calcmode="lin" valueType="num">
                                      <p:cBhvr additive="base">
                                        <p:cTn id="1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ppt_x"/>
                                          </p:val>
                                        </p:tav>
                                        <p:tav tm="100000">
                                          <p:val>
                                            <p:strVal val="#ppt_x"/>
                                          </p:val>
                                        </p:tav>
                                      </p:tavLst>
                                    </p:anim>
                                    <p:anim calcmode="lin" valueType="num">
                                      <p:cBhvr additive="base">
                                        <p:cTn id="3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ppt_x"/>
                                          </p:val>
                                        </p:tav>
                                        <p:tav tm="100000">
                                          <p:val>
                                            <p:strVal val="#ppt_x"/>
                                          </p:val>
                                        </p:tav>
                                      </p:tavLst>
                                    </p:anim>
                                    <p:anim calcmode="lin" valueType="num">
                                      <p:cBhvr additive="base">
                                        <p:cTn id="3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ppt_x"/>
                                          </p:val>
                                        </p:tav>
                                        <p:tav tm="100000">
                                          <p:val>
                                            <p:strVal val="#ppt_x"/>
                                          </p:val>
                                        </p:tav>
                                      </p:tavLst>
                                    </p:anim>
                                    <p:anim calcmode="lin" valueType="num">
                                      <p:cBhvr additive="base">
                                        <p:cTn id="54" dur="500" fill="hold"/>
                                        <p:tgtEl>
                                          <p:spTgt spid="4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500" fill="hold"/>
                                        <p:tgtEl>
                                          <p:spTgt spid="49"/>
                                        </p:tgtEl>
                                        <p:attrNameLst>
                                          <p:attrName>ppt_x</p:attrName>
                                        </p:attrNameLst>
                                      </p:cBhvr>
                                      <p:tavLst>
                                        <p:tav tm="0">
                                          <p:val>
                                            <p:strVal val="#ppt_x"/>
                                          </p:val>
                                        </p:tav>
                                        <p:tav tm="100000">
                                          <p:val>
                                            <p:strVal val="#ppt_x"/>
                                          </p:val>
                                        </p:tav>
                                      </p:tavLst>
                                    </p:anim>
                                    <p:anim calcmode="lin" valueType="num">
                                      <p:cBhvr additive="base">
                                        <p:cTn id="58" dur="500" fill="hold"/>
                                        <p:tgtEl>
                                          <p:spTgt spid="49"/>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500" fill="hold"/>
                                        <p:tgtEl>
                                          <p:spTgt spid="45"/>
                                        </p:tgtEl>
                                        <p:attrNameLst>
                                          <p:attrName>ppt_x</p:attrName>
                                        </p:attrNameLst>
                                      </p:cBhvr>
                                      <p:tavLst>
                                        <p:tav tm="0">
                                          <p:val>
                                            <p:strVal val="#ppt_x"/>
                                          </p:val>
                                        </p:tav>
                                        <p:tav tm="100000">
                                          <p:val>
                                            <p:strVal val="#ppt_x"/>
                                          </p:val>
                                        </p:tav>
                                      </p:tavLst>
                                    </p:anim>
                                    <p:anim calcmode="lin" valueType="num">
                                      <p:cBhvr additive="base">
                                        <p:cTn id="66" dur="500" fill="hold"/>
                                        <p:tgtEl>
                                          <p:spTgt spid="4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additive="base">
                                        <p:cTn id="69" dur="500" fill="hold"/>
                                        <p:tgtEl>
                                          <p:spTgt spid="51"/>
                                        </p:tgtEl>
                                        <p:attrNameLst>
                                          <p:attrName>ppt_x</p:attrName>
                                        </p:attrNameLst>
                                      </p:cBhvr>
                                      <p:tavLst>
                                        <p:tav tm="0">
                                          <p:val>
                                            <p:strVal val="#ppt_x"/>
                                          </p:val>
                                        </p:tav>
                                        <p:tav tm="100000">
                                          <p:val>
                                            <p:strVal val="#ppt_x"/>
                                          </p:val>
                                        </p:tav>
                                      </p:tavLst>
                                    </p:anim>
                                    <p:anim calcmode="lin" valueType="num">
                                      <p:cBhvr additive="base">
                                        <p:cTn id="70" dur="500" fill="hold"/>
                                        <p:tgtEl>
                                          <p:spTgt spid="51"/>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ppt_x"/>
                                          </p:val>
                                        </p:tav>
                                        <p:tav tm="100000">
                                          <p:val>
                                            <p:strVal val="#ppt_x"/>
                                          </p:val>
                                        </p:tav>
                                      </p:tavLst>
                                    </p:anim>
                                    <p:anim calcmode="lin" valueType="num">
                                      <p:cBhvr additive="base">
                                        <p:cTn id="74" dur="500" fill="hold"/>
                                        <p:tgtEl>
                                          <p:spTgt spid="46"/>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ppt_x"/>
                                          </p:val>
                                        </p:tav>
                                        <p:tav tm="100000">
                                          <p:val>
                                            <p:strVal val="#ppt_x"/>
                                          </p:val>
                                        </p:tav>
                                      </p:tavLst>
                                    </p:anim>
                                    <p:anim calcmode="lin" valueType="num">
                                      <p:cBhvr additive="base">
                                        <p:cTn id="78" dur="500" fill="hold"/>
                                        <p:tgtEl>
                                          <p:spTgt spid="40"/>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48"/>
                                        </p:tgtEl>
                                        <p:attrNameLst>
                                          <p:attrName>style.visibility</p:attrName>
                                        </p:attrNameLst>
                                      </p:cBhvr>
                                      <p:to>
                                        <p:strVal val="visible"/>
                                      </p:to>
                                    </p:set>
                                    <p:anim calcmode="lin" valueType="num">
                                      <p:cBhvr additive="base">
                                        <p:cTn id="81" dur="500" fill="hold"/>
                                        <p:tgtEl>
                                          <p:spTgt spid="48"/>
                                        </p:tgtEl>
                                        <p:attrNameLst>
                                          <p:attrName>ppt_x</p:attrName>
                                        </p:attrNameLst>
                                      </p:cBhvr>
                                      <p:tavLst>
                                        <p:tav tm="0">
                                          <p:val>
                                            <p:strVal val="#ppt_x"/>
                                          </p:val>
                                        </p:tav>
                                        <p:tav tm="100000">
                                          <p:val>
                                            <p:strVal val="#ppt_x"/>
                                          </p:val>
                                        </p:tav>
                                      </p:tavLst>
                                    </p:anim>
                                    <p:anim calcmode="lin" valueType="num">
                                      <p:cBhvr additive="base">
                                        <p:cTn id="82" dur="500" fill="hold"/>
                                        <p:tgtEl>
                                          <p:spTgt spid="4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additive="base">
                                        <p:cTn id="85" dur="500" fill="hold"/>
                                        <p:tgtEl>
                                          <p:spTgt spid="50"/>
                                        </p:tgtEl>
                                        <p:attrNameLst>
                                          <p:attrName>ppt_x</p:attrName>
                                        </p:attrNameLst>
                                      </p:cBhvr>
                                      <p:tavLst>
                                        <p:tav tm="0">
                                          <p:val>
                                            <p:strVal val="#ppt_x"/>
                                          </p:val>
                                        </p:tav>
                                        <p:tav tm="100000">
                                          <p:val>
                                            <p:strVal val="#ppt_x"/>
                                          </p:val>
                                        </p:tav>
                                      </p:tavLst>
                                    </p:anim>
                                    <p:anim calcmode="lin" valueType="num">
                                      <p:cBhvr additive="base">
                                        <p:cTn id="86" dur="500" fill="hold"/>
                                        <p:tgtEl>
                                          <p:spTgt spid="5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 calcmode="lin" valueType="num">
                                      <p:cBhvr additive="base">
                                        <p:cTn id="89" dur="500" fill="hold"/>
                                        <p:tgtEl>
                                          <p:spTgt spid="44"/>
                                        </p:tgtEl>
                                        <p:attrNameLst>
                                          <p:attrName>ppt_x</p:attrName>
                                        </p:attrNameLst>
                                      </p:cBhvr>
                                      <p:tavLst>
                                        <p:tav tm="0">
                                          <p:val>
                                            <p:strVal val="#ppt_x"/>
                                          </p:val>
                                        </p:tav>
                                        <p:tav tm="100000">
                                          <p:val>
                                            <p:strVal val="#ppt_x"/>
                                          </p:val>
                                        </p:tav>
                                      </p:tavLst>
                                    </p:anim>
                                    <p:anim calcmode="lin" valueType="num">
                                      <p:cBhvr additive="base">
                                        <p:cTn id="90" dur="500" fill="hold"/>
                                        <p:tgtEl>
                                          <p:spTgt spid="44"/>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41"/>
                                        </p:tgtEl>
                                        <p:attrNameLst>
                                          <p:attrName>style.visibility</p:attrName>
                                        </p:attrNameLst>
                                      </p:cBhvr>
                                      <p:to>
                                        <p:strVal val="visible"/>
                                      </p:to>
                                    </p:set>
                                    <p:anim calcmode="lin" valueType="num">
                                      <p:cBhvr additive="base">
                                        <p:cTn id="93" dur="500" fill="hold"/>
                                        <p:tgtEl>
                                          <p:spTgt spid="41"/>
                                        </p:tgtEl>
                                        <p:attrNameLst>
                                          <p:attrName>ppt_x</p:attrName>
                                        </p:attrNameLst>
                                      </p:cBhvr>
                                      <p:tavLst>
                                        <p:tav tm="0">
                                          <p:val>
                                            <p:strVal val="#ppt_x"/>
                                          </p:val>
                                        </p:tav>
                                        <p:tav tm="100000">
                                          <p:val>
                                            <p:strVal val="#ppt_x"/>
                                          </p:val>
                                        </p:tav>
                                      </p:tavLst>
                                    </p:anim>
                                    <p:anim calcmode="lin" valueType="num">
                                      <p:cBhvr additive="base">
                                        <p:cTn id="94" dur="500" fill="hold"/>
                                        <p:tgtEl>
                                          <p:spTgt spid="4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3"/>
                                        </p:tgtEl>
                                        <p:attrNameLst>
                                          <p:attrName>style.visibility</p:attrName>
                                        </p:attrNameLst>
                                      </p:cBhvr>
                                      <p:to>
                                        <p:strVal val="visible"/>
                                      </p:to>
                                    </p:set>
                                    <p:anim calcmode="lin" valueType="num">
                                      <p:cBhvr additive="base">
                                        <p:cTn id="97" dur="500" fill="hold"/>
                                        <p:tgtEl>
                                          <p:spTgt spid="43"/>
                                        </p:tgtEl>
                                        <p:attrNameLst>
                                          <p:attrName>ppt_x</p:attrName>
                                        </p:attrNameLst>
                                      </p:cBhvr>
                                      <p:tavLst>
                                        <p:tav tm="0">
                                          <p:val>
                                            <p:strVal val="#ppt_x"/>
                                          </p:val>
                                        </p:tav>
                                        <p:tav tm="100000">
                                          <p:val>
                                            <p:strVal val="#ppt_x"/>
                                          </p:val>
                                        </p:tav>
                                      </p:tavLst>
                                    </p:anim>
                                    <p:anim calcmode="lin" valueType="num">
                                      <p:cBhvr additive="base">
                                        <p:cTn id="9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31" presetClass="entr" presetSubtype="0" fill="hold" grpId="0" nodeType="clickEffect">
                                  <p:stCondLst>
                                    <p:cond delay="0"/>
                                  </p:stCondLst>
                                  <p:childTnLst>
                                    <p:set>
                                      <p:cBhvr>
                                        <p:cTn id="102" dur="1" fill="hold">
                                          <p:stCondLst>
                                            <p:cond delay="0"/>
                                          </p:stCondLst>
                                        </p:cTn>
                                        <p:tgtEl>
                                          <p:spTgt spid="58"/>
                                        </p:tgtEl>
                                        <p:attrNameLst>
                                          <p:attrName>style.visibility</p:attrName>
                                        </p:attrNameLst>
                                      </p:cBhvr>
                                      <p:to>
                                        <p:strVal val="visible"/>
                                      </p:to>
                                    </p:set>
                                    <p:anim calcmode="lin" valueType="num">
                                      <p:cBhvr>
                                        <p:cTn id="103" dur="1000" fill="hold"/>
                                        <p:tgtEl>
                                          <p:spTgt spid="58"/>
                                        </p:tgtEl>
                                        <p:attrNameLst>
                                          <p:attrName>ppt_w</p:attrName>
                                        </p:attrNameLst>
                                      </p:cBhvr>
                                      <p:tavLst>
                                        <p:tav tm="0">
                                          <p:val>
                                            <p:fltVal val="0"/>
                                          </p:val>
                                        </p:tav>
                                        <p:tav tm="100000">
                                          <p:val>
                                            <p:strVal val="#ppt_w"/>
                                          </p:val>
                                        </p:tav>
                                      </p:tavLst>
                                    </p:anim>
                                    <p:anim calcmode="lin" valueType="num">
                                      <p:cBhvr>
                                        <p:cTn id="104" dur="1000" fill="hold"/>
                                        <p:tgtEl>
                                          <p:spTgt spid="58"/>
                                        </p:tgtEl>
                                        <p:attrNameLst>
                                          <p:attrName>ppt_h</p:attrName>
                                        </p:attrNameLst>
                                      </p:cBhvr>
                                      <p:tavLst>
                                        <p:tav tm="0">
                                          <p:val>
                                            <p:fltVal val="0"/>
                                          </p:val>
                                        </p:tav>
                                        <p:tav tm="100000">
                                          <p:val>
                                            <p:strVal val="#ppt_h"/>
                                          </p:val>
                                        </p:tav>
                                      </p:tavLst>
                                    </p:anim>
                                    <p:anim calcmode="lin" valueType="num">
                                      <p:cBhvr>
                                        <p:cTn id="105" dur="1000" fill="hold"/>
                                        <p:tgtEl>
                                          <p:spTgt spid="58"/>
                                        </p:tgtEl>
                                        <p:attrNameLst>
                                          <p:attrName>style.rotation</p:attrName>
                                        </p:attrNameLst>
                                      </p:cBhvr>
                                      <p:tavLst>
                                        <p:tav tm="0">
                                          <p:val>
                                            <p:fltVal val="90"/>
                                          </p:val>
                                        </p:tav>
                                        <p:tav tm="100000">
                                          <p:val>
                                            <p:fltVal val="0"/>
                                          </p:val>
                                        </p:tav>
                                      </p:tavLst>
                                    </p:anim>
                                    <p:animEffect transition="in" filter="fade">
                                      <p:cBhvr>
                                        <p:cTn id="106" dur="1000"/>
                                        <p:tgtEl>
                                          <p:spTgt spid="58"/>
                                        </p:tgtEl>
                                      </p:cBhvr>
                                    </p:animEffect>
                                  </p:childTnLst>
                                </p:cTn>
                              </p:par>
                            </p:childTnLst>
                          </p:cTn>
                        </p:par>
                      </p:childTnLst>
                    </p:cTn>
                  </p:par>
                  <p:par>
                    <p:cTn id="107" fill="hold">
                      <p:stCondLst>
                        <p:cond delay="indefinite"/>
                      </p:stCondLst>
                      <p:childTnLst>
                        <p:par>
                          <p:cTn id="108" fill="hold">
                            <p:stCondLst>
                              <p:cond delay="0"/>
                            </p:stCondLst>
                            <p:childTnLst>
                              <p:par>
                                <p:cTn id="109" presetID="31" presetClass="exit" presetSubtype="0" fill="hold" grpId="1" nodeType="clickEffect">
                                  <p:stCondLst>
                                    <p:cond delay="0"/>
                                  </p:stCondLst>
                                  <p:childTnLst>
                                    <p:anim calcmode="lin" valueType="num">
                                      <p:cBhvr>
                                        <p:cTn id="110" dur="1000"/>
                                        <p:tgtEl>
                                          <p:spTgt spid="58"/>
                                        </p:tgtEl>
                                        <p:attrNameLst>
                                          <p:attrName>ppt_w</p:attrName>
                                        </p:attrNameLst>
                                      </p:cBhvr>
                                      <p:tavLst>
                                        <p:tav tm="0">
                                          <p:val>
                                            <p:strVal val="ppt_w"/>
                                          </p:val>
                                        </p:tav>
                                        <p:tav tm="100000">
                                          <p:val>
                                            <p:fltVal val="0"/>
                                          </p:val>
                                        </p:tav>
                                      </p:tavLst>
                                    </p:anim>
                                    <p:anim calcmode="lin" valueType="num">
                                      <p:cBhvr>
                                        <p:cTn id="111" dur="1000"/>
                                        <p:tgtEl>
                                          <p:spTgt spid="58"/>
                                        </p:tgtEl>
                                        <p:attrNameLst>
                                          <p:attrName>ppt_h</p:attrName>
                                        </p:attrNameLst>
                                      </p:cBhvr>
                                      <p:tavLst>
                                        <p:tav tm="0">
                                          <p:val>
                                            <p:strVal val="ppt_h"/>
                                          </p:val>
                                        </p:tav>
                                        <p:tav tm="100000">
                                          <p:val>
                                            <p:fltVal val="0"/>
                                          </p:val>
                                        </p:tav>
                                      </p:tavLst>
                                    </p:anim>
                                    <p:anim calcmode="lin" valueType="num">
                                      <p:cBhvr>
                                        <p:cTn id="112" dur="1000"/>
                                        <p:tgtEl>
                                          <p:spTgt spid="58"/>
                                        </p:tgtEl>
                                        <p:attrNameLst>
                                          <p:attrName>style.rotation</p:attrName>
                                        </p:attrNameLst>
                                      </p:cBhvr>
                                      <p:tavLst>
                                        <p:tav tm="0">
                                          <p:val>
                                            <p:fltVal val="0"/>
                                          </p:val>
                                        </p:tav>
                                        <p:tav tm="100000">
                                          <p:val>
                                            <p:fltVal val="90"/>
                                          </p:val>
                                        </p:tav>
                                      </p:tavLst>
                                    </p:anim>
                                    <p:animEffect transition="out" filter="fade">
                                      <p:cBhvr>
                                        <p:cTn id="113" dur="1000"/>
                                        <p:tgtEl>
                                          <p:spTgt spid="58"/>
                                        </p:tgtEl>
                                      </p:cBhvr>
                                    </p:animEffect>
                                    <p:set>
                                      <p:cBhvr>
                                        <p:cTn id="114" dur="1" fill="hold">
                                          <p:stCondLst>
                                            <p:cond delay="999"/>
                                          </p:stCondLst>
                                        </p:cTn>
                                        <p:tgtEl>
                                          <p:spTgt spid="58"/>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59"/>
                                        </p:tgtEl>
                                        <p:attrNameLst>
                                          <p:attrName>style.visibility</p:attrName>
                                        </p:attrNameLst>
                                      </p:cBhvr>
                                      <p:to>
                                        <p:strVal val="visible"/>
                                      </p:to>
                                    </p:set>
                                    <p:anim calcmode="lin" valueType="num">
                                      <p:cBhvr additive="base">
                                        <p:cTn id="119" dur="500" fill="hold"/>
                                        <p:tgtEl>
                                          <p:spTgt spid="59"/>
                                        </p:tgtEl>
                                        <p:attrNameLst>
                                          <p:attrName>ppt_x</p:attrName>
                                        </p:attrNameLst>
                                      </p:cBhvr>
                                      <p:tavLst>
                                        <p:tav tm="0">
                                          <p:val>
                                            <p:strVal val="#ppt_x"/>
                                          </p:val>
                                        </p:tav>
                                        <p:tav tm="100000">
                                          <p:val>
                                            <p:strVal val="#ppt_x"/>
                                          </p:val>
                                        </p:tav>
                                      </p:tavLst>
                                    </p:anim>
                                    <p:anim calcmode="lin" valueType="num">
                                      <p:cBhvr additive="base">
                                        <p:cTn id="120"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60"/>
                                        </p:tgtEl>
                                        <p:attrNameLst>
                                          <p:attrName>style.visibility</p:attrName>
                                        </p:attrNameLst>
                                      </p:cBhvr>
                                      <p:to>
                                        <p:strVal val="visible"/>
                                      </p:to>
                                    </p:set>
                                    <p:anim calcmode="lin" valueType="num">
                                      <p:cBhvr additive="base">
                                        <p:cTn id="125" dur="500" fill="hold"/>
                                        <p:tgtEl>
                                          <p:spTgt spid="60"/>
                                        </p:tgtEl>
                                        <p:attrNameLst>
                                          <p:attrName>ppt_x</p:attrName>
                                        </p:attrNameLst>
                                      </p:cBhvr>
                                      <p:tavLst>
                                        <p:tav tm="0">
                                          <p:val>
                                            <p:strVal val="#ppt_x"/>
                                          </p:val>
                                        </p:tav>
                                        <p:tav tm="100000">
                                          <p:val>
                                            <p:strVal val="#ppt_x"/>
                                          </p:val>
                                        </p:tav>
                                      </p:tavLst>
                                    </p:anim>
                                    <p:anim calcmode="lin" valueType="num">
                                      <p:cBhvr additive="base">
                                        <p:cTn id="126"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31" presetClass="entr" presetSubtype="0" fill="hold" grpId="0" nodeType="clickEffect">
                                  <p:stCondLst>
                                    <p:cond delay="0"/>
                                  </p:stCondLst>
                                  <p:childTnLst>
                                    <p:set>
                                      <p:cBhvr>
                                        <p:cTn id="130" dur="1" fill="hold">
                                          <p:stCondLst>
                                            <p:cond delay="0"/>
                                          </p:stCondLst>
                                        </p:cTn>
                                        <p:tgtEl>
                                          <p:spTgt spid="52"/>
                                        </p:tgtEl>
                                        <p:attrNameLst>
                                          <p:attrName>style.visibility</p:attrName>
                                        </p:attrNameLst>
                                      </p:cBhvr>
                                      <p:to>
                                        <p:strVal val="visible"/>
                                      </p:to>
                                    </p:set>
                                    <p:anim calcmode="lin" valueType="num">
                                      <p:cBhvr>
                                        <p:cTn id="131" dur="1000" fill="hold"/>
                                        <p:tgtEl>
                                          <p:spTgt spid="52"/>
                                        </p:tgtEl>
                                        <p:attrNameLst>
                                          <p:attrName>ppt_w</p:attrName>
                                        </p:attrNameLst>
                                      </p:cBhvr>
                                      <p:tavLst>
                                        <p:tav tm="0">
                                          <p:val>
                                            <p:fltVal val="0"/>
                                          </p:val>
                                        </p:tav>
                                        <p:tav tm="100000">
                                          <p:val>
                                            <p:strVal val="#ppt_w"/>
                                          </p:val>
                                        </p:tav>
                                      </p:tavLst>
                                    </p:anim>
                                    <p:anim calcmode="lin" valueType="num">
                                      <p:cBhvr>
                                        <p:cTn id="132" dur="1000" fill="hold"/>
                                        <p:tgtEl>
                                          <p:spTgt spid="52"/>
                                        </p:tgtEl>
                                        <p:attrNameLst>
                                          <p:attrName>ppt_h</p:attrName>
                                        </p:attrNameLst>
                                      </p:cBhvr>
                                      <p:tavLst>
                                        <p:tav tm="0">
                                          <p:val>
                                            <p:fltVal val="0"/>
                                          </p:val>
                                        </p:tav>
                                        <p:tav tm="100000">
                                          <p:val>
                                            <p:strVal val="#ppt_h"/>
                                          </p:val>
                                        </p:tav>
                                      </p:tavLst>
                                    </p:anim>
                                    <p:anim calcmode="lin" valueType="num">
                                      <p:cBhvr>
                                        <p:cTn id="133" dur="1000" fill="hold"/>
                                        <p:tgtEl>
                                          <p:spTgt spid="52"/>
                                        </p:tgtEl>
                                        <p:attrNameLst>
                                          <p:attrName>style.rotation</p:attrName>
                                        </p:attrNameLst>
                                      </p:cBhvr>
                                      <p:tavLst>
                                        <p:tav tm="0">
                                          <p:val>
                                            <p:fltVal val="90"/>
                                          </p:val>
                                        </p:tav>
                                        <p:tav tm="100000">
                                          <p:val>
                                            <p:fltVal val="0"/>
                                          </p:val>
                                        </p:tav>
                                      </p:tavLst>
                                    </p:anim>
                                    <p:animEffect transition="in" filter="fade">
                                      <p:cBhvr>
                                        <p:cTn id="134" dur="1000"/>
                                        <p:tgtEl>
                                          <p:spTgt spid="52"/>
                                        </p:tgtEl>
                                      </p:cBhvr>
                                    </p:animEffect>
                                  </p:childTnLst>
                                </p:cTn>
                              </p:par>
                            </p:childTnLst>
                          </p:cTn>
                        </p:par>
                      </p:childTnLst>
                    </p:cTn>
                  </p:par>
                  <p:par>
                    <p:cTn id="135" fill="hold">
                      <p:stCondLst>
                        <p:cond delay="indefinite"/>
                      </p:stCondLst>
                      <p:childTnLst>
                        <p:par>
                          <p:cTn id="136" fill="hold">
                            <p:stCondLst>
                              <p:cond delay="0"/>
                            </p:stCondLst>
                            <p:childTnLst>
                              <p:par>
                                <p:cTn id="137" presetID="31" presetClass="exit" presetSubtype="0" fill="hold" grpId="1" nodeType="clickEffect">
                                  <p:stCondLst>
                                    <p:cond delay="0"/>
                                  </p:stCondLst>
                                  <p:childTnLst>
                                    <p:anim calcmode="lin" valueType="num">
                                      <p:cBhvr>
                                        <p:cTn id="138" dur="1000"/>
                                        <p:tgtEl>
                                          <p:spTgt spid="52"/>
                                        </p:tgtEl>
                                        <p:attrNameLst>
                                          <p:attrName>ppt_w</p:attrName>
                                        </p:attrNameLst>
                                      </p:cBhvr>
                                      <p:tavLst>
                                        <p:tav tm="0">
                                          <p:val>
                                            <p:strVal val="ppt_w"/>
                                          </p:val>
                                        </p:tav>
                                        <p:tav tm="100000">
                                          <p:val>
                                            <p:fltVal val="0"/>
                                          </p:val>
                                        </p:tav>
                                      </p:tavLst>
                                    </p:anim>
                                    <p:anim calcmode="lin" valueType="num">
                                      <p:cBhvr>
                                        <p:cTn id="139" dur="1000"/>
                                        <p:tgtEl>
                                          <p:spTgt spid="52"/>
                                        </p:tgtEl>
                                        <p:attrNameLst>
                                          <p:attrName>ppt_h</p:attrName>
                                        </p:attrNameLst>
                                      </p:cBhvr>
                                      <p:tavLst>
                                        <p:tav tm="0">
                                          <p:val>
                                            <p:strVal val="ppt_h"/>
                                          </p:val>
                                        </p:tav>
                                        <p:tav tm="100000">
                                          <p:val>
                                            <p:fltVal val="0"/>
                                          </p:val>
                                        </p:tav>
                                      </p:tavLst>
                                    </p:anim>
                                    <p:anim calcmode="lin" valueType="num">
                                      <p:cBhvr>
                                        <p:cTn id="140" dur="1000"/>
                                        <p:tgtEl>
                                          <p:spTgt spid="52"/>
                                        </p:tgtEl>
                                        <p:attrNameLst>
                                          <p:attrName>style.rotation</p:attrName>
                                        </p:attrNameLst>
                                      </p:cBhvr>
                                      <p:tavLst>
                                        <p:tav tm="0">
                                          <p:val>
                                            <p:fltVal val="0"/>
                                          </p:val>
                                        </p:tav>
                                        <p:tav tm="100000">
                                          <p:val>
                                            <p:fltVal val="90"/>
                                          </p:val>
                                        </p:tav>
                                      </p:tavLst>
                                    </p:anim>
                                    <p:animEffect transition="out" filter="fade">
                                      <p:cBhvr>
                                        <p:cTn id="141" dur="1000"/>
                                        <p:tgtEl>
                                          <p:spTgt spid="52"/>
                                        </p:tgtEl>
                                      </p:cBhvr>
                                    </p:animEffect>
                                    <p:set>
                                      <p:cBhvr>
                                        <p:cTn id="142" dur="1" fill="hold">
                                          <p:stCondLst>
                                            <p:cond delay="999"/>
                                          </p:stCondLst>
                                        </p:cTn>
                                        <p:tgtEl>
                                          <p:spTgt spid="52"/>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2" presetClass="entr" presetSubtype="4" fill="hold" grpId="0" nodeType="clickEffect">
                                  <p:stCondLst>
                                    <p:cond delay="0"/>
                                  </p:stCondLst>
                                  <p:childTnLst>
                                    <p:set>
                                      <p:cBhvr>
                                        <p:cTn id="146" dur="1" fill="hold">
                                          <p:stCondLst>
                                            <p:cond delay="0"/>
                                          </p:stCondLst>
                                        </p:cTn>
                                        <p:tgtEl>
                                          <p:spTgt spid="53"/>
                                        </p:tgtEl>
                                        <p:attrNameLst>
                                          <p:attrName>style.visibility</p:attrName>
                                        </p:attrNameLst>
                                      </p:cBhvr>
                                      <p:to>
                                        <p:strVal val="visible"/>
                                      </p:to>
                                    </p:set>
                                    <p:anim calcmode="lin" valueType="num">
                                      <p:cBhvr additive="base">
                                        <p:cTn id="147" dur="500" fill="hold"/>
                                        <p:tgtEl>
                                          <p:spTgt spid="53"/>
                                        </p:tgtEl>
                                        <p:attrNameLst>
                                          <p:attrName>ppt_x</p:attrName>
                                        </p:attrNameLst>
                                      </p:cBhvr>
                                      <p:tavLst>
                                        <p:tav tm="0">
                                          <p:val>
                                            <p:strVal val="#ppt_x"/>
                                          </p:val>
                                        </p:tav>
                                        <p:tav tm="100000">
                                          <p:val>
                                            <p:strVal val="#ppt_x"/>
                                          </p:val>
                                        </p:tav>
                                      </p:tavLst>
                                    </p:anim>
                                    <p:anim calcmode="lin" valueType="num">
                                      <p:cBhvr additive="base">
                                        <p:cTn id="14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2" presetClass="entr" presetSubtype="4" fill="hold" grpId="0" nodeType="clickEffect">
                                  <p:stCondLst>
                                    <p:cond delay="0"/>
                                  </p:stCondLst>
                                  <p:childTnLst>
                                    <p:set>
                                      <p:cBhvr>
                                        <p:cTn id="152" dur="1" fill="hold">
                                          <p:stCondLst>
                                            <p:cond delay="0"/>
                                          </p:stCondLst>
                                        </p:cTn>
                                        <p:tgtEl>
                                          <p:spTgt spid="68"/>
                                        </p:tgtEl>
                                        <p:attrNameLst>
                                          <p:attrName>style.visibility</p:attrName>
                                        </p:attrNameLst>
                                      </p:cBhvr>
                                      <p:to>
                                        <p:strVal val="visible"/>
                                      </p:to>
                                    </p:set>
                                    <p:anim calcmode="lin" valueType="num">
                                      <p:cBhvr additive="base">
                                        <p:cTn id="153" dur="500" fill="hold"/>
                                        <p:tgtEl>
                                          <p:spTgt spid="68"/>
                                        </p:tgtEl>
                                        <p:attrNameLst>
                                          <p:attrName>ppt_x</p:attrName>
                                        </p:attrNameLst>
                                      </p:cBhvr>
                                      <p:tavLst>
                                        <p:tav tm="0">
                                          <p:val>
                                            <p:strVal val="#ppt_x"/>
                                          </p:val>
                                        </p:tav>
                                        <p:tav tm="100000">
                                          <p:val>
                                            <p:strVal val="#ppt_x"/>
                                          </p:val>
                                        </p:tav>
                                      </p:tavLst>
                                    </p:anim>
                                    <p:anim calcmode="lin" valueType="num">
                                      <p:cBhvr additive="base">
                                        <p:cTn id="154"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2" presetClass="entr" presetSubtype="4" fill="hold" grpId="0" nodeType="clickEffect">
                                  <p:stCondLst>
                                    <p:cond delay="0"/>
                                  </p:stCondLst>
                                  <p:childTnLst>
                                    <p:set>
                                      <p:cBhvr>
                                        <p:cTn id="158" dur="1" fill="hold">
                                          <p:stCondLst>
                                            <p:cond delay="0"/>
                                          </p:stCondLst>
                                        </p:cTn>
                                        <p:tgtEl>
                                          <p:spTgt spid="69"/>
                                        </p:tgtEl>
                                        <p:attrNameLst>
                                          <p:attrName>style.visibility</p:attrName>
                                        </p:attrNameLst>
                                      </p:cBhvr>
                                      <p:to>
                                        <p:strVal val="visible"/>
                                      </p:to>
                                    </p:set>
                                    <p:anim calcmode="lin" valueType="num">
                                      <p:cBhvr additive="base">
                                        <p:cTn id="159" dur="500" fill="hold"/>
                                        <p:tgtEl>
                                          <p:spTgt spid="69"/>
                                        </p:tgtEl>
                                        <p:attrNameLst>
                                          <p:attrName>ppt_x</p:attrName>
                                        </p:attrNameLst>
                                      </p:cBhvr>
                                      <p:tavLst>
                                        <p:tav tm="0">
                                          <p:val>
                                            <p:strVal val="#ppt_x"/>
                                          </p:val>
                                        </p:tav>
                                        <p:tav tm="100000">
                                          <p:val>
                                            <p:strVal val="#ppt_x"/>
                                          </p:val>
                                        </p:tav>
                                      </p:tavLst>
                                    </p:anim>
                                    <p:anim calcmode="lin" valueType="num">
                                      <p:cBhvr additive="base">
                                        <p:cTn id="160"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161" fill="hold">
                      <p:stCondLst>
                        <p:cond delay="indefinite"/>
                      </p:stCondLst>
                      <p:childTnLst>
                        <p:par>
                          <p:cTn id="162" fill="hold">
                            <p:stCondLst>
                              <p:cond delay="0"/>
                            </p:stCondLst>
                            <p:childTnLst>
                              <p:par>
                                <p:cTn id="163" presetID="2" presetClass="entr" presetSubtype="4" fill="hold" grpId="0" nodeType="clickEffect">
                                  <p:stCondLst>
                                    <p:cond delay="0"/>
                                  </p:stCondLst>
                                  <p:childTnLst>
                                    <p:set>
                                      <p:cBhvr>
                                        <p:cTn id="164" dur="1" fill="hold">
                                          <p:stCondLst>
                                            <p:cond delay="0"/>
                                          </p:stCondLst>
                                        </p:cTn>
                                        <p:tgtEl>
                                          <p:spTgt spid="70"/>
                                        </p:tgtEl>
                                        <p:attrNameLst>
                                          <p:attrName>style.visibility</p:attrName>
                                        </p:attrNameLst>
                                      </p:cBhvr>
                                      <p:to>
                                        <p:strVal val="visible"/>
                                      </p:to>
                                    </p:set>
                                    <p:anim calcmode="lin" valueType="num">
                                      <p:cBhvr additive="base">
                                        <p:cTn id="165" dur="500" fill="hold"/>
                                        <p:tgtEl>
                                          <p:spTgt spid="70"/>
                                        </p:tgtEl>
                                        <p:attrNameLst>
                                          <p:attrName>ppt_x</p:attrName>
                                        </p:attrNameLst>
                                      </p:cBhvr>
                                      <p:tavLst>
                                        <p:tav tm="0">
                                          <p:val>
                                            <p:strVal val="#ppt_x"/>
                                          </p:val>
                                        </p:tav>
                                        <p:tav tm="100000">
                                          <p:val>
                                            <p:strVal val="#ppt_x"/>
                                          </p:val>
                                        </p:tav>
                                      </p:tavLst>
                                    </p:anim>
                                    <p:anim calcmode="lin" valueType="num">
                                      <p:cBhvr additive="base">
                                        <p:cTn id="166"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par>
                    <p:cTn id="167" fill="hold">
                      <p:stCondLst>
                        <p:cond delay="indefinite"/>
                      </p:stCondLst>
                      <p:childTnLst>
                        <p:par>
                          <p:cTn id="168" fill="hold">
                            <p:stCondLst>
                              <p:cond delay="0"/>
                            </p:stCondLst>
                            <p:childTnLst>
                              <p:par>
                                <p:cTn id="169" presetID="2" presetClass="entr" presetSubtype="4" fill="hold" grpId="0" nodeType="clickEffect">
                                  <p:stCondLst>
                                    <p:cond delay="0"/>
                                  </p:stCondLst>
                                  <p:childTnLst>
                                    <p:set>
                                      <p:cBhvr>
                                        <p:cTn id="170" dur="1" fill="hold">
                                          <p:stCondLst>
                                            <p:cond delay="0"/>
                                          </p:stCondLst>
                                        </p:cTn>
                                        <p:tgtEl>
                                          <p:spTgt spid="71"/>
                                        </p:tgtEl>
                                        <p:attrNameLst>
                                          <p:attrName>style.visibility</p:attrName>
                                        </p:attrNameLst>
                                      </p:cBhvr>
                                      <p:to>
                                        <p:strVal val="visible"/>
                                      </p:to>
                                    </p:set>
                                    <p:anim calcmode="lin" valueType="num">
                                      <p:cBhvr additive="base">
                                        <p:cTn id="171" dur="500" fill="hold"/>
                                        <p:tgtEl>
                                          <p:spTgt spid="71"/>
                                        </p:tgtEl>
                                        <p:attrNameLst>
                                          <p:attrName>ppt_x</p:attrName>
                                        </p:attrNameLst>
                                      </p:cBhvr>
                                      <p:tavLst>
                                        <p:tav tm="0">
                                          <p:val>
                                            <p:strVal val="#ppt_x"/>
                                          </p:val>
                                        </p:tav>
                                        <p:tav tm="100000">
                                          <p:val>
                                            <p:strVal val="#ppt_x"/>
                                          </p:val>
                                        </p:tav>
                                      </p:tavLst>
                                    </p:anim>
                                    <p:anim calcmode="lin" valueType="num">
                                      <p:cBhvr additive="base">
                                        <p:cTn id="172"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173" fill="hold">
                      <p:stCondLst>
                        <p:cond delay="indefinite"/>
                      </p:stCondLst>
                      <p:childTnLst>
                        <p:par>
                          <p:cTn id="174" fill="hold">
                            <p:stCondLst>
                              <p:cond delay="0"/>
                            </p:stCondLst>
                            <p:childTnLst>
                              <p:par>
                                <p:cTn id="175" presetID="2" presetClass="entr" presetSubtype="4" fill="hold" grpId="0" nodeType="clickEffect">
                                  <p:stCondLst>
                                    <p:cond delay="0"/>
                                  </p:stCondLst>
                                  <p:childTnLst>
                                    <p:set>
                                      <p:cBhvr>
                                        <p:cTn id="176" dur="1" fill="hold">
                                          <p:stCondLst>
                                            <p:cond delay="0"/>
                                          </p:stCondLst>
                                        </p:cTn>
                                        <p:tgtEl>
                                          <p:spTgt spid="72"/>
                                        </p:tgtEl>
                                        <p:attrNameLst>
                                          <p:attrName>style.visibility</p:attrName>
                                        </p:attrNameLst>
                                      </p:cBhvr>
                                      <p:to>
                                        <p:strVal val="visible"/>
                                      </p:to>
                                    </p:set>
                                    <p:anim calcmode="lin" valueType="num">
                                      <p:cBhvr additive="base">
                                        <p:cTn id="177" dur="500" fill="hold"/>
                                        <p:tgtEl>
                                          <p:spTgt spid="72"/>
                                        </p:tgtEl>
                                        <p:attrNameLst>
                                          <p:attrName>ppt_x</p:attrName>
                                        </p:attrNameLst>
                                      </p:cBhvr>
                                      <p:tavLst>
                                        <p:tav tm="0">
                                          <p:val>
                                            <p:strVal val="#ppt_x"/>
                                          </p:val>
                                        </p:tav>
                                        <p:tav tm="100000">
                                          <p:val>
                                            <p:strVal val="#ppt_x"/>
                                          </p:val>
                                        </p:tav>
                                      </p:tavLst>
                                    </p:anim>
                                    <p:anim calcmode="lin" valueType="num">
                                      <p:cBhvr additive="base">
                                        <p:cTn id="178"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179" fill="hold">
                      <p:stCondLst>
                        <p:cond delay="indefinite"/>
                      </p:stCondLst>
                      <p:childTnLst>
                        <p:par>
                          <p:cTn id="180" fill="hold">
                            <p:stCondLst>
                              <p:cond delay="0"/>
                            </p:stCondLst>
                            <p:childTnLst>
                              <p:par>
                                <p:cTn id="181" presetID="31" presetClass="entr" presetSubtype="0" fill="hold" grpId="0" nodeType="clickEffect">
                                  <p:stCondLst>
                                    <p:cond delay="0"/>
                                  </p:stCondLst>
                                  <p:childTnLst>
                                    <p:set>
                                      <p:cBhvr>
                                        <p:cTn id="182" dur="1" fill="hold">
                                          <p:stCondLst>
                                            <p:cond delay="0"/>
                                          </p:stCondLst>
                                        </p:cTn>
                                        <p:tgtEl>
                                          <p:spTgt spid="57"/>
                                        </p:tgtEl>
                                        <p:attrNameLst>
                                          <p:attrName>style.visibility</p:attrName>
                                        </p:attrNameLst>
                                      </p:cBhvr>
                                      <p:to>
                                        <p:strVal val="visible"/>
                                      </p:to>
                                    </p:set>
                                    <p:anim calcmode="lin" valueType="num">
                                      <p:cBhvr>
                                        <p:cTn id="183" dur="1000" fill="hold"/>
                                        <p:tgtEl>
                                          <p:spTgt spid="57"/>
                                        </p:tgtEl>
                                        <p:attrNameLst>
                                          <p:attrName>ppt_w</p:attrName>
                                        </p:attrNameLst>
                                      </p:cBhvr>
                                      <p:tavLst>
                                        <p:tav tm="0">
                                          <p:val>
                                            <p:fltVal val="0"/>
                                          </p:val>
                                        </p:tav>
                                        <p:tav tm="100000">
                                          <p:val>
                                            <p:strVal val="#ppt_w"/>
                                          </p:val>
                                        </p:tav>
                                      </p:tavLst>
                                    </p:anim>
                                    <p:anim calcmode="lin" valueType="num">
                                      <p:cBhvr>
                                        <p:cTn id="184" dur="1000" fill="hold"/>
                                        <p:tgtEl>
                                          <p:spTgt spid="57"/>
                                        </p:tgtEl>
                                        <p:attrNameLst>
                                          <p:attrName>ppt_h</p:attrName>
                                        </p:attrNameLst>
                                      </p:cBhvr>
                                      <p:tavLst>
                                        <p:tav tm="0">
                                          <p:val>
                                            <p:fltVal val="0"/>
                                          </p:val>
                                        </p:tav>
                                        <p:tav tm="100000">
                                          <p:val>
                                            <p:strVal val="#ppt_h"/>
                                          </p:val>
                                        </p:tav>
                                      </p:tavLst>
                                    </p:anim>
                                    <p:anim calcmode="lin" valueType="num">
                                      <p:cBhvr>
                                        <p:cTn id="185" dur="1000" fill="hold"/>
                                        <p:tgtEl>
                                          <p:spTgt spid="57"/>
                                        </p:tgtEl>
                                        <p:attrNameLst>
                                          <p:attrName>style.rotation</p:attrName>
                                        </p:attrNameLst>
                                      </p:cBhvr>
                                      <p:tavLst>
                                        <p:tav tm="0">
                                          <p:val>
                                            <p:fltVal val="90"/>
                                          </p:val>
                                        </p:tav>
                                        <p:tav tm="100000">
                                          <p:val>
                                            <p:fltVal val="0"/>
                                          </p:val>
                                        </p:tav>
                                      </p:tavLst>
                                    </p:anim>
                                    <p:animEffect transition="in" filter="fade">
                                      <p:cBhvr>
                                        <p:cTn id="186" dur="1000"/>
                                        <p:tgtEl>
                                          <p:spTgt spid="57"/>
                                        </p:tgtEl>
                                      </p:cBhvr>
                                    </p:animEffect>
                                  </p:childTnLst>
                                </p:cTn>
                              </p:par>
                            </p:childTnLst>
                          </p:cTn>
                        </p:par>
                      </p:childTnLst>
                    </p:cTn>
                  </p:par>
                  <p:par>
                    <p:cTn id="187" fill="hold">
                      <p:stCondLst>
                        <p:cond delay="indefinite"/>
                      </p:stCondLst>
                      <p:childTnLst>
                        <p:par>
                          <p:cTn id="188" fill="hold">
                            <p:stCondLst>
                              <p:cond delay="0"/>
                            </p:stCondLst>
                            <p:childTnLst>
                              <p:par>
                                <p:cTn id="189" presetID="31" presetClass="exit" presetSubtype="0" fill="hold" grpId="1" nodeType="clickEffect">
                                  <p:stCondLst>
                                    <p:cond delay="0"/>
                                  </p:stCondLst>
                                  <p:childTnLst>
                                    <p:anim calcmode="lin" valueType="num">
                                      <p:cBhvr>
                                        <p:cTn id="190" dur="1000"/>
                                        <p:tgtEl>
                                          <p:spTgt spid="57"/>
                                        </p:tgtEl>
                                        <p:attrNameLst>
                                          <p:attrName>ppt_w</p:attrName>
                                        </p:attrNameLst>
                                      </p:cBhvr>
                                      <p:tavLst>
                                        <p:tav tm="0">
                                          <p:val>
                                            <p:strVal val="ppt_w"/>
                                          </p:val>
                                        </p:tav>
                                        <p:tav tm="100000">
                                          <p:val>
                                            <p:fltVal val="0"/>
                                          </p:val>
                                        </p:tav>
                                      </p:tavLst>
                                    </p:anim>
                                    <p:anim calcmode="lin" valueType="num">
                                      <p:cBhvr>
                                        <p:cTn id="191" dur="1000"/>
                                        <p:tgtEl>
                                          <p:spTgt spid="57"/>
                                        </p:tgtEl>
                                        <p:attrNameLst>
                                          <p:attrName>ppt_h</p:attrName>
                                        </p:attrNameLst>
                                      </p:cBhvr>
                                      <p:tavLst>
                                        <p:tav tm="0">
                                          <p:val>
                                            <p:strVal val="ppt_h"/>
                                          </p:val>
                                        </p:tav>
                                        <p:tav tm="100000">
                                          <p:val>
                                            <p:fltVal val="0"/>
                                          </p:val>
                                        </p:tav>
                                      </p:tavLst>
                                    </p:anim>
                                    <p:anim calcmode="lin" valueType="num">
                                      <p:cBhvr>
                                        <p:cTn id="192" dur="1000"/>
                                        <p:tgtEl>
                                          <p:spTgt spid="57"/>
                                        </p:tgtEl>
                                        <p:attrNameLst>
                                          <p:attrName>style.rotation</p:attrName>
                                        </p:attrNameLst>
                                      </p:cBhvr>
                                      <p:tavLst>
                                        <p:tav tm="0">
                                          <p:val>
                                            <p:fltVal val="0"/>
                                          </p:val>
                                        </p:tav>
                                        <p:tav tm="100000">
                                          <p:val>
                                            <p:fltVal val="90"/>
                                          </p:val>
                                        </p:tav>
                                      </p:tavLst>
                                    </p:anim>
                                    <p:animEffect transition="out" filter="fade">
                                      <p:cBhvr>
                                        <p:cTn id="193" dur="1000"/>
                                        <p:tgtEl>
                                          <p:spTgt spid="57"/>
                                        </p:tgtEl>
                                      </p:cBhvr>
                                    </p:animEffect>
                                    <p:set>
                                      <p:cBhvr>
                                        <p:cTn id="194" dur="1" fill="hold">
                                          <p:stCondLst>
                                            <p:cond delay="999"/>
                                          </p:stCondLst>
                                        </p:cTn>
                                        <p:tgtEl>
                                          <p:spTgt spid="57"/>
                                        </p:tgtEl>
                                        <p:attrNameLst>
                                          <p:attrName>style.visibility</p:attrName>
                                        </p:attrNameLst>
                                      </p:cBhvr>
                                      <p:to>
                                        <p:strVal val="hidden"/>
                                      </p:to>
                                    </p:set>
                                  </p:childTnLst>
                                </p:cTn>
                              </p:par>
                            </p:childTnLst>
                          </p:cTn>
                        </p:par>
                      </p:childTnLst>
                    </p:cTn>
                  </p:par>
                  <p:par>
                    <p:cTn id="195" fill="hold">
                      <p:stCondLst>
                        <p:cond delay="indefinite"/>
                      </p:stCondLst>
                      <p:childTnLst>
                        <p:par>
                          <p:cTn id="196" fill="hold">
                            <p:stCondLst>
                              <p:cond delay="0"/>
                            </p:stCondLst>
                            <p:childTnLst>
                              <p:par>
                                <p:cTn id="197" presetID="2" presetClass="entr" presetSubtype="4" fill="hold" grpId="0" nodeType="clickEffect">
                                  <p:stCondLst>
                                    <p:cond delay="0"/>
                                  </p:stCondLst>
                                  <p:childTnLst>
                                    <p:set>
                                      <p:cBhvr>
                                        <p:cTn id="198" dur="1" fill="hold">
                                          <p:stCondLst>
                                            <p:cond delay="0"/>
                                          </p:stCondLst>
                                        </p:cTn>
                                        <p:tgtEl>
                                          <p:spTgt spid="61"/>
                                        </p:tgtEl>
                                        <p:attrNameLst>
                                          <p:attrName>style.visibility</p:attrName>
                                        </p:attrNameLst>
                                      </p:cBhvr>
                                      <p:to>
                                        <p:strVal val="visible"/>
                                      </p:to>
                                    </p:set>
                                    <p:anim calcmode="lin" valueType="num">
                                      <p:cBhvr additive="base">
                                        <p:cTn id="199" dur="500" fill="hold"/>
                                        <p:tgtEl>
                                          <p:spTgt spid="61"/>
                                        </p:tgtEl>
                                        <p:attrNameLst>
                                          <p:attrName>ppt_x</p:attrName>
                                        </p:attrNameLst>
                                      </p:cBhvr>
                                      <p:tavLst>
                                        <p:tav tm="0">
                                          <p:val>
                                            <p:strVal val="#ppt_x"/>
                                          </p:val>
                                        </p:tav>
                                        <p:tav tm="100000">
                                          <p:val>
                                            <p:strVal val="#ppt_x"/>
                                          </p:val>
                                        </p:tav>
                                      </p:tavLst>
                                    </p:anim>
                                    <p:anim calcmode="lin" valueType="num">
                                      <p:cBhvr additive="base">
                                        <p:cTn id="200"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4" fill="hold" grpId="0" nodeType="clickEffect">
                                  <p:stCondLst>
                                    <p:cond delay="0"/>
                                  </p:stCondLst>
                                  <p:childTnLst>
                                    <p:set>
                                      <p:cBhvr>
                                        <p:cTn id="204" dur="1" fill="hold">
                                          <p:stCondLst>
                                            <p:cond delay="0"/>
                                          </p:stCondLst>
                                        </p:cTn>
                                        <p:tgtEl>
                                          <p:spTgt spid="62"/>
                                        </p:tgtEl>
                                        <p:attrNameLst>
                                          <p:attrName>style.visibility</p:attrName>
                                        </p:attrNameLst>
                                      </p:cBhvr>
                                      <p:to>
                                        <p:strVal val="visible"/>
                                      </p:to>
                                    </p:set>
                                    <p:anim calcmode="lin" valueType="num">
                                      <p:cBhvr additive="base">
                                        <p:cTn id="205" dur="500" fill="hold"/>
                                        <p:tgtEl>
                                          <p:spTgt spid="62"/>
                                        </p:tgtEl>
                                        <p:attrNameLst>
                                          <p:attrName>ppt_x</p:attrName>
                                        </p:attrNameLst>
                                      </p:cBhvr>
                                      <p:tavLst>
                                        <p:tav tm="0">
                                          <p:val>
                                            <p:strVal val="#ppt_x"/>
                                          </p:val>
                                        </p:tav>
                                        <p:tav tm="100000">
                                          <p:val>
                                            <p:strVal val="#ppt_x"/>
                                          </p:val>
                                        </p:tav>
                                      </p:tavLst>
                                    </p:anim>
                                    <p:anim calcmode="lin" valueType="num">
                                      <p:cBhvr additive="base">
                                        <p:cTn id="206"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2" presetClass="entr" presetSubtype="4" fill="hold" grpId="0" nodeType="clickEffect">
                                  <p:stCondLst>
                                    <p:cond delay="0"/>
                                  </p:stCondLst>
                                  <p:childTnLst>
                                    <p:set>
                                      <p:cBhvr>
                                        <p:cTn id="210" dur="1" fill="hold">
                                          <p:stCondLst>
                                            <p:cond delay="0"/>
                                          </p:stCondLst>
                                        </p:cTn>
                                        <p:tgtEl>
                                          <p:spTgt spid="63"/>
                                        </p:tgtEl>
                                        <p:attrNameLst>
                                          <p:attrName>style.visibility</p:attrName>
                                        </p:attrNameLst>
                                      </p:cBhvr>
                                      <p:to>
                                        <p:strVal val="visible"/>
                                      </p:to>
                                    </p:set>
                                    <p:anim calcmode="lin" valueType="num">
                                      <p:cBhvr additive="base">
                                        <p:cTn id="211" dur="500" fill="hold"/>
                                        <p:tgtEl>
                                          <p:spTgt spid="63"/>
                                        </p:tgtEl>
                                        <p:attrNameLst>
                                          <p:attrName>ppt_x</p:attrName>
                                        </p:attrNameLst>
                                      </p:cBhvr>
                                      <p:tavLst>
                                        <p:tav tm="0">
                                          <p:val>
                                            <p:strVal val="#ppt_x"/>
                                          </p:val>
                                        </p:tav>
                                        <p:tav tm="100000">
                                          <p:val>
                                            <p:strVal val="#ppt_x"/>
                                          </p:val>
                                        </p:tav>
                                      </p:tavLst>
                                    </p:anim>
                                    <p:anim calcmode="lin" valueType="num">
                                      <p:cBhvr additive="base">
                                        <p:cTn id="212"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 presetClass="entr" presetSubtype="4" fill="hold" grpId="0" nodeType="clickEffect">
                                  <p:stCondLst>
                                    <p:cond delay="0"/>
                                  </p:stCondLst>
                                  <p:childTnLst>
                                    <p:set>
                                      <p:cBhvr>
                                        <p:cTn id="216" dur="1" fill="hold">
                                          <p:stCondLst>
                                            <p:cond delay="0"/>
                                          </p:stCondLst>
                                        </p:cTn>
                                        <p:tgtEl>
                                          <p:spTgt spid="64"/>
                                        </p:tgtEl>
                                        <p:attrNameLst>
                                          <p:attrName>style.visibility</p:attrName>
                                        </p:attrNameLst>
                                      </p:cBhvr>
                                      <p:to>
                                        <p:strVal val="visible"/>
                                      </p:to>
                                    </p:set>
                                    <p:anim calcmode="lin" valueType="num">
                                      <p:cBhvr additive="base">
                                        <p:cTn id="217" dur="500" fill="hold"/>
                                        <p:tgtEl>
                                          <p:spTgt spid="64"/>
                                        </p:tgtEl>
                                        <p:attrNameLst>
                                          <p:attrName>ppt_x</p:attrName>
                                        </p:attrNameLst>
                                      </p:cBhvr>
                                      <p:tavLst>
                                        <p:tav tm="0">
                                          <p:val>
                                            <p:strVal val="#ppt_x"/>
                                          </p:val>
                                        </p:tav>
                                        <p:tav tm="100000">
                                          <p:val>
                                            <p:strVal val="#ppt_x"/>
                                          </p:val>
                                        </p:tav>
                                      </p:tavLst>
                                    </p:anim>
                                    <p:anim calcmode="lin" valueType="num">
                                      <p:cBhvr additive="base">
                                        <p:cTn id="218"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219" fill="hold">
                      <p:stCondLst>
                        <p:cond delay="indefinite"/>
                      </p:stCondLst>
                      <p:childTnLst>
                        <p:par>
                          <p:cTn id="220" fill="hold">
                            <p:stCondLst>
                              <p:cond delay="0"/>
                            </p:stCondLst>
                            <p:childTnLst>
                              <p:par>
                                <p:cTn id="221" presetID="2" presetClass="entr" presetSubtype="4" fill="hold" grpId="0" nodeType="clickEffect">
                                  <p:stCondLst>
                                    <p:cond delay="0"/>
                                  </p:stCondLst>
                                  <p:childTnLst>
                                    <p:set>
                                      <p:cBhvr>
                                        <p:cTn id="222" dur="1" fill="hold">
                                          <p:stCondLst>
                                            <p:cond delay="0"/>
                                          </p:stCondLst>
                                        </p:cTn>
                                        <p:tgtEl>
                                          <p:spTgt spid="54"/>
                                        </p:tgtEl>
                                        <p:attrNameLst>
                                          <p:attrName>style.visibility</p:attrName>
                                        </p:attrNameLst>
                                      </p:cBhvr>
                                      <p:to>
                                        <p:strVal val="visible"/>
                                      </p:to>
                                    </p:set>
                                    <p:anim calcmode="lin" valueType="num">
                                      <p:cBhvr additive="base">
                                        <p:cTn id="223" dur="500" fill="hold"/>
                                        <p:tgtEl>
                                          <p:spTgt spid="54"/>
                                        </p:tgtEl>
                                        <p:attrNameLst>
                                          <p:attrName>ppt_x</p:attrName>
                                        </p:attrNameLst>
                                      </p:cBhvr>
                                      <p:tavLst>
                                        <p:tav tm="0">
                                          <p:val>
                                            <p:strVal val="#ppt_x"/>
                                          </p:val>
                                        </p:tav>
                                        <p:tav tm="100000">
                                          <p:val>
                                            <p:strVal val="#ppt_x"/>
                                          </p:val>
                                        </p:tav>
                                      </p:tavLst>
                                    </p:anim>
                                    <p:anim calcmode="lin" valueType="num">
                                      <p:cBhvr additive="base">
                                        <p:cTn id="224"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225" fill="hold">
                      <p:stCondLst>
                        <p:cond delay="indefinite"/>
                      </p:stCondLst>
                      <p:childTnLst>
                        <p:par>
                          <p:cTn id="226" fill="hold">
                            <p:stCondLst>
                              <p:cond delay="0"/>
                            </p:stCondLst>
                            <p:childTnLst>
                              <p:par>
                                <p:cTn id="227" presetID="2" presetClass="entr" presetSubtype="4" fill="hold" grpId="0" nodeType="clickEffect">
                                  <p:stCondLst>
                                    <p:cond delay="0"/>
                                  </p:stCondLst>
                                  <p:childTnLst>
                                    <p:set>
                                      <p:cBhvr>
                                        <p:cTn id="228" dur="1" fill="hold">
                                          <p:stCondLst>
                                            <p:cond delay="0"/>
                                          </p:stCondLst>
                                        </p:cTn>
                                        <p:tgtEl>
                                          <p:spTgt spid="66"/>
                                        </p:tgtEl>
                                        <p:attrNameLst>
                                          <p:attrName>style.visibility</p:attrName>
                                        </p:attrNameLst>
                                      </p:cBhvr>
                                      <p:to>
                                        <p:strVal val="visible"/>
                                      </p:to>
                                    </p:set>
                                    <p:anim calcmode="lin" valueType="num">
                                      <p:cBhvr additive="base">
                                        <p:cTn id="229" dur="500" fill="hold"/>
                                        <p:tgtEl>
                                          <p:spTgt spid="66"/>
                                        </p:tgtEl>
                                        <p:attrNameLst>
                                          <p:attrName>ppt_x</p:attrName>
                                        </p:attrNameLst>
                                      </p:cBhvr>
                                      <p:tavLst>
                                        <p:tav tm="0">
                                          <p:val>
                                            <p:strVal val="#ppt_x"/>
                                          </p:val>
                                        </p:tav>
                                        <p:tav tm="100000">
                                          <p:val>
                                            <p:strVal val="#ppt_x"/>
                                          </p:val>
                                        </p:tav>
                                      </p:tavLst>
                                    </p:anim>
                                    <p:anim calcmode="lin" valueType="num">
                                      <p:cBhvr additive="base">
                                        <p:cTn id="230"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231" fill="hold">
                      <p:stCondLst>
                        <p:cond delay="indefinite"/>
                      </p:stCondLst>
                      <p:childTnLst>
                        <p:par>
                          <p:cTn id="232" fill="hold">
                            <p:stCondLst>
                              <p:cond delay="0"/>
                            </p:stCondLst>
                            <p:childTnLst>
                              <p:par>
                                <p:cTn id="233" presetID="2" presetClass="entr" presetSubtype="4" fill="hold" grpId="0" nodeType="clickEffect">
                                  <p:stCondLst>
                                    <p:cond delay="0"/>
                                  </p:stCondLst>
                                  <p:childTnLst>
                                    <p:set>
                                      <p:cBhvr>
                                        <p:cTn id="234" dur="1" fill="hold">
                                          <p:stCondLst>
                                            <p:cond delay="0"/>
                                          </p:stCondLst>
                                        </p:cTn>
                                        <p:tgtEl>
                                          <p:spTgt spid="67"/>
                                        </p:tgtEl>
                                        <p:attrNameLst>
                                          <p:attrName>style.visibility</p:attrName>
                                        </p:attrNameLst>
                                      </p:cBhvr>
                                      <p:to>
                                        <p:strVal val="visible"/>
                                      </p:to>
                                    </p:set>
                                    <p:anim calcmode="lin" valueType="num">
                                      <p:cBhvr additive="base">
                                        <p:cTn id="235" dur="500" fill="hold"/>
                                        <p:tgtEl>
                                          <p:spTgt spid="67"/>
                                        </p:tgtEl>
                                        <p:attrNameLst>
                                          <p:attrName>ppt_x</p:attrName>
                                        </p:attrNameLst>
                                      </p:cBhvr>
                                      <p:tavLst>
                                        <p:tav tm="0">
                                          <p:val>
                                            <p:strVal val="#ppt_x"/>
                                          </p:val>
                                        </p:tav>
                                        <p:tav tm="100000">
                                          <p:val>
                                            <p:strVal val="#ppt_x"/>
                                          </p:val>
                                        </p:tav>
                                      </p:tavLst>
                                    </p:anim>
                                    <p:anim calcmode="lin" valueType="num">
                                      <p:cBhvr additive="base">
                                        <p:cTn id="236"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43" grpId="0"/>
      <p:bldP spid="44" grpId="0"/>
      <p:bldP spid="45" grpId="0"/>
      <p:bldP spid="46" grpId="0" animBg="1"/>
      <p:bldP spid="47" grpId="0" animBg="1"/>
      <p:bldP spid="48" grpId="0" animBg="1"/>
      <p:bldP spid="49" grpId="0"/>
      <p:bldP spid="50" grpId="0"/>
      <p:bldP spid="51" grpId="0"/>
      <p:bldP spid="52" grpId="0"/>
      <p:bldP spid="52" grpId="1"/>
      <p:bldP spid="53" grpId="0"/>
      <p:bldP spid="57" grpId="0"/>
      <p:bldP spid="57" grpId="1"/>
      <p:bldP spid="58" grpId="0"/>
      <p:bldP spid="58" grpId="1"/>
      <p:bldP spid="59" grpId="0"/>
      <p:bldP spid="60" grpId="0"/>
      <p:bldP spid="61" grpId="0"/>
      <p:bldP spid="62" grpId="0"/>
      <p:bldP spid="63" grpId="0"/>
      <p:bldP spid="64" grpId="0"/>
      <p:bldP spid="66" grpId="0"/>
      <p:bldP spid="67" grpId="0"/>
      <p:bldP spid="68" grpId="0"/>
      <p:bldP spid="69" grpId="0"/>
      <p:bldP spid="70" grpId="0"/>
      <p:bldP spid="71" grpId="0"/>
      <p:bldP spid="72" grpId="0"/>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914364" y="260648"/>
            <a:ext cx="6696744" cy="1261884"/>
          </a:xfrm>
          <a:prstGeom prst="rect">
            <a:avLst/>
          </a:prstGeom>
        </p:spPr>
        <p:txBody>
          <a:bodyPr wrap="square">
            <a:spAutoFit/>
          </a:bodyPr>
          <a:lstStyle/>
          <a:p>
            <a:pPr algn="ctr"/>
            <a:r>
              <a:rPr lang="cs-CZ" sz="4400" dirty="0">
                <a:solidFill>
                  <a:schemeClr val="accent2">
                    <a:lumMod val="50000"/>
                  </a:schemeClr>
                </a:solidFill>
                <a:latin typeface="+mj-lt"/>
              </a:rPr>
              <a:t>Goniometrické funkce</a:t>
            </a:r>
            <a:br>
              <a:rPr lang="cs-CZ" sz="4400" dirty="0">
                <a:solidFill>
                  <a:schemeClr val="accent2">
                    <a:lumMod val="50000"/>
                  </a:schemeClr>
                </a:solidFill>
                <a:latin typeface="+mj-lt"/>
              </a:rPr>
            </a:br>
            <a:r>
              <a:rPr lang="cs-CZ" sz="3200" dirty="0" smtClean="0">
                <a:solidFill>
                  <a:schemeClr val="accent2">
                    <a:lumMod val="50000"/>
                  </a:schemeClr>
                </a:solidFill>
                <a:latin typeface="+mj-lt"/>
              </a:rPr>
              <a:t>Řešení pravoúhlého trojúhelníku</a:t>
            </a:r>
            <a:endParaRPr lang="cs-CZ" sz="3200" dirty="0">
              <a:solidFill>
                <a:schemeClr val="accent2">
                  <a:lumMod val="50000"/>
                </a:schemeClr>
              </a:solidFill>
              <a:latin typeface="+mj-lt"/>
            </a:endParaRPr>
          </a:p>
        </p:txBody>
      </p:sp>
      <p:sp>
        <p:nvSpPr>
          <p:cNvPr id="32" name="TextovéPole 31"/>
          <p:cNvSpPr txBox="1"/>
          <p:nvPr/>
        </p:nvSpPr>
        <p:spPr>
          <a:xfrm>
            <a:off x="360000" y="1980000"/>
            <a:ext cx="9144000" cy="353943"/>
          </a:xfrm>
          <a:prstGeom prst="rect">
            <a:avLst/>
          </a:prstGeom>
          <a:noFill/>
        </p:spPr>
        <p:txBody>
          <a:bodyPr wrap="square" rtlCol="0">
            <a:spAutoFit/>
          </a:bodyPr>
          <a:lstStyle/>
          <a:p>
            <a:r>
              <a:rPr lang="cs-CZ" sz="1700" b="1" dirty="0" smtClean="0"/>
              <a:t>Sestrojte bez úhloměru úhel o </a:t>
            </a:r>
            <a:r>
              <a:rPr lang="cs-CZ" sz="1700" b="1" smtClean="0"/>
              <a:t>velikosti 72°.</a:t>
            </a:r>
            <a:endParaRPr lang="cs-CZ" sz="1700" b="1" dirty="0"/>
          </a:p>
        </p:txBody>
      </p:sp>
      <mc:AlternateContent xmlns:mc="http://schemas.openxmlformats.org/markup-compatibility/2006" xmlns:a14="http://schemas.microsoft.com/office/drawing/2010/main">
        <mc:Choice Requires="a14">
          <p:sp>
            <p:nvSpPr>
              <p:cNvPr id="38" name="TextovéPole 37"/>
              <p:cNvSpPr txBox="1"/>
              <p:nvPr/>
            </p:nvSpPr>
            <p:spPr>
              <a:xfrm>
                <a:off x="360000" y="2520000"/>
                <a:ext cx="1907704"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𝐵𝐴𝐶</m:t>
                          </m:r>
                        </m:e>
                      </m:d>
                      <m:r>
                        <a:rPr lang="cs-CZ" b="0" i="1" smtClean="0">
                          <a:latin typeface="Cambria Math"/>
                        </a:rPr>
                        <m:t>=72°</m:t>
                      </m:r>
                    </m:oMath>
                  </m:oMathPara>
                </a14:m>
                <a:endParaRPr lang="cs-CZ" dirty="0"/>
              </a:p>
            </p:txBody>
          </p:sp>
        </mc:Choice>
        <mc:Fallback xmlns="">
          <p:sp>
            <p:nvSpPr>
              <p:cNvPr id="38" name="TextovéPole 37"/>
              <p:cNvSpPr txBox="1">
                <a:spLocks noRot="1" noChangeAspect="1" noMove="1" noResize="1" noEditPoints="1" noAdjustHandles="1" noChangeArrowheads="1" noChangeShapeType="1" noTextEdit="1"/>
              </p:cNvSpPr>
              <p:nvPr/>
            </p:nvSpPr>
            <p:spPr>
              <a:xfrm>
                <a:off x="360000" y="2520000"/>
                <a:ext cx="1907704" cy="369332"/>
              </a:xfrm>
              <a:prstGeom prst="rect">
                <a:avLst/>
              </a:prstGeom>
              <a:blipFill rotWithShape="1">
                <a:blip r:embed="rId2"/>
                <a:stretch>
                  <a:fillRect/>
                </a:stretch>
              </a:blipFill>
            </p:spPr>
            <p:txBody>
              <a:bodyPr/>
              <a:lstStyle/>
              <a:p>
                <a:r>
                  <a:rPr lang="cs-CZ">
                    <a:noFill/>
                  </a:rPr>
                  <a:t> </a:t>
                </a:r>
              </a:p>
            </p:txBody>
          </p:sp>
        </mc:Fallback>
      </mc:AlternateContent>
      <p:cxnSp>
        <p:nvCxnSpPr>
          <p:cNvPr id="40" name="Přímá spojnice 39"/>
          <p:cNvCxnSpPr/>
          <p:nvPr/>
        </p:nvCxnSpPr>
        <p:spPr bwMode="auto">
          <a:xfrm>
            <a:off x="8259180" y="2852936"/>
            <a:ext cx="0" cy="3600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Přímá spojnice 40"/>
          <p:cNvCxnSpPr/>
          <p:nvPr/>
        </p:nvCxnSpPr>
        <p:spPr bwMode="auto">
          <a:xfrm>
            <a:off x="6819020" y="6453336"/>
            <a:ext cx="144016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2" name="Přímá spojnice 41"/>
          <p:cNvCxnSpPr/>
          <p:nvPr/>
        </p:nvCxnSpPr>
        <p:spPr bwMode="auto">
          <a:xfrm flipH="1">
            <a:off x="6819020" y="2852936"/>
            <a:ext cx="1440160" cy="3600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3" name="TextovéPole 42"/>
          <p:cNvSpPr txBox="1"/>
          <p:nvPr/>
        </p:nvSpPr>
        <p:spPr>
          <a:xfrm>
            <a:off x="8259180" y="6453336"/>
            <a:ext cx="432048" cy="369332"/>
          </a:xfrm>
          <a:prstGeom prst="rect">
            <a:avLst/>
          </a:prstGeom>
          <a:noFill/>
        </p:spPr>
        <p:txBody>
          <a:bodyPr wrap="square" rtlCol="0">
            <a:spAutoFit/>
          </a:bodyPr>
          <a:lstStyle/>
          <a:p>
            <a:r>
              <a:rPr lang="cs-CZ" dirty="0" smtClean="0"/>
              <a:t>B</a:t>
            </a:r>
            <a:endParaRPr lang="cs-CZ" dirty="0"/>
          </a:p>
        </p:txBody>
      </p:sp>
      <p:sp>
        <p:nvSpPr>
          <p:cNvPr id="44" name="TextovéPole 43"/>
          <p:cNvSpPr txBox="1"/>
          <p:nvPr/>
        </p:nvSpPr>
        <p:spPr>
          <a:xfrm>
            <a:off x="6310299" y="6397369"/>
            <a:ext cx="432048" cy="369332"/>
          </a:xfrm>
          <a:prstGeom prst="rect">
            <a:avLst/>
          </a:prstGeom>
          <a:noFill/>
        </p:spPr>
        <p:txBody>
          <a:bodyPr wrap="square" rtlCol="0">
            <a:spAutoFit/>
          </a:bodyPr>
          <a:lstStyle/>
          <a:p>
            <a:r>
              <a:rPr lang="cs-CZ" dirty="0" smtClean="0"/>
              <a:t>A</a:t>
            </a:r>
            <a:endParaRPr lang="cs-CZ" dirty="0"/>
          </a:p>
        </p:txBody>
      </p:sp>
      <p:sp>
        <p:nvSpPr>
          <p:cNvPr id="45" name="TextovéPole 44"/>
          <p:cNvSpPr txBox="1"/>
          <p:nvPr/>
        </p:nvSpPr>
        <p:spPr>
          <a:xfrm>
            <a:off x="8079160" y="2355586"/>
            <a:ext cx="432048" cy="369332"/>
          </a:xfrm>
          <a:prstGeom prst="rect">
            <a:avLst/>
          </a:prstGeom>
          <a:noFill/>
        </p:spPr>
        <p:txBody>
          <a:bodyPr wrap="square" rtlCol="0">
            <a:spAutoFit/>
          </a:bodyPr>
          <a:lstStyle/>
          <a:p>
            <a:r>
              <a:rPr lang="cs-CZ" dirty="0" smtClean="0"/>
              <a:t>C</a:t>
            </a:r>
            <a:endParaRPr lang="cs-CZ" dirty="0"/>
          </a:p>
        </p:txBody>
      </p:sp>
      <p:sp>
        <p:nvSpPr>
          <p:cNvPr id="46" name="Oblouk 45"/>
          <p:cNvSpPr/>
          <p:nvPr/>
        </p:nvSpPr>
        <p:spPr bwMode="auto">
          <a:xfrm rot="16200000">
            <a:off x="7755124" y="5941375"/>
            <a:ext cx="1008112" cy="10081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7" name="Oblouk 46"/>
          <p:cNvSpPr/>
          <p:nvPr/>
        </p:nvSpPr>
        <p:spPr bwMode="auto">
          <a:xfrm rot="605978">
            <a:off x="6450407" y="5860794"/>
            <a:ext cx="1008112" cy="10081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50" name="TextovéPole 49"/>
          <p:cNvSpPr txBox="1"/>
          <p:nvPr/>
        </p:nvSpPr>
        <p:spPr>
          <a:xfrm>
            <a:off x="7035044" y="6055088"/>
            <a:ext cx="504056" cy="369332"/>
          </a:xfrm>
          <a:prstGeom prst="rect">
            <a:avLst/>
          </a:prstGeom>
          <a:noFill/>
        </p:spPr>
        <p:txBody>
          <a:bodyPr wrap="square" rtlCol="0">
            <a:spAutoFit/>
          </a:bodyPr>
          <a:lstStyle/>
          <a:p>
            <a:r>
              <a:rPr lang="cs-CZ" dirty="0" smtClean="0">
                <a:latin typeface="Symbol" pitchFamily="18" charset="2"/>
              </a:rPr>
              <a:t>a</a:t>
            </a:r>
            <a:endParaRPr lang="cs-CZ" dirty="0">
              <a:latin typeface="Symbol" pitchFamily="18" charset="2"/>
            </a:endParaRPr>
          </a:p>
        </p:txBody>
      </p:sp>
      <p:sp>
        <p:nvSpPr>
          <p:cNvPr id="51" name="TextovéPole 50"/>
          <p:cNvSpPr txBox="1"/>
          <p:nvPr/>
        </p:nvSpPr>
        <p:spPr>
          <a:xfrm>
            <a:off x="7899140" y="6031087"/>
            <a:ext cx="288032" cy="369332"/>
          </a:xfrm>
          <a:prstGeom prst="rect">
            <a:avLst/>
          </a:prstGeom>
          <a:noFill/>
        </p:spPr>
        <p:txBody>
          <a:bodyPr wrap="square" rtlCol="0">
            <a:spAutoFit/>
          </a:bodyPr>
          <a:lstStyle/>
          <a:p>
            <a:r>
              <a:rPr lang="cs-CZ" b="1" dirty="0" smtClean="0"/>
              <a:t>·</a:t>
            </a:r>
            <a:endParaRPr lang="cs-CZ" b="1" dirty="0"/>
          </a:p>
        </p:txBody>
      </p:sp>
      <p:sp>
        <p:nvSpPr>
          <p:cNvPr id="52" name="TextovéPole 51"/>
          <p:cNvSpPr txBox="1"/>
          <p:nvPr/>
        </p:nvSpPr>
        <p:spPr>
          <a:xfrm>
            <a:off x="360000" y="3384000"/>
            <a:ext cx="3744416" cy="338554"/>
          </a:xfrm>
          <a:prstGeom prst="rect">
            <a:avLst/>
          </a:prstGeom>
          <a:noFill/>
        </p:spPr>
        <p:txBody>
          <a:bodyPr wrap="square" rtlCol="0">
            <a:spAutoFit/>
          </a:bodyPr>
          <a:lstStyle/>
          <a:p>
            <a:r>
              <a:rPr lang="cs-CZ" sz="1600" b="1" dirty="0" smtClean="0"/>
              <a:t>Využijeme funkci tangens</a:t>
            </a:r>
            <a:endParaRPr lang="cs-CZ" sz="1600" b="1" dirty="0"/>
          </a:p>
        </p:txBody>
      </p:sp>
      <p:sp>
        <p:nvSpPr>
          <p:cNvPr id="55" name="TextovéPole 54"/>
          <p:cNvSpPr txBox="1"/>
          <p:nvPr/>
        </p:nvSpPr>
        <p:spPr>
          <a:xfrm>
            <a:off x="360000" y="3816000"/>
            <a:ext cx="2736304" cy="338554"/>
          </a:xfrm>
          <a:prstGeom prst="rect">
            <a:avLst/>
          </a:prstGeom>
          <a:noFill/>
        </p:spPr>
        <p:txBody>
          <a:bodyPr wrap="square" rtlCol="0">
            <a:spAutoFit/>
          </a:bodyPr>
          <a:lstStyle/>
          <a:p>
            <a:r>
              <a:rPr lang="cs-CZ" sz="1600" b="1" dirty="0" smtClean="0"/>
              <a:t>Určíme si tg 72°</a:t>
            </a:r>
            <a:endParaRPr lang="cs-CZ" sz="1600" b="1" dirty="0"/>
          </a:p>
        </p:txBody>
      </p:sp>
      <p:sp>
        <p:nvSpPr>
          <p:cNvPr id="56" name="TextovéPole 55"/>
          <p:cNvSpPr txBox="1"/>
          <p:nvPr/>
        </p:nvSpPr>
        <p:spPr>
          <a:xfrm>
            <a:off x="360000" y="4248000"/>
            <a:ext cx="2736304" cy="338554"/>
          </a:xfrm>
          <a:prstGeom prst="rect">
            <a:avLst/>
          </a:prstGeom>
          <a:noFill/>
        </p:spPr>
        <p:txBody>
          <a:bodyPr wrap="square" rtlCol="0">
            <a:spAutoFit/>
          </a:bodyPr>
          <a:lstStyle/>
          <a:p>
            <a:r>
              <a:rPr lang="cs-CZ" sz="1600" b="1" dirty="0" smtClean="0"/>
              <a:t>tg 72° = 3,078</a:t>
            </a:r>
            <a:endParaRPr lang="cs-CZ" sz="1600" b="1" dirty="0"/>
          </a:p>
        </p:txBody>
      </p:sp>
      <p:sp>
        <p:nvSpPr>
          <p:cNvPr id="65" name="TextovéPole 64"/>
          <p:cNvSpPr txBox="1"/>
          <p:nvPr/>
        </p:nvSpPr>
        <p:spPr>
          <a:xfrm>
            <a:off x="359999" y="4680000"/>
            <a:ext cx="5950299" cy="584775"/>
          </a:xfrm>
          <a:prstGeom prst="rect">
            <a:avLst/>
          </a:prstGeom>
          <a:noFill/>
        </p:spPr>
        <p:txBody>
          <a:bodyPr wrap="square" rtlCol="0">
            <a:spAutoFit/>
          </a:bodyPr>
          <a:lstStyle/>
          <a:p>
            <a:r>
              <a:rPr lang="cs-CZ" sz="1600" b="1" dirty="0" smtClean="0"/>
              <a:t>Sestrojíme pravoúhlý trojúhelník, jehož odvěsny mají délku 10 jednotek (libovolných) a 30,78 jednotek (stejných).</a:t>
            </a:r>
            <a:endParaRPr lang="cs-CZ" sz="1600" b="1" dirty="0"/>
          </a:p>
        </p:txBody>
      </p:sp>
      <p:sp>
        <p:nvSpPr>
          <p:cNvPr id="73" name="TextovéPole 72"/>
          <p:cNvSpPr txBox="1"/>
          <p:nvPr/>
        </p:nvSpPr>
        <p:spPr>
          <a:xfrm>
            <a:off x="3600000" y="2520000"/>
            <a:ext cx="3780312" cy="338554"/>
          </a:xfrm>
          <a:prstGeom prst="rect">
            <a:avLst/>
          </a:prstGeom>
          <a:noFill/>
        </p:spPr>
        <p:txBody>
          <a:bodyPr wrap="square" rtlCol="0">
            <a:spAutoFit/>
          </a:bodyPr>
          <a:lstStyle/>
          <a:p>
            <a:r>
              <a:rPr lang="cs-CZ" sz="1600" b="1" dirty="0" smtClean="0"/>
              <a:t>Vnitřní úhel BAC (</a:t>
            </a:r>
            <a:r>
              <a:rPr lang="cs-CZ" sz="1600" b="1" dirty="0" smtClean="0">
                <a:sym typeface="Symbol"/>
              </a:rPr>
              <a:t>) je 72°, protože:</a:t>
            </a:r>
            <a:endParaRPr lang="cs-CZ" sz="1600" b="1" dirty="0"/>
          </a:p>
        </p:txBody>
      </p:sp>
      <mc:AlternateContent xmlns:mc="http://schemas.openxmlformats.org/markup-compatibility/2006" xmlns:a14="http://schemas.microsoft.com/office/drawing/2010/main">
        <mc:Choice Requires="a14">
          <p:sp>
            <p:nvSpPr>
              <p:cNvPr id="74" name="TextovéPole 73"/>
              <p:cNvSpPr txBox="1"/>
              <p:nvPr/>
            </p:nvSpPr>
            <p:spPr>
              <a:xfrm>
                <a:off x="3600000" y="2880000"/>
                <a:ext cx="1728192" cy="67448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i="1" smtClean="0">
                          <a:latin typeface="Cambria Math"/>
                        </a:rPr>
                        <m:t>𝑡</m:t>
                      </m:r>
                      <m:r>
                        <a:rPr lang="cs-CZ" b="0" i="1" smtClean="0">
                          <a:latin typeface="Cambria Math"/>
                        </a:rPr>
                        <m:t>𝑔</m:t>
                      </m:r>
                      <m:r>
                        <a:rPr lang="cs-CZ" b="0" i="1" smtClean="0">
                          <a:latin typeface="Cambria Math"/>
                          <a:sym typeface="Symbol"/>
                        </a:rPr>
                        <m:t></m:t>
                      </m:r>
                      <m:r>
                        <a:rPr lang="cs-CZ" b="0" i="1" smtClean="0">
                          <a:latin typeface="Cambria Math"/>
                        </a:rPr>
                        <m:t>=</m:t>
                      </m:r>
                      <m:f>
                        <m:fPr>
                          <m:ctrlPr>
                            <a:rPr lang="cs-CZ" b="0" i="1" smtClean="0">
                              <a:latin typeface="Cambria Math"/>
                            </a:rPr>
                          </m:ctrlPr>
                        </m:fPr>
                        <m:num>
                          <m:d>
                            <m:dPr>
                              <m:begChr m:val="|"/>
                              <m:endChr m:val="|"/>
                              <m:ctrlPr>
                                <a:rPr lang="cs-CZ" b="0" i="1" smtClean="0">
                                  <a:latin typeface="Cambria Math"/>
                                </a:rPr>
                              </m:ctrlPr>
                            </m:dPr>
                            <m:e>
                              <m:r>
                                <a:rPr lang="cs-CZ" b="0" i="1" smtClean="0">
                                  <a:latin typeface="Cambria Math"/>
                                </a:rPr>
                                <m:t>𝐵𝐶</m:t>
                              </m:r>
                            </m:e>
                          </m:d>
                        </m:num>
                        <m:den>
                          <m:d>
                            <m:dPr>
                              <m:begChr m:val="|"/>
                              <m:endChr m:val="|"/>
                              <m:ctrlPr>
                                <a:rPr lang="cs-CZ" b="0" i="1" smtClean="0">
                                  <a:latin typeface="Cambria Math"/>
                                </a:rPr>
                              </m:ctrlPr>
                            </m:dPr>
                            <m:e>
                              <m:r>
                                <a:rPr lang="cs-CZ" b="0" i="1" smtClean="0">
                                  <a:latin typeface="Cambria Math"/>
                                </a:rPr>
                                <m:t>𝐴𝐵</m:t>
                              </m:r>
                            </m:e>
                          </m:d>
                        </m:den>
                      </m:f>
                    </m:oMath>
                  </m:oMathPara>
                </a14:m>
                <a:endParaRPr lang="cs-CZ" dirty="0"/>
              </a:p>
            </p:txBody>
          </p:sp>
        </mc:Choice>
        <mc:Fallback xmlns="">
          <p:sp>
            <p:nvSpPr>
              <p:cNvPr id="74" name="TextovéPole 73"/>
              <p:cNvSpPr txBox="1">
                <a:spLocks noRot="1" noChangeAspect="1" noMove="1" noResize="1" noEditPoints="1" noAdjustHandles="1" noChangeArrowheads="1" noChangeShapeType="1" noTextEdit="1"/>
              </p:cNvSpPr>
              <p:nvPr/>
            </p:nvSpPr>
            <p:spPr>
              <a:xfrm>
                <a:off x="3600000" y="2880000"/>
                <a:ext cx="1728192" cy="674480"/>
              </a:xfrm>
              <a:prstGeom prst="rect">
                <a:avLst/>
              </a:prstGeom>
              <a:blipFill rotWithShape="1">
                <a:blip r:embed="rId3"/>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75" name="TextovéPole 74"/>
              <p:cNvSpPr txBox="1"/>
              <p:nvPr/>
            </p:nvSpPr>
            <p:spPr>
              <a:xfrm>
                <a:off x="3600000" y="3600000"/>
                <a:ext cx="1728192" cy="61093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i="1" smtClean="0">
                          <a:latin typeface="Cambria Math"/>
                        </a:rPr>
                        <m:t>𝑡</m:t>
                      </m:r>
                      <m:r>
                        <a:rPr lang="cs-CZ" b="0" i="1" smtClean="0">
                          <a:latin typeface="Cambria Math"/>
                        </a:rPr>
                        <m:t>𝑔</m:t>
                      </m:r>
                      <m:r>
                        <a:rPr lang="cs-CZ" b="0" i="1" smtClean="0">
                          <a:latin typeface="Cambria Math"/>
                          <a:sym typeface="Symbol"/>
                        </a:rPr>
                        <m:t>72°</m:t>
                      </m:r>
                      <m:r>
                        <a:rPr lang="cs-CZ" b="0" i="1" smtClean="0">
                          <a:latin typeface="Cambria Math"/>
                        </a:rPr>
                        <m:t>=</m:t>
                      </m:r>
                      <m:f>
                        <m:fPr>
                          <m:ctrlPr>
                            <a:rPr lang="cs-CZ" b="0" i="1" smtClean="0">
                              <a:latin typeface="Cambria Math"/>
                            </a:rPr>
                          </m:ctrlPr>
                        </m:fPr>
                        <m:num>
                          <m:r>
                            <a:rPr lang="cs-CZ" b="0" i="1" smtClean="0">
                              <a:latin typeface="Cambria Math"/>
                            </a:rPr>
                            <m:t>30,78</m:t>
                          </m:r>
                        </m:num>
                        <m:den>
                          <m:r>
                            <a:rPr lang="cs-CZ" b="0" i="1" smtClean="0">
                              <a:latin typeface="Cambria Math"/>
                            </a:rPr>
                            <m:t>10</m:t>
                          </m:r>
                        </m:den>
                      </m:f>
                    </m:oMath>
                  </m:oMathPara>
                </a14:m>
                <a:endParaRPr lang="cs-CZ" dirty="0"/>
              </a:p>
            </p:txBody>
          </p:sp>
        </mc:Choice>
        <mc:Fallback xmlns="">
          <p:sp>
            <p:nvSpPr>
              <p:cNvPr id="75" name="TextovéPole 74"/>
              <p:cNvSpPr txBox="1">
                <a:spLocks noRot="1" noChangeAspect="1" noMove="1" noResize="1" noEditPoints="1" noAdjustHandles="1" noChangeArrowheads="1" noChangeShapeType="1" noTextEdit="1"/>
              </p:cNvSpPr>
              <p:nvPr/>
            </p:nvSpPr>
            <p:spPr>
              <a:xfrm>
                <a:off x="3600000" y="3600000"/>
                <a:ext cx="1728192" cy="610936"/>
              </a:xfrm>
              <a:prstGeom prst="rect">
                <a:avLst/>
              </a:prstGeom>
              <a:blipFill rotWithShape="1">
                <a:blip r:embed="rId4"/>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76" name="TextovéPole 75"/>
              <p:cNvSpPr txBox="1"/>
              <p:nvPr/>
            </p:nvSpPr>
            <p:spPr>
              <a:xfrm>
                <a:off x="3600000" y="432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i="1" smtClean="0">
                          <a:latin typeface="Cambria Math"/>
                        </a:rPr>
                        <m:t>𝑡</m:t>
                      </m:r>
                      <m:r>
                        <a:rPr lang="cs-CZ" b="0" i="1" smtClean="0">
                          <a:latin typeface="Cambria Math"/>
                        </a:rPr>
                        <m:t>𝑔</m:t>
                      </m:r>
                      <m:r>
                        <a:rPr lang="cs-CZ" b="0" i="1" smtClean="0">
                          <a:latin typeface="Cambria Math"/>
                          <a:sym typeface="Symbol"/>
                        </a:rPr>
                        <m:t>72°</m:t>
                      </m:r>
                      <m:r>
                        <a:rPr lang="cs-CZ" b="0" i="1" smtClean="0">
                          <a:latin typeface="Cambria Math"/>
                        </a:rPr>
                        <m:t>=3,078</m:t>
                      </m:r>
                    </m:oMath>
                  </m:oMathPara>
                </a14:m>
                <a:endParaRPr lang="cs-CZ" dirty="0"/>
              </a:p>
            </p:txBody>
          </p:sp>
        </mc:Choice>
        <mc:Fallback xmlns="">
          <p:sp>
            <p:nvSpPr>
              <p:cNvPr id="76" name="TextovéPole 75"/>
              <p:cNvSpPr txBox="1">
                <a:spLocks noRot="1" noChangeAspect="1" noMove="1" noResize="1" noEditPoints="1" noAdjustHandles="1" noChangeArrowheads="1" noChangeShapeType="1" noTextEdit="1"/>
              </p:cNvSpPr>
              <p:nvPr/>
            </p:nvSpPr>
            <p:spPr>
              <a:xfrm>
                <a:off x="3600000" y="4320000"/>
                <a:ext cx="1728192" cy="369332"/>
              </a:xfrm>
              <a:prstGeom prst="rect">
                <a:avLst/>
              </a:prstGeom>
              <a:blipFill rotWithShape="1">
                <a:blip r:embed="rId5"/>
                <a:stretch>
                  <a:fillRect b="-8333"/>
                </a:stretch>
              </a:blipFill>
            </p:spPr>
            <p:txBody>
              <a:bodyPr/>
              <a:lstStyle/>
              <a:p>
                <a:r>
                  <a:rPr lang="cs-CZ">
                    <a:noFill/>
                  </a:rPr>
                  <a:t> </a:t>
                </a:r>
              </a:p>
            </p:txBody>
          </p:sp>
        </mc:Fallback>
      </mc:AlternateContent>
      <p:sp>
        <p:nvSpPr>
          <p:cNvPr id="2" name="TextovéPole 1"/>
          <p:cNvSpPr txBox="1"/>
          <p:nvPr/>
        </p:nvSpPr>
        <p:spPr>
          <a:xfrm>
            <a:off x="7291264" y="6485837"/>
            <a:ext cx="639688" cy="338554"/>
          </a:xfrm>
          <a:prstGeom prst="rect">
            <a:avLst/>
          </a:prstGeom>
          <a:noFill/>
        </p:spPr>
        <p:txBody>
          <a:bodyPr wrap="square" rtlCol="0">
            <a:spAutoFit/>
          </a:bodyPr>
          <a:lstStyle/>
          <a:p>
            <a:r>
              <a:rPr lang="cs-CZ" sz="1600" dirty="0" smtClean="0"/>
              <a:t>10 j</a:t>
            </a:r>
            <a:endParaRPr lang="cs-CZ" sz="1600" dirty="0"/>
          </a:p>
        </p:txBody>
      </p:sp>
      <p:sp>
        <p:nvSpPr>
          <p:cNvPr id="77" name="TextovéPole 76"/>
          <p:cNvSpPr txBox="1"/>
          <p:nvPr/>
        </p:nvSpPr>
        <p:spPr>
          <a:xfrm>
            <a:off x="8298668" y="4868542"/>
            <a:ext cx="1097868" cy="338554"/>
          </a:xfrm>
          <a:prstGeom prst="rect">
            <a:avLst/>
          </a:prstGeom>
          <a:noFill/>
        </p:spPr>
        <p:txBody>
          <a:bodyPr wrap="square" rtlCol="0">
            <a:spAutoFit/>
          </a:bodyPr>
          <a:lstStyle/>
          <a:p>
            <a:r>
              <a:rPr lang="cs-CZ" sz="1600" dirty="0" smtClean="0"/>
              <a:t>30,78 j</a:t>
            </a:r>
            <a:endParaRPr lang="cs-CZ" sz="1600" dirty="0"/>
          </a:p>
        </p:txBody>
      </p:sp>
      <p:cxnSp>
        <p:nvCxnSpPr>
          <p:cNvPr id="4" name="Přímá spojnice 3"/>
          <p:cNvCxnSpPr/>
          <p:nvPr/>
        </p:nvCxnSpPr>
        <p:spPr bwMode="auto">
          <a:xfrm>
            <a:off x="360000" y="3068960"/>
            <a:ext cx="1547704" cy="0"/>
          </a:xfrm>
          <a:prstGeom prst="line">
            <a:avLst/>
          </a:prstGeom>
          <a:solidFill>
            <a:schemeClr val="accent1"/>
          </a:solidFill>
          <a:ln w="381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434331277"/>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500" fill="hold"/>
                                        <p:tgtEl>
                                          <p:spTgt spid="38"/>
                                        </p:tgtEl>
                                        <p:attrNameLst>
                                          <p:attrName>ppt_x</p:attrName>
                                        </p:attrNameLst>
                                      </p:cBhvr>
                                      <p:tavLst>
                                        <p:tav tm="0">
                                          <p:val>
                                            <p:strVal val="#ppt_x"/>
                                          </p:val>
                                        </p:tav>
                                        <p:tav tm="100000">
                                          <p:val>
                                            <p:strVal val="#ppt_x"/>
                                          </p:val>
                                        </p:tav>
                                      </p:tavLst>
                                    </p:anim>
                                    <p:anim calcmode="lin" valueType="num">
                                      <p:cBhvr additive="base">
                                        <p:cTn id="1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p:cTn id="25" dur="1000" fill="hold"/>
                                        <p:tgtEl>
                                          <p:spTgt spid="52"/>
                                        </p:tgtEl>
                                        <p:attrNameLst>
                                          <p:attrName>ppt_w</p:attrName>
                                        </p:attrNameLst>
                                      </p:cBhvr>
                                      <p:tavLst>
                                        <p:tav tm="0">
                                          <p:val>
                                            <p:fltVal val="0"/>
                                          </p:val>
                                        </p:tav>
                                        <p:tav tm="100000">
                                          <p:val>
                                            <p:strVal val="#ppt_w"/>
                                          </p:val>
                                        </p:tav>
                                      </p:tavLst>
                                    </p:anim>
                                    <p:anim calcmode="lin" valueType="num">
                                      <p:cBhvr>
                                        <p:cTn id="26" dur="1000" fill="hold"/>
                                        <p:tgtEl>
                                          <p:spTgt spid="52"/>
                                        </p:tgtEl>
                                        <p:attrNameLst>
                                          <p:attrName>ppt_h</p:attrName>
                                        </p:attrNameLst>
                                      </p:cBhvr>
                                      <p:tavLst>
                                        <p:tav tm="0">
                                          <p:val>
                                            <p:fltVal val="0"/>
                                          </p:val>
                                        </p:tav>
                                        <p:tav tm="100000">
                                          <p:val>
                                            <p:strVal val="#ppt_h"/>
                                          </p:val>
                                        </p:tav>
                                      </p:tavLst>
                                    </p:anim>
                                    <p:anim calcmode="lin" valueType="num">
                                      <p:cBhvr>
                                        <p:cTn id="27" dur="1000" fill="hold"/>
                                        <p:tgtEl>
                                          <p:spTgt spid="52"/>
                                        </p:tgtEl>
                                        <p:attrNameLst>
                                          <p:attrName>style.rotation</p:attrName>
                                        </p:attrNameLst>
                                      </p:cBhvr>
                                      <p:tavLst>
                                        <p:tav tm="0">
                                          <p:val>
                                            <p:fltVal val="90"/>
                                          </p:val>
                                        </p:tav>
                                        <p:tav tm="100000">
                                          <p:val>
                                            <p:fltVal val="0"/>
                                          </p:val>
                                        </p:tav>
                                      </p:tavLst>
                                    </p:anim>
                                    <p:animEffect transition="in" filter="fade">
                                      <p:cBhvr>
                                        <p:cTn id="28" dur="1000"/>
                                        <p:tgtEl>
                                          <p:spTgt spid="52"/>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p:cTn id="33" dur="1000" fill="hold"/>
                                        <p:tgtEl>
                                          <p:spTgt spid="55"/>
                                        </p:tgtEl>
                                        <p:attrNameLst>
                                          <p:attrName>ppt_w</p:attrName>
                                        </p:attrNameLst>
                                      </p:cBhvr>
                                      <p:tavLst>
                                        <p:tav tm="0">
                                          <p:val>
                                            <p:fltVal val="0"/>
                                          </p:val>
                                        </p:tav>
                                        <p:tav tm="100000">
                                          <p:val>
                                            <p:strVal val="#ppt_w"/>
                                          </p:val>
                                        </p:tav>
                                      </p:tavLst>
                                    </p:anim>
                                    <p:anim calcmode="lin" valueType="num">
                                      <p:cBhvr>
                                        <p:cTn id="34" dur="1000" fill="hold"/>
                                        <p:tgtEl>
                                          <p:spTgt spid="55"/>
                                        </p:tgtEl>
                                        <p:attrNameLst>
                                          <p:attrName>ppt_h</p:attrName>
                                        </p:attrNameLst>
                                      </p:cBhvr>
                                      <p:tavLst>
                                        <p:tav tm="0">
                                          <p:val>
                                            <p:fltVal val="0"/>
                                          </p:val>
                                        </p:tav>
                                        <p:tav tm="100000">
                                          <p:val>
                                            <p:strVal val="#ppt_h"/>
                                          </p:val>
                                        </p:tav>
                                      </p:tavLst>
                                    </p:anim>
                                    <p:anim calcmode="lin" valueType="num">
                                      <p:cBhvr>
                                        <p:cTn id="35" dur="1000" fill="hold"/>
                                        <p:tgtEl>
                                          <p:spTgt spid="55"/>
                                        </p:tgtEl>
                                        <p:attrNameLst>
                                          <p:attrName>style.rotation</p:attrName>
                                        </p:attrNameLst>
                                      </p:cBhvr>
                                      <p:tavLst>
                                        <p:tav tm="0">
                                          <p:val>
                                            <p:fltVal val="90"/>
                                          </p:val>
                                        </p:tav>
                                        <p:tav tm="100000">
                                          <p:val>
                                            <p:fltVal val="0"/>
                                          </p:val>
                                        </p:tav>
                                      </p:tavLst>
                                    </p:anim>
                                    <p:animEffect transition="in" filter="fade">
                                      <p:cBhvr>
                                        <p:cTn id="36" dur="1000"/>
                                        <p:tgtEl>
                                          <p:spTgt spid="55"/>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grpId="0" nodeType="click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1000" fill="hold"/>
                                        <p:tgtEl>
                                          <p:spTgt spid="56"/>
                                        </p:tgtEl>
                                        <p:attrNameLst>
                                          <p:attrName>ppt_w</p:attrName>
                                        </p:attrNameLst>
                                      </p:cBhvr>
                                      <p:tavLst>
                                        <p:tav tm="0">
                                          <p:val>
                                            <p:fltVal val="0"/>
                                          </p:val>
                                        </p:tav>
                                        <p:tav tm="100000">
                                          <p:val>
                                            <p:strVal val="#ppt_w"/>
                                          </p:val>
                                        </p:tav>
                                      </p:tavLst>
                                    </p:anim>
                                    <p:anim calcmode="lin" valueType="num">
                                      <p:cBhvr>
                                        <p:cTn id="42" dur="1000" fill="hold"/>
                                        <p:tgtEl>
                                          <p:spTgt spid="56"/>
                                        </p:tgtEl>
                                        <p:attrNameLst>
                                          <p:attrName>ppt_h</p:attrName>
                                        </p:attrNameLst>
                                      </p:cBhvr>
                                      <p:tavLst>
                                        <p:tav tm="0">
                                          <p:val>
                                            <p:fltVal val="0"/>
                                          </p:val>
                                        </p:tav>
                                        <p:tav tm="100000">
                                          <p:val>
                                            <p:strVal val="#ppt_h"/>
                                          </p:val>
                                        </p:tav>
                                      </p:tavLst>
                                    </p:anim>
                                    <p:anim calcmode="lin" valueType="num">
                                      <p:cBhvr>
                                        <p:cTn id="43" dur="1000" fill="hold"/>
                                        <p:tgtEl>
                                          <p:spTgt spid="56"/>
                                        </p:tgtEl>
                                        <p:attrNameLst>
                                          <p:attrName>style.rotation</p:attrName>
                                        </p:attrNameLst>
                                      </p:cBhvr>
                                      <p:tavLst>
                                        <p:tav tm="0">
                                          <p:val>
                                            <p:fltVal val="90"/>
                                          </p:val>
                                        </p:tav>
                                        <p:tav tm="100000">
                                          <p:val>
                                            <p:fltVal val="0"/>
                                          </p:val>
                                        </p:tav>
                                      </p:tavLst>
                                    </p:anim>
                                    <p:animEffect transition="in" filter="fade">
                                      <p:cBhvr>
                                        <p:cTn id="44" dur="1000"/>
                                        <p:tgtEl>
                                          <p:spTgt spid="56"/>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65"/>
                                        </p:tgtEl>
                                        <p:attrNameLst>
                                          <p:attrName>style.visibility</p:attrName>
                                        </p:attrNameLst>
                                      </p:cBhvr>
                                      <p:to>
                                        <p:strVal val="visible"/>
                                      </p:to>
                                    </p:set>
                                    <p:anim calcmode="lin" valueType="num">
                                      <p:cBhvr>
                                        <p:cTn id="49" dur="1000" fill="hold"/>
                                        <p:tgtEl>
                                          <p:spTgt spid="65"/>
                                        </p:tgtEl>
                                        <p:attrNameLst>
                                          <p:attrName>ppt_w</p:attrName>
                                        </p:attrNameLst>
                                      </p:cBhvr>
                                      <p:tavLst>
                                        <p:tav tm="0">
                                          <p:val>
                                            <p:fltVal val="0"/>
                                          </p:val>
                                        </p:tav>
                                        <p:tav tm="100000">
                                          <p:val>
                                            <p:strVal val="#ppt_w"/>
                                          </p:val>
                                        </p:tav>
                                      </p:tavLst>
                                    </p:anim>
                                    <p:anim calcmode="lin" valueType="num">
                                      <p:cBhvr>
                                        <p:cTn id="50" dur="1000" fill="hold"/>
                                        <p:tgtEl>
                                          <p:spTgt spid="65"/>
                                        </p:tgtEl>
                                        <p:attrNameLst>
                                          <p:attrName>ppt_h</p:attrName>
                                        </p:attrNameLst>
                                      </p:cBhvr>
                                      <p:tavLst>
                                        <p:tav tm="0">
                                          <p:val>
                                            <p:fltVal val="0"/>
                                          </p:val>
                                        </p:tav>
                                        <p:tav tm="100000">
                                          <p:val>
                                            <p:strVal val="#ppt_h"/>
                                          </p:val>
                                        </p:tav>
                                      </p:tavLst>
                                    </p:anim>
                                    <p:anim calcmode="lin" valueType="num">
                                      <p:cBhvr>
                                        <p:cTn id="51" dur="1000" fill="hold"/>
                                        <p:tgtEl>
                                          <p:spTgt spid="65"/>
                                        </p:tgtEl>
                                        <p:attrNameLst>
                                          <p:attrName>style.rotation</p:attrName>
                                        </p:attrNameLst>
                                      </p:cBhvr>
                                      <p:tavLst>
                                        <p:tav tm="0">
                                          <p:val>
                                            <p:fltVal val="90"/>
                                          </p:val>
                                        </p:tav>
                                        <p:tav tm="100000">
                                          <p:val>
                                            <p:fltVal val="0"/>
                                          </p:val>
                                        </p:tav>
                                      </p:tavLst>
                                    </p:anim>
                                    <p:animEffect transition="in" filter="fade">
                                      <p:cBhvr>
                                        <p:cTn id="52" dur="1000"/>
                                        <p:tgtEl>
                                          <p:spTgt spid="65"/>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42"/>
                                        </p:tgtEl>
                                        <p:attrNameLst>
                                          <p:attrName>style.visibility</p:attrName>
                                        </p:attrNameLst>
                                      </p:cBhvr>
                                      <p:to>
                                        <p:strVal val="visible"/>
                                      </p:to>
                                    </p:set>
                                    <p:anim calcmode="lin" valueType="num">
                                      <p:cBhvr additive="base">
                                        <p:cTn id="57" dur="500" fill="hold"/>
                                        <p:tgtEl>
                                          <p:spTgt spid="42"/>
                                        </p:tgtEl>
                                        <p:attrNameLst>
                                          <p:attrName>ppt_x</p:attrName>
                                        </p:attrNameLst>
                                      </p:cBhvr>
                                      <p:tavLst>
                                        <p:tav tm="0">
                                          <p:val>
                                            <p:strVal val="#ppt_x"/>
                                          </p:val>
                                        </p:tav>
                                        <p:tav tm="100000">
                                          <p:val>
                                            <p:strVal val="#ppt_x"/>
                                          </p:val>
                                        </p:tav>
                                      </p:tavLst>
                                    </p:anim>
                                    <p:anim calcmode="lin" valueType="num">
                                      <p:cBhvr additive="base">
                                        <p:cTn id="58" dur="500" fill="hold"/>
                                        <p:tgtEl>
                                          <p:spTgt spid="42"/>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500" fill="hold"/>
                                        <p:tgtEl>
                                          <p:spTgt spid="45"/>
                                        </p:tgtEl>
                                        <p:attrNameLst>
                                          <p:attrName>ppt_x</p:attrName>
                                        </p:attrNameLst>
                                      </p:cBhvr>
                                      <p:tavLst>
                                        <p:tav tm="0">
                                          <p:val>
                                            <p:strVal val="#ppt_x"/>
                                          </p:val>
                                        </p:tav>
                                        <p:tav tm="100000">
                                          <p:val>
                                            <p:strVal val="#ppt_x"/>
                                          </p:val>
                                        </p:tav>
                                      </p:tavLst>
                                    </p:anim>
                                    <p:anim calcmode="lin" valueType="num">
                                      <p:cBhvr additive="base">
                                        <p:cTn id="66" dur="500" fill="hold"/>
                                        <p:tgtEl>
                                          <p:spTgt spid="4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additive="base">
                                        <p:cTn id="69" dur="500" fill="hold"/>
                                        <p:tgtEl>
                                          <p:spTgt spid="51"/>
                                        </p:tgtEl>
                                        <p:attrNameLst>
                                          <p:attrName>ppt_x</p:attrName>
                                        </p:attrNameLst>
                                      </p:cBhvr>
                                      <p:tavLst>
                                        <p:tav tm="0">
                                          <p:val>
                                            <p:strVal val="#ppt_x"/>
                                          </p:val>
                                        </p:tav>
                                        <p:tav tm="100000">
                                          <p:val>
                                            <p:strVal val="#ppt_x"/>
                                          </p:val>
                                        </p:tav>
                                      </p:tavLst>
                                    </p:anim>
                                    <p:anim calcmode="lin" valueType="num">
                                      <p:cBhvr additive="base">
                                        <p:cTn id="70" dur="500" fill="hold"/>
                                        <p:tgtEl>
                                          <p:spTgt spid="51"/>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ppt_x"/>
                                          </p:val>
                                        </p:tav>
                                        <p:tav tm="100000">
                                          <p:val>
                                            <p:strVal val="#ppt_x"/>
                                          </p:val>
                                        </p:tav>
                                      </p:tavLst>
                                    </p:anim>
                                    <p:anim calcmode="lin" valueType="num">
                                      <p:cBhvr additive="base">
                                        <p:cTn id="74" dur="500" fill="hold"/>
                                        <p:tgtEl>
                                          <p:spTgt spid="46"/>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ppt_x"/>
                                          </p:val>
                                        </p:tav>
                                        <p:tav tm="100000">
                                          <p:val>
                                            <p:strVal val="#ppt_x"/>
                                          </p:val>
                                        </p:tav>
                                      </p:tavLst>
                                    </p:anim>
                                    <p:anim calcmode="lin" valueType="num">
                                      <p:cBhvr additive="base">
                                        <p:cTn id="78" dur="500" fill="hold"/>
                                        <p:tgtEl>
                                          <p:spTgt spid="40"/>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50"/>
                                        </p:tgtEl>
                                        <p:attrNameLst>
                                          <p:attrName>style.visibility</p:attrName>
                                        </p:attrNameLst>
                                      </p:cBhvr>
                                      <p:to>
                                        <p:strVal val="visible"/>
                                      </p:to>
                                    </p:set>
                                    <p:anim calcmode="lin" valueType="num">
                                      <p:cBhvr additive="base">
                                        <p:cTn id="81" dur="500" fill="hold"/>
                                        <p:tgtEl>
                                          <p:spTgt spid="50"/>
                                        </p:tgtEl>
                                        <p:attrNameLst>
                                          <p:attrName>ppt_x</p:attrName>
                                        </p:attrNameLst>
                                      </p:cBhvr>
                                      <p:tavLst>
                                        <p:tav tm="0">
                                          <p:val>
                                            <p:strVal val="#ppt_x"/>
                                          </p:val>
                                        </p:tav>
                                        <p:tav tm="100000">
                                          <p:val>
                                            <p:strVal val="#ppt_x"/>
                                          </p:val>
                                        </p:tav>
                                      </p:tavLst>
                                    </p:anim>
                                    <p:anim calcmode="lin" valueType="num">
                                      <p:cBhvr additive="base">
                                        <p:cTn id="82" dur="500" fill="hold"/>
                                        <p:tgtEl>
                                          <p:spTgt spid="50"/>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4"/>
                                        </p:tgtEl>
                                        <p:attrNameLst>
                                          <p:attrName>style.visibility</p:attrName>
                                        </p:attrNameLst>
                                      </p:cBhvr>
                                      <p:to>
                                        <p:strVal val="visible"/>
                                      </p:to>
                                    </p:set>
                                    <p:anim calcmode="lin" valueType="num">
                                      <p:cBhvr additive="base">
                                        <p:cTn id="85" dur="500" fill="hold"/>
                                        <p:tgtEl>
                                          <p:spTgt spid="44"/>
                                        </p:tgtEl>
                                        <p:attrNameLst>
                                          <p:attrName>ppt_x</p:attrName>
                                        </p:attrNameLst>
                                      </p:cBhvr>
                                      <p:tavLst>
                                        <p:tav tm="0">
                                          <p:val>
                                            <p:strVal val="#ppt_x"/>
                                          </p:val>
                                        </p:tav>
                                        <p:tav tm="100000">
                                          <p:val>
                                            <p:strVal val="#ppt_x"/>
                                          </p:val>
                                        </p:tav>
                                      </p:tavLst>
                                    </p:anim>
                                    <p:anim calcmode="lin" valueType="num">
                                      <p:cBhvr additive="base">
                                        <p:cTn id="86" dur="500" fill="hold"/>
                                        <p:tgtEl>
                                          <p:spTgt spid="44"/>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41"/>
                                        </p:tgtEl>
                                        <p:attrNameLst>
                                          <p:attrName>style.visibility</p:attrName>
                                        </p:attrNameLst>
                                      </p:cBhvr>
                                      <p:to>
                                        <p:strVal val="visible"/>
                                      </p:to>
                                    </p:set>
                                    <p:anim calcmode="lin" valueType="num">
                                      <p:cBhvr additive="base">
                                        <p:cTn id="89" dur="500" fill="hold"/>
                                        <p:tgtEl>
                                          <p:spTgt spid="41"/>
                                        </p:tgtEl>
                                        <p:attrNameLst>
                                          <p:attrName>ppt_x</p:attrName>
                                        </p:attrNameLst>
                                      </p:cBhvr>
                                      <p:tavLst>
                                        <p:tav tm="0">
                                          <p:val>
                                            <p:strVal val="#ppt_x"/>
                                          </p:val>
                                        </p:tav>
                                        <p:tav tm="100000">
                                          <p:val>
                                            <p:strVal val="#ppt_x"/>
                                          </p:val>
                                        </p:tav>
                                      </p:tavLst>
                                    </p:anim>
                                    <p:anim calcmode="lin" valueType="num">
                                      <p:cBhvr additive="base">
                                        <p:cTn id="90" dur="500" fill="hold"/>
                                        <p:tgtEl>
                                          <p:spTgt spid="4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77"/>
                                        </p:tgtEl>
                                        <p:attrNameLst>
                                          <p:attrName>style.visibility</p:attrName>
                                        </p:attrNameLst>
                                      </p:cBhvr>
                                      <p:to>
                                        <p:strVal val="visible"/>
                                      </p:to>
                                    </p:set>
                                    <p:anim calcmode="lin" valueType="num">
                                      <p:cBhvr additive="base">
                                        <p:cTn id="93" dur="500" fill="hold"/>
                                        <p:tgtEl>
                                          <p:spTgt spid="77"/>
                                        </p:tgtEl>
                                        <p:attrNameLst>
                                          <p:attrName>ppt_x</p:attrName>
                                        </p:attrNameLst>
                                      </p:cBhvr>
                                      <p:tavLst>
                                        <p:tav tm="0">
                                          <p:val>
                                            <p:strVal val="#ppt_x"/>
                                          </p:val>
                                        </p:tav>
                                        <p:tav tm="100000">
                                          <p:val>
                                            <p:strVal val="#ppt_x"/>
                                          </p:val>
                                        </p:tav>
                                      </p:tavLst>
                                    </p:anim>
                                    <p:anim calcmode="lin" valueType="num">
                                      <p:cBhvr additive="base">
                                        <p:cTn id="94" dur="500" fill="hold"/>
                                        <p:tgtEl>
                                          <p:spTgt spid="77"/>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
                                        </p:tgtEl>
                                        <p:attrNameLst>
                                          <p:attrName>style.visibility</p:attrName>
                                        </p:attrNameLst>
                                      </p:cBhvr>
                                      <p:to>
                                        <p:strVal val="visible"/>
                                      </p:to>
                                    </p:set>
                                    <p:anim calcmode="lin" valueType="num">
                                      <p:cBhvr additive="base">
                                        <p:cTn id="97" dur="500" fill="hold"/>
                                        <p:tgtEl>
                                          <p:spTgt spid="2"/>
                                        </p:tgtEl>
                                        <p:attrNameLst>
                                          <p:attrName>ppt_x</p:attrName>
                                        </p:attrNameLst>
                                      </p:cBhvr>
                                      <p:tavLst>
                                        <p:tav tm="0">
                                          <p:val>
                                            <p:strVal val="#ppt_x"/>
                                          </p:val>
                                        </p:tav>
                                        <p:tav tm="100000">
                                          <p:val>
                                            <p:strVal val="#ppt_x"/>
                                          </p:val>
                                        </p:tav>
                                      </p:tavLst>
                                    </p:anim>
                                    <p:anim calcmode="lin" valueType="num">
                                      <p:cBhvr additive="base">
                                        <p:cTn id="98" dur="500" fill="hold"/>
                                        <p:tgtEl>
                                          <p:spTgt spid="2"/>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 calcmode="lin" valueType="num">
                                      <p:cBhvr additive="base">
                                        <p:cTn id="101" dur="500" fill="hold"/>
                                        <p:tgtEl>
                                          <p:spTgt spid="43"/>
                                        </p:tgtEl>
                                        <p:attrNameLst>
                                          <p:attrName>ppt_x</p:attrName>
                                        </p:attrNameLst>
                                      </p:cBhvr>
                                      <p:tavLst>
                                        <p:tav tm="0">
                                          <p:val>
                                            <p:strVal val="#ppt_x"/>
                                          </p:val>
                                        </p:tav>
                                        <p:tav tm="100000">
                                          <p:val>
                                            <p:strVal val="#ppt_x"/>
                                          </p:val>
                                        </p:tav>
                                      </p:tavLst>
                                    </p:anim>
                                    <p:anim calcmode="lin" valueType="num">
                                      <p:cBhvr additive="base">
                                        <p:cTn id="10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31" presetClass="entr" presetSubtype="0" fill="hold" grpId="0" nodeType="clickEffect">
                                  <p:stCondLst>
                                    <p:cond delay="0"/>
                                  </p:stCondLst>
                                  <p:childTnLst>
                                    <p:set>
                                      <p:cBhvr>
                                        <p:cTn id="106" dur="1" fill="hold">
                                          <p:stCondLst>
                                            <p:cond delay="0"/>
                                          </p:stCondLst>
                                        </p:cTn>
                                        <p:tgtEl>
                                          <p:spTgt spid="73"/>
                                        </p:tgtEl>
                                        <p:attrNameLst>
                                          <p:attrName>style.visibility</p:attrName>
                                        </p:attrNameLst>
                                      </p:cBhvr>
                                      <p:to>
                                        <p:strVal val="visible"/>
                                      </p:to>
                                    </p:set>
                                    <p:anim calcmode="lin" valueType="num">
                                      <p:cBhvr>
                                        <p:cTn id="107" dur="1000" fill="hold"/>
                                        <p:tgtEl>
                                          <p:spTgt spid="73"/>
                                        </p:tgtEl>
                                        <p:attrNameLst>
                                          <p:attrName>ppt_w</p:attrName>
                                        </p:attrNameLst>
                                      </p:cBhvr>
                                      <p:tavLst>
                                        <p:tav tm="0">
                                          <p:val>
                                            <p:fltVal val="0"/>
                                          </p:val>
                                        </p:tav>
                                        <p:tav tm="100000">
                                          <p:val>
                                            <p:strVal val="#ppt_w"/>
                                          </p:val>
                                        </p:tav>
                                      </p:tavLst>
                                    </p:anim>
                                    <p:anim calcmode="lin" valueType="num">
                                      <p:cBhvr>
                                        <p:cTn id="108" dur="1000" fill="hold"/>
                                        <p:tgtEl>
                                          <p:spTgt spid="73"/>
                                        </p:tgtEl>
                                        <p:attrNameLst>
                                          <p:attrName>ppt_h</p:attrName>
                                        </p:attrNameLst>
                                      </p:cBhvr>
                                      <p:tavLst>
                                        <p:tav tm="0">
                                          <p:val>
                                            <p:fltVal val="0"/>
                                          </p:val>
                                        </p:tav>
                                        <p:tav tm="100000">
                                          <p:val>
                                            <p:strVal val="#ppt_h"/>
                                          </p:val>
                                        </p:tav>
                                      </p:tavLst>
                                    </p:anim>
                                    <p:anim calcmode="lin" valueType="num">
                                      <p:cBhvr>
                                        <p:cTn id="109" dur="1000" fill="hold"/>
                                        <p:tgtEl>
                                          <p:spTgt spid="73"/>
                                        </p:tgtEl>
                                        <p:attrNameLst>
                                          <p:attrName>style.rotation</p:attrName>
                                        </p:attrNameLst>
                                      </p:cBhvr>
                                      <p:tavLst>
                                        <p:tav tm="0">
                                          <p:val>
                                            <p:fltVal val="90"/>
                                          </p:val>
                                        </p:tav>
                                        <p:tav tm="100000">
                                          <p:val>
                                            <p:fltVal val="0"/>
                                          </p:val>
                                        </p:tav>
                                      </p:tavLst>
                                    </p:anim>
                                    <p:animEffect transition="in" filter="fade">
                                      <p:cBhvr>
                                        <p:cTn id="110" dur="1000"/>
                                        <p:tgtEl>
                                          <p:spTgt spid="73"/>
                                        </p:tgtEl>
                                      </p:cBhvr>
                                    </p:animEffect>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74"/>
                                        </p:tgtEl>
                                        <p:attrNameLst>
                                          <p:attrName>style.visibility</p:attrName>
                                        </p:attrNameLst>
                                      </p:cBhvr>
                                      <p:to>
                                        <p:strVal val="visible"/>
                                      </p:to>
                                    </p:set>
                                    <p:anim calcmode="lin" valueType="num">
                                      <p:cBhvr additive="base">
                                        <p:cTn id="115" dur="500" fill="hold"/>
                                        <p:tgtEl>
                                          <p:spTgt spid="74"/>
                                        </p:tgtEl>
                                        <p:attrNameLst>
                                          <p:attrName>ppt_x</p:attrName>
                                        </p:attrNameLst>
                                      </p:cBhvr>
                                      <p:tavLst>
                                        <p:tav tm="0">
                                          <p:val>
                                            <p:strVal val="#ppt_x"/>
                                          </p:val>
                                        </p:tav>
                                        <p:tav tm="100000">
                                          <p:val>
                                            <p:strVal val="#ppt_x"/>
                                          </p:val>
                                        </p:tav>
                                      </p:tavLst>
                                    </p:anim>
                                    <p:anim calcmode="lin" valueType="num">
                                      <p:cBhvr additive="base">
                                        <p:cTn id="116"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75"/>
                                        </p:tgtEl>
                                        <p:attrNameLst>
                                          <p:attrName>style.visibility</p:attrName>
                                        </p:attrNameLst>
                                      </p:cBhvr>
                                      <p:to>
                                        <p:strVal val="visible"/>
                                      </p:to>
                                    </p:set>
                                    <p:anim calcmode="lin" valueType="num">
                                      <p:cBhvr additive="base">
                                        <p:cTn id="121" dur="500" fill="hold"/>
                                        <p:tgtEl>
                                          <p:spTgt spid="75"/>
                                        </p:tgtEl>
                                        <p:attrNameLst>
                                          <p:attrName>ppt_x</p:attrName>
                                        </p:attrNameLst>
                                      </p:cBhvr>
                                      <p:tavLst>
                                        <p:tav tm="0">
                                          <p:val>
                                            <p:strVal val="#ppt_x"/>
                                          </p:val>
                                        </p:tav>
                                        <p:tav tm="100000">
                                          <p:val>
                                            <p:strVal val="#ppt_x"/>
                                          </p:val>
                                        </p:tav>
                                      </p:tavLst>
                                    </p:anim>
                                    <p:anim calcmode="lin" valueType="num">
                                      <p:cBhvr additive="base">
                                        <p:cTn id="122"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76"/>
                                        </p:tgtEl>
                                        <p:attrNameLst>
                                          <p:attrName>style.visibility</p:attrName>
                                        </p:attrNameLst>
                                      </p:cBhvr>
                                      <p:to>
                                        <p:strVal val="visible"/>
                                      </p:to>
                                    </p:set>
                                    <p:anim calcmode="lin" valueType="num">
                                      <p:cBhvr additive="base">
                                        <p:cTn id="127" dur="500" fill="hold"/>
                                        <p:tgtEl>
                                          <p:spTgt spid="76"/>
                                        </p:tgtEl>
                                        <p:attrNameLst>
                                          <p:attrName>ppt_x</p:attrName>
                                        </p:attrNameLst>
                                      </p:cBhvr>
                                      <p:tavLst>
                                        <p:tav tm="0">
                                          <p:val>
                                            <p:strVal val="#ppt_x"/>
                                          </p:val>
                                        </p:tav>
                                        <p:tav tm="100000">
                                          <p:val>
                                            <p:strVal val="#ppt_x"/>
                                          </p:val>
                                        </p:tav>
                                      </p:tavLst>
                                    </p:anim>
                                    <p:anim calcmode="lin" valueType="num">
                                      <p:cBhvr additive="base">
                                        <p:cTn id="128"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8" grpId="0"/>
      <p:bldP spid="43" grpId="0"/>
      <p:bldP spid="44" grpId="0"/>
      <p:bldP spid="45" grpId="0"/>
      <p:bldP spid="46" grpId="0" animBg="1"/>
      <p:bldP spid="47" grpId="0" animBg="1"/>
      <p:bldP spid="50" grpId="0"/>
      <p:bldP spid="51" grpId="0"/>
      <p:bldP spid="52" grpId="0"/>
      <p:bldP spid="55" grpId="0"/>
      <p:bldP spid="56" grpId="0"/>
      <p:bldP spid="65" grpId="0"/>
      <p:bldP spid="73" grpId="0"/>
      <p:bldP spid="74" grpId="0"/>
      <p:bldP spid="75" grpId="0"/>
      <p:bldP spid="76" grpId="0"/>
      <p:bldP spid="2" grpId="0"/>
      <p:bldP spid="7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360000" y="260648"/>
            <a:ext cx="8604488" cy="1261884"/>
          </a:xfrm>
          <a:prstGeom prst="rect">
            <a:avLst/>
          </a:prstGeom>
        </p:spPr>
        <p:txBody>
          <a:bodyPr wrap="square">
            <a:spAutoFit/>
          </a:bodyPr>
          <a:lstStyle/>
          <a:p>
            <a:pPr algn="ctr"/>
            <a:r>
              <a:rPr lang="cs-CZ" sz="4400" dirty="0">
                <a:solidFill>
                  <a:schemeClr val="accent2">
                    <a:lumMod val="50000"/>
                  </a:schemeClr>
                </a:solidFill>
                <a:latin typeface="+mj-lt"/>
              </a:rPr>
              <a:t>Řešení pravoúhlého trojúhelníku</a:t>
            </a:r>
            <a:br>
              <a:rPr lang="cs-CZ" sz="4400" dirty="0">
                <a:solidFill>
                  <a:schemeClr val="accent2">
                    <a:lumMod val="50000"/>
                  </a:schemeClr>
                </a:solidFill>
                <a:latin typeface="+mj-lt"/>
              </a:rPr>
            </a:br>
            <a:r>
              <a:rPr lang="cs-CZ" sz="3200" dirty="0" smtClean="0">
                <a:solidFill>
                  <a:schemeClr val="accent2">
                    <a:lumMod val="50000"/>
                  </a:schemeClr>
                </a:solidFill>
                <a:latin typeface="+mj-lt"/>
              </a:rPr>
              <a:t>Cvičení 1</a:t>
            </a:r>
            <a:endParaRPr lang="cs-CZ" sz="3200" dirty="0">
              <a:solidFill>
                <a:schemeClr val="accent2">
                  <a:lumMod val="50000"/>
                </a:schemeClr>
              </a:solidFill>
              <a:latin typeface="+mj-lt"/>
            </a:endParaRPr>
          </a:p>
        </p:txBody>
      </p:sp>
      <p:sp>
        <p:nvSpPr>
          <p:cNvPr id="32" name="TextovéPole 31"/>
          <p:cNvSpPr txBox="1"/>
          <p:nvPr/>
        </p:nvSpPr>
        <p:spPr>
          <a:xfrm>
            <a:off x="360000" y="1980000"/>
            <a:ext cx="9144000" cy="615553"/>
          </a:xfrm>
          <a:prstGeom prst="rect">
            <a:avLst/>
          </a:prstGeom>
          <a:noFill/>
        </p:spPr>
        <p:txBody>
          <a:bodyPr wrap="square" rtlCol="0">
            <a:spAutoFit/>
          </a:bodyPr>
          <a:lstStyle/>
          <a:p>
            <a:r>
              <a:rPr lang="cs-CZ" sz="1700" b="1" dirty="0" smtClean="0"/>
              <a:t>Pravoúhlý trojúhelníku ABC má pravý úhel u vrcholu C. Vypočítejte velikost jeho ostrých úhlů, je-li dáno: a = 62 mm, b = 37 mm.</a:t>
            </a:r>
            <a:endParaRPr lang="cs-CZ" sz="1700" b="1" dirty="0"/>
          </a:p>
        </p:txBody>
      </p:sp>
      <p:sp>
        <p:nvSpPr>
          <p:cNvPr id="3" name="TextovéPole 2"/>
          <p:cNvSpPr txBox="1"/>
          <p:nvPr/>
        </p:nvSpPr>
        <p:spPr>
          <a:xfrm>
            <a:off x="7236296" y="6444044"/>
            <a:ext cx="1944216" cy="369332"/>
          </a:xfrm>
          <a:prstGeom prst="rect">
            <a:avLst/>
          </a:prstGeom>
          <a:noFill/>
        </p:spPr>
        <p:txBody>
          <a:bodyPr wrap="square" rtlCol="0">
            <a:spAutoFit/>
          </a:bodyPr>
          <a:lstStyle/>
          <a:p>
            <a:r>
              <a:rPr lang="cs-CZ" b="1" dirty="0" smtClean="0">
                <a:solidFill>
                  <a:srgbClr val="FF0000"/>
                </a:solidFill>
                <a:latin typeface="Symbol" pitchFamily="18" charset="2"/>
              </a:rPr>
              <a:t>a</a:t>
            </a:r>
            <a:r>
              <a:rPr lang="cs-CZ" b="1" dirty="0" smtClean="0">
                <a:solidFill>
                  <a:srgbClr val="FF0000"/>
                </a:solidFill>
              </a:rPr>
              <a:t> = 59°; </a:t>
            </a:r>
            <a:r>
              <a:rPr lang="cs-CZ" b="1" dirty="0" smtClean="0">
                <a:solidFill>
                  <a:srgbClr val="FF0000"/>
                </a:solidFill>
                <a:latin typeface="Symbol" pitchFamily="18" charset="2"/>
              </a:rPr>
              <a:t>b</a:t>
            </a:r>
            <a:r>
              <a:rPr lang="cs-CZ" b="1" dirty="0" smtClean="0">
                <a:solidFill>
                  <a:srgbClr val="FF0000"/>
                </a:solidFill>
              </a:rPr>
              <a:t> = 31°</a:t>
            </a:r>
            <a:endParaRPr lang="cs-CZ" b="1" dirty="0">
              <a:solidFill>
                <a:srgbClr val="FF0000"/>
              </a:solidFill>
            </a:endParaRPr>
          </a:p>
        </p:txBody>
      </p:sp>
    </p:spTree>
    <p:extLst>
      <p:ext uri="{BB962C8B-B14F-4D97-AF65-F5344CB8AC3E}">
        <p14:creationId xmlns:p14="http://schemas.microsoft.com/office/powerpoint/2010/main" val="55194758"/>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360000" y="260648"/>
            <a:ext cx="8604488" cy="1261884"/>
          </a:xfrm>
          <a:prstGeom prst="rect">
            <a:avLst/>
          </a:prstGeom>
        </p:spPr>
        <p:txBody>
          <a:bodyPr wrap="square">
            <a:spAutoFit/>
          </a:bodyPr>
          <a:lstStyle/>
          <a:p>
            <a:pPr algn="ctr"/>
            <a:r>
              <a:rPr lang="cs-CZ" sz="4400" dirty="0">
                <a:solidFill>
                  <a:schemeClr val="accent2">
                    <a:lumMod val="50000"/>
                  </a:schemeClr>
                </a:solidFill>
                <a:latin typeface="+mj-lt"/>
              </a:rPr>
              <a:t>Řešení pravoúhlého trojúhelníku</a:t>
            </a:r>
            <a:br>
              <a:rPr lang="cs-CZ" sz="4400" dirty="0">
                <a:solidFill>
                  <a:schemeClr val="accent2">
                    <a:lumMod val="50000"/>
                  </a:schemeClr>
                </a:solidFill>
                <a:latin typeface="+mj-lt"/>
              </a:rPr>
            </a:br>
            <a:r>
              <a:rPr lang="cs-CZ" sz="3200" dirty="0" smtClean="0">
                <a:solidFill>
                  <a:schemeClr val="accent2">
                    <a:lumMod val="50000"/>
                  </a:schemeClr>
                </a:solidFill>
                <a:latin typeface="+mj-lt"/>
              </a:rPr>
              <a:t>Cvičení 2</a:t>
            </a:r>
            <a:endParaRPr lang="cs-CZ" sz="3200" dirty="0">
              <a:solidFill>
                <a:schemeClr val="accent2">
                  <a:lumMod val="50000"/>
                </a:schemeClr>
              </a:solidFill>
              <a:latin typeface="+mj-lt"/>
            </a:endParaRPr>
          </a:p>
        </p:txBody>
      </p:sp>
      <p:sp>
        <p:nvSpPr>
          <p:cNvPr id="32" name="TextovéPole 31"/>
          <p:cNvSpPr txBox="1"/>
          <p:nvPr/>
        </p:nvSpPr>
        <p:spPr>
          <a:xfrm>
            <a:off x="360000" y="1980000"/>
            <a:ext cx="9144000" cy="615553"/>
          </a:xfrm>
          <a:prstGeom prst="rect">
            <a:avLst/>
          </a:prstGeom>
          <a:noFill/>
        </p:spPr>
        <p:txBody>
          <a:bodyPr wrap="square" rtlCol="0">
            <a:spAutoFit/>
          </a:bodyPr>
          <a:lstStyle/>
          <a:p>
            <a:r>
              <a:rPr lang="cs-CZ" sz="1700" b="1" dirty="0" smtClean="0"/>
              <a:t>Pravoúhlý trojúhelníku ABC má pravý úhel u vrcholu C. Vypočítejte velikost jeho ostrých úhlů, je-li dáno: a = 36 mm, c = 58 mm.</a:t>
            </a:r>
            <a:endParaRPr lang="cs-CZ" sz="1700" b="1" dirty="0"/>
          </a:p>
        </p:txBody>
      </p:sp>
      <p:sp>
        <p:nvSpPr>
          <p:cNvPr id="3" name="TextovéPole 2"/>
          <p:cNvSpPr txBox="1"/>
          <p:nvPr/>
        </p:nvSpPr>
        <p:spPr>
          <a:xfrm>
            <a:off x="7236296" y="6444044"/>
            <a:ext cx="1944216" cy="369332"/>
          </a:xfrm>
          <a:prstGeom prst="rect">
            <a:avLst/>
          </a:prstGeom>
          <a:noFill/>
        </p:spPr>
        <p:txBody>
          <a:bodyPr wrap="square" rtlCol="0">
            <a:spAutoFit/>
          </a:bodyPr>
          <a:lstStyle/>
          <a:p>
            <a:r>
              <a:rPr lang="cs-CZ" b="1" dirty="0" smtClean="0">
                <a:solidFill>
                  <a:srgbClr val="FF0000"/>
                </a:solidFill>
                <a:latin typeface="Symbol" pitchFamily="18" charset="2"/>
              </a:rPr>
              <a:t>a</a:t>
            </a:r>
            <a:r>
              <a:rPr lang="cs-CZ" b="1" dirty="0" smtClean="0">
                <a:solidFill>
                  <a:srgbClr val="FF0000"/>
                </a:solidFill>
              </a:rPr>
              <a:t> = 38°; </a:t>
            </a:r>
            <a:r>
              <a:rPr lang="cs-CZ" b="1" dirty="0" smtClean="0">
                <a:solidFill>
                  <a:srgbClr val="FF0000"/>
                </a:solidFill>
                <a:latin typeface="Symbol" pitchFamily="18" charset="2"/>
              </a:rPr>
              <a:t>b</a:t>
            </a:r>
            <a:r>
              <a:rPr lang="cs-CZ" b="1" dirty="0" smtClean="0">
                <a:solidFill>
                  <a:srgbClr val="FF0000"/>
                </a:solidFill>
              </a:rPr>
              <a:t> = 52°</a:t>
            </a:r>
            <a:endParaRPr lang="cs-CZ" b="1" dirty="0">
              <a:solidFill>
                <a:srgbClr val="FF0000"/>
              </a:solidFill>
            </a:endParaRPr>
          </a:p>
        </p:txBody>
      </p:sp>
    </p:spTree>
    <p:extLst>
      <p:ext uri="{BB962C8B-B14F-4D97-AF65-F5344CB8AC3E}">
        <p14:creationId xmlns:p14="http://schemas.microsoft.com/office/powerpoint/2010/main" val="897012101"/>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360000" y="260648"/>
            <a:ext cx="8604488" cy="1261884"/>
          </a:xfrm>
          <a:prstGeom prst="rect">
            <a:avLst/>
          </a:prstGeom>
        </p:spPr>
        <p:txBody>
          <a:bodyPr wrap="square">
            <a:spAutoFit/>
          </a:bodyPr>
          <a:lstStyle/>
          <a:p>
            <a:pPr algn="ctr"/>
            <a:r>
              <a:rPr lang="cs-CZ" sz="4400" dirty="0">
                <a:solidFill>
                  <a:schemeClr val="accent2">
                    <a:lumMod val="50000"/>
                  </a:schemeClr>
                </a:solidFill>
                <a:latin typeface="+mj-lt"/>
              </a:rPr>
              <a:t>Řešení pravoúhlého trojúhelníku</a:t>
            </a:r>
            <a:br>
              <a:rPr lang="cs-CZ" sz="4400" dirty="0">
                <a:solidFill>
                  <a:schemeClr val="accent2">
                    <a:lumMod val="50000"/>
                  </a:schemeClr>
                </a:solidFill>
                <a:latin typeface="+mj-lt"/>
              </a:rPr>
            </a:br>
            <a:r>
              <a:rPr lang="cs-CZ" sz="3200" dirty="0" smtClean="0">
                <a:solidFill>
                  <a:schemeClr val="accent2">
                    <a:lumMod val="50000"/>
                  </a:schemeClr>
                </a:solidFill>
                <a:latin typeface="+mj-lt"/>
              </a:rPr>
              <a:t>Cvičení 3</a:t>
            </a:r>
            <a:endParaRPr lang="cs-CZ" sz="3200" dirty="0">
              <a:solidFill>
                <a:schemeClr val="accent2">
                  <a:lumMod val="50000"/>
                </a:schemeClr>
              </a:solidFill>
              <a:latin typeface="+mj-lt"/>
            </a:endParaRPr>
          </a:p>
        </p:txBody>
      </p:sp>
      <p:sp>
        <p:nvSpPr>
          <p:cNvPr id="32" name="TextovéPole 31"/>
          <p:cNvSpPr txBox="1"/>
          <p:nvPr/>
        </p:nvSpPr>
        <p:spPr>
          <a:xfrm>
            <a:off x="0" y="1980000"/>
            <a:ext cx="9144000" cy="615553"/>
          </a:xfrm>
          <a:prstGeom prst="rect">
            <a:avLst/>
          </a:prstGeom>
          <a:noFill/>
        </p:spPr>
        <p:txBody>
          <a:bodyPr wrap="square" rtlCol="0">
            <a:spAutoFit/>
          </a:bodyPr>
          <a:lstStyle/>
          <a:p>
            <a:r>
              <a:rPr lang="cs-CZ" sz="1700" b="1" dirty="0" smtClean="0"/>
              <a:t>Pravoúhlý trojúhelníku ABC má pravý úhel u vrcholu C. Vypočítejte výšku na přeponu, je-li dáno: a = 6,4 cm, b = 5,2 cm.</a:t>
            </a:r>
            <a:endParaRPr lang="cs-CZ" sz="1700" b="1" dirty="0"/>
          </a:p>
        </p:txBody>
      </p:sp>
      <p:sp>
        <p:nvSpPr>
          <p:cNvPr id="3" name="TextovéPole 2"/>
          <p:cNvSpPr txBox="1"/>
          <p:nvPr/>
        </p:nvSpPr>
        <p:spPr>
          <a:xfrm>
            <a:off x="8028384" y="6444044"/>
            <a:ext cx="1152128" cy="369332"/>
          </a:xfrm>
          <a:prstGeom prst="rect">
            <a:avLst/>
          </a:prstGeom>
          <a:noFill/>
        </p:spPr>
        <p:txBody>
          <a:bodyPr wrap="square" rtlCol="0">
            <a:spAutoFit/>
          </a:bodyPr>
          <a:lstStyle/>
          <a:p>
            <a:r>
              <a:rPr lang="cs-CZ" b="1" dirty="0" smtClean="0">
                <a:solidFill>
                  <a:srgbClr val="FF0000"/>
                </a:solidFill>
                <a:latin typeface="Arial" pitchFamily="34" charset="0"/>
                <a:cs typeface="Arial" pitchFamily="34" charset="0"/>
              </a:rPr>
              <a:t>v = 4 cm </a:t>
            </a:r>
            <a:endParaRPr lang="cs-CZ"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3006989187"/>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360000" y="260648"/>
            <a:ext cx="8604488" cy="1261884"/>
          </a:xfrm>
          <a:prstGeom prst="rect">
            <a:avLst/>
          </a:prstGeom>
        </p:spPr>
        <p:txBody>
          <a:bodyPr wrap="square">
            <a:spAutoFit/>
          </a:bodyPr>
          <a:lstStyle/>
          <a:p>
            <a:pPr algn="ctr"/>
            <a:r>
              <a:rPr lang="cs-CZ" sz="4400" dirty="0">
                <a:solidFill>
                  <a:schemeClr val="accent2">
                    <a:lumMod val="50000"/>
                  </a:schemeClr>
                </a:solidFill>
                <a:latin typeface="+mj-lt"/>
              </a:rPr>
              <a:t>Řešení pravoúhlého trojúhelníku</a:t>
            </a:r>
            <a:br>
              <a:rPr lang="cs-CZ" sz="4400" dirty="0">
                <a:solidFill>
                  <a:schemeClr val="accent2">
                    <a:lumMod val="50000"/>
                  </a:schemeClr>
                </a:solidFill>
                <a:latin typeface="+mj-lt"/>
              </a:rPr>
            </a:br>
            <a:r>
              <a:rPr lang="cs-CZ" sz="3200" dirty="0" smtClean="0">
                <a:solidFill>
                  <a:schemeClr val="accent2">
                    <a:lumMod val="50000"/>
                  </a:schemeClr>
                </a:solidFill>
                <a:latin typeface="+mj-lt"/>
              </a:rPr>
              <a:t>Cvičení 4</a:t>
            </a:r>
            <a:endParaRPr lang="cs-CZ" sz="3200" dirty="0">
              <a:solidFill>
                <a:schemeClr val="accent2">
                  <a:lumMod val="50000"/>
                </a:schemeClr>
              </a:solidFill>
              <a:latin typeface="+mj-lt"/>
            </a:endParaRPr>
          </a:p>
        </p:txBody>
      </p:sp>
      <p:sp>
        <p:nvSpPr>
          <p:cNvPr id="32" name="TextovéPole 31"/>
          <p:cNvSpPr txBox="1"/>
          <p:nvPr/>
        </p:nvSpPr>
        <p:spPr>
          <a:xfrm>
            <a:off x="0" y="1980000"/>
            <a:ext cx="9144000" cy="615553"/>
          </a:xfrm>
          <a:prstGeom prst="rect">
            <a:avLst/>
          </a:prstGeom>
          <a:noFill/>
        </p:spPr>
        <p:txBody>
          <a:bodyPr wrap="square" rtlCol="0">
            <a:spAutoFit/>
          </a:bodyPr>
          <a:lstStyle/>
          <a:p>
            <a:r>
              <a:rPr lang="cs-CZ" sz="1700" b="1" dirty="0" smtClean="0"/>
              <a:t>V obdélníku ABCD vypočítejte velikost úhlu, který svírá úhlopříčka a strana </a:t>
            </a:r>
            <a:r>
              <a:rPr lang="cs-CZ" sz="1700" b="1" i="1" dirty="0" smtClean="0"/>
              <a:t>a</a:t>
            </a:r>
            <a:r>
              <a:rPr lang="cs-CZ" sz="1700" b="1" dirty="0" smtClean="0"/>
              <a:t>, je-li dáno: a = 62 mm, b = 34 mm.</a:t>
            </a:r>
            <a:endParaRPr lang="cs-CZ" sz="1700" b="1" i="1" dirty="0"/>
          </a:p>
        </p:txBody>
      </p:sp>
      <p:sp>
        <p:nvSpPr>
          <p:cNvPr id="3" name="TextovéPole 2"/>
          <p:cNvSpPr txBox="1"/>
          <p:nvPr/>
        </p:nvSpPr>
        <p:spPr>
          <a:xfrm>
            <a:off x="8028384" y="6444044"/>
            <a:ext cx="1152128" cy="369332"/>
          </a:xfrm>
          <a:prstGeom prst="rect">
            <a:avLst/>
          </a:prstGeom>
          <a:noFill/>
        </p:spPr>
        <p:txBody>
          <a:bodyPr wrap="square" rtlCol="0">
            <a:spAutoFit/>
          </a:bodyPr>
          <a:lstStyle/>
          <a:p>
            <a:r>
              <a:rPr lang="cs-CZ" b="1" dirty="0" smtClean="0">
                <a:solidFill>
                  <a:srgbClr val="FF0000"/>
                </a:solidFill>
                <a:latin typeface="Symbol" pitchFamily="18" charset="2"/>
                <a:cs typeface="Arial" pitchFamily="34" charset="0"/>
              </a:rPr>
              <a:t>a</a:t>
            </a:r>
            <a:r>
              <a:rPr lang="cs-CZ" b="1" dirty="0" smtClean="0">
                <a:solidFill>
                  <a:srgbClr val="FF0000"/>
                </a:solidFill>
                <a:latin typeface="Arial" pitchFamily="34" charset="0"/>
                <a:cs typeface="Arial" pitchFamily="34" charset="0"/>
              </a:rPr>
              <a:t> = 29° </a:t>
            </a:r>
            <a:endParaRPr lang="cs-CZ"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227647781"/>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360000" y="260648"/>
            <a:ext cx="8604488" cy="1261884"/>
          </a:xfrm>
          <a:prstGeom prst="rect">
            <a:avLst/>
          </a:prstGeom>
        </p:spPr>
        <p:txBody>
          <a:bodyPr wrap="square">
            <a:spAutoFit/>
          </a:bodyPr>
          <a:lstStyle/>
          <a:p>
            <a:pPr algn="ctr"/>
            <a:r>
              <a:rPr lang="cs-CZ" sz="4400" dirty="0">
                <a:solidFill>
                  <a:schemeClr val="accent2">
                    <a:lumMod val="50000"/>
                  </a:schemeClr>
                </a:solidFill>
                <a:latin typeface="+mj-lt"/>
              </a:rPr>
              <a:t>Řešení pravoúhlého trojúhelníku</a:t>
            </a:r>
            <a:br>
              <a:rPr lang="cs-CZ" sz="4400" dirty="0">
                <a:solidFill>
                  <a:schemeClr val="accent2">
                    <a:lumMod val="50000"/>
                  </a:schemeClr>
                </a:solidFill>
                <a:latin typeface="+mj-lt"/>
              </a:rPr>
            </a:br>
            <a:r>
              <a:rPr lang="cs-CZ" sz="3200" dirty="0" smtClean="0">
                <a:solidFill>
                  <a:schemeClr val="accent2">
                    <a:lumMod val="50000"/>
                  </a:schemeClr>
                </a:solidFill>
                <a:latin typeface="+mj-lt"/>
              </a:rPr>
              <a:t>Cvičení 5</a:t>
            </a:r>
            <a:endParaRPr lang="cs-CZ" sz="3200" dirty="0">
              <a:solidFill>
                <a:schemeClr val="accent2">
                  <a:lumMod val="50000"/>
                </a:schemeClr>
              </a:solidFill>
              <a:latin typeface="+mj-lt"/>
            </a:endParaRPr>
          </a:p>
        </p:txBody>
      </p:sp>
      <p:sp>
        <p:nvSpPr>
          <p:cNvPr id="32" name="TextovéPole 31"/>
          <p:cNvSpPr txBox="1"/>
          <p:nvPr/>
        </p:nvSpPr>
        <p:spPr>
          <a:xfrm>
            <a:off x="0" y="1980000"/>
            <a:ext cx="9144000" cy="615553"/>
          </a:xfrm>
          <a:prstGeom prst="rect">
            <a:avLst/>
          </a:prstGeom>
          <a:noFill/>
        </p:spPr>
        <p:txBody>
          <a:bodyPr wrap="square" rtlCol="0">
            <a:spAutoFit/>
          </a:bodyPr>
          <a:lstStyle/>
          <a:p>
            <a:r>
              <a:rPr lang="cs-CZ" sz="1700" b="1" dirty="0" smtClean="0"/>
              <a:t>V obdélníku ABCD je dáno: a = 63 mm, b = 25 mm a body E a F rozdělují stranu CD na třetiny. Vypočítejte velikost vnitřních úhlů trojúhelníku AEF.</a:t>
            </a:r>
            <a:endParaRPr lang="cs-CZ" sz="1700" b="1" i="1" dirty="0"/>
          </a:p>
        </p:txBody>
      </p:sp>
      <p:sp>
        <p:nvSpPr>
          <p:cNvPr id="3" name="TextovéPole 2"/>
          <p:cNvSpPr txBox="1"/>
          <p:nvPr/>
        </p:nvSpPr>
        <p:spPr>
          <a:xfrm>
            <a:off x="7524328" y="6444044"/>
            <a:ext cx="1656184" cy="369332"/>
          </a:xfrm>
          <a:prstGeom prst="rect">
            <a:avLst/>
          </a:prstGeom>
          <a:noFill/>
        </p:spPr>
        <p:txBody>
          <a:bodyPr wrap="square" rtlCol="0">
            <a:spAutoFit/>
          </a:bodyPr>
          <a:lstStyle/>
          <a:p>
            <a:r>
              <a:rPr lang="cs-CZ" b="1" dirty="0" smtClean="0">
                <a:solidFill>
                  <a:srgbClr val="FF0000"/>
                </a:solidFill>
                <a:latin typeface="Arial" pitchFamily="34" charset="0"/>
                <a:cs typeface="Arial" pitchFamily="34" charset="0"/>
              </a:rPr>
              <a:t>19°, 31°, 130° </a:t>
            </a:r>
            <a:endParaRPr lang="cs-CZ"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4088700778"/>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360000" y="260648"/>
            <a:ext cx="8604488" cy="1261884"/>
          </a:xfrm>
          <a:prstGeom prst="rect">
            <a:avLst/>
          </a:prstGeom>
        </p:spPr>
        <p:txBody>
          <a:bodyPr wrap="square">
            <a:spAutoFit/>
          </a:bodyPr>
          <a:lstStyle/>
          <a:p>
            <a:pPr algn="ctr"/>
            <a:r>
              <a:rPr lang="cs-CZ" sz="4400" dirty="0">
                <a:solidFill>
                  <a:schemeClr val="accent2">
                    <a:lumMod val="50000"/>
                  </a:schemeClr>
                </a:solidFill>
                <a:latin typeface="+mj-lt"/>
              </a:rPr>
              <a:t>Řešení pravoúhlého trojúhelníku</a:t>
            </a:r>
            <a:br>
              <a:rPr lang="cs-CZ" sz="4400" dirty="0">
                <a:solidFill>
                  <a:schemeClr val="accent2">
                    <a:lumMod val="50000"/>
                  </a:schemeClr>
                </a:solidFill>
                <a:latin typeface="+mj-lt"/>
              </a:rPr>
            </a:br>
            <a:r>
              <a:rPr lang="cs-CZ" sz="3200" dirty="0" smtClean="0">
                <a:solidFill>
                  <a:schemeClr val="accent2">
                    <a:lumMod val="50000"/>
                  </a:schemeClr>
                </a:solidFill>
                <a:latin typeface="+mj-lt"/>
              </a:rPr>
              <a:t>Cvičení 6</a:t>
            </a:r>
            <a:endParaRPr lang="cs-CZ" sz="3200" dirty="0">
              <a:solidFill>
                <a:schemeClr val="accent2">
                  <a:lumMod val="50000"/>
                </a:schemeClr>
              </a:solidFill>
              <a:latin typeface="+mj-lt"/>
            </a:endParaRPr>
          </a:p>
        </p:txBody>
      </p:sp>
      <p:sp>
        <p:nvSpPr>
          <p:cNvPr id="32" name="TextovéPole 31"/>
          <p:cNvSpPr txBox="1"/>
          <p:nvPr/>
        </p:nvSpPr>
        <p:spPr>
          <a:xfrm>
            <a:off x="0" y="1980000"/>
            <a:ext cx="9144000" cy="615553"/>
          </a:xfrm>
          <a:prstGeom prst="rect">
            <a:avLst/>
          </a:prstGeom>
          <a:noFill/>
        </p:spPr>
        <p:txBody>
          <a:bodyPr wrap="square" rtlCol="0">
            <a:spAutoFit/>
          </a:bodyPr>
          <a:lstStyle/>
          <a:p>
            <a:r>
              <a:rPr lang="cs-CZ" sz="1700" b="1" dirty="0" smtClean="0"/>
              <a:t>Vypočítejte velikost vnitřních úhlů rovnoramenného trojúhelníku, je-li dáno: délka ramene 8,5 cm a výška na základnu 6,8 cm.</a:t>
            </a:r>
            <a:endParaRPr lang="cs-CZ" sz="1700" b="1" i="1" dirty="0"/>
          </a:p>
        </p:txBody>
      </p:sp>
      <p:sp>
        <p:nvSpPr>
          <p:cNvPr id="3" name="TextovéPole 2"/>
          <p:cNvSpPr txBox="1"/>
          <p:nvPr/>
        </p:nvSpPr>
        <p:spPr>
          <a:xfrm>
            <a:off x="7020272" y="6444044"/>
            <a:ext cx="2232248" cy="369332"/>
          </a:xfrm>
          <a:prstGeom prst="rect">
            <a:avLst/>
          </a:prstGeom>
          <a:noFill/>
        </p:spPr>
        <p:txBody>
          <a:bodyPr wrap="square" rtlCol="0">
            <a:spAutoFit/>
          </a:bodyPr>
          <a:lstStyle/>
          <a:p>
            <a:r>
              <a:rPr lang="cs-CZ" b="1" dirty="0" smtClean="0">
                <a:solidFill>
                  <a:srgbClr val="FF0000"/>
                </a:solidFill>
                <a:latin typeface="Symbol" pitchFamily="18" charset="2"/>
                <a:cs typeface="Arial" pitchFamily="34" charset="0"/>
              </a:rPr>
              <a:t>a</a:t>
            </a:r>
            <a:r>
              <a:rPr lang="cs-CZ" b="1" dirty="0" smtClean="0">
                <a:solidFill>
                  <a:srgbClr val="FF0000"/>
                </a:solidFill>
                <a:latin typeface="Arial" pitchFamily="34" charset="0"/>
                <a:cs typeface="Arial" pitchFamily="34" charset="0"/>
              </a:rPr>
              <a:t> = </a:t>
            </a:r>
            <a:r>
              <a:rPr lang="cs-CZ" b="1" dirty="0" smtClean="0">
                <a:solidFill>
                  <a:srgbClr val="FF0000"/>
                </a:solidFill>
                <a:latin typeface="Symbol" pitchFamily="18" charset="2"/>
                <a:cs typeface="Arial" pitchFamily="34" charset="0"/>
              </a:rPr>
              <a:t>b = </a:t>
            </a:r>
            <a:r>
              <a:rPr lang="cs-CZ" b="1" dirty="0" smtClean="0">
                <a:solidFill>
                  <a:srgbClr val="FF0000"/>
                </a:solidFill>
                <a:latin typeface="Arial" pitchFamily="34" charset="0"/>
                <a:cs typeface="Arial" pitchFamily="34" charset="0"/>
              </a:rPr>
              <a:t>53°, </a:t>
            </a:r>
            <a:r>
              <a:rPr lang="cs-CZ" b="1" dirty="0" smtClean="0">
                <a:solidFill>
                  <a:srgbClr val="FF0000"/>
                </a:solidFill>
                <a:latin typeface="Symbol" pitchFamily="18" charset="2"/>
                <a:cs typeface="Arial" pitchFamily="34" charset="0"/>
              </a:rPr>
              <a:t>g</a:t>
            </a:r>
            <a:r>
              <a:rPr lang="cs-CZ" b="1" dirty="0" smtClean="0">
                <a:solidFill>
                  <a:srgbClr val="FF0000"/>
                </a:solidFill>
                <a:latin typeface="Arial" pitchFamily="34" charset="0"/>
                <a:cs typeface="Arial" pitchFamily="34" charset="0"/>
              </a:rPr>
              <a:t> = 74° </a:t>
            </a:r>
            <a:endParaRPr lang="cs-CZ"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3832824525"/>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360000" y="260648"/>
            <a:ext cx="8604488" cy="1261884"/>
          </a:xfrm>
          <a:prstGeom prst="rect">
            <a:avLst/>
          </a:prstGeom>
        </p:spPr>
        <p:txBody>
          <a:bodyPr wrap="square">
            <a:spAutoFit/>
          </a:bodyPr>
          <a:lstStyle/>
          <a:p>
            <a:pPr algn="ctr"/>
            <a:r>
              <a:rPr lang="cs-CZ" sz="4400" dirty="0">
                <a:solidFill>
                  <a:schemeClr val="accent2">
                    <a:lumMod val="50000"/>
                  </a:schemeClr>
                </a:solidFill>
                <a:latin typeface="+mj-lt"/>
              </a:rPr>
              <a:t>Řešení pravoúhlého trojúhelníku</a:t>
            </a:r>
            <a:br>
              <a:rPr lang="cs-CZ" sz="4400" dirty="0">
                <a:solidFill>
                  <a:schemeClr val="accent2">
                    <a:lumMod val="50000"/>
                  </a:schemeClr>
                </a:solidFill>
                <a:latin typeface="+mj-lt"/>
              </a:rPr>
            </a:br>
            <a:r>
              <a:rPr lang="cs-CZ" sz="3200" dirty="0" smtClean="0">
                <a:solidFill>
                  <a:schemeClr val="accent2">
                    <a:lumMod val="50000"/>
                  </a:schemeClr>
                </a:solidFill>
                <a:latin typeface="+mj-lt"/>
              </a:rPr>
              <a:t>Cvičení 7</a:t>
            </a:r>
            <a:endParaRPr lang="cs-CZ" sz="3200" dirty="0">
              <a:solidFill>
                <a:schemeClr val="accent2">
                  <a:lumMod val="50000"/>
                </a:schemeClr>
              </a:solidFill>
              <a:latin typeface="+mj-lt"/>
            </a:endParaRPr>
          </a:p>
        </p:txBody>
      </p:sp>
      <p:sp>
        <p:nvSpPr>
          <p:cNvPr id="32" name="TextovéPole 31"/>
          <p:cNvSpPr txBox="1"/>
          <p:nvPr/>
        </p:nvSpPr>
        <p:spPr>
          <a:xfrm>
            <a:off x="0" y="1980000"/>
            <a:ext cx="9144000" cy="615553"/>
          </a:xfrm>
          <a:prstGeom prst="rect">
            <a:avLst/>
          </a:prstGeom>
          <a:noFill/>
        </p:spPr>
        <p:txBody>
          <a:bodyPr wrap="square" rtlCol="0">
            <a:spAutoFit/>
          </a:bodyPr>
          <a:lstStyle/>
          <a:p>
            <a:r>
              <a:rPr lang="cs-CZ" sz="1700" b="1" dirty="0" smtClean="0"/>
              <a:t>Ve čtverci ABCD (a = 8 cm) je bod E střed strany BC a bod F střed strany CD. Vypočítejte velikost vnitřních úhlů trojúhelníku AEF.</a:t>
            </a:r>
            <a:endParaRPr lang="cs-CZ" sz="1700" b="1" i="1" dirty="0"/>
          </a:p>
        </p:txBody>
      </p:sp>
      <p:sp>
        <p:nvSpPr>
          <p:cNvPr id="3" name="TextovéPole 2"/>
          <p:cNvSpPr txBox="1"/>
          <p:nvPr/>
        </p:nvSpPr>
        <p:spPr>
          <a:xfrm>
            <a:off x="6876256" y="6444044"/>
            <a:ext cx="2267744" cy="369332"/>
          </a:xfrm>
          <a:prstGeom prst="rect">
            <a:avLst/>
          </a:prstGeom>
          <a:noFill/>
        </p:spPr>
        <p:txBody>
          <a:bodyPr wrap="square" rtlCol="0">
            <a:spAutoFit/>
          </a:bodyPr>
          <a:lstStyle/>
          <a:p>
            <a:r>
              <a:rPr lang="cs-CZ" b="1" dirty="0" smtClean="0">
                <a:solidFill>
                  <a:srgbClr val="FF0000"/>
                </a:solidFill>
                <a:latin typeface="Arial" pitchFamily="34" charset="0"/>
                <a:cs typeface="Arial" pitchFamily="34" charset="0"/>
              </a:rPr>
              <a:t>37°,°71°30´, 71°30´ </a:t>
            </a:r>
            <a:endParaRPr lang="cs-CZ"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709579911"/>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360000" y="260648"/>
            <a:ext cx="8604488" cy="1261884"/>
          </a:xfrm>
          <a:prstGeom prst="rect">
            <a:avLst/>
          </a:prstGeom>
        </p:spPr>
        <p:txBody>
          <a:bodyPr wrap="square">
            <a:spAutoFit/>
          </a:bodyPr>
          <a:lstStyle/>
          <a:p>
            <a:pPr algn="ctr"/>
            <a:r>
              <a:rPr lang="cs-CZ" sz="4400" dirty="0">
                <a:solidFill>
                  <a:schemeClr val="accent2">
                    <a:lumMod val="50000"/>
                  </a:schemeClr>
                </a:solidFill>
                <a:latin typeface="+mj-lt"/>
              </a:rPr>
              <a:t>Řešení pravoúhlého trojúhelníku</a:t>
            </a:r>
            <a:br>
              <a:rPr lang="cs-CZ" sz="4400" dirty="0">
                <a:solidFill>
                  <a:schemeClr val="accent2">
                    <a:lumMod val="50000"/>
                  </a:schemeClr>
                </a:solidFill>
                <a:latin typeface="+mj-lt"/>
              </a:rPr>
            </a:br>
            <a:r>
              <a:rPr lang="cs-CZ" sz="3200" dirty="0" smtClean="0">
                <a:solidFill>
                  <a:schemeClr val="accent2">
                    <a:lumMod val="50000"/>
                  </a:schemeClr>
                </a:solidFill>
                <a:latin typeface="+mj-lt"/>
              </a:rPr>
              <a:t>Cvičení 8</a:t>
            </a:r>
            <a:endParaRPr lang="cs-CZ" sz="3200" dirty="0">
              <a:solidFill>
                <a:schemeClr val="accent2">
                  <a:lumMod val="50000"/>
                </a:schemeClr>
              </a:solidFill>
              <a:latin typeface="+mj-lt"/>
            </a:endParaRPr>
          </a:p>
        </p:txBody>
      </p:sp>
      <p:sp>
        <p:nvSpPr>
          <p:cNvPr id="32" name="TextovéPole 31"/>
          <p:cNvSpPr txBox="1"/>
          <p:nvPr/>
        </p:nvSpPr>
        <p:spPr>
          <a:xfrm>
            <a:off x="0" y="1980000"/>
            <a:ext cx="9144000" cy="615553"/>
          </a:xfrm>
          <a:prstGeom prst="rect">
            <a:avLst/>
          </a:prstGeom>
          <a:noFill/>
        </p:spPr>
        <p:txBody>
          <a:bodyPr wrap="square" rtlCol="0">
            <a:spAutoFit/>
          </a:bodyPr>
          <a:lstStyle/>
          <a:p>
            <a:r>
              <a:rPr lang="cs-CZ" sz="1700" b="1" smtClean="0"/>
              <a:t>V </a:t>
            </a:r>
            <a:r>
              <a:rPr lang="cs-CZ" sz="1700" b="1" dirty="0" smtClean="0"/>
              <a:t>pravoúhlém lichoběžníku ABCD jsou </a:t>
            </a:r>
            <a:r>
              <a:rPr lang="cs-CZ" sz="1700" b="1" i="1" dirty="0" smtClean="0"/>
              <a:t>a</a:t>
            </a:r>
            <a:r>
              <a:rPr lang="cs-CZ" sz="1700" b="1" dirty="0" smtClean="0"/>
              <a:t> </a:t>
            </a:r>
            <a:r>
              <a:rPr lang="cs-CZ" sz="1700" b="1" dirty="0" err="1" smtClean="0"/>
              <a:t>a</a:t>
            </a:r>
            <a:r>
              <a:rPr lang="cs-CZ" sz="1700" b="1" dirty="0" smtClean="0"/>
              <a:t> </a:t>
            </a:r>
            <a:r>
              <a:rPr lang="cs-CZ" sz="1700" b="1" i="1" dirty="0" smtClean="0"/>
              <a:t>c</a:t>
            </a:r>
            <a:r>
              <a:rPr lang="cs-CZ" sz="1700" b="1" dirty="0" smtClean="0"/>
              <a:t> a </a:t>
            </a:r>
            <a:r>
              <a:rPr lang="cs-CZ" sz="1700" b="1" dirty="0" smtClean="0">
                <a:latin typeface="Symbol" pitchFamily="18" charset="2"/>
              </a:rPr>
              <a:t>b</a:t>
            </a:r>
            <a:r>
              <a:rPr lang="cs-CZ" sz="1700" b="1" dirty="0" smtClean="0"/>
              <a:t> = 90°. Vypočítejte velikost úhlu </a:t>
            </a:r>
            <a:r>
              <a:rPr lang="cs-CZ" sz="1700" b="1" dirty="0" smtClean="0">
                <a:latin typeface="Symbol" pitchFamily="18" charset="2"/>
              </a:rPr>
              <a:t>a</a:t>
            </a:r>
            <a:r>
              <a:rPr lang="cs-CZ" sz="1700" b="1" dirty="0" smtClean="0"/>
              <a:t>, je-li dáno: a = 10,6 cm, b = 7,1 cm, d = 8,9 cm.</a:t>
            </a:r>
            <a:endParaRPr lang="cs-CZ" sz="1700" b="1" i="1" dirty="0"/>
          </a:p>
        </p:txBody>
      </p:sp>
      <p:sp>
        <p:nvSpPr>
          <p:cNvPr id="3" name="TextovéPole 2"/>
          <p:cNvSpPr txBox="1"/>
          <p:nvPr/>
        </p:nvSpPr>
        <p:spPr>
          <a:xfrm>
            <a:off x="8100392" y="6444044"/>
            <a:ext cx="1133872" cy="369332"/>
          </a:xfrm>
          <a:prstGeom prst="rect">
            <a:avLst/>
          </a:prstGeom>
          <a:noFill/>
        </p:spPr>
        <p:txBody>
          <a:bodyPr wrap="square" rtlCol="0">
            <a:spAutoFit/>
          </a:bodyPr>
          <a:lstStyle/>
          <a:p>
            <a:r>
              <a:rPr lang="cs-CZ" b="1" dirty="0" smtClean="0">
                <a:solidFill>
                  <a:srgbClr val="FF0000"/>
                </a:solidFill>
                <a:latin typeface="Symbol" pitchFamily="18" charset="2"/>
                <a:cs typeface="Arial" pitchFamily="34" charset="0"/>
              </a:rPr>
              <a:t>a</a:t>
            </a:r>
            <a:r>
              <a:rPr lang="cs-CZ" b="1" dirty="0" smtClean="0">
                <a:solidFill>
                  <a:srgbClr val="FF0000"/>
                </a:solidFill>
                <a:latin typeface="Arial" pitchFamily="34" charset="0"/>
                <a:cs typeface="Arial" pitchFamily="34" charset="0"/>
              </a:rPr>
              <a:t> = 53°</a:t>
            </a:r>
            <a:endParaRPr lang="cs-CZ"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3839260170"/>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3568" y="214313"/>
            <a:ext cx="8260407" cy="1462087"/>
          </a:xfrm>
          <a:noFill/>
          <a:ln/>
        </p:spPr>
        <p:txBody>
          <a:bodyPr lIns="92075" tIns="46037" rIns="92075" bIns="46037" anchor="ctr"/>
          <a:lstStyle/>
          <a:p>
            <a:pPr algn="ctr"/>
            <a:r>
              <a:rPr lang="cs-CZ" dirty="0" smtClean="0"/>
              <a:t>Goniometrické funkce</a:t>
            </a:r>
            <a:br>
              <a:rPr lang="cs-CZ" dirty="0" smtClean="0"/>
            </a:br>
            <a:r>
              <a:rPr lang="cs-CZ" sz="3200" dirty="0" smtClean="0"/>
              <a:t>Sinus ostrého úhlu</a:t>
            </a:r>
            <a:endParaRPr lang="cs-CZ" sz="3200" dirty="0"/>
          </a:p>
        </p:txBody>
      </p:sp>
      <mc:AlternateContent xmlns:mc="http://schemas.openxmlformats.org/markup-compatibility/2006" xmlns:a14="http://schemas.microsoft.com/office/drawing/2010/main">
        <mc:Choice Requires="a14">
          <p:sp>
            <p:nvSpPr>
              <p:cNvPr id="12" name="TextovéPole 11"/>
              <p:cNvSpPr txBox="1"/>
              <p:nvPr/>
            </p:nvSpPr>
            <p:spPr>
              <a:xfrm>
                <a:off x="1719936" y="4221088"/>
                <a:ext cx="537234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sz="2400" b="1" i="1" smtClean="0">
                          <a:solidFill>
                            <a:srgbClr val="FF0000"/>
                          </a:solidFill>
                          <a:latin typeface="Cambria Math"/>
                          <a:ea typeface="Cambria Math"/>
                        </a:rPr>
                        <m:t>∆</m:t>
                      </m:r>
                      <m:r>
                        <a:rPr lang="cs-CZ" sz="2400" b="1" i="1" smtClean="0">
                          <a:solidFill>
                            <a:srgbClr val="FF0000"/>
                          </a:solidFill>
                          <a:latin typeface="Cambria Math"/>
                          <a:ea typeface="Cambria Math"/>
                        </a:rPr>
                        <m:t>𝑨𝑩𝑪</m:t>
                      </m:r>
                      <m:r>
                        <a:rPr lang="cs-CZ" sz="2400" b="1" i="1" smtClean="0">
                          <a:solidFill>
                            <a:srgbClr val="FF0000"/>
                          </a:solidFill>
                          <a:latin typeface="Cambria Math"/>
                          <a:ea typeface="Cambria Math"/>
                        </a:rPr>
                        <m:t>~∆</m:t>
                      </m:r>
                      <m:r>
                        <a:rPr lang="cs-CZ" sz="2400" b="1" i="1" smtClean="0">
                          <a:solidFill>
                            <a:srgbClr val="FF0000"/>
                          </a:solidFill>
                          <a:latin typeface="Cambria Math"/>
                          <a:ea typeface="Cambria Math"/>
                        </a:rPr>
                        <m:t>𝑨</m:t>
                      </m:r>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𝑩</m:t>
                          </m:r>
                        </m:e>
                        <m:sub>
                          <m:r>
                            <a:rPr lang="cs-CZ" sz="2400" b="1" i="1" smtClean="0">
                              <a:solidFill>
                                <a:srgbClr val="FF0000"/>
                              </a:solidFill>
                              <a:latin typeface="Cambria Math"/>
                              <a:ea typeface="Cambria Math"/>
                            </a:rPr>
                            <m:t>𝟏</m:t>
                          </m:r>
                        </m:sub>
                      </m:sSub>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𝑪</m:t>
                          </m:r>
                        </m:e>
                        <m:sub>
                          <m:r>
                            <a:rPr lang="cs-CZ" sz="2400" b="1" i="1" smtClean="0">
                              <a:solidFill>
                                <a:srgbClr val="FF0000"/>
                              </a:solidFill>
                              <a:latin typeface="Cambria Math"/>
                              <a:ea typeface="Cambria Math"/>
                            </a:rPr>
                            <m:t>𝟏</m:t>
                          </m:r>
                        </m:sub>
                      </m:sSub>
                      <m:r>
                        <a:rPr lang="cs-CZ" sz="2400" b="1" i="1" smtClean="0">
                          <a:solidFill>
                            <a:srgbClr val="FF0000"/>
                          </a:solidFill>
                          <a:latin typeface="Cambria Math"/>
                          <a:ea typeface="Cambria Math"/>
                        </a:rPr>
                        <m:t>~∆</m:t>
                      </m:r>
                      <m:r>
                        <a:rPr lang="cs-CZ" sz="2400" b="1" i="1" smtClean="0">
                          <a:solidFill>
                            <a:srgbClr val="FF0000"/>
                          </a:solidFill>
                          <a:latin typeface="Cambria Math"/>
                          <a:ea typeface="Cambria Math"/>
                        </a:rPr>
                        <m:t>𝑨</m:t>
                      </m:r>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𝑩</m:t>
                          </m:r>
                        </m:e>
                        <m:sub>
                          <m:r>
                            <a:rPr lang="cs-CZ" sz="2400" b="1" i="1" smtClean="0">
                              <a:solidFill>
                                <a:srgbClr val="FF0000"/>
                              </a:solidFill>
                              <a:latin typeface="Cambria Math"/>
                              <a:ea typeface="Cambria Math"/>
                            </a:rPr>
                            <m:t>𝟐</m:t>
                          </m:r>
                        </m:sub>
                      </m:sSub>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𝑪</m:t>
                          </m:r>
                        </m:e>
                        <m:sub>
                          <m:r>
                            <a:rPr lang="cs-CZ" sz="2400" b="1" i="1" smtClean="0">
                              <a:solidFill>
                                <a:srgbClr val="FF0000"/>
                              </a:solidFill>
                              <a:latin typeface="Cambria Math"/>
                              <a:ea typeface="Cambria Math"/>
                            </a:rPr>
                            <m:t>𝟐</m:t>
                          </m:r>
                        </m:sub>
                      </m:sSub>
                      <m:r>
                        <a:rPr lang="cs-CZ" sz="2400" b="1" i="1" smtClean="0">
                          <a:solidFill>
                            <a:srgbClr val="FF0000"/>
                          </a:solidFill>
                          <a:latin typeface="Cambria Math"/>
                          <a:ea typeface="Cambria Math"/>
                        </a:rPr>
                        <m:t>~∆</m:t>
                      </m:r>
                      <m:r>
                        <a:rPr lang="cs-CZ" sz="2400" b="1" i="0" smtClean="0">
                          <a:solidFill>
                            <a:srgbClr val="FF0000"/>
                          </a:solidFill>
                          <a:latin typeface="Cambria Math"/>
                          <a:ea typeface="Cambria Math"/>
                        </a:rPr>
                        <m:t>𝐀</m:t>
                      </m:r>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𝑩</m:t>
                          </m:r>
                        </m:e>
                        <m:sub>
                          <m:r>
                            <a:rPr lang="cs-CZ" sz="2400" b="1" i="1" smtClean="0">
                              <a:solidFill>
                                <a:srgbClr val="FF0000"/>
                              </a:solidFill>
                              <a:latin typeface="Cambria Math"/>
                              <a:ea typeface="Cambria Math"/>
                            </a:rPr>
                            <m:t>𝟑</m:t>
                          </m:r>
                        </m:sub>
                      </m:sSub>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𝑪</m:t>
                          </m:r>
                        </m:e>
                        <m:sub>
                          <m:r>
                            <a:rPr lang="cs-CZ" sz="2400" b="1" i="1" smtClean="0">
                              <a:solidFill>
                                <a:srgbClr val="FF0000"/>
                              </a:solidFill>
                              <a:latin typeface="Cambria Math"/>
                              <a:ea typeface="Cambria Math"/>
                            </a:rPr>
                            <m:t>𝟑</m:t>
                          </m:r>
                        </m:sub>
                      </m:sSub>
                    </m:oMath>
                  </m:oMathPara>
                </a14:m>
                <a:endParaRPr lang="cs-CZ" sz="2400" b="1" dirty="0">
                  <a:solidFill>
                    <a:srgbClr val="FF0000"/>
                  </a:solidFill>
                </a:endParaRPr>
              </a:p>
            </p:txBody>
          </p:sp>
        </mc:Choice>
        <mc:Fallback xmlns="">
          <p:sp>
            <p:nvSpPr>
              <p:cNvPr id="12" name="TextovéPole 11"/>
              <p:cNvSpPr txBox="1">
                <a:spLocks noRot="1" noChangeAspect="1" noMove="1" noResize="1" noEditPoints="1" noAdjustHandles="1" noChangeArrowheads="1" noChangeShapeType="1" noTextEdit="1"/>
              </p:cNvSpPr>
              <p:nvPr/>
            </p:nvSpPr>
            <p:spPr>
              <a:xfrm>
                <a:off x="1719936" y="4221088"/>
                <a:ext cx="5372344" cy="461665"/>
              </a:xfrm>
              <a:prstGeom prst="rect">
                <a:avLst/>
              </a:prstGeom>
              <a:blipFill rotWithShape="1">
                <a:blip r:embed="rId2"/>
                <a:stretch>
                  <a:fillRect b="-394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28" name="TextovéPole 27"/>
              <p:cNvSpPr txBox="1"/>
              <p:nvPr/>
            </p:nvSpPr>
            <p:spPr>
              <a:xfrm>
                <a:off x="5537525" y="3491716"/>
                <a:ext cx="47463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𝐵</m:t>
                          </m:r>
                        </m:e>
                        <m:sub>
                          <m:r>
                            <a:rPr lang="cs-CZ" b="0" i="1" smtClean="0">
                              <a:latin typeface="Cambria Math"/>
                            </a:rPr>
                            <m:t>3</m:t>
                          </m:r>
                        </m:sub>
                      </m:sSub>
                    </m:oMath>
                  </m:oMathPara>
                </a14:m>
                <a:endParaRPr lang="cs-CZ" dirty="0"/>
              </a:p>
            </p:txBody>
          </p:sp>
        </mc:Choice>
        <mc:Fallback xmlns="">
          <p:sp>
            <p:nvSpPr>
              <p:cNvPr id="28" name="TextovéPole 27"/>
              <p:cNvSpPr txBox="1">
                <a:spLocks noRot="1" noChangeAspect="1" noMove="1" noResize="1" noEditPoints="1" noAdjustHandles="1" noChangeArrowheads="1" noChangeShapeType="1" noTextEdit="1"/>
              </p:cNvSpPr>
              <p:nvPr/>
            </p:nvSpPr>
            <p:spPr>
              <a:xfrm>
                <a:off x="5537525" y="3491716"/>
                <a:ext cx="474635" cy="369332"/>
              </a:xfrm>
              <a:prstGeom prst="rect">
                <a:avLst/>
              </a:prstGeom>
              <a:blipFill rotWithShape="1">
                <a:blip r:embed="rId3"/>
                <a:stretch>
                  <a:fillRect b="-166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0" name="TextovéPole 29"/>
              <p:cNvSpPr txBox="1"/>
              <p:nvPr/>
            </p:nvSpPr>
            <p:spPr>
              <a:xfrm>
                <a:off x="486083" y="4386677"/>
                <a:ext cx="34150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i="1" dirty="0" smtClean="0">
                          <a:latin typeface="Cambria Math"/>
                        </a:rPr>
                        <m:t>𝐴</m:t>
                      </m:r>
                    </m:oMath>
                  </m:oMathPara>
                </a14:m>
                <a:endParaRPr lang="cs-CZ" dirty="0"/>
              </a:p>
            </p:txBody>
          </p:sp>
        </mc:Choice>
        <mc:Fallback xmlns="">
          <p:sp>
            <p:nvSpPr>
              <p:cNvPr id="30" name="TextovéPole 29"/>
              <p:cNvSpPr txBox="1">
                <a:spLocks noRot="1" noChangeAspect="1" noMove="1" noResize="1" noEditPoints="1" noAdjustHandles="1" noChangeArrowheads="1" noChangeShapeType="1" noTextEdit="1"/>
              </p:cNvSpPr>
              <p:nvPr/>
            </p:nvSpPr>
            <p:spPr>
              <a:xfrm>
                <a:off x="486083" y="4386677"/>
                <a:ext cx="341501" cy="369332"/>
              </a:xfrm>
              <a:prstGeom prst="rect">
                <a:avLst/>
              </a:prstGeom>
              <a:blipFill rotWithShape="1">
                <a:blip r:embed="rId4"/>
                <a:stretch>
                  <a:fillRect/>
                </a:stretch>
              </a:blipFill>
            </p:spPr>
            <p:txBody>
              <a:bodyPr/>
              <a:lstStyle/>
              <a:p>
                <a:r>
                  <a:rPr lang="cs-CZ">
                    <a:noFill/>
                  </a:rPr>
                  <a:t> </a:t>
                </a:r>
              </a:p>
            </p:txBody>
          </p:sp>
        </mc:Fallback>
      </mc:AlternateContent>
      <p:cxnSp>
        <p:nvCxnSpPr>
          <p:cNvPr id="41" name="Přímá spojnice 40"/>
          <p:cNvCxnSpPr/>
          <p:nvPr/>
        </p:nvCxnSpPr>
        <p:spPr bwMode="auto">
          <a:xfrm flipV="1">
            <a:off x="683568" y="1936438"/>
            <a:ext cx="3625188" cy="243673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3" name="Přímá spojnice 42"/>
          <p:cNvCxnSpPr/>
          <p:nvPr/>
        </p:nvCxnSpPr>
        <p:spPr bwMode="auto">
          <a:xfrm flipV="1">
            <a:off x="708742" y="3484126"/>
            <a:ext cx="4956083" cy="88904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5" name="Přímá spojnice 44"/>
          <p:cNvCxnSpPr/>
          <p:nvPr/>
        </p:nvCxnSpPr>
        <p:spPr bwMode="auto">
          <a:xfrm>
            <a:off x="4297543" y="1936438"/>
            <a:ext cx="1364988" cy="1547688"/>
          </a:xfrm>
          <a:prstGeom prst="line">
            <a:avLst/>
          </a:prstGeom>
          <a:solidFill>
            <a:schemeClr val="accent1"/>
          </a:solidFill>
          <a:ln w="9525" cap="flat" cmpd="sng" algn="ctr">
            <a:solidFill>
              <a:schemeClr val="tx1"/>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57" name="TextovéPole 56"/>
              <p:cNvSpPr txBox="1"/>
              <p:nvPr/>
            </p:nvSpPr>
            <p:spPr>
              <a:xfrm>
                <a:off x="107504" y="5938773"/>
                <a:ext cx="8776979" cy="679417"/>
              </a:xfrm>
              <a:prstGeom prst="rect">
                <a:avLst/>
              </a:prstGeom>
              <a:noFill/>
            </p:spPr>
            <p:txBody>
              <a:bodyPr wrap="square" rtlCol="0">
                <a:spAutoFit/>
              </a:bodyPr>
              <a:lstStyle/>
              <a:p>
                <a:r>
                  <a:rPr lang="cs-CZ" b="1" dirty="0" smtClean="0"/>
                  <a:t>Tento poměr nazýváme sinus </a:t>
                </a:r>
                <a:r>
                  <a:rPr lang="cs-CZ" b="1" dirty="0" smtClean="0">
                    <a:latin typeface="Symbol" pitchFamily="18" charset="2"/>
                  </a:rPr>
                  <a:t>a</a:t>
                </a:r>
                <a:r>
                  <a:rPr lang="cs-CZ" b="1" dirty="0" smtClean="0"/>
                  <a:t> a zapisujeme </a:t>
                </a:r>
                <a14:m>
                  <m:oMath xmlns:m="http://schemas.openxmlformats.org/officeDocument/2006/math">
                    <m:r>
                      <a:rPr lang="cs-CZ" sz="2400" b="1" i="0" smtClean="0">
                        <a:solidFill>
                          <a:srgbClr val="FF0000"/>
                        </a:solidFill>
                        <a:latin typeface="Cambria Math"/>
                      </a:rPr>
                      <m:t>𝐬𝐢𝐧</m:t>
                    </m:r>
                    <m:r>
                      <a:rPr lang="cs-CZ" sz="2400" b="1" i="0" smtClean="0">
                        <a:solidFill>
                          <a:srgbClr val="FF0000"/>
                        </a:solidFill>
                        <a:latin typeface="Cambria Math"/>
                        <a:sym typeface="Symbol"/>
                      </a:rPr>
                      <m:t>=</m:t>
                    </m:r>
                    <m:f>
                      <m:fPr>
                        <m:ctrlPr>
                          <a:rPr lang="cs-CZ" sz="2400" b="1" i="1" smtClean="0">
                            <a:solidFill>
                              <a:srgbClr val="FF0000"/>
                            </a:solidFill>
                            <a:latin typeface="Cambria Math"/>
                            <a:sym typeface="Symbol"/>
                          </a:rPr>
                        </m:ctrlPr>
                      </m:fPr>
                      <m:num>
                        <m:r>
                          <a:rPr lang="cs-CZ" sz="2400" b="1" i="0" smtClean="0">
                            <a:solidFill>
                              <a:srgbClr val="FF0000"/>
                            </a:solidFill>
                            <a:latin typeface="Cambria Math"/>
                            <a:sym typeface="Symbol"/>
                          </a:rPr>
                          <m:t>𝐩𝐫𝐨𝐭𝐢𝐥𝐞𝐡𝐥</m:t>
                        </m:r>
                        <m:r>
                          <a:rPr lang="cs-CZ" sz="2400" b="1" i="0" smtClean="0">
                            <a:solidFill>
                              <a:srgbClr val="FF0000"/>
                            </a:solidFill>
                            <a:latin typeface="Cambria Math"/>
                            <a:sym typeface="Symbol"/>
                          </a:rPr>
                          <m:t>á </m:t>
                        </m:r>
                        <m:r>
                          <a:rPr lang="cs-CZ" sz="2400" b="1" i="0" smtClean="0">
                            <a:solidFill>
                              <a:srgbClr val="FF0000"/>
                            </a:solidFill>
                            <a:latin typeface="Cambria Math"/>
                            <a:sym typeface="Symbol"/>
                          </a:rPr>
                          <m:t>𝐨𝐝𝐯</m:t>
                        </m:r>
                        <m:r>
                          <a:rPr lang="cs-CZ" sz="2400" b="1" i="0" smtClean="0">
                            <a:solidFill>
                              <a:srgbClr val="FF0000"/>
                            </a:solidFill>
                            <a:latin typeface="Cambria Math"/>
                            <a:sym typeface="Symbol"/>
                          </a:rPr>
                          <m:t>ě</m:t>
                        </m:r>
                        <m:r>
                          <a:rPr lang="cs-CZ" sz="2400" b="1" i="0" smtClean="0">
                            <a:solidFill>
                              <a:srgbClr val="FF0000"/>
                            </a:solidFill>
                            <a:latin typeface="Cambria Math"/>
                            <a:sym typeface="Symbol"/>
                          </a:rPr>
                          <m:t>𝐬𝐧𝐚</m:t>
                        </m:r>
                      </m:num>
                      <m:den>
                        <m:r>
                          <a:rPr lang="cs-CZ" sz="2400" b="1" i="0" smtClean="0">
                            <a:solidFill>
                              <a:srgbClr val="FF0000"/>
                            </a:solidFill>
                            <a:latin typeface="Cambria Math"/>
                            <a:sym typeface="Symbol"/>
                          </a:rPr>
                          <m:t>𝐩</m:t>
                        </m:r>
                        <m:r>
                          <a:rPr lang="cs-CZ" sz="2400" b="1" i="0" smtClean="0">
                            <a:solidFill>
                              <a:srgbClr val="FF0000"/>
                            </a:solidFill>
                            <a:latin typeface="Cambria Math"/>
                            <a:sym typeface="Symbol"/>
                          </a:rPr>
                          <m:t>ř</m:t>
                        </m:r>
                        <m:r>
                          <a:rPr lang="cs-CZ" sz="2400" b="1" i="0" smtClean="0">
                            <a:solidFill>
                              <a:srgbClr val="FF0000"/>
                            </a:solidFill>
                            <a:latin typeface="Cambria Math"/>
                            <a:sym typeface="Symbol"/>
                          </a:rPr>
                          <m:t>𝐞𝐩𝐨𝐧𝐚</m:t>
                        </m:r>
                      </m:den>
                    </m:f>
                    <m:r>
                      <a:rPr lang="cs-CZ" sz="2400" b="1" i="0" smtClean="0">
                        <a:solidFill>
                          <a:srgbClr val="FF0000"/>
                        </a:solidFill>
                        <a:latin typeface="Cambria Math"/>
                        <a:sym typeface="Symbol"/>
                      </a:rPr>
                      <m:t>=</m:t>
                    </m:r>
                    <m:f>
                      <m:fPr>
                        <m:ctrlPr>
                          <a:rPr lang="cs-CZ" sz="2400" b="1" i="1" smtClean="0">
                            <a:solidFill>
                              <a:srgbClr val="FF0000"/>
                            </a:solidFill>
                            <a:latin typeface="Cambria Math"/>
                            <a:sym typeface="Symbol"/>
                          </a:rPr>
                        </m:ctrlPr>
                      </m:fPr>
                      <m:num>
                        <m:r>
                          <a:rPr lang="cs-CZ" sz="2400" b="1" i="0" smtClean="0">
                            <a:solidFill>
                              <a:srgbClr val="FF0000"/>
                            </a:solidFill>
                            <a:latin typeface="Cambria Math"/>
                            <a:sym typeface="Symbol"/>
                          </a:rPr>
                          <m:t>𝐚</m:t>
                        </m:r>
                      </m:num>
                      <m:den>
                        <m:r>
                          <a:rPr lang="cs-CZ" sz="2400" b="1" i="0" smtClean="0">
                            <a:solidFill>
                              <a:srgbClr val="FF0000"/>
                            </a:solidFill>
                            <a:latin typeface="Cambria Math"/>
                            <a:sym typeface="Symbol"/>
                          </a:rPr>
                          <m:t>𝐜</m:t>
                        </m:r>
                      </m:den>
                    </m:f>
                  </m:oMath>
                </a14:m>
                <a:endParaRPr lang="cs-CZ" sz="2400" b="1" dirty="0">
                  <a:solidFill>
                    <a:srgbClr val="FF0000"/>
                  </a:solidFill>
                  <a:latin typeface="Arial Black" pitchFamily="34" charset="0"/>
                </a:endParaRPr>
              </a:p>
            </p:txBody>
          </p:sp>
        </mc:Choice>
        <mc:Fallback xmlns="">
          <p:sp>
            <p:nvSpPr>
              <p:cNvPr id="57" name="TextovéPole 56"/>
              <p:cNvSpPr txBox="1">
                <a:spLocks noRot="1" noChangeAspect="1" noMove="1" noResize="1" noEditPoints="1" noAdjustHandles="1" noChangeArrowheads="1" noChangeShapeType="1" noTextEdit="1"/>
              </p:cNvSpPr>
              <p:nvPr/>
            </p:nvSpPr>
            <p:spPr>
              <a:xfrm>
                <a:off x="107504" y="5938773"/>
                <a:ext cx="8776979" cy="679417"/>
              </a:xfrm>
              <a:prstGeom prst="rect">
                <a:avLst/>
              </a:prstGeom>
              <a:blipFill rotWithShape="1">
                <a:blip r:embed="rId5"/>
                <a:stretch>
                  <a:fillRect l="-625"/>
                </a:stretch>
              </a:blipFill>
            </p:spPr>
            <p:txBody>
              <a:bodyPr/>
              <a:lstStyle/>
              <a:p>
                <a:r>
                  <a:rPr lang="cs-CZ">
                    <a:noFill/>
                  </a:rPr>
                  <a:t> </a:t>
                </a:r>
              </a:p>
            </p:txBody>
          </p:sp>
        </mc:Fallback>
      </mc:AlternateContent>
      <p:sp>
        <p:nvSpPr>
          <p:cNvPr id="58" name="TextovéPole 57"/>
          <p:cNvSpPr txBox="1"/>
          <p:nvPr/>
        </p:nvSpPr>
        <p:spPr>
          <a:xfrm>
            <a:off x="43493" y="4653136"/>
            <a:ext cx="885179" cy="461665"/>
          </a:xfrm>
          <a:prstGeom prst="rect">
            <a:avLst/>
          </a:prstGeom>
          <a:noFill/>
        </p:spPr>
        <p:txBody>
          <a:bodyPr wrap="none" rtlCol="0">
            <a:spAutoFit/>
          </a:bodyPr>
          <a:lstStyle/>
          <a:p>
            <a:r>
              <a:rPr lang="cs-CZ" sz="2400" dirty="0" smtClean="0"/>
              <a:t>platí:</a:t>
            </a:r>
            <a:endParaRPr lang="cs-CZ" sz="2400" dirty="0"/>
          </a:p>
        </p:txBody>
      </p:sp>
      <mc:AlternateContent xmlns:mc="http://schemas.openxmlformats.org/markup-compatibility/2006" xmlns:a14="http://schemas.microsoft.com/office/drawing/2010/main">
        <mc:Choice Requires="a14">
          <p:sp>
            <p:nvSpPr>
              <p:cNvPr id="59" name="TextovéPole 58"/>
              <p:cNvSpPr txBox="1"/>
              <p:nvPr/>
            </p:nvSpPr>
            <p:spPr>
              <a:xfrm>
                <a:off x="708742" y="4653136"/>
                <a:ext cx="790864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cs-CZ" sz="2400" b="0" i="1" smtClean="0">
                              <a:latin typeface="Cambria Math"/>
                            </a:rPr>
                          </m:ctrlPr>
                        </m:dPr>
                        <m:e>
                          <m:r>
                            <a:rPr lang="cs-CZ" sz="2400" b="0" i="1" smtClean="0">
                              <a:latin typeface="Cambria Math"/>
                            </a:rPr>
                            <m:t>𝐵𝐶</m:t>
                          </m:r>
                        </m:e>
                      </m:d>
                      <m:r>
                        <a:rPr lang="cs-CZ" sz="2400" b="0" i="1" smtClean="0">
                          <a:latin typeface="Cambria Math"/>
                        </a:rPr>
                        <m:t>:</m:t>
                      </m:r>
                      <m:d>
                        <m:dPr>
                          <m:begChr m:val="|"/>
                          <m:endChr m:val="|"/>
                          <m:ctrlPr>
                            <a:rPr lang="cs-CZ" sz="2400" b="0" i="1" smtClean="0">
                              <a:latin typeface="Cambria Math"/>
                            </a:rPr>
                          </m:ctrlPr>
                        </m:dPr>
                        <m:e>
                          <m:r>
                            <a:rPr lang="cs-CZ" sz="2400" b="0" i="1" smtClean="0">
                              <a:latin typeface="Cambria Math"/>
                            </a:rPr>
                            <m:t>𝐴𝐵</m:t>
                          </m:r>
                        </m:e>
                      </m:d>
                      <m:r>
                        <a:rPr lang="cs-CZ" sz="2400" b="0" i="1" smtClean="0">
                          <a:latin typeface="Cambria Math"/>
                        </a:rPr>
                        <m:t>=</m:t>
                      </m:r>
                      <m:d>
                        <m:dPr>
                          <m:begChr m:val="|"/>
                          <m:endChr m:val="|"/>
                          <m:ctrlPr>
                            <a:rPr lang="cs-CZ" sz="2400" b="0" i="1" smtClean="0">
                              <a:latin typeface="Cambria Math"/>
                            </a:rPr>
                          </m:ctrlPr>
                        </m:dPr>
                        <m:e>
                          <m:sSub>
                            <m:sSubPr>
                              <m:ctrlPr>
                                <a:rPr lang="cs-CZ" sz="2400" b="0" i="1" smtClean="0">
                                  <a:latin typeface="Cambria Math"/>
                                </a:rPr>
                              </m:ctrlPr>
                            </m:sSubPr>
                            <m:e>
                              <m:r>
                                <a:rPr lang="cs-CZ" sz="2400" b="0" i="1" smtClean="0">
                                  <a:latin typeface="Cambria Math"/>
                                </a:rPr>
                                <m:t>𝐵</m:t>
                              </m:r>
                            </m:e>
                            <m:sub>
                              <m:r>
                                <a:rPr lang="cs-CZ" sz="2400" b="0" i="1" smtClean="0">
                                  <a:latin typeface="Cambria Math"/>
                                </a:rPr>
                                <m:t>1</m:t>
                              </m:r>
                            </m:sub>
                          </m:sSub>
                          <m:sSub>
                            <m:sSubPr>
                              <m:ctrlPr>
                                <a:rPr lang="cs-CZ" sz="2400" b="0" i="1" smtClean="0">
                                  <a:latin typeface="Cambria Math"/>
                                </a:rPr>
                              </m:ctrlPr>
                            </m:sSubPr>
                            <m:e>
                              <m:r>
                                <a:rPr lang="cs-CZ" sz="2400" b="0" i="1" smtClean="0">
                                  <a:latin typeface="Cambria Math"/>
                                </a:rPr>
                                <m:t>𝐶</m:t>
                              </m:r>
                            </m:e>
                            <m:sub>
                              <m:r>
                                <a:rPr lang="cs-CZ" sz="2400" b="0" i="1" smtClean="0">
                                  <a:latin typeface="Cambria Math"/>
                                </a:rPr>
                                <m:t>1</m:t>
                              </m:r>
                            </m:sub>
                          </m:sSub>
                        </m:e>
                      </m:d>
                      <m:r>
                        <a:rPr lang="cs-CZ" sz="2400" b="0" i="1" smtClean="0">
                          <a:latin typeface="Cambria Math"/>
                        </a:rPr>
                        <m:t>:</m:t>
                      </m:r>
                      <m:d>
                        <m:dPr>
                          <m:begChr m:val="|"/>
                          <m:endChr m:val="|"/>
                          <m:ctrlPr>
                            <a:rPr lang="cs-CZ" sz="2400" b="0" i="1" smtClean="0">
                              <a:latin typeface="Cambria Math"/>
                            </a:rPr>
                          </m:ctrlPr>
                        </m:dPr>
                        <m:e>
                          <m:r>
                            <a:rPr lang="cs-CZ" sz="2400" b="0" i="1" smtClean="0">
                              <a:latin typeface="Cambria Math"/>
                            </a:rPr>
                            <m:t>𝐴</m:t>
                          </m:r>
                          <m:sSub>
                            <m:sSubPr>
                              <m:ctrlPr>
                                <a:rPr lang="cs-CZ" sz="2400" b="0" i="1" smtClean="0">
                                  <a:latin typeface="Cambria Math"/>
                                </a:rPr>
                              </m:ctrlPr>
                            </m:sSubPr>
                            <m:e>
                              <m:r>
                                <a:rPr lang="cs-CZ" sz="2400" b="0" i="1" smtClean="0">
                                  <a:latin typeface="Cambria Math"/>
                                </a:rPr>
                                <m:t>𝐵</m:t>
                              </m:r>
                            </m:e>
                            <m:sub>
                              <m:r>
                                <a:rPr lang="cs-CZ" sz="2400" b="0" i="1" smtClean="0">
                                  <a:latin typeface="Cambria Math"/>
                                </a:rPr>
                                <m:t>1</m:t>
                              </m:r>
                            </m:sub>
                          </m:sSub>
                        </m:e>
                      </m:d>
                      <m:r>
                        <a:rPr lang="cs-CZ" sz="2400" i="1">
                          <a:latin typeface="Cambria Math"/>
                        </a:rPr>
                        <m:t>=</m:t>
                      </m:r>
                      <m:d>
                        <m:dPr>
                          <m:begChr m:val="|"/>
                          <m:endChr m:val="|"/>
                          <m:ctrlPr>
                            <a:rPr lang="cs-CZ" sz="2400" i="1">
                              <a:latin typeface="Cambria Math"/>
                            </a:rPr>
                          </m:ctrlPr>
                        </m:dPr>
                        <m:e>
                          <m:sSub>
                            <m:sSubPr>
                              <m:ctrlPr>
                                <a:rPr lang="cs-CZ" sz="2400" i="1" smtClean="0">
                                  <a:latin typeface="Cambria Math"/>
                                </a:rPr>
                              </m:ctrlPr>
                            </m:sSubPr>
                            <m:e>
                              <m:r>
                                <a:rPr lang="cs-CZ" sz="2400" b="0" i="1" smtClean="0">
                                  <a:latin typeface="Cambria Math"/>
                                </a:rPr>
                                <m:t>𝐵</m:t>
                              </m:r>
                            </m:e>
                            <m:sub>
                              <m:r>
                                <a:rPr lang="cs-CZ" sz="2400" b="0" i="1" smtClean="0">
                                  <a:latin typeface="Cambria Math"/>
                                </a:rPr>
                                <m:t>2</m:t>
                              </m:r>
                            </m:sub>
                          </m:sSub>
                          <m:sSub>
                            <m:sSubPr>
                              <m:ctrlPr>
                                <a:rPr lang="cs-CZ" sz="2400" i="1" smtClean="0">
                                  <a:latin typeface="Cambria Math"/>
                                </a:rPr>
                              </m:ctrlPr>
                            </m:sSubPr>
                            <m:e>
                              <m:r>
                                <a:rPr lang="cs-CZ" sz="2400" b="0" i="1" smtClean="0">
                                  <a:latin typeface="Cambria Math"/>
                                </a:rPr>
                                <m:t>𝐶</m:t>
                              </m:r>
                            </m:e>
                            <m:sub>
                              <m:r>
                                <a:rPr lang="cs-CZ" sz="2400" b="0" i="1" smtClean="0">
                                  <a:latin typeface="Cambria Math"/>
                                </a:rPr>
                                <m:t>2</m:t>
                              </m:r>
                            </m:sub>
                          </m:sSub>
                        </m:e>
                      </m:d>
                      <m:r>
                        <a:rPr lang="cs-CZ" sz="2400" i="1">
                          <a:latin typeface="Cambria Math"/>
                        </a:rPr>
                        <m:t>:</m:t>
                      </m:r>
                      <m:d>
                        <m:dPr>
                          <m:begChr m:val="|"/>
                          <m:endChr m:val="|"/>
                          <m:ctrlPr>
                            <a:rPr lang="cs-CZ" sz="2400" i="1">
                              <a:latin typeface="Cambria Math"/>
                            </a:rPr>
                          </m:ctrlPr>
                        </m:dPr>
                        <m:e>
                          <m:r>
                            <a:rPr lang="cs-CZ" sz="2400" i="1">
                              <a:latin typeface="Cambria Math"/>
                            </a:rPr>
                            <m:t>𝐴</m:t>
                          </m:r>
                          <m:sSub>
                            <m:sSubPr>
                              <m:ctrlPr>
                                <a:rPr lang="cs-CZ" sz="2400" i="1" smtClean="0">
                                  <a:latin typeface="Cambria Math"/>
                                </a:rPr>
                              </m:ctrlPr>
                            </m:sSubPr>
                            <m:e>
                              <m:r>
                                <a:rPr lang="cs-CZ" sz="2400" b="0" i="1" smtClean="0">
                                  <a:latin typeface="Cambria Math"/>
                                </a:rPr>
                                <m:t>𝐵</m:t>
                              </m:r>
                            </m:e>
                            <m:sub>
                              <m:r>
                                <a:rPr lang="cs-CZ" sz="2400" b="0" i="1" smtClean="0">
                                  <a:latin typeface="Cambria Math"/>
                                </a:rPr>
                                <m:t>2</m:t>
                              </m:r>
                            </m:sub>
                          </m:sSub>
                        </m:e>
                      </m:d>
                      <m:r>
                        <a:rPr lang="cs-CZ" sz="2400" i="1">
                          <a:latin typeface="Cambria Math"/>
                        </a:rPr>
                        <m:t>=</m:t>
                      </m:r>
                      <m:d>
                        <m:dPr>
                          <m:begChr m:val="|"/>
                          <m:endChr m:val="|"/>
                          <m:ctrlPr>
                            <a:rPr lang="cs-CZ" sz="2400" i="1">
                              <a:latin typeface="Cambria Math"/>
                            </a:rPr>
                          </m:ctrlPr>
                        </m:dPr>
                        <m:e>
                          <m:sSub>
                            <m:sSubPr>
                              <m:ctrlPr>
                                <a:rPr lang="cs-CZ" sz="2400" i="1" smtClean="0">
                                  <a:latin typeface="Cambria Math"/>
                                </a:rPr>
                              </m:ctrlPr>
                            </m:sSubPr>
                            <m:e>
                              <m:r>
                                <a:rPr lang="cs-CZ" sz="2400" b="0" i="1" smtClean="0">
                                  <a:latin typeface="Cambria Math"/>
                                </a:rPr>
                                <m:t>𝐵</m:t>
                              </m:r>
                            </m:e>
                            <m:sub>
                              <m:r>
                                <a:rPr lang="cs-CZ" sz="2400" b="0" i="1" smtClean="0">
                                  <a:latin typeface="Cambria Math"/>
                                </a:rPr>
                                <m:t>3</m:t>
                              </m:r>
                            </m:sub>
                          </m:sSub>
                          <m:sSub>
                            <m:sSubPr>
                              <m:ctrlPr>
                                <a:rPr lang="cs-CZ" sz="2400" i="1" smtClean="0">
                                  <a:latin typeface="Cambria Math"/>
                                </a:rPr>
                              </m:ctrlPr>
                            </m:sSubPr>
                            <m:e>
                              <m:r>
                                <a:rPr lang="cs-CZ" sz="2400" b="0" i="1" smtClean="0">
                                  <a:latin typeface="Cambria Math"/>
                                </a:rPr>
                                <m:t>𝐶</m:t>
                              </m:r>
                            </m:e>
                            <m:sub>
                              <m:r>
                                <a:rPr lang="cs-CZ" sz="2400" b="0" i="1" smtClean="0">
                                  <a:latin typeface="Cambria Math"/>
                                </a:rPr>
                                <m:t>3</m:t>
                              </m:r>
                            </m:sub>
                          </m:sSub>
                        </m:e>
                      </m:d>
                      <m:r>
                        <a:rPr lang="cs-CZ" sz="2400" i="1">
                          <a:latin typeface="Cambria Math"/>
                        </a:rPr>
                        <m:t>:</m:t>
                      </m:r>
                      <m:d>
                        <m:dPr>
                          <m:begChr m:val="|"/>
                          <m:endChr m:val="|"/>
                          <m:ctrlPr>
                            <a:rPr lang="cs-CZ" sz="2400" i="1">
                              <a:latin typeface="Cambria Math"/>
                            </a:rPr>
                          </m:ctrlPr>
                        </m:dPr>
                        <m:e>
                          <m:r>
                            <a:rPr lang="cs-CZ" sz="2400" i="1">
                              <a:latin typeface="Cambria Math"/>
                            </a:rPr>
                            <m:t>𝐴</m:t>
                          </m:r>
                          <m:sSub>
                            <m:sSubPr>
                              <m:ctrlPr>
                                <a:rPr lang="cs-CZ" sz="2400" i="1" smtClean="0">
                                  <a:latin typeface="Cambria Math"/>
                                </a:rPr>
                              </m:ctrlPr>
                            </m:sSubPr>
                            <m:e>
                              <m:r>
                                <a:rPr lang="cs-CZ" sz="2400" b="0" i="1" smtClean="0">
                                  <a:latin typeface="Cambria Math"/>
                                </a:rPr>
                                <m:t>𝐵</m:t>
                              </m:r>
                            </m:e>
                            <m:sub>
                              <m:r>
                                <a:rPr lang="cs-CZ" sz="2400" b="0" i="1" smtClean="0">
                                  <a:latin typeface="Cambria Math"/>
                                </a:rPr>
                                <m:t>3</m:t>
                              </m:r>
                            </m:sub>
                          </m:sSub>
                        </m:e>
                      </m:d>
                    </m:oMath>
                  </m:oMathPara>
                </a14:m>
                <a:endParaRPr lang="cs-CZ" sz="2400" dirty="0"/>
              </a:p>
            </p:txBody>
          </p:sp>
        </mc:Choice>
        <mc:Fallback xmlns="">
          <p:sp>
            <p:nvSpPr>
              <p:cNvPr id="59" name="TextovéPole 58"/>
              <p:cNvSpPr txBox="1">
                <a:spLocks noRot="1" noChangeAspect="1" noMove="1" noResize="1" noEditPoints="1" noAdjustHandles="1" noChangeArrowheads="1" noChangeShapeType="1" noTextEdit="1"/>
              </p:cNvSpPr>
              <p:nvPr/>
            </p:nvSpPr>
            <p:spPr>
              <a:xfrm>
                <a:off x="708742" y="4653136"/>
                <a:ext cx="7908646" cy="461665"/>
              </a:xfrm>
              <a:prstGeom prst="rect">
                <a:avLst/>
              </a:prstGeom>
              <a:blipFill rotWithShape="1">
                <a:blip r:embed="rId6"/>
                <a:stretch>
                  <a:fillRect b="-2632"/>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0" name="TextovéPole 59"/>
              <p:cNvSpPr txBox="1"/>
              <p:nvPr/>
            </p:nvSpPr>
            <p:spPr>
              <a:xfrm>
                <a:off x="6773506" y="4221088"/>
                <a:ext cx="24070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cs-CZ" sz="2400" b="0" i="1" smtClean="0">
                          <a:latin typeface="Cambria Math"/>
                        </a:rPr>
                        <m:t>(</m:t>
                      </m:r>
                      <m:r>
                        <a:rPr lang="cs-CZ" sz="2400" b="0" i="1" smtClean="0">
                          <a:latin typeface="Cambria Math"/>
                        </a:rPr>
                        <m:t>𝑝𝑜𝑑𝑙𝑒</m:t>
                      </m:r>
                      <m:r>
                        <a:rPr lang="cs-CZ" sz="2400" b="0" i="1" smtClean="0">
                          <a:latin typeface="Cambria Math"/>
                        </a:rPr>
                        <m:t> </m:t>
                      </m:r>
                      <m:r>
                        <a:rPr lang="cs-CZ" sz="2400" b="0" i="1" smtClean="0">
                          <a:latin typeface="Cambria Math"/>
                        </a:rPr>
                        <m:t>𝑣</m:t>
                      </m:r>
                      <m:r>
                        <a:rPr lang="cs-CZ" sz="2400" b="0" i="1" smtClean="0">
                          <a:latin typeface="Cambria Math"/>
                        </a:rPr>
                        <m:t>ě</m:t>
                      </m:r>
                      <m:r>
                        <a:rPr lang="cs-CZ" sz="2400" b="0" i="1" smtClean="0">
                          <a:latin typeface="Cambria Math"/>
                        </a:rPr>
                        <m:t>𝑡𝑦</m:t>
                      </m:r>
                      <m:r>
                        <a:rPr lang="cs-CZ" sz="2400" b="0" i="1" smtClean="0">
                          <a:latin typeface="Cambria Math"/>
                        </a:rPr>
                        <m:t> </m:t>
                      </m:r>
                      <m:r>
                        <a:rPr lang="cs-CZ" sz="2400" b="0" i="1" smtClean="0">
                          <a:latin typeface="Cambria Math"/>
                        </a:rPr>
                        <m:t>𝑢𝑢</m:t>
                      </m:r>
                      <m:r>
                        <a:rPr lang="cs-CZ" sz="2400" b="0" i="1" smtClean="0">
                          <a:latin typeface="Cambria Math"/>
                        </a:rPr>
                        <m:t>)</m:t>
                      </m:r>
                    </m:oMath>
                  </m:oMathPara>
                </a14:m>
                <a:endParaRPr lang="cs-CZ" sz="2400" dirty="0"/>
              </a:p>
            </p:txBody>
          </p:sp>
        </mc:Choice>
        <mc:Fallback xmlns="">
          <p:sp>
            <p:nvSpPr>
              <p:cNvPr id="60" name="TextovéPole 59"/>
              <p:cNvSpPr txBox="1">
                <a:spLocks noRot="1" noChangeAspect="1" noMove="1" noResize="1" noEditPoints="1" noAdjustHandles="1" noChangeArrowheads="1" noChangeShapeType="1" noTextEdit="1"/>
              </p:cNvSpPr>
              <p:nvPr/>
            </p:nvSpPr>
            <p:spPr>
              <a:xfrm>
                <a:off x="6773506" y="4221088"/>
                <a:ext cx="2407006" cy="461665"/>
              </a:xfrm>
              <a:prstGeom prst="rect">
                <a:avLst/>
              </a:prstGeom>
              <a:blipFill rotWithShape="1">
                <a:blip r:embed="rId7"/>
                <a:stretch>
                  <a:fillRect b="-19737"/>
                </a:stretch>
              </a:blipFill>
            </p:spPr>
            <p:txBody>
              <a:bodyPr/>
              <a:lstStyle/>
              <a:p>
                <a:r>
                  <a:rPr lang="cs-CZ">
                    <a:noFill/>
                  </a:rPr>
                  <a:t> </a:t>
                </a:r>
              </a:p>
            </p:txBody>
          </p:sp>
        </mc:Fallback>
      </mc:AlternateContent>
      <p:sp>
        <p:nvSpPr>
          <p:cNvPr id="18" name="TextovéPole 17"/>
          <p:cNvSpPr txBox="1"/>
          <p:nvPr/>
        </p:nvSpPr>
        <p:spPr>
          <a:xfrm>
            <a:off x="55706" y="5085184"/>
            <a:ext cx="9143999" cy="830997"/>
          </a:xfrm>
          <a:prstGeom prst="rect">
            <a:avLst/>
          </a:prstGeom>
          <a:noFill/>
        </p:spPr>
        <p:txBody>
          <a:bodyPr wrap="square" rtlCol="0">
            <a:spAutoFit/>
          </a:bodyPr>
          <a:lstStyle/>
          <a:p>
            <a:pPr algn="ctr"/>
            <a:r>
              <a:rPr lang="cs-CZ" sz="2400" b="1" dirty="0" smtClean="0">
                <a:solidFill>
                  <a:srgbClr val="FF0000"/>
                </a:solidFill>
              </a:rPr>
              <a:t>Poměr délky odvěsny protilehlé k úhlu </a:t>
            </a:r>
            <a:r>
              <a:rPr lang="cs-CZ" sz="2400" b="1" dirty="0" smtClean="0">
                <a:solidFill>
                  <a:srgbClr val="FF0000"/>
                </a:solidFill>
                <a:latin typeface="Symbol" pitchFamily="18" charset="2"/>
              </a:rPr>
              <a:t>a</a:t>
            </a:r>
            <a:r>
              <a:rPr lang="cs-CZ" sz="2400" b="1" dirty="0" smtClean="0">
                <a:solidFill>
                  <a:srgbClr val="FF0000"/>
                </a:solidFill>
              </a:rPr>
              <a:t> </a:t>
            </a:r>
            <a:r>
              <a:rPr lang="cs-CZ" sz="2400" b="1" dirty="0" err="1" smtClean="0">
                <a:solidFill>
                  <a:srgbClr val="FF0000"/>
                </a:solidFill>
              </a:rPr>
              <a:t>a</a:t>
            </a:r>
            <a:r>
              <a:rPr lang="cs-CZ" sz="2400" b="1" dirty="0" smtClean="0">
                <a:solidFill>
                  <a:srgbClr val="FF0000"/>
                </a:solidFill>
              </a:rPr>
              <a:t> délky přepony je ve všech trojúhelnících se stejným ostrým úhlem </a:t>
            </a:r>
            <a:r>
              <a:rPr lang="cs-CZ" sz="2400" b="1" dirty="0">
                <a:solidFill>
                  <a:srgbClr val="FF0000"/>
                </a:solidFill>
                <a:latin typeface="Symbol" pitchFamily="18" charset="2"/>
              </a:rPr>
              <a:t>a </a:t>
            </a:r>
            <a:r>
              <a:rPr lang="cs-CZ" sz="2400" b="1" dirty="0" smtClean="0">
                <a:solidFill>
                  <a:srgbClr val="FF0000"/>
                </a:solidFill>
              </a:rPr>
              <a:t>stejný.</a:t>
            </a:r>
            <a:endParaRPr lang="cs-CZ" sz="2400" b="1" dirty="0">
              <a:solidFill>
                <a:srgbClr val="FF0000"/>
              </a:solidFill>
            </a:endParaRPr>
          </a:p>
        </p:txBody>
      </p:sp>
      <p:cxnSp>
        <p:nvCxnSpPr>
          <p:cNvPr id="40" name="Přímá spojnice 39"/>
          <p:cNvCxnSpPr>
            <a:cxnSpLocks noChangeAspect="1"/>
          </p:cNvCxnSpPr>
          <p:nvPr/>
        </p:nvCxnSpPr>
        <p:spPr bwMode="auto">
          <a:xfrm>
            <a:off x="3582000" y="2421024"/>
            <a:ext cx="1079513" cy="1224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6" name="Přímá spojnice 45"/>
          <p:cNvCxnSpPr>
            <a:cxnSpLocks noChangeAspect="1"/>
          </p:cNvCxnSpPr>
          <p:nvPr/>
        </p:nvCxnSpPr>
        <p:spPr bwMode="auto">
          <a:xfrm>
            <a:off x="2844319" y="2926800"/>
            <a:ext cx="793763" cy="90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1" name="Přímá spojnice 60"/>
          <p:cNvCxnSpPr>
            <a:cxnSpLocks noChangeAspect="1"/>
          </p:cNvCxnSpPr>
          <p:nvPr/>
        </p:nvCxnSpPr>
        <p:spPr bwMode="auto">
          <a:xfrm>
            <a:off x="1908001" y="3546000"/>
            <a:ext cx="460383" cy="522000"/>
          </a:xfrm>
          <a:prstGeom prst="line">
            <a:avLst/>
          </a:prstGeom>
          <a:solidFill>
            <a:schemeClr val="accent1"/>
          </a:solidFill>
          <a:ln w="9525" cap="flat" cmpd="sng" algn="ctr">
            <a:solidFill>
              <a:schemeClr val="tx1"/>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62" name="TextovéPole 61"/>
              <p:cNvSpPr txBox="1"/>
              <p:nvPr/>
            </p:nvSpPr>
            <p:spPr>
              <a:xfrm>
                <a:off x="4445448" y="3635732"/>
                <a:ext cx="6296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𝐵</m:t>
                          </m:r>
                        </m:e>
                        <m:sub>
                          <m:r>
                            <a:rPr lang="cs-CZ" b="0" i="1" smtClean="0">
                              <a:latin typeface="Cambria Math"/>
                            </a:rPr>
                            <m:t>2</m:t>
                          </m:r>
                        </m:sub>
                      </m:sSub>
                    </m:oMath>
                  </m:oMathPara>
                </a14:m>
                <a:endParaRPr lang="cs-CZ" dirty="0"/>
              </a:p>
            </p:txBody>
          </p:sp>
        </mc:Choice>
        <mc:Fallback xmlns="">
          <p:sp>
            <p:nvSpPr>
              <p:cNvPr id="62" name="TextovéPole 61"/>
              <p:cNvSpPr txBox="1">
                <a:spLocks noRot="1" noChangeAspect="1" noMove="1" noResize="1" noEditPoints="1" noAdjustHandles="1" noChangeArrowheads="1" noChangeShapeType="1" noTextEdit="1"/>
              </p:cNvSpPr>
              <p:nvPr/>
            </p:nvSpPr>
            <p:spPr>
              <a:xfrm>
                <a:off x="4445448" y="3635732"/>
                <a:ext cx="629611" cy="369332"/>
              </a:xfrm>
              <a:prstGeom prst="rect">
                <a:avLst/>
              </a:prstGeom>
              <a:blipFill rotWithShape="1">
                <a:blip r:embed="rId8"/>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3" name="TextovéPole 62"/>
              <p:cNvSpPr txBox="1"/>
              <p:nvPr/>
            </p:nvSpPr>
            <p:spPr>
              <a:xfrm>
                <a:off x="3424191" y="3789040"/>
                <a:ext cx="42778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𝐵</m:t>
                          </m:r>
                        </m:e>
                        <m:sub>
                          <m:r>
                            <a:rPr lang="cs-CZ" b="0" i="1" smtClean="0">
                              <a:latin typeface="Cambria Math"/>
                            </a:rPr>
                            <m:t>1</m:t>
                          </m:r>
                        </m:sub>
                      </m:sSub>
                    </m:oMath>
                  </m:oMathPara>
                </a14:m>
                <a:endParaRPr lang="cs-CZ" dirty="0"/>
              </a:p>
            </p:txBody>
          </p:sp>
        </mc:Choice>
        <mc:Fallback xmlns="">
          <p:sp>
            <p:nvSpPr>
              <p:cNvPr id="63" name="TextovéPole 62"/>
              <p:cNvSpPr txBox="1">
                <a:spLocks noRot="1" noChangeAspect="1" noMove="1" noResize="1" noEditPoints="1" noAdjustHandles="1" noChangeArrowheads="1" noChangeShapeType="1" noTextEdit="1"/>
              </p:cNvSpPr>
              <p:nvPr/>
            </p:nvSpPr>
            <p:spPr>
              <a:xfrm>
                <a:off x="3424191" y="3789040"/>
                <a:ext cx="427781" cy="369332"/>
              </a:xfrm>
              <a:prstGeom prst="rect">
                <a:avLst/>
              </a:prstGeom>
              <a:blipFill rotWithShape="1">
                <a:blip r:embed="rId9"/>
                <a:stretch>
                  <a:fillRect b="-166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4" name="TextovéPole 63"/>
              <p:cNvSpPr txBox="1"/>
              <p:nvPr/>
            </p:nvSpPr>
            <p:spPr>
              <a:xfrm>
                <a:off x="2214583" y="4005064"/>
                <a:ext cx="42778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i="1" dirty="0" smtClean="0">
                          <a:latin typeface="Cambria Math"/>
                        </a:rPr>
                        <m:t>𝐵</m:t>
                      </m:r>
                    </m:oMath>
                  </m:oMathPara>
                </a14:m>
                <a:endParaRPr lang="cs-CZ" dirty="0"/>
              </a:p>
            </p:txBody>
          </p:sp>
        </mc:Choice>
        <mc:Fallback xmlns="">
          <p:sp>
            <p:nvSpPr>
              <p:cNvPr id="64" name="TextovéPole 63"/>
              <p:cNvSpPr txBox="1">
                <a:spLocks noRot="1" noChangeAspect="1" noMove="1" noResize="1" noEditPoints="1" noAdjustHandles="1" noChangeArrowheads="1" noChangeShapeType="1" noTextEdit="1"/>
              </p:cNvSpPr>
              <p:nvPr/>
            </p:nvSpPr>
            <p:spPr>
              <a:xfrm>
                <a:off x="2214583" y="4005064"/>
                <a:ext cx="427781" cy="369332"/>
              </a:xfrm>
              <a:prstGeom prst="rect">
                <a:avLst/>
              </a:prstGeom>
              <a:blipFill rotWithShape="1">
                <a:blip r:embed="rId10"/>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5" name="TextovéPole 64"/>
              <p:cNvSpPr txBox="1"/>
              <p:nvPr/>
            </p:nvSpPr>
            <p:spPr>
              <a:xfrm>
                <a:off x="3870381" y="1691516"/>
                <a:ext cx="43837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𝐶</m:t>
                          </m:r>
                        </m:e>
                        <m:sub>
                          <m:r>
                            <a:rPr lang="cs-CZ" b="0" i="1" smtClean="0">
                              <a:latin typeface="Cambria Math"/>
                            </a:rPr>
                            <m:t>3</m:t>
                          </m:r>
                        </m:sub>
                      </m:sSub>
                    </m:oMath>
                  </m:oMathPara>
                </a14:m>
                <a:endParaRPr lang="cs-CZ" dirty="0"/>
              </a:p>
            </p:txBody>
          </p:sp>
        </mc:Choice>
        <mc:Fallback xmlns="">
          <p:sp>
            <p:nvSpPr>
              <p:cNvPr id="65" name="TextovéPole 64"/>
              <p:cNvSpPr txBox="1">
                <a:spLocks noRot="1" noChangeAspect="1" noMove="1" noResize="1" noEditPoints="1" noAdjustHandles="1" noChangeArrowheads="1" noChangeShapeType="1" noTextEdit="1"/>
              </p:cNvSpPr>
              <p:nvPr/>
            </p:nvSpPr>
            <p:spPr>
              <a:xfrm>
                <a:off x="3870381" y="1691516"/>
                <a:ext cx="438375" cy="369332"/>
              </a:xfrm>
              <a:prstGeom prst="rect">
                <a:avLst/>
              </a:prstGeom>
              <a:blipFill rotWithShape="1">
                <a:blip r:embed="rId11"/>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6" name="TextovéPole 65"/>
              <p:cNvSpPr txBox="1"/>
              <p:nvPr/>
            </p:nvSpPr>
            <p:spPr>
              <a:xfrm>
                <a:off x="3203848" y="2051556"/>
                <a:ext cx="41241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𝐶</m:t>
                          </m:r>
                        </m:e>
                        <m:sub>
                          <m:r>
                            <a:rPr lang="cs-CZ" b="0" i="1" smtClean="0">
                              <a:latin typeface="Cambria Math"/>
                            </a:rPr>
                            <m:t>2</m:t>
                          </m:r>
                        </m:sub>
                      </m:sSub>
                    </m:oMath>
                  </m:oMathPara>
                </a14:m>
                <a:endParaRPr lang="cs-CZ" dirty="0"/>
              </a:p>
            </p:txBody>
          </p:sp>
        </mc:Choice>
        <mc:Fallback xmlns="">
          <p:sp>
            <p:nvSpPr>
              <p:cNvPr id="66" name="TextovéPole 65"/>
              <p:cNvSpPr txBox="1">
                <a:spLocks noRot="1" noChangeAspect="1" noMove="1" noResize="1" noEditPoints="1" noAdjustHandles="1" noChangeArrowheads="1" noChangeShapeType="1" noTextEdit="1"/>
              </p:cNvSpPr>
              <p:nvPr/>
            </p:nvSpPr>
            <p:spPr>
              <a:xfrm>
                <a:off x="3203848" y="2051556"/>
                <a:ext cx="412419" cy="369332"/>
              </a:xfrm>
              <a:prstGeom prst="rect">
                <a:avLst/>
              </a:prstGeom>
              <a:blipFill rotWithShape="1">
                <a:blip r:embed="rId12"/>
                <a:stretch>
                  <a:fillRect b="-166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7" name="TextovéPole 66"/>
              <p:cNvSpPr txBox="1"/>
              <p:nvPr/>
            </p:nvSpPr>
            <p:spPr>
              <a:xfrm>
                <a:off x="2483768" y="2555612"/>
                <a:ext cx="4772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dirty="0" smtClean="0">
                              <a:latin typeface="Cambria Math"/>
                            </a:rPr>
                          </m:ctrlPr>
                        </m:sSubPr>
                        <m:e>
                          <m:r>
                            <a:rPr lang="cs-CZ" b="0" i="1" dirty="0" smtClean="0">
                              <a:latin typeface="Cambria Math"/>
                            </a:rPr>
                            <m:t>𝐶</m:t>
                          </m:r>
                        </m:e>
                        <m:sub>
                          <m:r>
                            <a:rPr lang="cs-CZ" b="0" i="1" dirty="0" smtClean="0">
                              <a:latin typeface="Cambria Math"/>
                            </a:rPr>
                            <m:t>1</m:t>
                          </m:r>
                        </m:sub>
                      </m:sSub>
                    </m:oMath>
                  </m:oMathPara>
                </a14:m>
                <a:endParaRPr lang="cs-CZ" dirty="0"/>
              </a:p>
            </p:txBody>
          </p:sp>
        </mc:Choice>
        <mc:Fallback xmlns="">
          <p:sp>
            <p:nvSpPr>
              <p:cNvPr id="67" name="TextovéPole 66"/>
              <p:cNvSpPr txBox="1">
                <a:spLocks noRot="1" noChangeAspect="1" noMove="1" noResize="1" noEditPoints="1" noAdjustHandles="1" noChangeArrowheads="1" noChangeShapeType="1" noTextEdit="1"/>
              </p:cNvSpPr>
              <p:nvPr/>
            </p:nvSpPr>
            <p:spPr>
              <a:xfrm>
                <a:off x="2483768" y="2555612"/>
                <a:ext cx="477211" cy="369332"/>
              </a:xfrm>
              <a:prstGeom prst="rect">
                <a:avLst/>
              </a:prstGeom>
              <a:blipFill rotWithShape="1">
                <a:blip r:embed="rId13"/>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8" name="TextovéPole 67"/>
              <p:cNvSpPr txBox="1"/>
              <p:nvPr/>
            </p:nvSpPr>
            <p:spPr>
              <a:xfrm>
                <a:off x="1619672" y="3176080"/>
                <a:ext cx="4772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i="1" dirty="0" smtClean="0">
                          <a:latin typeface="Cambria Math"/>
                        </a:rPr>
                        <m:t>𝐶</m:t>
                      </m:r>
                    </m:oMath>
                  </m:oMathPara>
                </a14:m>
                <a:endParaRPr lang="cs-CZ" dirty="0"/>
              </a:p>
            </p:txBody>
          </p:sp>
        </mc:Choice>
        <mc:Fallback xmlns="">
          <p:sp>
            <p:nvSpPr>
              <p:cNvPr id="68" name="TextovéPole 67"/>
              <p:cNvSpPr txBox="1">
                <a:spLocks noRot="1" noChangeAspect="1" noMove="1" noResize="1" noEditPoints="1" noAdjustHandles="1" noChangeArrowheads="1" noChangeShapeType="1" noTextEdit="1"/>
              </p:cNvSpPr>
              <p:nvPr/>
            </p:nvSpPr>
            <p:spPr>
              <a:xfrm>
                <a:off x="1619672" y="3176080"/>
                <a:ext cx="477211" cy="369332"/>
              </a:xfrm>
              <a:prstGeom prst="rect">
                <a:avLst/>
              </a:prstGeom>
              <a:blipFill rotWithShape="1">
                <a:blip r:embed="rId14"/>
                <a:stretch>
                  <a:fillRect/>
                </a:stretch>
              </a:blipFill>
            </p:spPr>
            <p:txBody>
              <a:bodyPr/>
              <a:lstStyle/>
              <a:p>
                <a:r>
                  <a:rPr lang="cs-CZ">
                    <a:noFill/>
                  </a:rPr>
                  <a:t> </a:t>
                </a:r>
              </a:p>
            </p:txBody>
          </p:sp>
        </mc:Fallback>
      </mc:AlternateContent>
      <p:cxnSp>
        <p:nvCxnSpPr>
          <p:cNvPr id="6" name="Přímá spojnice 5"/>
          <p:cNvCxnSpPr/>
          <p:nvPr/>
        </p:nvCxnSpPr>
        <p:spPr bwMode="auto">
          <a:xfrm>
            <a:off x="5166000" y="2808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9" name="Přímá spojnice 68"/>
          <p:cNvCxnSpPr/>
          <p:nvPr/>
        </p:nvCxnSpPr>
        <p:spPr bwMode="auto">
          <a:xfrm>
            <a:off x="5220072" y="2861484"/>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0" name="Přímá spojnice 69"/>
          <p:cNvCxnSpPr/>
          <p:nvPr/>
        </p:nvCxnSpPr>
        <p:spPr bwMode="auto">
          <a:xfrm>
            <a:off x="4121756" y="2952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1" name="Přímá spojnice 70"/>
          <p:cNvCxnSpPr/>
          <p:nvPr/>
        </p:nvCxnSpPr>
        <p:spPr bwMode="auto">
          <a:xfrm>
            <a:off x="4185186" y="2988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2" name="Přímá spojnice 71"/>
          <p:cNvCxnSpPr/>
          <p:nvPr/>
        </p:nvCxnSpPr>
        <p:spPr bwMode="auto">
          <a:xfrm>
            <a:off x="3313775" y="3369029"/>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3" name="Přímá spojnice 72"/>
          <p:cNvCxnSpPr/>
          <p:nvPr/>
        </p:nvCxnSpPr>
        <p:spPr bwMode="auto">
          <a:xfrm>
            <a:off x="3258000" y="3312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4" name="Přímá spojnice 73"/>
          <p:cNvCxnSpPr/>
          <p:nvPr/>
        </p:nvCxnSpPr>
        <p:spPr bwMode="auto">
          <a:xfrm>
            <a:off x="2211049" y="376996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5" name="Přímá spojnice 74"/>
          <p:cNvCxnSpPr/>
          <p:nvPr/>
        </p:nvCxnSpPr>
        <p:spPr bwMode="auto">
          <a:xfrm>
            <a:off x="2149200" y="3744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 name="Oblouk 8"/>
          <p:cNvSpPr/>
          <p:nvPr/>
        </p:nvSpPr>
        <p:spPr bwMode="auto">
          <a:xfrm rot="8431249">
            <a:off x="1672759" y="3311706"/>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76" name="Oblouk 75"/>
          <p:cNvSpPr/>
          <p:nvPr/>
        </p:nvSpPr>
        <p:spPr bwMode="auto">
          <a:xfrm rot="8431249">
            <a:off x="2591082" y="2664294"/>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77" name="Oblouk 76"/>
          <p:cNvSpPr/>
          <p:nvPr/>
        </p:nvSpPr>
        <p:spPr bwMode="auto">
          <a:xfrm rot="8431249">
            <a:off x="3332306" y="2187317"/>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78" name="Oblouk 77"/>
          <p:cNvSpPr/>
          <p:nvPr/>
        </p:nvSpPr>
        <p:spPr bwMode="auto">
          <a:xfrm rot="8431249">
            <a:off x="4062302" y="1702732"/>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11" name="TextovéPole 10"/>
          <p:cNvSpPr txBox="1"/>
          <p:nvPr/>
        </p:nvSpPr>
        <p:spPr>
          <a:xfrm>
            <a:off x="1790110" y="3491716"/>
            <a:ext cx="261610" cy="369332"/>
          </a:xfrm>
          <a:prstGeom prst="rect">
            <a:avLst/>
          </a:prstGeom>
          <a:noFill/>
        </p:spPr>
        <p:txBody>
          <a:bodyPr wrap="none" rtlCol="0">
            <a:spAutoFit/>
          </a:bodyPr>
          <a:lstStyle/>
          <a:p>
            <a:r>
              <a:rPr lang="cs-CZ" b="1" dirty="0" smtClean="0"/>
              <a:t>·</a:t>
            </a:r>
            <a:endParaRPr lang="cs-CZ" b="1" dirty="0"/>
          </a:p>
        </p:txBody>
      </p:sp>
      <p:sp>
        <p:nvSpPr>
          <p:cNvPr id="79" name="TextovéPole 78"/>
          <p:cNvSpPr txBox="1"/>
          <p:nvPr/>
        </p:nvSpPr>
        <p:spPr>
          <a:xfrm>
            <a:off x="2695518" y="2843644"/>
            <a:ext cx="261610" cy="369332"/>
          </a:xfrm>
          <a:prstGeom prst="rect">
            <a:avLst/>
          </a:prstGeom>
          <a:noFill/>
        </p:spPr>
        <p:txBody>
          <a:bodyPr wrap="none" rtlCol="0">
            <a:spAutoFit/>
          </a:bodyPr>
          <a:lstStyle/>
          <a:p>
            <a:r>
              <a:rPr lang="cs-CZ" b="1" dirty="0" smtClean="0"/>
              <a:t>·</a:t>
            </a:r>
            <a:endParaRPr lang="cs-CZ" b="1" dirty="0"/>
          </a:p>
        </p:txBody>
      </p:sp>
      <p:sp>
        <p:nvSpPr>
          <p:cNvPr id="80" name="TextovéPole 79"/>
          <p:cNvSpPr txBox="1"/>
          <p:nvPr/>
        </p:nvSpPr>
        <p:spPr>
          <a:xfrm>
            <a:off x="3436742" y="2348880"/>
            <a:ext cx="261610" cy="369332"/>
          </a:xfrm>
          <a:prstGeom prst="rect">
            <a:avLst/>
          </a:prstGeom>
          <a:noFill/>
        </p:spPr>
        <p:txBody>
          <a:bodyPr wrap="none" rtlCol="0">
            <a:spAutoFit/>
          </a:bodyPr>
          <a:lstStyle/>
          <a:p>
            <a:r>
              <a:rPr lang="cs-CZ" b="1" dirty="0" smtClean="0"/>
              <a:t>·</a:t>
            </a:r>
            <a:endParaRPr lang="cs-CZ" b="1" dirty="0"/>
          </a:p>
        </p:txBody>
      </p:sp>
      <p:sp>
        <p:nvSpPr>
          <p:cNvPr id="81" name="TextovéPole 80"/>
          <p:cNvSpPr txBox="1"/>
          <p:nvPr/>
        </p:nvSpPr>
        <p:spPr>
          <a:xfrm>
            <a:off x="4176000" y="1872000"/>
            <a:ext cx="261610" cy="369332"/>
          </a:xfrm>
          <a:prstGeom prst="rect">
            <a:avLst/>
          </a:prstGeom>
          <a:noFill/>
        </p:spPr>
        <p:txBody>
          <a:bodyPr wrap="none" rtlCol="0">
            <a:spAutoFit/>
          </a:bodyPr>
          <a:lstStyle/>
          <a:p>
            <a:r>
              <a:rPr lang="cs-CZ" b="1" dirty="0" smtClean="0"/>
              <a:t>·</a:t>
            </a:r>
            <a:endParaRPr lang="cs-CZ" b="1" dirty="0"/>
          </a:p>
        </p:txBody>
      </p:sp>
      <p:sp>
        <p:nvSpPr>
          <p:cNvPr id="82" name="Oblouk 81"/>
          <p:cNvSpPr/>
          <p:nvPr/>
        </p:nvSpPr>
        <p:spPr bwMode="auto">
          <a:xfrm rot="936920">
            <a:off x="1150889" y="3756172"/>
            <a:ext cx="682094" cy="650917"/>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83" name="TextovéPole 82"/>
          <p:cNvSpPr txBox="1"/>
          <p:nvPr/>
        </p:nvSpPr>
        <p:spPr>
          <a:xfrm>
            <a:off x="1216959" y="3875366"/>
            <a:ext cx="432048" cy="369332"/>
          </a:xfrm>
          <a:prstGeom prst="rect">
            <a:avLst/>
          </a:prstGeom>
          <a:noFill/>
        </p:spPr>
        <p:txBody>
          <a:bodyPr wrap="square" rtlCol="0">
            <a:spAutoFit/>
          </a:bodyPr>
          <a:lstStyle/>
          <a:p>
            <a:r>
              <a:rPr lang="cs-CZ" dirty="0" smtClean="0">
                <a:latin typeface="Symbol" pitchFamily="18" charset="2"/>
              </a:rPr>
              <a:t>a</a:t>
            </a:r>
            <a:endParaRPr lang="cs-CZ" dirty="0">
              <a:latin typeface="Symbol" pitchFamily="18" charset="2"/>
            </a:endParaRPr>
          </a:p>
        </p:txBody>
      </p:sp>
    </p:spTree>
    <p:extLst>
      <p:ext uri="{BB962C8B-B14F-4D97-AF65-F5344CB8AC3E}">
        <p14:creationId xmlns:p14="http://schemas.microsoft.com/office/powerpoint/2010/main" val="1301054627"/>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ppt_x"/>
                                          </p:val>
                                        </p:tav>
                                        <p:tav tm="100000">
                                          <p:val>
                                            <p:strVal val="#ppt_x"/>
                                          </p:val>
                                        </p:tav>
                                      </p:tavLst>
                                    </p:anim>
                                    <p:anim calcmode="lin" valueType="num">
                                      <p:cBhvr additive="base">
                                        <p:cTn id="16" dur="500" fill="hold"/>
                                        <p:tgtEl>
                                          <p:spTgt spid="4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ppt_x"/>
                                          </p:val>
                                        </p:tav>
                                        <p:tav tm="100000">
                                          <p:val>
                                            <p:strVal val="#ppt_x"/>
                                          </p:val>
                                        </p:tav>
                                      </p:tavLst>
                                    </p:anim>
                                    <p:anim calcmode="lin" valueType="num">
                                      <p:cBhvr additive="base">
                                        <p:cTn id="20" dur="500" fill="hold"/>
                                        <p:tgtEl>
                                          <p:spTgt spid="4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fill="hold"/>
                                        <p:tgtEl>
                                          <p:spTgt spid="40"/>
                                        </p:tgtEl>
                                        <p:attrNameLst>
                                          <p:attrName>ppt_x</p:attrName>
                                        </p:attrNameLst>
                                      </p:cBhvr>
                                      <p:tavLst>
                                        <p:tav tm="0">
                                          <p:val>
                                            <p:strVal val="#ppt_x"/>
                                          </p:val>
                                        </p:tav>
                                        <p:tav tm="100000">
                                          <p:val>
                                            <p:strVal val="#ppt_x"/>
                                          </p:val>
                                        </p:tav>
                                      </p:tavLst>
                                    </p:anim>
                                    <p:anim calcmode="lin" valueType="num">
                                      <p:cBhvr additive="base">
                                        <p:cTn id="24" dur="500" fill="hold"/>
                                        <p:tgtEl>
                                          <p:spTgt spid="4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ppt_x"/>
                                          </p:val>
                                        </p:tav>
                                        <p:tav tm="100000">
                                          <p:val>
                                            <p:strVal val="#ppt_x"/>
                                          </p:val>
                                        </p:tav>
                                      </p:tavLst>
                                    </p:anim>
                                    <p:anim calcmode="lin" valueType="num">
                                      <p:cBhvr additive="base">
                                        <p:cTn id="28" dur="500" fill="hold"/>
                                        <p:tgtEl>
                                          <p:spTgt spid="4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500" fill="hold"/>
                                        <p:tgtEl>
                                          <p:spTgt spid="61"/>
                                        </p:tgtEl>
                                        <p:attrNameLst>
                                          <p:attrName>ppt_x</p:attrName>
                                        </p:attrNameLst>
                                      </p:cBhvr>
                                      <p:tavLst>
                                        <p:tav tm="0">
                                          <p:val>
                                            <p:strVal val="#ppt_x"/>
                                          </p:val>
                                        </p:tav>
                                        <p:tav tm="100000">
                                          <p:val>
                                            <p:strVal val="#ppt_x"/>
                                          </p:val>
                                        </p:tav>
                                      </p:tavLst>
                                    </p:anim>
                                    <p:anim calcmode="lin" valueType="num">
                                      <p:cBhvr additive="base">
                                        <p:cTn id="32" dur="500" fill="hold"/>
                                        <p:tgtEl>
                                          <p:spTgt spid="61"/>
                                        </p:tgtEl>
                                        <p:attrNameLst>
                                          <p:attrName>ppt_y</p:attrName>
                                        </p:attrNameLst>
                                      </p:cBhvr>
                                      <p:tavLst>
                                        <p:tav tm="0">
                                          <p:val>
                                            <p:strVal val="1+#ppt_h/2"/>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fill="hold"/>
                                        <p:tgtEl>
                                          <p:spTgt spid="64"/>
                                        </p:tgtEl>
                                        <p:attrNameLst>
                                          <p:attrName>ppt_x</p:attrName>
                                        </p:attrNameLst>
                                      </p:cBhvr>
                                      <p:tavLst>
                                        <p:tav tm="0">
                                          <p:val>
                                            <p:strVal val="0-#ppt_w/2"/>
                                          </p:val>
                                        </p:tav>
                                        <p:tav tm="100000">
                                          <p:val>
                                            <p:strVal val="#ppt_x"/>
                                          </p:val>
                                        </p:tav>
                                      </p:tavLst>
                                    </p:anim>
                                    <p:anim calcmode="lin" valueType="num">
                                      <p:cBhvr additive="base">
                                        <p:cTn id="36" dur="500" fill="hold"/>
                                        <p:tgtEl>
                                          <p:spTgt spid="64"/>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 calcmode="lin" valueType="num">
                                      <p:cBhvr additive="base">
                                        <p:cTn id="39" dur="500" fill="hold"/>
                                        <p:tgtEl>
                                          <p:spTgt spid="75"/>
                                        </p:tgtEl>
                                        <p:attrNameLst>
                                          <p:attrName>ppt_x</p:attrName>
                                        </p:attrNameLst>
                                      </p:cBhvr>
                                      <p:tavLst>
                                        <p:tav tm="0">
                                          <p:val>
                                            <p:strVal val="0-#ppt_w/2"/>
                                          </p:val>
                                        </p:tav>
                                        <p:tav tm="100000">
                                          <p:val>
                                            <p:strVal val="#ppt_x"/>
                                          </p:val>
                                        </p:tav>
                                      </p:tavLst>
                                    </p:anim>
                                    <p:anim calcmode="lin" valueType="num">
                                      <p:cBhvr additive="base">
                                        <p:cTn id="40" dur="500" fill="hold"/>
                                        <p:tgtEl>
                                          <p:spTgt spid="75"/>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additive="base">
                                        <p:cTn id="43" dur="500" fill="hold"/>
                                        <p:tgtEl>
                                          <p:spTgt spid="74"/>
                                        </p:tgtEl>
                                        <p:attrNameLst>
                                          <p:attrName>ppt_x</p:attrName>
                                        </p:attrNameLst>
                                      </p:cBhvr>
                                      <p:tavLst>
                                        <p:tav tm="0">
                                          <p:val>
                                            <p:strVal val="0-#ppt_w/2"/>
                                          </p:val>
                                        </p:tav>
                                        <p:tav tm="100000">
                                          <p:val>
                                            <p:strVal val="#ppt_x"/>
                                          </p:val>
                                        </p:tav>
                                      </p:tavLst>
                                    </p:anim>
                                    <p:anim calcmode="lin" valueType="num">
                                      <p:cBhvr additive="base">
                                        <p:cTn id="44" dur="500" fill="hold"/>
                                        <p:tgtEl>
                                          <p:spTgt spid="74"/>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72"/>
                                        </p:tgtEl>
                                        <p:attrNameLst>
                                          <p:attrName>style.visibility</p:attrName>
                                        </p:attrNameLst>
                                      </p:cBhvr>
                                      <p:to>
                                        <p:strVal val="visible"/>
                                      </p:to>
                                    </p:set>
                                    <p:anim calcmode="lin" valueType="num">
                                      <p:cBhvr additive="base">
                                        <p:cTn id="47" dur="500" fill="hold"/>
                                        <p:tgtEl>
                                          <p:spTgt spid="72"/>
                                        </p:tgtEl>
                                        <p:attrNameLst>
                                          <p:attrName>ppt_x</p:attrName>
                                        </p:attrNameLst>
                                      </p:cBhvr>
                                      <p:tavLst>
                                        <p:tav tm="0">
                                          <p:val>
                                            <p:strVal val="0-#ppt_w/2"/>
                                          </p:val>
                                        </p:tav>
                                        <p:tav tm="100000">
                                          <p:val>
                                            <p:strVal val="#ppt_x"/>
                                          </p:val>
                                        </p:tav>
                                      </p:tavLst>
                                    </p:anim>
                                    <p:anim calcmode="lin" valueType="num">
                                      <p:cBhvr additive="base">
                                        <p:cTn id="48" dur="500" fill="hold"/>
                                        <p:tgtEl>
                                          <p:spTgt spid="72"/>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additive="base">
                                        <p:cTn id="51" dur="500" fill="hold"/>
                                        <p:tgtEl>
                                          <p:spTgt spid="73"/>
                                        </p:tgtEl>
                                        <p:attrNameLst>
                                          <p:attrName>ppt_x</p:attrName>
                                        </p:attrNameLst>
                                      </p:cBhvr>
                                      <p:tavLst>
                                        <p:tav tm="0">
                                          <p:val>
                                            <p:strVal val="0-#ppt_w/2"/>
                                          </p:val>
                                        </p:tav>
                                        <p:tav tm="100000">
                                          <p:val>
                                            <p:strVal val="#ppt_x"/>
                                          </p:val>
                                        </p:tav>
                                      </p:tavLst>
                                    </p:anim>
                                    <p:anim calcmode="lin" valueType="num">
                                      <p:cBhvr additive="base">
                                        <p:cTn id="52" dur="500" fill="hold"/>
                                        <p:tgtEl>
                                          <p:spTgt spid="73"/>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71"/>
                                        </p:tgtEl>
                                        <p:attrNameLst>
                                          <p:attrName>style.visibility</p:attrName>
                                        </p:attrNameLst>
                                      </p:cBhvr>
                                      <p:to>
                                        <p:strVal val="visible"/>
                                      </p:to>
                                    </p:set>
                                    <p:anim calcmode="lin" valueType="num">
                                      <p:cBhvr additive="base">
                                        <p:cTn id="55" dur="500" fill="hold"/>
                                        <p:tgtEl>
                                          <p:spTgt spid="71"/>
                                        </p:tgtEl>
                                        <p:attrNameLst>
                                          <p:attrName>ppt_x</p:attrName>
                                        </p:attrNameLst>
                                      </p:cBhvr>
                                      <p:tavLst>
                                        <p:tav tm="0">
                                          <p:val>
                                            <p:strVal val="0-#ppt_w/2"/>
                                          </p:val>
                                        </p:tav>
                                        <p:tav tm="100000">
                                          <p:val>
                                            <p:strVal val="#ppt_x"/>
                                          </p:val>
                                        </p:tav>
                                      </p:tavLst>
                                    </p:anim>
                                    <p:anim calcmode="lin" valueType="num">
                                      <p:cBhvr additive="base">
                                        <p:cTn id="56" dur="500" fill="hold"/>
                                        <p:tgtEl>
                                          <p:spTgt spid="71"/>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70"/>
                                        </p:tgtEl>
                                        <p:attrNameLst>
                                          <p:attrName>style.visibility</p:attrName>
                                        </p:attrNameLst>
                                      </p:cBhvr>
                                      <p:to>
                                        <p:strVal val="visible"/>
                                      </p:to>
                                    </p:set>
                                    <p:anim calcmode="lin" valueType="num">
                                      <p:cBhvr additive="base">
                                        <p:cTn id="59" dur="500" fill="hold"/>
                                        <p:tgtEl>
                                          <p:spTgt spid="70"/>
                                        </p:tgtEl>
                                        <p:attrNameLst>
                                          <p:attrName>ppt_x</p:attrName>
                                        </p:attrNameLst>
                                      </p:cBhvr>
                                      <p:tavLst>
                                        <p:tav tm="0">
                                          <p:val>
                                            <p:strVal val="0-#ppt_w/2"/>
                                          </p:val>
                                        </p:tav>
                                        <p:tav tm="100000">
                                          <p:val>
                                            <p:strVal val="#ppt_x"/>
                                          </p:val>
                                        </p:tav>
                                      </p:tavLst>
                                    </p:anim>
                                    <p:anim calcmode="lin" valueType="num">
                                      <p:cBhvr additive="base">
                                        <p:cTn id="60" dur="500" fill="hold"/>
                                        <p:tgtEl>
                                          <p:spTgt spid="70"/>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69"/>
                                        </p:tgtEl>
                                        <p:attrNameLst>
                                          <p:attrName>style.visibility</p:attrName>
                                        </p:attrNameLst>
                                      </p:cBhvr>
                                      <p:to>
                                        <p:strVal val="visible"/>
                                      </p:to>
                                    </p:set>
                                    <p:anim calcmode="lin" valueType="num">
                                      <p:cBhvr additive="base">
                                        <p:cTn id="63" dur="500" fill="hold"/>
                                        <p:tgtEl>
                                          <p:spTgt spid="69"/>
                                        </p:tgtEl>
                                        <p:attrNameLst>
                                          <p:attrName>ppt_x</p:attrName>
                                        </p:attrNameLst>
                                      </p:cBhvr>
                                      <p:tavLst>
                                        <p:tav tm="0">
                                          <p:val>
                                            <p:strVal val="0-#ppt_w/2"/>
                                          </p:val>
                                        </p:tav>
                                        <p:tav tm="100000">
                                          <p:val>
                                            <p:strVal val="#ppt_x"/>
                                          </p:val>
                                        </p:tav>
                                      </p:tavLst>
                                    </p:anim>
                                    <p:anim calcmode="lin" valueType="num">
                                      <p:cBhvr additive="base">
                                        <p:cTn id="64" dur="500" fill="hold"/>
                                        <p:tgtEl>
                                          <p:spTgt spid="69"/>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fill="hold"/>
                                        <p:tgtEl>
                                          <p:spTgt spid="6"/>
                                        </p:tgtEl>
                                        <p:attrNameLst>
                                          <p:attrName>ppt_x</p:attrName>
                                        </p:attrNameLst>
                                      </p:cBhvr>
                                      <p:tavLst>
                                        <p:tav tm="0">
                                          <p:val>
                                            <p:strVal val="0-#ppt_w/2"/>
                                          </p:val>
                                        </p:tav>
                                        <p:tav tm="100000">
                                          <p:val>
                                            <p:strVal val="#ppt_x"/>
                                          </p:val>
                                        </p:tav>
                                      </p:tavLst>
                                    </p:anim>
                                    <p:anim calcmode="lin" valueType="num">
                                      <p:cBhvr additive="base">
                                        <p:cTn id="68" dur="500" fill="hold"/>
                                        <p:tgtEl>
                                          <p:spTgt spid="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62"/>
                                        </p:tgtEl>
                                        <p:attrNameLst>
                                          <p:attrName>style.visibility</p:attrName>
                                        </p:attrNameLst>
                                      </p:cBhvr>
                                      <p:to>
                                        <p:strVal val="visible"/>
                                      </p:to>
                                    </p:set>
                                    <p:anim calcmode="lin" valueType="num">
                                      <p:cBhvr additive="base">
                                        <p:cTn id="71" dur="500" fill="hold"/>
                                        <p:tgtEl>
                                          <p:spTgt spid="62"/>
                                        </p:tgtEl>
                                        <p:attrNameLst>
                                          <p:attrName>ppt_x</p:attrName>
                                        </p:attrNameLst>
                                      </p:cBhvr>
                                      <p:tavLst>
                                        <p:tav tm="0">
                                          <p:val>
                                            <p:strVal val="0-#ppt_w/2"/>
                                          </p:val>
                                        </p:tav>
                                        <p:tav tm="100000">
                                          <p:val>
                                            <p:strVal val="#ppt_x"/>
                                          </p:val>
                                        </p:tav>
                                      </p:tavLst>
                                    </p:anim>
                                    <p:anim calcmode="lin" valueType="num">
                                      <p:cBhvr additive="base">
                                        <p:cTn id="72" dur="500" fill="hold"/>
                                        <p:tgtEl>
                                          <p:spTgt spid="62"/>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63"/>
                                        </p:tgtEl>
                                        <p:attrNameLst>
                                          <p:attrName>style.visibility</p:attrName>
                                        </p:attrNameLst>
                                      </p:cBhvr>
                                      <p:to>
                                        <p:strVal val="visible"/>
                                      </p:to>
                                    </p:set>
                                    <p:anim calcmode="lin" valueType="num">
                                      <p:cBhvr additive="base">
                                        <p:cTn id="75" dur="500" fill="hold"/>
                                        <p:tgtEl>
                                          <p:spTgt spid="63"/>
                                        </p:tgtEl>
                                        <p:attrNameLst>
                                          <p:attrName>ppt_x</p:attrName>
                                        </p:attrNameLst>
                                      </p:cBhvr>
                                      <p:tavLst>
                                        <p:tav tm="0">
                                          <p:val>
                                            <p:strVal val="0-#ppt_w/2"/>
                                          </p:val>
                                        </p:tav>
                                        <p:tav tm="100000">
                                          <p:val>
                                            <p:strVal val="#ppt_x"/>
                                          </p:val>
                                        </p:tav>
                                      </p:tavLst>
                                    </p:anim>
                                    <p:anim calcmode="lin" valueType="num">
                                      <p:cBhvr additive="base">
                                        <p:cTn id="76" dur="500" fill="hold"/>
                                        <p:tgtEl>
                                          <p:spTgt spid="63"/>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68"/>
                                        </p:tgtEl>
                                        <p:attrNameLst>
                                          <p:attrName>style.visibility</p:attrName>
                                        </p:attrNameLst>
                                      </p:cBhvr>
                                      <p:to>
                                        <p:strVal val="visible"/>
                                      </p:to>
                                    </p:set>
                                    <p:anim calcmode="lin" valueType="num">
                                      <p:cBhvr additive="base">
                                        <p:cTn id="79" dur="500" fill="hold"/>
                                        <p:tgtEl>
                                          <p:spTgt spid="68"/>
                                        </p:tgtEl>
                                        <p:attrNameLst>
                                          <p:attrName>ppt_x</p:attrName>
                                        </p:attrNameLst>
                                      </p:cBhvr>
                                      <p:tavLst>
                                        <p:tav tm="0">
                                          <p:val>
                                            <p:strVal val="0-#ppt_w/2"/>
                                          </p:val>
                                        </p:tav>
                                        <p:tav tm="100000">
                                          <p:val>
                                            <p:strVal val="#ppt_x"/>
                                          </p:val>
                                        </p:tav>
                                      </p:tavLst>
                                    </p:anim>
                                    <p:anim calcmode="lin" valueType="num">
                                      <p:cBhvr additive="base">
                                        <p:cTn id="80" dur="500" fill="hold"/>
                                        <p:tgtEl>
                                          <p:spTgt spid="68"/>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additive="base">
                                        <p:cTn id="83" dur="500" fill="hold"/>
                                        <p:tgtEl>
                                          <p:spTgt spid="30"/>
                                        </p:tgtEl>
                                        <p:attrNameLst>
                                          <p:attrName>ppt_x</p:attrName>
                                        </p:attrNameLst>
                                      </p:cBhvr>
                                      <p:tavLst>
                                        <p:tav tm="0">
                                          <p:val>
                                            <p:strVal val="0-#ppt_w/2"/>
                                          </p:val>
                                        </p:tav>
                                        <p:tav tm="100000">
                                          <p:val>
                                            <p:strVal val="#ppt_x"/>
                                          </p:val>
                                        </p:tav>
                                      </p:tavLst>
                                    </p:anim>
                                    <p:anim calcmode="lin" valueType="num">
                                      <p:cBhvr additive="base">
                                        <p:cTn id="84" dur="500" fill="hold"/>
                                        <p:tgtEl>
                                          <p:spTgt spid="30"/>
                                        </p:tgtEl>
                                        <p:attrNameLst>
                                          <p:attrName>ppt_y</p:attrName>
                                        </p:attrNameLst>
                                      </p:cBhvr>
                                      <p:tavLst>
                                        <p:tav tm="0">
                                          <p:val>
                                            <p:strVal val="#ppt_y"/>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79"/>
                                        </p:tgtEl>
                                        <p:attrNameLst>
                                          <p:attrName>style.visibility</p:attrName>
                                        </p:attrNameLst>
                                      </p:cBhvr>
                                      <p:to>
                                        <p:strVal val="visible"/>
                                      </p:to>
                                    </p:set>
                                    <p:anim calcmode="lin" valueType="num">
                                      <p:cBhvr additive="base">
                                        <p:cTn id="87" dur="500" fill="hold"/>
                                        <p:tgtEl>
                                          <p:spTgt spid="79"/>
                                        </p:tgtEl>
                                        <p:attrNameLst>
                                          <p:attrName>ppt_x</p:attrName>
                                        </p:attrNameLst>
                                      </p:cBhvr>
                                      <p:tavLst>
                                        <p:tav tm="0">
                                          <p:val>
                                            <p:strVal val="#ppt_x"/>
                                          </p:val>
                                        </p:tav>
                                        <p:tav tm="100000">
                                          <p:val>
                                            <p:strVal val="#ppt_x"/>
                                          </p:val>
                                        </p:tav>
                                      </p:tavLst>
                                    </p:anim>
                                    <p:anim calcmode="lin" valueType="num">
                                      <p:cBhvr additive="base">
                                        <p:cTn id="88" dur="500" fill="hold"/>
                                        <p:tgtEl>
                                          <p:spTgt spid="79"/>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1"/>
                                        </p:tgtEl>
                                        <p:attrNameLst>
                                          <p:attrName>style.visibility</p:attrName>
                                        </p:attrNameLst>
                                      </p:cBhvr>
                                      <p:to>
                                        <p:strVal val="visible"/>
                                      </p:to>
                                    </p:set>
                                    <p:anim calcmode="lin" valueType="num">
                                      <p:cBhvr additive="base">
                                        <p:cTn id="91" dur="500" fill="hold"/>
                                        <p:tgtEl>
                                          <p:spTgt spid="11"/>
                                        </p:tgtEl>
                                        <p:attrNameLst>
                                          <p:attrName>ppt_x</p:attrName>
                                        </p:attrNameLst>
                                      </p:cBhvr>
                                      <p:tavLst>
                                        <p:tav tm="0">
                                          <p:val>
                                            <p:strVal val="#ppt_x"/>
                                          </p:val>
                                        </p:tav>
                                        <p:tav tm="100000">
                                          <p:val>
                                            <p:strVal val="#ppt_x"/>
                                          </p:val>
                                        </p:tav>
                                      </p:tavLst>
                                    </p:anim>
                                    <p:anim calcmode="lin" valueType="num">
                                      <p:cBhvr additive="base">
                                        <p:cTn id="92" dur="500" fill="hold"/>
                                        <p:tgtEl>
                                          <p:spTgt spid="11"/>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80"/>
                                        </p:tgtEl>
                                        <p:attrNameLst>
                                          <p:attrName>style.visibility</p:attrName>
                                        </p:attrNameLst>
                                      </p:cBhvr>
                                      <p:to>
                                        <p:strVal val="visible"/>
                                      </p:to>
                                    </p:set>
                                    <p:anim calcmode="lin" valueType="num">
                                      <p:cBhvr additive="base">
                                        <p:cTn id="95" dur="500" fill="hold"/>
                                        <p:tgtEl>
                                          <p:spTgt spid="80"/>
                                        </p:tgtEl>
                                        <p:attrNameLst>
                                          <p:attrName>ppt_x</p:attrName>
                                        </p:attrNameLst>
                                      </p:cBhvr>
                                      <p:tavLst>
                                        <p:tav tm="0">
                                          <p:val>
                                            <p:strVal val="#ppt_x"/>
                                          </p:val>
                                        </p:tav>
                                        <p:tav tm="100000">
                                          <p:val>
                                            <p:strVal val="#ppt_x"/>
                                          </p:val>
                                        </p:tav>
                                      </p:tavLst>
                                    </p:anim>
                                    <p:anim calcmode="lin" valueType="num">
                                      <p:cBhvr additive="base">
                                        <p:cTn id="96" dur="500" fill="hold"/>
                                        <p:tgtEl>
                                          <p:spTgt spid="8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81"/>
                                        </p:tgtEl>
                                        <p:attrNameLst>
                                          <p:attrName>style.visibility</p:attrName>
                                        </p:attrNameLst>
                                      </p:cBhvr>
                                      <p:to>
                                        <p:strVal val="visible"/>
                                      </p:to>
                                    </p:set>
                                    <p:anim calcmode="lin" valueType="num">
                                      <p:cBhvr additive="base">
                                        <p:cTn id="99" dur="500" fill="hold"/>
                                        <p:tgtEl>
                                          <p:spTgt spid="81"/>
                                        </p:tgtEl>
                                        <p:attrNameLst>
                                          <p:attrName>ppt_x</p:attrName>
                                        </p:attrNameLst>
                                      </p:cBhvr>
                                      <p:tavLst>
                                        <p:tav tm="0">
                                          <p:val>
                                            <p:strVal val="#ppt_x"/>
                                          </p:val>
                                        </p:tav>
                                        <p:tav tm="100000">
                                          <p:val>
                                            <p:strVal val="#ppt_x"/>
                                          </p:val>
                                        </p:tav>
                                      </p:tavLst>
                                    </p:anim>
                                    <p:anim calcmode="lin" valueType="num">
                                      <p:cBhvr additive="base">
                                        <p:cTn id="100" dur="500" fill="hold"/>
                                        <p:tgtEl>
                                          <p:spTgt spid="81"/>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9"/>
                                        </p:tgtEl>
                                        <p:attrNameLst>
                                          <p:attrName>style.visibility</p:attrName>
                                        </p:attrNameLst>
                                      </p:cBhvr>
                                      <p:to>
                                        <p:strVal val="visible"/>
                                      </p:to>
                                    </p:set>
                                    <p:anim calcmode="lin" valueType="num">
                                      <p:cBhvr additive="base">
                                        <p:cTn id="103" dur="500" fill="hold"/>
                                        <p:tgtEl>
                                          <p:spTgt spid="9"/>
                                        </p:tgtEl>
                                        <p:attrNameLst>
                                          <p:attrName>ppt_x</p:attrName>
                                        </p:attrNameLst>
                                      </p:cBhvr>
                                      <p:tavLst>
                                        <p:tav tm="0">
                                          <p:val>
                                            <p:strVal val="#ppt_x"/>
                                          </p:val>
                                        </p:tav>
                                        <p:tav tm="100000">
                                          <p:val>
                                            <p:strVal val="#ppt_x"/>
                                          </p:val>
                                        </p:tav>
                                      </p:tavLst>
                                    </p:anim>
                                    <p:anim calcmode="lin" valueType="num">
                                      <p:cBhvr additive="base">
                                        <p:cTn id="104" dur="500" fill="hold"/>
                                        <p:tgtEl>
                                          <p:spTgt spid="9"/>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76"/>
                                        </p:tgtEl>
                                        <p:attrNameLst>
                                          <p:attrName>style.visibility</p:attrName>
                                        </p:attrNameLst>
                                      </p:cBhvr>
                                      <p:to>
                                        <p:strVal val="visible"/>
                                      </p:to>
                                    </p:set>
                                    <p:anim calcmode="lin" valueType="num">
                                      <p:cBhvr additive="base">
                                        <p:cTn id="107" dur="500" fill="hold"/>
                                        <p:tgtEl>
                                          <p:spTgt spid="76"/>
                                        </p:tgtEl>
                                        <p:attrNameLst>
                                          <p:attrName>ppt_x</p:attrName>
                                        </p:attrNameLst>
                                      </p:cBhvr>
                                      <p:tavLst>
                                        <p:tav tm="0">
                                          <p:val>
                                            <p:strVal val="#ppt_x"/>
                                          </p:val>
                                        </p:tav>
                                        <p:tav tm="100000">
                                          <p:val>
                                            <p:strVal val="#ppt_x"/>
                                          </p:val>
                                        </p:tav>
                                      </p:tavLst>
                                    </p:anim>
                                    <p:anim calcmode="lin" valueType="num">
                                      <p:cBhvr additive="base">
                                        <p:cTn id="108" dur="500" fill="hold"/>
                                        <p:tgtEl>
                                          <p:spTgt spid="76"/>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77"/>
                                        </p:tgtEl>
                                        <p:attrNameLst>
                                          <p:attrName>style.visibility</p:attrName>
                                        </p:attrNameLst>
                                      </p:cBhvr>
                                      <p:to>
                                        <p:strVal val="visible"/>
                                      </p:to>
                                    </p:set>
                                    <p:anim calcmode="lin" valueType="num">
                                      <p:cBhvr additive="base">
                                        <p:cTn id="111" dur="500" fill="hold"/>
                                        <p:tgtEl>
                                          <p:spTgt spid="77"/>
                                        </p:tgtEl>
                                        <p:attrNameLst>
                                          <p:attrName>ppt_x</p:attrName>
                                        </p:attrNameLst>
                                      </p:cBhvr>
                                      <p:tavLst>
                                        <p:tav tm="0">
                                          <p:val>
                                            <p:strVal val="#ppt_x"/>
                                          </p:val>
                                        </p:tav>
                                        <p:tav tm="100000">
                                          <p:val>
                                            <p:strVal val="#ppt_x"/>
                                          </p:val>
                                        </p:tav>
                                      </p:tavLst>
                                    </p:anim>
                                    <p:anim calcmode="lin" valueType="num">
                                      <p:cBhvr additive="base">
                                        <p:cTn id="112" dur="500" fill="hold"/>
                                        <p:tgtEl>
                                          <p:spTgt spid="77"/>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78"/>
                                        </p:tgtEl>
                                        <p:attrNameLst>
                                          <p:attrName>style.visibility</p:attrName>
                                        </p:attrNameLst>
                                      </p:cBhvr>
                                      <p:to>
                                        <p:strVal val="visible"/>
                                      </p:to>
                                    </p:set>
                                    <p:anim calcmode="lin" valueType="num">
                                      <p:cBhvr additive="base">
                                        <p:cTn id="115" dur="500" fill="hold"/>
                                        <p:tgtEl>
                                          <p:spTgt spid="78"/>
                                        </p:tgtEl>
                                        <p:attrNameLst>
                                          <p:attrName>ppt_x</p:attrName>
                                        </p:attrNameLst>
                                      </p:cBhvr>
                                      <p:tavLst>
                                        <p:tav tm="0">
                                          <p:val>
                                            <p:strVal val="#ppt_x"/>
                                          </p:val>
                                        </p:tav>
                                        <p:tav tm="100000">
                                          <p:val>
                                            <p:strVal val="#ppt_x"/>
                                          </p:val>
                                        </p:tav>
                                      </p:tavLst>
                                    </p:anim>
                                    <p:anim calcmode="lin" valueType="num">
                                      <p:cBhvr additive="base">
                                        <p:cTn id="116" dur="500" fill="hold"/>
                                        <p:tgtEl>
                                          <p:spTgt spid="78"/>
                                        </p:tgtEl>
                                        <p:attrNameLst>
                                          <p:attrName>ppt_y</p:attrName>
                                        </p:attrNameLst>
                                      </p:cBhvr>
                                      <p:tavLst>
                                        <p:tav tm="0">
                                          <p:val>
                                            <p:strVal val="1+#ppt_h/2"/>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65"/>
                                        </p:tgtEl>
                                        <p:attrNameLst>
                                          <p:attrName>style.visibility</p:attrName>
                                        </p:attrNameLst>
                                      </p:cBhvr>
                                      <p:to>
                                        <p:strVal val="visible"/>
                                      </p:to>
                                    </p:set>
                                    <p:anim calcmode="lin" valueType="num">
                                      <p:cBhvr additive="base">
                                        <p:cTn id="119" dur="500" fill="hold"/>
                                        <p:tgtEl>
                                          <p:spTgt spid="65"/>
                                        </p:tgtEl>
                                        <p:attrNameLst>
                                          <p:attrName>ppt_x</p:attrName>
                                        </p:attrNameLst>
                                      </p:cBhvr>
                                      <p:tavLst>
                                        <p:tav tm="0">
                                          <p:val>
                                            <p:strVal val="0-#ppt_w/2"/>
                                          </p:val>
                                        </p:tav>
                                        <p:tav tm="100000">
                                          <p:val>
                                            <p:strVal val="#ppt_x"/>
                                          </p:val>
                                        </p:tav>
                                      </p:tavLst>
                                    </p:anim>
                                    <p:anim calcmode="lin" valueType="num">
                                      <p:cBhvr additive="base">
                                        <p:cTn id="120" dur="500" fill="hold"/>
                                        <p:tgtEl>
                                          <p:spTgt spid="65"/>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66"/>
                                        </p:tgtEl>
                                        <p:attrNameLst>
                                          <p:attrName>style.visibility</p:attrName>
                                        </p:attrNameLst>
                                      </p:cBhvr>
                                      <p:to>
                                        <p:strVal val="visible"/>
                                      </p:to>
                                    </p:set>
                                    <p:anim calcmode="lin" valueType="num">
                                      <p:cBhvr additive="base">
                                        <p:cTn id="123" dur="500" fill="hold"/>
                                        <p:tgtEl>
                                          <p:spTgt spid="66"/>
                                        </p:tgtEl>
                                        <p:attrNameLst>
                                          <p:attrName>ppt_x</p:attrName>
                                        </p:attrNameLst>
                                      </p:cBhvr>
                                      <p:tavLst>
                                        <p:tav tm="0">
                                          <p:val>
                                            <p:strVal val="0-#ppt_w/2"/>
                                          </p:val>
                                        </p:tav>
                                        <p:tav tm="100000">
                                          <p:val>
                                            <p:strVal val="#ppt_x"/>
                                          </p:val>
                                        </p:tav>
                                      </p:tavLst>
                                    </p:anim>
                                    <p:anim calcmode="lin" valueType="num">
                                      <p:cBhvr additive="base">
                                        <p:cTn id="124" dur="500" fill="hold"/>
                                        <p:tgtEl>
                                          <p:spTgt spid="66"/>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67"/>
                                        </p:tgtEl>
                                        <p:attrNameLst>
                                          <p:attrName>style.visibility</p:attrName>
                                        </p:attrNameLst>
                                      </p:cBhvr>
                                      <p:to>
                                        <p:strVal val="visible"/>
                                      </p:to>
                                    </p:set>
                                    <p:anim calcmode="lin" valueType="num">
                                      <p:cBhvr additive="base">
                                        <p:cTn id="127" dur="500" fill="hold"/>
                                        <p:tgtEl>
                                          <p:spTgt spid="67"/>
                                        </p:tgtEl>
                                        <p:attrNameLst>
                                          <p:attrName>ppt_x</p:attrName>
                                        </p:attrNameLst>
                                      </p:cBhvr>
                                      <p:tavLst>
                                        <p:tav tm="0">
                                          <p:val>
                                            <p:strVal val="0-#ppt_w/2"/>
                                          </p:val>
                                        </p:tav>
                                        <p:tav tm="100000">
                                          <p:val>
                                            <p:strVal val="#ppt_x"/>
                                          </p:val>
                                        </p:tav>
                                      </p:tavLst>
                                    </p:anim>
                                    <p:anim calcmode="lin" valueType="num">
                                      <p:cBhvr additive="base">
                                        <p:cTn id="128" dur="500" fill="hold"/>
                                        <p:tgtEl>
                                          <p:spTgt spid="67"/>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grpId="0" nodeType="clickEffect">
                                  <p:stCondLst>
                                    <p:cond delay="0"/>
                                  </p:stCondLst>
                                  <p:childTnLst>
                                    <p:set>
                                      <p:cBhvr>
                                        <p:cTn id="132" dur="1" fill="hold">
                                          <p:stCondLst>
                                            <p:cond delay="0"/>
                                          </p:stCondLst>
                                        </p:cTn>
                                        <p:tgtEl>
                                          <p:spTgt spid="82"/>
                                        </p:tgtEl>
                                        <p:attrNameLst>
                                          <p:attrName>style.visibility</p:attrName>
                                        </p:attrNameLst>
                                      </p:cBhvr>
                                      <p:to>
                                        <p:strVal val="visible"/>
                                      </p:to>
                                    </p:set>
                                    <p:animEffect transition="in" filter="fade">
                                      <p:cBhvr>
                                        <p:cTn id="133" dur="1000"/>
                                        <p:tgtEl>
                                          <p:spTgt spid="82"/>
                                        </p:tgtEl>
                                      </p:cBhvr>
                                    </p:animEffect>
                                    <p:anim calcmode="lin" valueType="num">
                                      <p:cBhvr>
                                        <p:cTn id="134" dur="1000" fill="hold"/>
                                        <p:tgtEl>
                                          <p:spTgt spid="82"/>
                                        </p:tgtEl>
                                        <p:attrNameLst>
                                          <p:attrName>ppt_x</p:attrName>
                                        </p:attrNameLst>
                                      </p:cBhvr>
                                      <p:tavLst>
                                        <p:tav tm="0">
                                          <p:val>
                                            <p:strVal val="#ppt_x"/>
                                          </p:val>
                                        </p:tav>
                                        <p:tav tm="100000">
                                          <p:val>
                                            <p:strVal val="#ppt_x"/>
                                          </p:val>
                                        </p:tav>
                                      </p:tavLst>
                                    </p:anim>
                                    <p:anim calcmode="lin" valueType="num">
                                      <p:cBhvr>
                                        <p:cTn id="135" dur="1000" fill="hold"/>
                                        <p:tgtEl>
                                          <p:spTgt spid="82"/>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Effect transition="in" filter="fade">
                                      <p:cBhvr>
                                        <p:cTn id="138" dur="1000"/>
                                        <p:tgtEl>
                                          <p:spTgt spid="83"/>
                                        </p:tgtEl>
                                      </p:cBhvr>
                                    </p:animEffect>
                                    <p:anim calcmode="lin" valueType="num">
                                      <p:cBhvr>
                                        <p:cTn id="139" dur="1000" fill="hold"/>
                                        <p:tgtEl>
                                          <p:spTgt spid="83"/>
                                        </p:tgtEl>
                                        <p:attrNameLst>
                                          <p:attrName>ppt_x</p:attrName>
                                        </p:attrNameLst>
                                      </p:cBhvr>
                                      <p:tavLst>
                                        <p:tav tm="0">
                                          <p:val>
                                            <p:strVal val="#ppt_x"/>
                                          </p:val>
                                        </p:tav>
                                        <p:tav tm="100000">
                                          <p:val>
                                            <p:strVal val="#ppt_x"/>
                                          </p:val>
                                        </p:tav>
                                      </p:tavLst>
                                    </p:anim>
                                    <p:anim calcmode="lin" valueType="num">
                                      <p:cBhvr>
                                        <p:cTn id="140"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12"/>
                                        </p:tgtEl>
                                        <p:attrNameLst>
                                          <p:attrName>style.visibility</p:attrName>
                                        </p:attrNameLst>
                                      </p:cBhvr>
                                      <p:to>
                                        <p:strVal val="visible"/>
                                      </p:to>
                                    </p:set>
                                    <p:anim calcmode="lin" valueType="num">
                                      <p:cBhvr additive="base">
                                        <p:cTn id="145" dur="500" fill="hold"/>
                                        <p:tgtEl>
                                          <p:spTgt spid="12"/>
                                        </p:tgtEl>
                                        <p:attrNameLst>
                                          <p:attrName>ppt_x</p:attrName>
                                        </p:attrNameLst>
                                      </p:cBhvr>
                                      <p:tavLst>
                                        <p:tav tm="0">
                                          <p:val>
                                            <p:strVal val="#ppt_x"/>
                                          </p:val>
                                        </p:tav>
                                        <p:tav tm="100000">
                                          <p:val>
                                            <p:strVal val="#ppt_x"/>
                                          </p:val>
                                        </p:tav>
                                      </p:tavLst>
                                    </p:anim>
                                    <p:anim calcmode="lin" valueType="num">
                                      <p:cBhvr additive="base">
                                        <p:cTn id="14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60"/>
                                        </p:tgtEl>
                                        <p:attrNameLst>
                                          <p:attrName>style.visibility</p:attrName>
                                        </p:attrNameLst>
                                      </p:cBhvr>
                                      <p:to>
                                        <p:strVal val="visible"/>
                                      </p:to>
                                    </p:set>
                                    <p:anim calcmode="lin" valueType="num">
                                      <p:cBhvr additive="base">
                                        <p:cTn id="151" dur="500" fill="hold"/>
                                        <p:tgtEl>
                                          <p:spTgt spid="60"/>
                                        </p:tgtEl>
                                        <p:attrNameLst>
                                          <p:attrName>ppt_x</p:attrName>
                                        </p:attrNameLst>
                                      </p:cBhvr>
                                      <p:tavLst>
                                        <p:tav tm="0">
                                          <p:val>
                                            <p:strVal val="#ppt_x"/>
                                          </p:val>
                                        </p:tav>
                                        <p:tav tm="100000">
                                          <p:val>
                                            <p:strVal val="#ppt_x"/>
                                          </p:val>
                                        </p:tav>
                                      </p:tavLst>
                                    </p:anim>
                                    <p:anim calcmode="lin" valueType="num">
                                      <p:cBhvr additive="base">
                                        <p:cTn id="152"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58"/>
                                        </p:tgtEl>
                                        <p:attrNameLst>
                                          <p:attrName>style.visibility</p:attrName>
                                        </p:attrNameLst>
                                      </p:cBhvr>
                                      <p:to>
                                        <p:strVal val="visible"/>
                                      </p:to>
                                    </p:set>
                                    <p:anim calcmode="lin" valueType="num">
                                      <p:cBhvr additive="base">
                                        <p:cTn id="157" dur="500" fill="hold"/>
                                        <p:tgtEl>
                                          <p:spTgt spid="58"/>
                                        </p:tgtEl>
                                        <p:attrNameLst>
                                          <p:attrName>ppt_x</p:attrName>
                                        </p:attrNameLst>
                                      </p:cBhvr>
                                      <p:tavLst>
                                        <p:tav tm="0">
                                          <p:val>
                                            <p:strVal val="#ppt_x"/>
                                          </p:val>
                                        </p:tav>
                                        <p:tav tm="100000">
                                          <p:val>
                                            <p:strVal val="#ppt_x"/>
                                          </p:val>
                                        </p:tav>
                                      </p:tavLst>
                                    </p:anim>
                                    <p:anim calcmode="lin" valueType="num">
                                      <p:cBhvr additive="base">
                                        <p:cTn id="158"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59"/>
                                        </p:tgtEl>
                                        <p:attrNameLst>
                                          <p:attrName>style.visibility</p:attrName>
                                        </p:attrNameLst>
                                      </p:cBhvr>
                                      <p:to>
                                        <p:strVal val="visible"/>
                                      </p:to>
                                    </p:set>
                                    <p:anim calcmode="lin" valueType="num">
                                      <p:cBhvr additive="base">
                                        <p:cTn id="163" dur="500" fill="hold"/>
                                        <p:tgtEl>
                                          <p:spTgt spid="59"/>
                                        </p:tgtEl>
                                        <p:attrNameLst>
                                          <p:attrName>ppt_x</p:attrName>
                                        </p:attrNameLst>
                                      </p:cBhvr>
                                      <p:tavLst>
                                        <p:tav tm="0">
                                          <p:val>
                                            <p:strVal val="#ppt_x"/>
                                          </p:val>
                                        </p:tav>
                                        <p:tav tm="100000">
                                          <p:val>
                                            <p:strVal val="#ppt_x"/>
                                          </p:val>
                                        </p:tav>
                                      </p:tavLst>
                                    </p:anim>
                                    <p:anim calcmode="lin" valueType="num">
                                      <p:cBhvr additive="base">
                                        <p:cTn id="164"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0" nodeType="clickEffect">
                                  <p:stCondLst>
                                    <p:cond delay="0"/>
                                  </p:stCondLst>
                                  <p:childTnLst>
                                    <p:set>
                                      <p:cBhvr>
                                        <p:cTn id="168" dur="1" fill="hold">
                                          <p:stCondLst>
                                            <p:cond delay="0"/>
                                          </p:stCondLst>
                                        </p:cTn>
                                        <p:tgtEl>
                                          <p:spTgt spid="18"/>
                                        </p:tgtEl>
                                        <p:attrNameLst>
                                          <p:attrName>style.visibility</p:attrName>
                                        </p:attrNameLst>
                                      </p:cBhvr>
                                      <p:to>
                                        <p:strVal val="visible"/>
                                      </p:to>
                                    </p:set>
                                    <p:anim calcmode="lin" valueType="num">
                                      <p:cBhvr additive="base">
                                        <p:cTn id="169" dur="500" fill="hold"/>
                                        <p:tgtEl>
                                          <p:spTgt spid="18"/>
                                        </p:tgtEl>
                                        <p:attrNameLst>
                                          <p:attrName>ppt_x</p:attrName>
                                        </p:attrNameLst>
                                      </p:cBhvr>
                                      <p:tavLst>
                                        <p:tav tm="0">
                                          <p:val>
                                            <p:strVal val="#ppt_x"/>
                                          </p:val>
                                        </p:tav>
                                        <p:tav tm="100000">
                                          <p:val>
                                            <p:strVal val="#ppt_x"/>
                                          </p:val>
                                        </p:tav>
                                      </p:tavLst>
                                    </p:anim>
                                    <p:anim calcmode="lin" valueType="num">
                                      <p:cBhvr additive="base">
                                        <p:cTn id="17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grpId="0" nodeType="clickEffect">
                                  <p:stCondLst>
                                    <p:cond delay="0"/>
                                  </p:stCondLst>
                                  <p:childTnLst>
                                    <p:set>
                                      <p:cBhvr>
                                        <p:cTn id="174" dur="1" fill="hold">
                                          <p:stCondLst>
                                            <p:cond delay="0"/>
                                          </p:stCondLst>
                                        </p:cTn>
                                        <p:tgtEl>
                                          <p:spTgt spid="57"/>
                                        </p:tgtEl>
                                        <p:attrNameLst>
                                          <p:attrName>style.visibility</p:attrName>
                                        </p:attrNameLst>
                                      </p:cBhvr>
                                      <p:to>
                                        <p:strVal val="visible"/>
                                      </p:to>
                                    </p:set>
                                    <p:anim calcmode="lin" valueType="num">
                                      <p:cBhvr additive="base">
                                        <p:cTn id="175" dur="500" fill="hold"/>
                                        <p:tgtEl>
                                          <p:spTgt spid="57"/>
                                        </p:tgtEl>
                                        <p:attrNameLst>
                                          <p:attrName>ppt_x</p:attrName>
                                        </p:attrNameLst>
                                      </p:cBhvr>
                                      <p:tavLst>
                                        <p:tav tm="0">
                                          <p:val>
                                            <p:strVal val="#ppt_x"/>
                                          </p:val>
                                        </p:tav>
                                        <p:tav tm="100000">
                                          <p:val>
                                            <p:strVal val="#ppt_x"/>
                                          </p:val>
                                        </p:tav>
                                      </p:tavLst>
                                    </p:anim>
                                    <p:anim calcmode="lin" valueType="num">
                                      <p:cBhvr additive="base">
                                        <p:cTn id="176"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p:bldP spid="30" grpId="0"/>
      <p:bldP spid="57" grpId="0"/>
      <p:bldP spid="58" grpId="0"/>
      <p:bldP spid="59" grpId="0"/>
      <p:bldP spid="60" grpId="0"/>
      <p:bldP spid="18" grpId="0"/>
      <p:bldP spid="62" grpId="0"/>
      <p:bldP spid="63" grpId="0"/>
      <p:bldP spid="64" grpId="0"/>
      <p:bldP spid="65" grpId="0"/>
      <p:bldP spid="66" grpId="0"/>
      <p:bldP spid="67" grpId="0"/>
      <p:bldP spid="68" grpId="0"/>
      <p:bldP spid="9" grpId="0" animBg="1"/>
      <p:bldP spid="76" grpId="0" animBg="1"/>
      <p:bldP spid="77" grpId="0" animBg="1"/>
      <p:bldP spid="78" grpId="0" animBg="1"/>
      <p:bldP spid="11" grpId="0"/>
      <p:bldP spid="79" grpId="0"/>
      <p:bldP spid="80" grpId="0"/>
      <p:bldP spid="81" grpId="0"/>
      <p:bldP spid="82" grpId="0" animBg="1"/>
      <p:bldP spid="8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360000" y="260648"/>
            <a:ext cx="8604488" cy="1261884"/>
          </a:xfrm>
          <a:prstGeom prst="rect">
            <a:avLst/>
          </a:prstGeom>
        </p:spPr>
        <p:txBody>
          <a:bodyPr wrap="square">
            <a:spAutoFit/>
          </a:bodyPr>
          <a:lstStyle/>
          <a:p>
            <a:pPr algn="ctr"/>
            <a:r>
              <a:rPr lang="cs-CZ" sz="4400" dirty="0">
                <a:solidFill>
                  <a:schemeClr val="accent2">
                    <a:lumMod val="50000"/>
                  </a:schemeClr>
                </a:solidFill>
                <a:latin typeface="+mj-lt"/>
              </a:rPr>
              <a:t>Řešení pravoúhlého trojúhelníku</a:t>
            </a:r>
            <a:br>
              <a:rPr lang="cs-CZ" sz="4400" dirty="0">
                <a:solidFill>
                  <a:schemeClr val="accent2">
                    <a:lumMod val="50000"/>
                  </a:schemeClr>
                </a:solidFill>
                <a:latin typeface="+mj-lt"/>
              </a:rPr>
            </a:br>
            <a:r>
              <a:rPr lang="cs-CZ" sz="3200" dirty="0" smtClean="0">
                <a:solidFill>
                  <a:schemeClr val="accent2">
                    <a:lumMod val="50000"/>
                  </a:schemeClr>
                </a:solidFill>
                <a:latin typeface="+mj-lt"/>
              </a:rPr>
              <a:t>Cvičení 9</a:t>
            </a:r>
            <a:endParaRPr lang="cs-CZ" sz="3200" dirty="0">
              <a:solidFill>
                <a:schemeClr val="accent2">
                  <a:lumMod val="50000"/>
                </a:schemeClr>
              </a:solidFill>
              <a:latin typeface="+mj-lt"/>
            </a:endParaRPr>
          </a:p>
        </p:txBody>
      </p:sp>
      <p:sp>
        <p:nvSpPr>
          <p:cNvPr id="32" name="TextovéPole 31"/>
          <p:cNvSpPr txBox="1"/>
          <p:nvPr/>
        </p:nvSpPr>
        <p:spPr>
          <a:xfrm>
            <a:off x="0" y="1980000"/>
            <a:ext cx="9144000" cy="615553"/>
          </a:xfrm>
          <a:prstGeom prst="rect">
            <a:avLst/>
          </a:prstGeom>
          <a:noFill/>
        </p:spPr>
        <p:txBody>
          <a:bodyPr wrap="square" rtlCol="0">
            <a:spAutoFit/>
          </a:bodyPr>
          <a:lstStyle/>
          <a:p>
            <a:r>
              <a:rPr lang="cs-CZ" sz="1700" b="1" dirty="0" smtClean="0"/>
              <a:t> Jak velký středový úhel přísluší tětivě dlouhé 64 mm, která je sestrojena v kružnici o poloměru 10 cm?</a:t>
            </a:r>
            <a:endParaRPr lang="cs-CZ" sz="1700" b="1" i="1" dirty="0"/>
          </a:p>
        </p:txBody>
      </p:sp>
      <p:sp>
        <p:nvSpPr>
          <p:cNvPr id="3" name="TextovéPole 2"/>
          <p:cNvSpPr txBox="1"/>
          <p:nvPr/>
        </p:nvSpPr>
        <p:spPr>
          <a:xfrm>
            <a:off x="8100392" y="6444044"/>
            <a:ext cx="1133872" cy="369332"/>
          </a:xfrm>
          <a:prstGeom prst="rect">
            <a:avLst/>
          </a:prstGeom>
          <a:noFill/>
        </p:spPr>
        <p:txBody>
          <a:bodyPr wrap="square" rtlCol="0">
            <a:spAutoFit/>
          </a:bodyPr>
          <a:lstStyle/>
          <a:p>
            <a:r>
              <a:rPr lang="cs-CZ" b="1" dirty="0" smtClean="0">
                <a:solidFill>
                  <a:srgbClr val="FF0000"/>
                </a:solidFill>
                <a:latin typeface="Symbol" pitchFamily="18" charset="2"/>
                <a:cs typeface="Arial" pitchFamily="34" charset="0"/>
              </a:rPr>
              <a:t>a</a:t>
            </a:r>
            <a:r>
              <a:rPr lang="cs-CZ" b="1" dirty="0" smtClean="0">
                <a:solidFill>
                  <a:srgbClr val="FF0000"/>
                </a:solidFill>
                <a:latin typeface="Arial" pitchFamily="34" charset="0"/>
                <a:cs typeface="Arial" pitchFamily="34" charset="0"/>
              </a:rPr>
              <a:t> = 37°</a:t>
            </a:r>
            <a:endParaRPr lang="cs-CZ"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1665394077"/>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360000" y="260648"/>
            <a:ext cx="8604488" cy="1261884"/>
          </a:xfrm>
          <a:prstGeom prst="rect">
            <a:avLst/>
          </a:prstGeom>
        </p:spPr>
        <p:txBody>
          <a:bodyPr wrap="square">
            <a:spAutoFit/>
          </a:bodyPr>
          <a:lstStyle/>
          <a:p>
            <a:pPr algn="ctr"/>
            <a:r>
              <a:rPr lang="cs-CZ" sz="4400" dirty="0">
                <a:solidFill>
                  <a:schemeClr val="accent2">
                    <a:lumMod val="50000"/>
                  </a:schemeClr>
                </a:solidFill>
                <a:latin typeface="+mj-lt"/>
              </a:rPr>
              <a:t>Řešení pravoúhlého trojúhelníku</a:t>
            </a:r>
            <a:br>
              <a:rPr lang="cs-CZ" sz="4400" dirty="0">
                <a:solidFill>
                  <a:schemeClr val="accent2">
                    <a:lumMod val="50000"/>
                  </a:schemeClr>
                </a:solidFill>
                <a:latin typeface="+mj-lt"/>
              </a:rPr>
            </a:br>
            <a:r>
              <a:rPr lang="cs-CZ" sz="3200" dirty="0" smtClean="0">
                <a:solidFill>
                  <a:schemeClr val="accent2">
                    <a:lumMod val="50000"/>
                  </a:schemeClr>
                </a:solidFill>
                <a:latin typeface="+mj-lt"/>
              </a:rPr>
              <a:t>Cvičení 10</a:t>
            </a:r>
            <a:endParaRPr lang="cs-CZ" sz="3200" dirty="0">
              <a:solidFill>
                <a:schemeClr val="accent2">
                  <a:lumMod val="50000"/>
                </a:schemeClr>
              </a:solidFill>
              <a:latin typeface="+mj-lt"/>
            </a:endParaRPr>
          </a:p>
        </p:txBody>
      </p:sp>
      <p:sp>
        <p:nvSpPr>
          <p:cNvPr id="32" name="TextovéPole 31"/>
          <p:cNvSpPr txBox="1"/>
          <p:nvPr/>
        </p:nvSpPr>
        <p:spPr>
          <a:xfrm>
            <a:off x="0" y="1980000"/>
            <a:ext cx="9144000" cy="615553"/>
          </a:xfrm>
          <a:prstGeom prst="rect">
            <a:avLst/>
          </a:prstGeom>
          <a:noFill/>
        </p:spPr>
        <p:txBody>
          <a:bodyPr wrap="square" rtlCol="0">
            <a:spAutoFit/>
          </a:bodyPr>
          <a:lstStyle/>
          <a:p>
            <a:r>
              <a:rPr lang="cs-CZ" sz="1700" b="1" dirty="0" smtClean="0"/>
              <a:t> Z bodu R jsou sestrojeny tečny ke kružnici o průměru 72 mm. Úhel, který svírají, má velikost 72°.Vypočítejte vzdálenost bodu R od středu kružnice.</a:t>
            </a:r>
            <a:endParaRPr lang="cs-CZ" sz="1700" b="1" i="1" dirty="0"/>
          </a:p>
        </p:txBody>
      </p:sp>
      <p:sp>
        <p:nvSpPr>
          <p:cNvPr id="3" name="TextovéPole 2"/>
          <p:cNvSpPr txBox="1"/>
          <p:nvPr/>
        </p:nvSpPr>
        <p:spPr>
          <a:xfrm>
            <a:off x="8100392" y="6444044"/>
            <a:ext cx="1133872" cy="369332"/>
          </a:xfrm>
          <a:prstGeom prst="rect">
            <a:avLst/>
          </a:prstGeom>
          <a:noFill/>
        </p:spPr>
        <p:txBody>
          <a:bodyPr wrap="square" rtlCol="0">
            <a:spAutoFit/>
          </a:bodyPr>
          <a:lstStyle/>
          <a:p>
            <a:r>
              <a:rPr lang="cs-CZ" b="1" dirty="0" smtClean="0">
                <a:solidFill>
                  <a:srgbClr val="FF0000"/>
                </a:solidFill>
                <a:latin typeface="Arial" pitchFamily="34" charset="0"/>
                <a:cs typeface="Arial" pitchFamily="34" charset="0"/>
              </a:rPr>
              <a:t>61 mm</a:t>
            </a:r>
            <a:endParaRPr lang="cs-CZ"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3482722349"/>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a:xfrm>
            <a:off x="683568" y="214313"/>
            <a:ext cx="8260407" cy="1462087"/>
          </a:xfrm>
          <a:prstGeom prst="rect">
            <a:avLst/>
          </a:prstGeom>
          <a:noFill/>
          <a:ln/>
        </p:spPr>
        <p:txBody>
          <a:bodyPr lIns="92075" tIns="46037" rIns="92075" bIns="46037" anchor="ctr"/>
          <a:lst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Tahoma" charset="0"/>
              </a:defRPr>
            </a:lvl2pPr>
            <a:lvl3pPr algn="l" rtl="0" eaLnBrk="1" fontAlgn="base" hangingPunct="1">
              <a:spcBef>
                <a:spcPct val="0"/>
              </a:spcBef>
              <a:spcAft>
                <a:spcPct val="0"/>
              </a:spcAft>
              <a:defRPr sz="4400">
                <a:solidFill>
                  <a:schemeClr val="tx2"/>
                </a:solidFill>
                <a:latin typeface="Tahoma" charset="0"/>
              </a:defRPr>
            </a:lvl3pPr>
            <a:lvl4pPr algn="l" rtl="0" eaLnBrk="1" fontAlgn="base" hangingPunct="1">
              <a:spcBef>
                <a:spcPct val="0"/>
              </a:spcBef>
              <a:spcAft>
                <a:spcPct val="0"/>
              </a:spcAft>
              <a:defRPr sz="4400">
                <a:solidFill>
                  <a:schemeClr val="tx2"/>
                </a:solidFill>
                <a:latin typeface="Tahoma" charset="0"/>
              </a:defRPr>
            </a:lvl4pPr>
            <a:lvl5pPr algn="l" rtl="0" eaLnBrk="1" fontAlgn="base" hangingPunct="1">
              <a:spcBef>
                <a:spcPct val="0"/>
              </a:spcBef>
              <a:spcAft>
                <a:spcPct val="0"/>
              </a:spcAft>
              <a:defRPr sz="4400">
                <a:solidFill>
                  <a:schemeClr val="tx2"/>
                </a:solidFill>
                <a:latin typeface="Tahoma" charset="0"/>
              </a:defRPr>
            </a:lvl5pPr>
            <a:lvl6pPr marL="457200" algn="l" rtl="0" eaLnBrk="1" fontAlgn="base" hangingPunct="1">
              <a:spcBef>
                <a:spcPct val="0"/>
              </a:spcBef>
              <a:spcAft>
                <a:spcPct val="0"/>
              </a:spcAft>
              <a:defRPr sz="4400">
                <a:solidFill>
                  <a:schemeClr val="tx2"/>
                </a:solidFill>
                <a:latin typeface="Tahoma" charset="0"/>
              </a:defRPr>
            </a:lvl6pPr>
            <a:lvl7pPr marL="914400" algn="l" rtl="0" eaLnBrk="1" fontAlgn="base" hangingPunct="1">
              <a:spcBef>
                <a:spcPct val="0"/>
              </a:spcBef>
              <a:spcAft>
                <a:spcPct val="0"/>
              </a:spcAft>
              <a:defRPr sz="4400">
                <a:solidFill>
                  <a:schemeClr val="tx2"/>
                </a:solidFill>
                <a:latin typeface="Tahoma" charset="0"/>
              </a:defRPr>
            </a:lvl7pPr>
            <a:lvl8pPr marL="1371600" algn="l" rtl="0" eaLnBrk="1" fontAlgn="base" hangingPunct="1">
              <a:spcBef>
                <a:spcPct val="0"/>
              </a:spcBef>
              <a:spcAft>
                <a:spcPct val="0"/>
              </a:spcAft>
              <a:defRPr sz="4400">
                <a:solidFill>
                  <a:schemeClr val="tx2"/>
                </a:solidFill>
                <a:latin typeface="Tahoma" charset="0"/>
              </a:defRPr>
            </a:lvl8pPr>
            <a:lvl9pPr marL="1828800" algn="l" rtl="0" eaLnBrk="1" fontAlgn="base" hangingPunct="1">
              <a:spcBef>
                <a:spcPct val="0"/>
              </a:spcBef>
              <a:spcAft>
                <a:spcPct val="0"/>
              </a:spcAft>
              <a:defRPr sz="4400">
                <a:solidFill>
                  <a:schemeClr val="tx2"/>
                </a:solidFill>
                <a:latin typeface="Tahoma" charset="0"/>
              </a:defRPr>
            </a:lvl9pPr>
          </a:lstStyle>
          <a:p>
            <a:pPr algn="ctr"/>
            <a:r>
              <a:rPr lang="cs-CZ" dirty="0"/>
              <a:t>Goniometrické funkce</a:t>
            </a:r>
            <a:r>
              <a:rPr lang="cs-CZ" dirty="0" smtClean="0"/>
              <a:t/>
            </a:r>
            <a:br>
              <a:rPr lang="cs-CZ" dirty="0" smtClean="0"/>
            </a:br>
            <a:r>
              <a:rPr lang="cs-CZ" sz="3200" dirty="0" smtClean="0"/>
              <a:t>Kosinus ostrého úhlu</a:t>
            </a:r>
            <a:endParaRPr lang="cs-CZ" sz="3200" dirty="0"/>
          </a:p>
        </p:txBody>
      </p:sp>
      <mc:AlternateContent xmlns:mc="http://schemas.openxmlformats.org/markup-compatibility/2006" xmlns:a14="http://schemas.microsoft.com/office/drawing/2010/main">
        <mc:Choice Requires="a14">
          <p:sp>
            <p:nvSpPr>
              <p:cNvPr id="39" name="TextovéPole 38"/>
              <p:cNvSpPr txBox="1"/>
              <p:nvPr/>
            </p:nvSpPr>
            <p:spPr>
              <a:xfrm>
                <a:off x="1719936" y="4221088"/>
                <a:ext cx="537234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sz="2400" b="1" i="1" smtClean="0">
                          <a:solidFill>
                            <a:srgbClr val="FF0000"/>
                          </a:solidFill>
                          <a:latin typeface="Cambria Math"/>
                          <a:ea typeface="Cambria Math"/>
                        </a:rPr>
                        <m:t>∆</m:t>
                      </m:r>
                      <m:r>
                        <a:rPr lang="cs-CZ" sz="2400" b="1" i="1" smtClean="0">
                          <a:solidFill>
                            <a:srgbClr val="FF0000"/>
                          </a:solidFill>
                          <a:latin typeface="Cambria Math"/>
                          <a:ea typeface="Cambria Math"/>
                        </a:rPr>
                        <m:t>𝑨𝑩𝑪</m:t>
                      </m:r>
                      <m:r>
                        <a:rPr lang="cs-CZ" sz="2400" b="1" i="1" smtClean="0">
                          <a:solidFill>
                            <a:srgbClr val="FF0000"/>
                          </a:solidFill>
                          <a:latin typeface="Cambria Math"/>
                          <a:ea typeface="Cambria Math"/>
                        </a:rPr>
                        <m:t>~∆</m:t>
                      </m:r>
                      <m:r>
                        <a:rPr lang="cs-CZ" sz="2400" b="1" i="1" smtClean="0">
                          <a:solidFill>
                            <a:srgbClr val="FF0000"/>
                          </a:solidFill>
                          <a:latin typeface="Cambria Math"/>
                          <a:ea typeface="Cambria Math"/>
                        </a:rPr>
                        <m:t>𝑨</m:t>
                      </m:r>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𝑩</m:t>
                          </m:r>
                        </m:e>
                        <m:sub>
                          <m:r>
                            <a:rPr lang="cs-CZ" sz="2400" b="1" i="1" smtClean="0">
                              <a:solidFill>
                                <a:srgbClr val="FF0000"/>
                              </a:solidFill>
                              <a:latin typeface="Cambria Math"/>
                              <a:ea typeface="Cambria Math"/>
                            </a:rPr>
                            <m:t>𝟏</m:t>
                          </m:r>
                        </m:sub>
                      </m:sSub>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𝑪</m:t>
                          </m:r>
                        </m:e>
                        <m:sub>
                          <m:r>
                            <a:rPr lang="cs-CZ" sz="2400" b="1" i="1" smtClean="0">
                              <a:solidFill>
                                <a:srgbClr val="FF0000"/>
                              </a:solidFill>
                              <a:latin typeface="Cambria Math"/>
                              <a:ea typeface="Cambria Math"/>
                            </a:rPr>
                            <m:t>𝟏</m:t>
                          </m:r>
                        </m:sub>
                      </m:sSub>
                      <m:r>
                        <a:rPr lang="cs-CZ" sz="2400" b="1" i="1" smtClean="0">
                          <a:solidFill>
                            <a:srgbClr val="FF0000"/>
                          </a:solidFill>
                          <a:latin typeface="Cambria Math"/>
                          <a:ea typeface="Cambria Math"/>
                        </a:rPr>
                        <m:t>~∆</m:t>
                      </m:r>
                      <m:r>
                        <a:rPr lang="cs-CZ" sz="2400" b="1" i="1" smtClean="0">
                          <a:solidFill>
                            <a:srgbClr val="FF0000"/>
                          </a:solidFill>
                          <a:latin typeface="Cambria Math"/>
                          <a:ea typeface="Cambria Math"/>
                        </a:rPr>
                        <m:t>𝑨</m:t>
                      </m:r>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𝑩</m:t>
                          </m:r>
                        </m:e>
                        <m:sub>
                          <m:r>
                            <a:rPr lang="cs-CZ" sz="2400" b="1" i="1" smtClean="0">
                              <a:solidFill>
                                <a:srgbClr val="FF0000"/>
                              </a:solidFill>
                              <a:latin typeface="Cambria Math"/>
                              <a:ea typeface="Cambria Math"/>
                            </a:rPr>
                            <m:t>𝟐</m:t>
                          </m:r>
                        </m:sub>
                      </m:sSub>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𝑪</m:t>
                          </m:r>
                        </m:e>
                        <m:sub>
                          <m:r>
                            <a:rPr lang="cs-CZ" sz="2400" b="1" i="1" smtClean="0">
                              <a:solidFill>
                                <a:srgbClr val="FF0000"/>
                              </a:solidFill>
                              <a:latin typeface="Cambria Math"/>
                              <a:ea typeface="Cambria Math"/>
                            </a:rPr>
                            <m:t>𝟐</m:t>
                          </m:r>
                        </m:sub>
                      </m:sSub>
                      <m:r>
                        <a:rPr lang="cs-CZ" sz="2400" b="1" i="1" smtClean="0">
                          <a:solidFill>
                            <a:srgbClr val="FF0000"/>
                          </a:solidFill>
                          <a:latin typeface="Cambria Math"/>
                          <a:ea typeface="Cambria Math"/>
                        </a:rPr>
                        <m:t>~∆</m:t>
                      </m:r>
                      <m:r>
                        <a:rPr lang="cs-CZ" sz="2400" b="1" i="0" smtClean="0">
                          <a:solidFill>
                            <a:srgbClr val="FF0000"/>
                          </a:solidFill>
                          <a:latin typeface="Cambria Math"/>
                          <a:ea typeface="Cambria Math"/>
                        </a:rPr>
                        <m:t>𝐀</m:t>
                      </m:r>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𝑩</m:t>
                          </m:r>
                        </m:e>
                        <m:sub>
                          <m:r>
                            <a:rPr lang="cs-CZ" sz="2400" b="1" i="1" smtClean="0">
                              <a:solidFill>
                                <a:srgbClr val="FF0000"/>
                              </a:solidFill>
                              <a:latin typeface="Cambria Math"/>
                              <a:ea typeface="Cambria Math"/>
                            </a:rPr>
                            <m:t>𝟑</m:t>
                          </m:r>
                        </m:sub>
                      </m:sSub>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𝑪</m:t>
                          </m:r>
                        </m:e>
                        <m:sub>
                          <m:r>
                            <a:rPr lang="cs-CZ" sz="2400" b="1" i="1" smtClean="0">
                              <a:solidFill>
                                <a:srgbClr val="FF0000"/>
                              </a:solidFill>
                              <a:latin typeface="Cambria Math"/>
                              <a:ea typeface="Cambria Math"/>
                            </a:rPr>
                            <m:t>𝟑</m:t>
                          </m:r>
                        </m:sub>
                      </m:sSub>
                    </m:oMath>
                  </m:oMathPara>
                </a14:m>
                <a:endParaRPr lang="cs-CZ" sz="2400" b="1" dirty="0">
                  <a:solidFill>
                    <a:srgbClr val="FF0000"/>
                  </a:solidFill>
                </a:endParaRPr>
              </a:p>
            </p:txBody>
          </p:sp>
        </mc:Choice>
        <mc:Fallback xmlns="">
          <p:sp>
            <p:nvSpPr>
              <p:cNvPr id="39" name="TextovéPole 38"/>
              <p:cNvSpPr txBox="1">
                <a:spLocks noRot="1" noChangeAspect="1" noMove="1" noResize="1" noEditPoints="1" noAdjustHandles="1" noChangeArrowheads="1" noChangeShapeType="1" noTextEdit="1"/>
              </p:cNvSpPr>
              <p:nvPr/>
            </p:nvSpPr>
            <p:spPr>
              <a:xfrm>
                <a:off x="1719936" y="4221088"/>
                <a:ext cx="5372344" cy="461665"/>
              </a:xfrm>
              <a:prstGeom prst="rect">
                <a:avLst/>
              </a:prstGeom>
              <a:blipFill rotWithShape="1">
                <a:blip r:embed="rId2"/>
                <a:stretch>
                  <a:fillRect b="-394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40" name="TextovéPole 39"/>
              <p:cNvSpPr txBox="1"/>
              <p:nvPr/>
            </p:nvSpPr>
            <p:spPr>
              <a:xfrm>
                <a:off x="5537525" y="3491716"/>
                <a:ext cx="47463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𝐵</m:t>
                          </m:r>
                        </m:e>
                        <m:sub>
                          <m:r>
                            <a:rPr lang="cs-CZ" b="0" i="1" smtClean="0">
                              <a:latin typeface="Cambria Math"/>
                            </a:rPr>
                            <m:t>3</m:t>
                          </m:r>
                        </m:sub>
                      </m:sSub>
                    </m:oMath>
                  </m:oMathPara>
                </a14:m>
                <a:endParaRPr lang="cs-CZ" dirty="0"/>
              </a:p>
            </p:txBody>
          </p:sp>
        </mc:Choice>
        <mc:Fallback xmlns="">
          <p:sp>
            <p:nvSpPr>
              <p:cNvPr id="40" name="TextovéPole 39"/>
              <p:cNvSpPr txBox="1">
                <a:spLocks noRot="1" noChangeAspect="1" noMove="1" noResize="1" noEditPoints="1" noAdjustHandles="1" noChangeArrowheads="1" noChangeShapeType="1" noTextEdit="1"/>
              </p:cNvSpPr>
              <p:nvPr/>
            </p:nvSpPr>
            <p:spPr>
              <a:xfrm>
                <a:off x="5537525" y="3491716"/>
                <a:ext cx="474635" cy="369332"/>
              </a:xfrm>
              <a:prstGeom prst="rect">
                <a:avLst/>
              </a:prstGeom>
              <a:blipFill rotWithShape="1">
                <a:blip r:embed="rId3"/>
                <a:stretch>
                  <a:fillRect b="-166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41" name="TextovéPole 40"/>
              <p:cNvSpPr txBox="1"/>
              <p:nvPr/>
            </p:nvSpPr>
            <p:spPr>
              <a:xfrm>
                <a:off x="486083" y="4386677"/>
                <a:ext cx="34150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i="1" dirty="0" smtClean="0">
                          <a:latin typeface="Cambria Math"/>
                        </a:rPr>
                        <m:t>𝐴</m:t>
                      </m:r>
                    </m:oMath>
                  </m:oMathPara>
                </a14:m>
                <a:endParaRPr lang="cs-CZ" dirty="0"/>
              </a:p>
            </p:txBody>
          </p:sp>
        </mc:Choice>
        <mc:Fallback xmlns="">
          <p:sp>
            <p:nvSpPr>
              <p:cNvPr id="41" name="TextovéPole 40"/>
              <p:cNvSpPr txBox="1">
                <a:spLocks noRot="1" noChangeAspect="1" noMove="1" noResize="1" noEditPoints="1" noAdjustHandles="1" noChangeArrowheads="1" noChangeShapeType="1" noTextEdit="1"/>
              </p:cNvSpPr>
              <p:nvPr/>
            </p:nvSpPr>
            <p:spPr>
              <a:xfrm>
                <a:off x="486083" y="4386677"/>
                <a:ext cx="341501" cy="369332"/>
              </a:xfrm>
              <a:prstGeom prst="rect">
                <a:avLst/>
              </a:prstGeom>
              <a:blipFill rotWithShape="1">
                <a:blip r:embed="rId4"/>
                <a:stretch>
                  <a:fillRect/>
                </a:stretch>
              </a:blipFill>
            </p:spPr>
            <p:txBody>
              <a:bodyPr/>
              <a:lstStyle/>
              <a:p>
                <a:r>
                  <a:rPr lang="cs-CZ">
                    <a:noFill/>
                  </a:rPr>
                  <a:t> </a:t>
                </a:r>
              </a:p>
            </p:txBody>
          </p:sp>
        </mc:Fallback>
      </mc:AlternateContent>
      <p:cxnSp>
        <p:nvCxnSpPr>
          <p:cNvPr id="42" name="Přímá spojnice 41"/>
          <p:cNvCxnSpPr/>
          <p:nvPr/>
        </p:nvCxnSpPr>
        <p:spPr bwMode="auto">
          <a:xfrm flipV="1">
            <a:off x="683568" y="1936438"/>
            <a:ext cx="3625188" cy="243673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3" name="Přímá spojnice 42"/>
          <p:cNvCxnSpPr/>
          <p:nvPr/>
        </p:nvCxnSpPr>
        <p:spPr bwMode="auto">
          <a:xfrm flipV="1">
            <a:off x="708742" y="3484126"/>
            <a:ext cx="4956083" cy="88904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4" name="Přímá spojnice 43"/>
          <p:cNvCxnSpPr/>
          <p:nvPr/>
        </p:nvCxnSpPr>
        <p:spPr bwMode="auto">
          <a:xfrm>
            <a:off x="4297543" y="1936438"/>
            <a:ext cx="1364988" cy="1547688"/>
          </a:xfrm>
          <a:prstGeom prst="line">
            <a:avLst/>
          </a:prstGeom>
          <a:solidFill>
            <a:schemeClr val="accent1"/>
          </a:solidFill>
          <a:ln w="9525" cap="flat" cmpd="sng" algn="ctr">
            <a:solidFill>
              <a:schemeClr val="tx1"/>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45" name="TextovéPole 44"/>
              <p:cNvSpPr txBox="1"/>
              <p:nvPr/>
            </p:nvSpPr>
            <p:spPr>
              <a:xfrm>
                <a:off x="0" y="5938773"/>
                <a:ext cx="9144000" cy="679417"/>
              </a:xfrm>
              <a:prstGeom prst="rect">
                <a:avLst/>
              </a:prstGeom>
              <a:noFill/>
            </p:spPr>
            <p:txBody>
              <a:bodyPr wrap="square" rtlCol="0">
                <a:spAutoFit/>
              </a:bodyPr>
              <a:lstStyle/>
              <a:p>
                <a:r>
                  <a:rPr lang="cs-CZ" b="1" dirty="0" smtClean="0"/>
                  <a:t>Tento poměr nazýváme kosinus </a:t>
                </a:r>
                <a:r>
                  <a:rPr lang="cs-CZ" b="1" dirty="0" smtClean="0">
                    <a:latin typeface="Symbol" pitchFamily="18" charset="2"/>
                  </a:rPr>
                  <a:t>a</a:t>
                </a:r>
                <a:r>
                  <a:rPr lang="cs-CZ" b="1" dirty="0" smtClean="0"/>
                  <a:t> a zapisujeme </a:t>
                </a:r>
                <a14:m>
                  <m:oMath xmlns:m="http://schemas.openxmlformats.org/officeDocument/2006/math">
                    <m:r>
                      <a:rPr lang="cs-CZ" sz="2400" b="1" i="0" smtClean="0">
                        <a:solidFill>
                          <a:srgbClr val="FF0000"/>
                        </a:solidFill>
                        <a:latin typeface="Cambria Math"/>
                      </a:rPr>
                      <m:t>𝐜𝐨𝐬</m:t>
                    </m:r>
                    <m:r>
                      <a:rPr lang="cs-CZ" sz="2400" b="1" i="0" smtClean="0">
                        <a:solidFill>
                          <a:srgbClr val="FF0000"/>
                        </a:solidFill>
                        <a:latin typeface="Cambria Math"/>
                        <a:sym typeface="Symbol"/>
                      </a:rPr>
                      <m:t></m:t>
                    </m:r>
                    <m:r>
                      <a:rPr lang="cs-CZ" sz="2400" b="1" i="0" smtClean="0">
                        <a:solidFill>
                          <a:srgbClr val="FF0000"/>
                        </a:solidFill>
                        <a:latin typeface="Cambria Math"/>
                      </a:rPr>
                      <m:t>=</m:t>
                    </m:r>
                    <m:f>
                      <m:fPr>
                        <m:ctrlPr>
                          <a:rPr lang="cs-CZ" sz="2400" b="1" i="1" smtClean="0">
                            <a:solidFill>
                              <a:srgbClr val="FF0000"/>
                            </a:solidFill>
                            <a:latin typeface="Cambria Math"/>
                            <a:sym typeface="Symbol"/>
                          </a:rPr>
                        </m:ctrlPr>
                      </m:fPr>
                      <m:num>
                        <m:r>
                          <a:rPr lang="cs-CZ" sz="2400" b="1" i="0" smtClean="0">
                            <a:solidFill>
                              <a:srgbClr val="FF0000"/>
                            </a:solidFill>
                            <a:latin typeface="Cambria Math"/>
                            <a:sym typeface="Symbol"/>
                          </a:rPr>
                          <m:t>𝐩</m:t>
                        </m:r>
                        <m:r>
                          <a:rPr lang="cs-CZ" sz="2400" b="1" i="0" smtClean="0">
                            <a:solidFill>
                              <a:srgbClr val="FF0000"/>
                            </a:solidFill>
                            <a:latin typeface="Cambria Math"/>
                            <a:sym typeface="Symbol"/>
                          </a:rPr>
                          <m:t>ř</m:t>
                        </m:r>
                        <m:r>
                          <a:rPr lang="cs-CZ" sz="2400" b="1" i="0" smtClean="0">
                            <a:solidFill>
                              <a:srgbClr val="FF0000"/>
                            </a:solidFill>
                            <a:latin typeface="Cambria Math"/>
                            <a:sym typeface="Symbol"/>
                          </a:rPr>
                          <m:t>𝐢𝐥𝐞𝐡𝐥</m:t>
                        </m:r>
                        <m:r>
                          <a:rPr lang="cs-CZ" sz="2400" b="1" i="0" smtClean="0">
                            <a:solidFill>
                              <a:srgbClr val="FF0000"/>
                            </a:solidFill>
                            <a:latin typeface="Cambria Math"/>
                            <a:sym typeface="Symbol"/>
                          </a:rPr>
                          <m:t>á </m:t>
                        </m:r>
                        <m:r>
                          <a:rPr lang="cs-CZ" sz="2400" b="1" i="0" smtClean="0">
                            <a:solidFill>
                              <a:srgbClr val="FF0000"/>
                            </a:solidFill>
                            <a:latin typeface="Cambria Math"/>
                            <a:sym typeface="Symbol"/>
                          </a:rPr>
                          <m:t>𝐨𝐝𝐯</m:t>
                        </m:r>
                        <m:r>
                          <a:rPr lang="cs-CZ" sz="2400" b="1" i="0" smtClean="0">
                            <a:solidFill>
                              <a:srgbClr val="FF0000"/>
                            </a:solidFill>
                            <a:latin typeface="Cambria Math"/>
                            <a:sym typeface="Symbol"/>
                          </a:rPr>
                          <m:t>ě</m:t>
                        </m:r>
                        <m:r>
                          <a:rPr lang="cs-CZ" sz="2400" b="1" i="0" smtClean="0">
                            <a:solidFill>
                              <a:srgbClr val="FF0000"/>
                            </a:solidFill>
                            <a:latin typeface="Cambria Math"/>
                            <a:sym typeface="Symbol"/>
                          </a:rPr>
                          <m:t>𝐬𝐧𝐚</m:t>
                        </m:r>
                      </m:num>
                      <m:den>
                        <m:r>
                          <a:rPr lang="cs-CZ" sz="2400" b="1" i="0" smtClean="0">
                            <a:solidFill>
                              <a:srgbClr val="FF0000"/>
                            </a:solidFill>
                            <a:latin typeface="Cambria Math"/>
                            <a:sym typeface="Symbol"/>
                          </a:rPr>
                          <m:t>𝐩</m:t>
                        </m:r>
                        <m:r>
                          <a:rPr lang="cs-CZ" sz="2400" b="1" i="0" smtClean="0">
                            <a:solidFill>
                              <a:srgbClr val="FF0000"/>
                            </a:solidFill>
                            <a:latin typeface="Cambria Math"/>
                            <a:sym typeface="Symbol"/>
                          </a:rPr>
                          <m:t>ř</m:t>
                        </m:r>
                        <m:r>
                          <a:rPr lang="cs-CZ" sz="2400" b="1" i="0" smtClean="0">
                            <a:solidFill>
                              <a:srgbClr val="FF0000"/>
                            </a:solidFill>
                            <a:latin typeface="Cambria Math"/>
                            <a:sym typeface="Symbol"/>
                          </a:rPr>
                          <m:t>𝐞𝐩𝐨𝐧𝐚</m:t>
                        </m:r>
                      </m:den>
                    </m:f>
                    <m:r>
                      <a:rPr lang="cs-CZ" sz="2400" b="1" i="0" smtClean="0">
                        <a:solidFill>
                          <a:srgbClr val="FF0000"/>
                        </a:solidFill>
                        <a:latin typeface="Cambria Math"/>
                        <a:sym typeface="Symbol"/>
                      </a:rPr>
                      <m:t>=</m:t>
                    </m:r>
                    <m:f>
                      <m:fPr>
                        <m:ctrlPr>
                          <a:rPr lang="cs-CZ" sz="2400" b="1" i="1" smtClean="0">
                            <a:solidFill>
                              <a:srgbClr val="FF0000"/>
                            </a:solidFill>
                            <a:latin typeface="Cambria Math"/>
                            <a:sym typeface="Symbol"/>
                          </a:rPr>
                        </m:ctrlPr>
                      </m:fPr>
                      <m:num>
                        <m:r>
                          <a:rPr lang="cs-CZ" sz="2400" b="1" i="0" smtClean="0">
                            <a:solidFill>
                              <a:srgbClr val="FF0000"/>
                            </a:solidFill>
                            <a:latin typeface="Cambria Math"/>
                            <a:sym typeface="Symbol"/>
                          </a:rPr>
                          <m:t>𝐛</m:t>
                        </m:r>
                      </m:num>
                      <m:den>
                        <m:r>
                          <a:rPr lang="cs-CZ" sz="2400" b="1" i="0" smtClean="0">
                            <a:solidFill>
                              <a:srgbClr val="FF0000"/>
                            </a:solidFill>
                            <a:latin typeface="Cambria Math"/>
                            <a:sym typeface="Symbol"/>
                          </a:rPr>
                          <m:t>𝐜</m:t>
                        </m:r>
                      </m:den>
                    </m:f>
                  </m:oMath>
                </a14:m>
                <a:endParaRPr lang="cs-CZ" sz="2400" b="1" dirty="0">
                  <a:solidFill>
                    <a:srgbClr val="FF0000"/>
                  </a:solidFill>
                  <a:latin typeface="Arial Black" pitchFamily="34" charset="0"/>
                </a:endParaRPr>
              </a:p>
            </p:txBody>
          </p:sp>
        </mc:Choice>
        <mc:Fallback xmlns="">
          <p:sp>
            <p:nvSpPr>
              <p:cNvPr id="45" name="TextovéPole 44"/>
              <p:cNvSpPr txBox="1">
                <a:spLocks noRot="1" noChangeAspect="1" noMove="1" noResize="1" noEditPoints="1" noAdjustHandles="1" noChangeArrowheads="1" noChangeShapeType="1" noTextEdit="1"/>
              </p:cNvSpPr>
              <p:nvPr/>
            </p:nvSpPr>
            <p:spPr>
              <a:xfrm>
                <a:off x="0" y="5938773"/>
                <a:ext cx="9144000" cy="679417"/>
              </a:xfrm>
              <a:prstGeom prst="rect">
                <a:avLst/>
              </a:prstGeom>
              <a:blipFill rotWithShape="1">
                <a:blip r:embed="rId5"/>
                <a:stretch>
                  <a:fillRect l="-533"/>
                </a:stretch>
              </a:blipFill>
            </p:spPr>
            <p:txBody>
              <a:bodyPr/>
              <a:lstStyle/>
              <a:p>
                <a:r>
                  <a:rPr lang="cs-CZ">
                    <a:noFill/>
                  </a:rPr>
                  <a:t> </a:t>
                </a:r>
              </a:p>
            </p:txBody>
          </p:sp>
        </mc:Fallback>
      </mc:AlternateContent>
      <p:sp>
        <p:nvSpPr>
          <p:cNvPr id="46" name="TextovéPole 45"/>
          <p:cNvSpPr txBox="1"/>
          <p:nvPr/>
        </p:nvSpPr>
        <p:spPr>
          <a:xfrm>
            <a:off x="43493" y="4653136"/>
            <a:ext cx="885179" cy="461665"/>
          </a:xfrm>
          <a:prstGeom prst="rect">
            <a:avLst/>
          </a:prstGeom>
          <a:noFill/>
        </p:spPr>
        <p:txBody>
          <a:bodyPr wrap="none" rtlCol="0">
            <a:spAutoFit/>
          </a:bodyPr>
          <a:lstStyle/>
          <a:p>
            <a:r>
              <a:rPr lang="cs-CZ" sz="2400" dirty="0" smtClean="0"/>
              <a:t>platí:</a:t>
            </a:r>
            <a:endParaRPr lang="cs-CZ" sz="2400" dirty="0"/>
          </a:p>
        </p:txBody>
      </p:sp>
      <mc:AlternateContent xmlns:mc="http://schemas.openxmlformats.org/markup-compatibility/2006" xmlns:a14="http://schemas.microsoft.com/office/drawing/2010/main">
        <mc:Choice Requires="a14">
          <p:sp>
            <p:nvSpPr>
              <p:cNvPr id="47" name="TextovéPole 46"/>
              <p:cNvSpPr txBox="1"/>
              <p:nvPr/>
            </p:nvSpPr>
            <p:spPr>
              <a:xfrm>
                <a:off x="708742" y="4653136"/>
                <a:ext cx="790864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cs-CZ" sz="2400" b="0" i="1" smtClean="0">
                              <a:latin typeface="Cambria Math"/>
                            </a:rPr>
                          </m:ctrlPr>
                        </m:dPr>
                        <m:e>
                          <m:r>
                            <a:rPr lang="cs-CZ" sz="2400" b="0" i="1" smtClean="0">
                              <a:latin typeface="Cambria Math"/>
                            </a:rPr>
                            <m:t>𝐴𝐶</m:t>
                          </m:r>
                        </m:e>
                      </m:d>
                      <m:r>
                        <a:rPr lang="cs-CZ" sz="2400" b="0" i="1" smtClean="0">
                          <a:latin typeface="Cambria Math"/>
                        </a:rPr>
                        <m:t>:</m:t>
                      </m:r>
                      <m:d>
                        <m:dPr>
                          <m:begChr m:val="|"/>
                          <m:endChr m:val="|"/>
                          <m:ctrlPr>
                            <a:rPr lang="cs-CZ" sz="2400" b="0" i="1" smtClean="0">
                              <a:latin typeface="Cambria Math"/>
                            </a:rPr>
                          </m:ctrlPr>
                        </m:dPr>
                        <m:e>
                          <m:r>
                            <a:rPr lang="cs-CZ" sz="2400" b="0" i="1" smtClean="0">
                              <a:latin typeface="Cambria Math"/>
                            </a:rPr>
                            <m:t>𝐴𝐵</m:t>
                          </m:r>
                        </m:e>
                      </m:d>
                      <m:r>
                        <a:rPr lang="cs-CZ" sz="2400" b="0" i="1" smtClean="0">
                          <a:latin typeface="Cambria Math"/>
                        </a:rPr>
                        <m:t>=</m:t>
                      </m:r>
                      <m:d>
                        <m:dPr>
                          <m:begChr m:val="|"/>
                          <m:endChr m:val="|"/>
                          <m:ctrlPr>
                            <a:rPr lang="cs-CZ" sz="2400" b="0" i="1" smtClean="0">
                              <a:latin typeface="Cambria Math"/>
                            </a:rPr>
                          </m:ctrlPr>
                        </m:dPr>
                        <m:e>
                          <m:r>
                            <a:rPr lang="cs-CZ" sz="2400" b="0" i="1" smtClean="0">
                              <a:latin typeface="Cambria Math"/>
                            </a:rPr>
                            <m:t>𝐴</m:t>
                          </m:r>
                          <m:sSub>
                            <m:sSubPr>
                              <m:ctrlPr>
                                <a:rPr lang="cs-CZ" sz="2400" b="0" i="1" smtClean="0">
                                  <a:latin typeface="Cambria Math"/>
                                </a:rPr>
                              </m:ctrlPr>
                            </m:sSubPr>
                            <m:e>
                              <m:r>
                                <a:rPr lang="cs-CZ" sz="2400" b="0" i="1" smtClean="0">
                                  <a:latin typeface="Cambria Math"/>
                                </a:rPr>
                                <m:t>𝐶</m:t>
                              </m:r>
                            </m:e>
                            <m:sub>
                              <m:r>
                                <a:rPr lang="cs-CZ" sz="2400" b="0" i="1" smtClean="0">
                                  <a:latin typeface="Cambria Math"/>
                                </a:rPr>
                                <m:t>1</m:t>
                              </m:r>
                            </m:sub>
                          </m:sSub>
                        </m:e>
                      </m:d>
                      <m:r>
                        <a:rPr lang="cs-CZ" sz="2400" b="0" i="1" smtClean="0">
                          <a:latin typeface="Cambria Math"/>
                        </a:rPr>
                        <m:t>:</m:t>
                      </m:r>
                      <m:d>
                        <m:dPr>
                          <m:begChr m:val="|"/>
                          <m:endChr m:val="|"/>
                          <m:ctrlPr>
                            <a:rPr lang="cs-CZ" sz="2400" b="0" i="1" smtClean="0">
                              <a:latin typeface="Cambria Math"/>
                            </a:rPr>
                          </m:ctrlPr>
                        </m:dPr>
                        <m:e>
                          <m:r>
                            <a:rPr lang="cs-CZ" sz="2400" b="0" i="1" smtClean="0">
                              <a:latin typeface="Cambria Math"/>
                            </a:rPr>
                            <m:t>𝐴</m:t>
                          </m:r>
                          <m:sSub>
                            <m:sSubPr>
                              <m:ctrlPr>
                                <a:rPr lang="cs-CZ" sz="2400" b="0" i="1" smtClean="0">
                                  <a:latin typeface="Cambria Math"/>
                                </a:rPr>
                              </m:ctrlPr>
                            </m:sSubPr>
                            <m:e>
                              <m:r>
                                <a:rPr lang="cs-CZ" sz="2400" b="0" i="1" smtClean="0">
                                  <a:latin typeface="Cambria Math"/>
                                </a:rPr>
                                <m:t>𝐵</m:t>
                              </m:r>
                            </m:e>
                            <m:sub>
                              <m:r>
                                <a:rPr lang="cs-CZ" sz="2400" b="0" i="1" smtClean="0">
                                  <a:latin typeface="Cambria Math"/>
                                </a:rPr>
                                <m:t>1</m:t>
                              </m:r>
                            </m:sub>
                          </m:sSub>
                        </m:e>
                      </m:d>
                      <m:r>
                        <a:rPr lang="cs-CZ" sz="2400" i="1">
                          <a:latin typeface="Cambria Math"/>
                        </a:rPr>
                        <m:t>=</m:t>
                      </m:r>
                      <m:d>
                        <m:dPr>
                          <m:begChr m:val="|"/>
                          <m:endChr m:val="|"/>
                          <m:ctrlPr>
                            <a:rPr lang="cs-CZ" sz="2400" i="1">
                              <a:latin typeface="Cambria Math"/>
                            </a:rPr>
                          </m:ctrlPr>
                        </m:dPr>
                        <m:e>
                          <m:r>
                            <a:rPr lang="cs-CZ" sz="2400" i="1" smtClean="0">
                              <a:latin typeface="Cambria Math"/>
                            </a:rPr>
                            <m:t>𝐴</m:t>
                          </m:r>
                          <m:sSub>
                            <m:sSubPr>
                              <m:ctrlPr>
                                <a:rPr lang="cs-CZ" sz="2400" i="1" smtClean="0">
                                  <a:latin typeface="Cambria Math"/>
                                </a:rPr>
                              </m:ctrlPr>
                            </m:sSubPr>
                            <m:e>
                              <m:r>
                                <a:rPr lang="cs-CZ" sz="2400" b="0" i="1" smtClean="0">
                                  <a:latin typeface="Cambria Math"/>
                                </a:rPr>
                                <m:t>𝐶</m:t>
                              </m:r>
                            </m:e>
                            <m:sub>
                              <m:r>
                                <a:rPr lang="cs-CZ" sz="2400" b="0" i="1" smtClean="0">
                                  <a:latin typeface="Cambria Math"/>
                                </a:rPr>
                                <m:t>2</m:t>
                              </m:r>
                            </m:sub>
                          </m:sSub>
                        </m:e>
                      </m:d>
                      <m:r>
                        <a:rPr lang="cs-CZ" sz="2400" i="1">
                          <a:latin typeface="Cambria Math"/>
                        </a:rPr>
                        <m:t>:</m:t>
                      </m:r>
                      <m:d>
                        <m:dPr>
                          <m:begChr m:val="|"/>
                          <m:endChr m:val="|"/>
                          <m:ctrlPr>
                            <a:rPr lang="cs-CZ" sz="2400" i="1">
                              <a:latin typeface="Cambria Math"/>
                            </a:rPr>
                          </m:ctrlPr>
                        </m:dPr>
                        <m:e>
                          <m:r>
                            <a:rPr lang="cs-CZ" sz="2400" i="1">
                              <a:latin typeface="Cambria Math"/>
                            </a:rPr>
                            <m:t>𝐴</m:t>
                          </m:r>
                          <m:sSub>
                            <m:sSubPr>
                              <m:ctrlPr>
                                <a:rPr lang="cs-CZ" sz="2400" i="1" smtClean="0">
                                  <a:latin typeface="Cambria Math"/>
                                </a:rPr>
                              </m:ctrlPr>
                            </m:sSubPr>
                            <m:e>
                              <m:r>
                                <a:rPr lang="cs-CZ" sz="2400" b="0" i="1" smtClean="0">
                                  <a:latin typeface="Cambria Math"/>
                                </a:rPr>
                                <m:t>𝐵</m:t>
                              </m:r>
                            </m:e>
                            <m:sub>
                              <m:r>
                                <a:rPr lang="cs-CZ" sz="2400" b="0" i="1" smtClean="0">
                                  <a:latin typeface="Cambria Math"/>
                                </a:rPr>
                                <m:t>2</m:t>
                              </m:r>
                            </m:sub>
                          </m:sSub>
                        </m:e>
                      </m:d>
                      <m:r>
                        <a:rPr lang="cs-CZ" sz="2400" i="1">
                          <a:latin typeface="Cambria Math"/>
                        </a:rPr>
                        <m:t>=</m:t>
                      </m:r>
                      <m:d>
                        <m:dPr>
                          <m:begChr m:val="|"/>
                          <m:endChr m:val="|"/>
                          <m:ctrlPr>
                            <a:rPr lang="cs-CZ" sz="2400" i="1">
                              <a:latin typeface="Cambria Math"/>
                            </a:rPr>
                          </m:ctrlPr>
                        </m:dPr>
                        <m:e>
                          <m:r>
                            <a:rPr lang="cs-CZ" sz="2400" i="1" smtClean="0">
                              <a:latin typeface="Cambria Math"/>
                            </a:rPr>
                            <m:t>𝐴</m:t>
                          </m:r>
                          <m:sSub>
                            <m:sSubPr>
                              <m:ctrlPr>
                                <a:rPr lang="cs-CZ" sz="2400" i="1" smtClean="0">
                                  <a:latin typeface="Cambria Math"/>
                                </a:rPr>
                              </m:ctrlPr>
                            </m:sSubPr>
                            <m:e>
                              <m:r>
                                <a:rPr lang="cs-CZ" sz="2400" b="0" i="1" smtClean="0">
                                  <a:latin typeface="Cambria Math"/>
                                </a:rPr>
                                <m:t>𝐶</m:t>
                              </m:r>
                            </m:e>
                            <m:sub>
                              <m:r>
                                <a:rPr lang="cs-CZ" sz="2400" b="0" i="1" smtClean="0">
                                  <a:latin typeface="Cambria Math"/>
                                </a:rPr>
                                <m:t>3</m:t>
                              </m:r>
                            </m:sub>
                          </m:sSub>
                        </m:e>
                      </m:d>
                      <m:r>
                        <a:rPr lang="cs-CZ" sz="2400" i="1">
                          <a:latin typeface="Cambria Math"/>
                        </a:rPr>
                        <m:t>:</m:t>
                      </m:r>
                      <m:d>
                        <m:dPr>
                          <m:begChr m:val="|"/>
                          <m:endChr m:val="|"/>
                          <m:ctrlPr>
                            <a:rPr lang="cs-CZ" sz="2400" i="1">
                              <a:latin typeface="Cambria Math"/>
                            </a:rPr>
                          </m:ctrlPr>
                        </m:dPr>
                        <m:e>
                          <m:r>
                            <a:rPr lang="cs-CZ" sz="2400" i="1">
                              <a:latin typeface="Cambria Math"/>
                            </a:rPr>
                            <m:t>𝐴</m:t>
                          </m:r>
                          <m:sSub>
                            <m:sSubPr>
                              <m:ctrlPr>
                                <a:rPr lang="cs-CZ" sz="2400" i="1" smtClean="0">
                                  <a:latin typeface="Cambria Math"/>
                                </a:rPr>
                              </m:ctrlPr>
                            </m:sSubPr>
                            <m:e>
                              <m:r>
                                <a:rPr lang="cs-CZ" sz="2400" b="0" i="1" smtClean="0">
                                  <a:latin typeface="Cambria Math"/>
                                </a:rPr>
                                <m:t>𝐵</m:t>
                              </m:r>
                            </m:e>
                            <m:sub>
                              <m:r>
                                <a:rPr lang="cs-CZ" sz="2400" b="0" i="1" smtClean="0">
                                  <a:latin typeface="Cambria Math"/>
                                </a:rPr>
                                <m:t>3</m:t>
                              </m:r>
                            </m:sub>
                          </m:sSub>
                        </m:e>
                      </m:d>
                    </m:oMath>
                  </m:oMathPara>
                </a14:m>
                <a:endParaRPr lang="cs-CZ" sz="2400" dirty="0"/>
              </a:p>
            </p:txBody>
          </p:sp>
        </mc:Choice>
        <mc:Fallback xmlns="">
          <p:sp>
            <p:nvSpPr>
              <p:cNvPr id="47" name="TextovéPole 46"/>
              <p:cNvSpPr txBox="1">
                <a:spLocks noRot="1" noChangeAspect="1" noMove="1" noResize="1" noEditPoints="1" noAdjustHandles="1" noChangeArrowheads="1" noChangeShapeType="1" noTextEdit="1"/>
              </p:cNvSpPr>
              <p:nvPr/>
            </p:nvSpPr>
            <p:spPr>
              <a:xfrm>
                <a:off x="708742" y="4653136"/>
                <a:ext cx="7908646" cy="461665"/>
              </a:xfrm>
              <a:prstGeom prst="rect">
                <a:avLst/>
              </a:prstGeom>
              <a:blipFill rotWithShape="1">
                <a:blip r:embed="rId6"/>
                <a:stretch>
                  <a:fillRect b="-2632"/>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48" name="TextovéPole 47"/>
              <p:cNvSpPr txBox="1"/>
              <p:nvPr/>
            </p:nvSpPr>
            <p:spPr>
              <a:xfrm>
                <a:off x="6773506" y="4221088"/>
                <a:ext cx="24070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cs-CZ" sz="2400" b="0" i="1" smtClean="0">
                          <a:latin typeface="Cambria Math"/>
                        </a:rPr>
                        <m:t>(</m:t>
                      </m:r>
                      <m:r>
                        <a:rPr lang="cs-CZ" sz="2400" b="0" i="1" smtClean="0">
                          <a:latin typeface="Cambria Math"/>
                        </a:rPr>
                        <m:t>𝑝𝑜𝑑𝑙𝑒</m:t>
                      </m:r>
                      <m:r>
                        <a:rPr lang="cs-CZ" sz="2400" b="0" i="1" smtClean="0">
                          <a:latin typeface="Cambria Math"/>
                        </a:rPr>
                        <m:t> </m:t>
                      </m:r>
                      <m:r>
                        <a:rPr lang="cs-CZ" sz="2400" b="0" i="1" smtClean="0">
                          <a:latin typeface="Cambria Math"/>
                        </a:rPr>
                        <m:t>𝑣</m:t>
                      </m:r>
                      <m:r>
                        <a:rPr lang="cs-CZ" sz="2400" b="0" i="1" smtClean="0">
                          <a:latin typeface="Cambria Math"/>
                        </a:rPr>
                        <m:t>ě</m:t>
                      </m:r>
                      <m:r>
                        <a:rPr lang="cs-CZ" sz="2400" b="0" i="1" smtClean="0">
                          <a:latin typeface="Cambria Math"/>
                        </a:rPr>
                        <m:t>𝑡𝑦</m:t>
                      </m:r>
                      <m:r>
                        <a:rPr lang="cs-CZ" sz="2400" b="0" i="1" smtClean="0">
                          <a:latin typeface="Cambria Math"/>
                        </a:rPr>
                        <m:t> </m:t>
                      </m:r>
                      <m:r>
                        <a:rPr lang="cs-CZ" sz="2400" b="0" i="1" smtClean="0">
                          <a:latin typeface="Cambria Math"/>
                        </a:rPr>
                        <m:t>𝑢𝑢</m:t>
                      </m:r>
                      <m:r>
                        <a:rPr lang="cs-CZ" sz="2400" b="0" i="1" smtClean="0">
                          <a:latin typeface="Cambria Math"/>
                        </a:rPr>
                        <m:t>)</m:t>
                      </m:r>
                    </m:oMath>
                  </m:oMathPara>
                </a14:m>
                <a:endParaRPr lang="cs-CZ" sz="2400" dirty="0"/>
              </a:p>
            </p:txBody>
          </p:sp>
        </mc:Choice>
        <mc:Fallback xmlns="">
          <p:sp>
            <p:nvSpPr>
              <p:cNvPr id="48" name="TextovéPole 47"/>
              <p:cNvSpPr txBox="1">
                <a:spLocks noRot="1" noChangeAspect="1" noMove="1" noResize="1" noEditPoints="1" noAdjustHandles="1" noChangeArrowheads="1" noChangeShapeType="1" noTextEdit="1"/>
              </p:cNvSpPr>
              <p:nvPr/>
            </p:nvSpPr>
            <p:spPr>
              <a:xfrm>
                <a:off x="6773506" y="4221088"/>
                <a:ext cx="2407006" cy="461665"/>
              </a:xfrm>
              <a:prstGeom prst="rect">
                <a:avLst/>
              </a:prstGeom>
              <a:blipFill rotWithShape="1">
                <a:blip r:embed="rId7"/>
                <a:stretch>
                  <a:fillRect b="-19737"/>
                </a:stretch>
              </a:blipFill>
            </p:spPr>
            <p:txBody>
              <a:bodyPr/>
              <a:lstStyle/>
              <a:p>
                <a:r>
                  <a:rPr lang="cs-CZ">
                    <a:noFill/>
                  </a:rPr>
                  <a:t> </a:t>
                </a:r>
              </a:p>
            </p:txBody>
          </p:sp>
        </mc:Fallback>
      </mc:AlternateContent>
      <p:sp>
        <p:nvSpPr>
          <p:cNvPr id="49" name="TextovéPole 48"/>
          <p:cNvSpPr txBox="1"/>
          <p:nvPr/>
        </p:nvSpPr>
        <p:spPr>
          <a:xfrm>
            <a:off x="55706" y="5085184"/>
            <a:ext cx="9143999" cy="830997"/>
          </a:xfrm>
          <a:prstGeom prst="rect">
            <a:avLst/>
          </a:prstGeom>
          <a:noFill/>
        </p:spPr>
        <p:txBody>
          <a:bodyPr wrap="square" rtlCol="0">
            <a:spAutoFit/>
          </a:bodyPr>
          <a:lstStyle/>
          <a:p>
            <a:pPr algn="ctr"/>
            <a:r>
              <a:rPr lang="cs-CZ" sz="2400" b="1" dirty="0" smtClean="0">
                <a:solidFill>
                  <a:srgbClr val="FF0000"/>
                </a:solidFill>
              </a:rPr>
              <a:t>Poměr délky odvěsny přilehlé k úhlu </a:t>
            </a:r>
            <a:r>
              <a:rPr lang="cs-CZ" sz="2400" b="1" dirty="0" smtClean="0">
                <a:solidFill>
                  <a:srgbClr val="FF0000"/>
                </a:solidFill>
                <a:latin typeface="Symbol" pitchFamily="18" charset="2"/>
              </a:rPr>
              <a:t>a</a:t>
            </a:r>
            <a:r>
              <a:rPr lang="cs-CZ" sz="2400" b="1" dirty="0" smtClean="0">
                <a:solidFill>
                  <a:srgbClr val="FF0000"/>
                </a:solidFill>
              </a:rPr>
              <a:t> </a:t>
            </a:r>
            <a:r>
              <a:rPr lang="cs-CZ" sz="2400" b="1" dirty="0" err="1" smtClean="0">
                <a:solidFill>
                  <a:srgbClr val="FF0000"/>
                </a:solidFill>
              </a:rPr>
              <a:t>a</a:t>
            </a:r>
            <a:r>
              <a:rPr lang="cs-CZ" sz="2400" b="1" dirty="0" smtClean="0">
                <a:solidFill>
                  <a:srgbClr val="FF0000"/>
                </a:solidFill>
              </a:rPr>
              <a:t> délky přepony je ve všech trojúhelnících se stejným ostrým úhlem </a:t>
            </a:r>
            <a:r>
              <a:rPr lang="cs-CZ" sz="2400" b="1" dirty="0">
                <a:solidFill>
                  <a:srgbClr val="FF0000"/>
                </a:solidFill>
                <a:latin typeface="Symbol" pitchFamily="18" charset="2"/>
              </a:rPr>
              <a:t>a </a:t>
            </a:r>
            <a:r>
              <a:rPr lang="cs-CZ" sz="2400" b="1" dirty="0" smtClean="0">
                <a:solidFill>
                  <a:srgbClr val="FF0000"/>
                </a:solidFill>
              </a:rPr>
              <a:t>stejný.</a:t>
            </a:r>
            <a:endParaRPr lang="cs-CZ" sz="2400" b="1" dirty="0">
              <a:solidFill>
                <a:srgbClr val="FF0000"/>
              </a:solidFill>
            </a:endParaRPr>
          </a:p>
        </p:txBody>
      </p:sp>
      <p:cxnSp>
        <p:nvCxnSpPr>
          <p:cNvPr id="50" name="Přímá spojnice 49"/>
          <p:cNvCxnSpPr>
            <a:cxnSpLocks noChangeAspect="1"/>
          </p:cNvCxnSpPr>
          <p:nvPr/>
        </p:nvCxnSpPr>
        <p:spPr bwMode="auto">
          <a:xfrm>
            <a:off x="3582000" y="2421024"/>
            <a:ext cx="1079513" cy="1224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1" name="Přímá spojnice 50"/>
          <p:cNvCxnSpPr>
            <a:cxnSpLocks noChangeAspect="1"/>
          </p:cNvCxnSpPr>
          <p:nvPr/>
        </p:nvCxnSpPr>
        <p:spPr bwMode="auto">
          <a:xfrm>
            <a:off x="2844319" y="2926800"/>
            <a:ext cx="793763" cy="90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2" name="Přímá spojnice 51"/>
          <p:cNvCxnSpPr>
            <a:cxnSpLocks noChangeAspect="1"/>
          </p:cNvCxnSpPr>
          <p:nvPr/>
        </p:nvCxnSpPr>
        <p:spPr bwMode="auto">
          <a:xfrm>
            <a:off x="1908001" y="3546000"/>
            <a:ext cx="460383" cy="522000"/>
          </a:xfrm>
          <a:prstGeom prst="line">
            <a:avLst/>
          </a:prstGeom>
          <a:solidFill>
            <a:schemeClr val="accent1"/>
          </a:solidFill>
          <a:ln w="9525" cap="flat" cmpd="sng" algn="ctr">
            <a:solidFill>
              <a:schemeClr val="tx1"/>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53" name="TextovéPole 52"/>
              <p:cNvSpPr txBox="1"/>
              <p:nvPr/>
            </p:nvSpPr>
            <p:spPr>
              <a:xfrm>
                <a:off x="4445448" y="3635732"/>
                <a:ext cx="6296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𝐵</m:t>
                          </m:r>
                        </m:e>
                        <m:sub>
                          <m:r>
                            <a:rPr lang="cs-CZ" b="0" i="1" smtClean="0">
                              <a:latin typeface="Cambria Math"/>
                            </a:rPr>
                            <m:t>2</m:t>
                          </m:r>
                        </m:sub>
                      </m:sSub>
                    </m:oMath>
                  </m:oMathPara>
                </a14:m>
                <a:endParaRPr lang="cs-CZ" dirty="0"/>
              </a:p>
            </p:txBody>
          </p:sp>
        </mc:Choice>
        <mc:Fallback xmlns="">
          <p:sp>
            <p:nvSpPr>
              <p:cNvPr id="53" name="TextovéPole 52"/>
              <p:cNvSpPr txBox="1">
                <a:spLocks noRot="1" noChangeAspect="1" noMove="1" noResize="1" noEditPoints="1" noAdjustHandles="1" noChangeArrowheads="1" noChangeShapeType="1" noTextEdit="1"/>
              </p:cNvSpPr>
              <p:nvPr/>
            </p:nvSpPr>
            <p:spPr>
              <a:xfrm>
                <a:off x="4445448" y="3635732"/>
                <a:ext cx="629611" cy="369332"/>
              </a:xfrm>
              <a:prstGeom prst="rect">
                <a:avLst/>
              </a:prstGeom>
              <a:blipFill rotWithShape="1">
                <a:blip r:embed="rId8"/>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4" name="TextovéPole 53"/>
              <p:cNvSpPr txBox="1"/>
              <p:nvPr/>
            </p:nvSpPr>
            <p:spPr>
              <a:xfrm>
                <a:off x="3424191" y="3789040"/>
                <a:ext cx="42778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𝐵</m:t>
                          </m:r>
                        </m:e>
                        <m:sub>
                          <m:r>
                            <a:rPr lang="cs-CZ" b="0" i="1" smtClean="0">
                              <a:latin typeface="Cambria Math"/>
                            </a:rPr>
                            <m:t>1</m:t>
                          </m:r>
                        </m:sub>
                      </m:sSub>
                    </m:oMath>
                  </m:oMathPara>
                </a14:m>
                <a:endParaRPr lang="cs-CZ" dirty="0"/>
              </a:p>
            </p:txBody>
          </p:sp>
        </mc:Choice>
        <mc:Fallback xmlns="">
          <p:sp>
            <p:nvSpPr>
              <p:cNvPr id="54" name="TextovéPole 53"/>
              <p:cNvSpPr txBox="1">
                <a:spLocks noRot="1" noChangeAspect="1" noMove="1" noResize="1" noEditPoints="1" noAdjustHandles="1" noChangeArrowheads="1" noChangeShapeType="1" noTextEdit="1"/>
              </p:cNvSpPr>
              <p:nvPr/>
            </p:nvSpPr>
            <p:spPr>
              <a:xfrm>
                <a:off x="3424191" y="3789040"/>
                <a:ext cx="427781" cy="369332"/>
              </a:xfrm>
              <a:prstGeom prst="rect">
                <a:avLst/>
              </a:prstGeom>
              <a:blipFill rotWithShape="1">
                <a:blip r:embed="rId9"/>
                <a:stretch>
                  <a:fillRect b="-166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5" name="TextovéPole 54"/>
              <p:cNvSpPr txBox="1"/>
              <p:nvPr/>
            </p:nvSpPr>
            <p:spPr>
              <a:xfrm>
                <a:off x="2214583" y="4005064"/>
                <a:ext cx="42778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i="1" dirty="0" smtClean="0">
                          <a:latin typeface="Cambria Math"/>
                        </a:rPr>
                        <m:t>𝐵</m:t>
                      </m:r>
                    </m:oMath>
                  </m:oMathPara>
                </a14:m>
                <a:endParaRPr lang="cs-CZ" dirty="0"/>
              </a:p>
            </p:txBody>
          </p:sp>
        </mc:Choice>
        <mc:Fallback xmlns="">
          <p:sp>
            <p:nvSpPr>
              <p:cNvPr id="55" name="TextovéPole 54"/>
              <p:cNvSpPr txBox="1">
                <a:spLocks noRot="1" noChangeAspect="1" noMove="1" noResize="1" noEditPoints="1" noAdjustHandles="1" noChangeArrowheads="1" noChangeShapeType="1" noTextEdit="1"/>
              </p:cNvSpPr>
              <p:nvPr/>
            </p:nvSpPr>
            <p:spPr>
              <a:xfrm>
                <a:off x="2214583" y="4005064"/>
                <a:ext cx="427781" cy="369332"/>
              </a:xfrm>
              <a:prstGeom prst="rect">
                <a:avLst/>
              </a:prstGeom>
              <a:blipFill rotWithShape="1">
                <a:blip r:embed="rId10"/>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6" name="TextovéPole 55"/>
              <p:cNvSpPr txBox="1"/>
              <p:nvPr/>
            </p:nvSpPr>
            <p:spPr>
              <a:xfrm>
                <a:off x="3870381" y="1691516"/>
                <a:ext cx="43837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𝐶</m:t>
                          </m:r>
                        </m:e>
                        <m:sub>
                          <m:r>
                            <a:rPr lang="cs-CZ" b="0" i="1" smtClean="0">
                              <a:latin typeface="Cambria Math"/>
                            </a:rPr>
                            <m:t>3</m:t>
                          </m:r>
                        </m:sub>
                      </m:sSub>
                    </m:oMath>
                  </m:oMathPara>
                </a14:m>
                <a:endParaRPr lang="cs-CZ" dirty="0"/>
              </a:p>
            </p:txBody>
          </p:sp>
        </mc:Choice>
        <mc:Fallback xmlns="">
          <p:sp>
            <p:nvSpPr>
              <p:cNvPr id="56" name="TextovéPole 55"/>
              <p:cNvSpPr txBox="1">
                <a:spLocks noRot="1" noChangeAspect="1" noMove="1" noResize="1" noEditPoints="1" noAdjustHandles="1" noChangeArrowheads="1" noChangeShapeType="1" noTextEdit="1"/>
              </p:cNvSpPr>
              <p:nvPr/>
            </p:nvSpPr>
            <p:spPr>
              <a:xfrm>
                <a:off x="3870381" y="1691516"/>
                <a:ext cx="438375" cy="369332"/>
              </a:xfrm>
              <a:prstGeom prst="rect">
                <a:avLst/>
              </a:prstGeom>
              <a:blipFill rotWithShape="1">
                <a:blip r:embed="rId11"/>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7" name="TextovéPole 56"/>
              <p:cNvSpPr txBox="1"/>
              <p:nvPr/>
            </p:nvSpPr>
            <p:spPr>
              <a:xfrm>
                <a:off x="3203848" y="2051556"/>
                <a:ext cx="41241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𝐶</m:t>
                          </m:r>
                        </m:e>
                        <m:sub>
                          <m:r>
                            <a:rPr lang="cs-CZ" b="0" i="1" smtClean="0">
                              <a:latin typeface="Cambria Math"/>
                            </a:rPr>
                            <m:t>2</m:t>
                          </m:r>
                        </m:sub>
                      </m:sSub>
                    </m:oMath>
                  </m:oMathPara>
                </a14:m>
                <a:endParaRPr lang="cs-CZ" dirty="0"/>
              </a:p>
            </p:txBody>
          </p:sp>
        </mc:Choice>
        <mc:Fallback xmlns="">
          <p:sp>
            <p:nvSpPr>
              <p:cNvPr id="57" name="TextovéPole 56"/>
              <p:cNvSpPr txBox="1">
                <a:spLocks noRot="1" noChangeAspect="1" noMove="1" noResize="1" noEditPoints="1" noAdjustHandles="1" noChangeArrowheads="1" noChangeShapeType="1" noTextEdit="1"/>
              </p:cNvSpPr>
              <p:nvPr/>
            </p:nvSpPr>
            <p:spPr>
              <a:xfrm>
                <a:off x="3203848" y="2051556"/>
                <a:ext cx="412419" cy="369332"/>
              </a:xfrm>
              <a:prstGeom prst="rect">
                <a:avLst/>
              </a:prstGeom>
              <a:blipFill rotWithShape="1">
                <a:blip r:embed="rId12"/>
                <a:stretch>
                  <a:fillRect b="-166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8" name="TextovéPole 57"/>
              <p:cNvSpPr txBox="1"/>
              <p:nvPr/>
            </p:nvSpPr>
            <p:spPr>
              <a:xfrm>
                <a:off x="2483768" y="2555612"/>
                <a:ext cx="4772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dirty="0" smtClean="0">
                              <a:latin typeface="Cambria Math"/>
                            </a:rPr>
                          </m:ctrlPr>
                        </m:sSubPr>
                        <m:e>
                          <m:r>
                            <a:rPr lang="cs-CZ" b="0" i="1" dirty="0" smtClean="0">
                              <a:latin typeface="Cambria Math"/>
                            </a:rPr>
                            <m:t>𝐶</m:t>
                          </m:r>
                        </m:e>
                        <m:sub>
                          <m:r>
                            <a:rPr lang="cs-CZ" b="0" i="1" dirty="0" smtClean="0">
                              <a:latin typeface="Cambria Math"/>
                            </a:rPr>
                            <m:t>1</m:t>
                          </m:r>
                        </m:sub>
                      </m:sSub>
                    </m:oMath>
                  </m:oMathPara>
                </a14:m>
                <a:endParaRPr lang="cs-CZ" dirty="0"/>
              </a:p>
            </p:txBody>
          </p:sp>
        </mc:Choice>
        <mc:Fallback xmlns="">
          <p:sp>
            <p:nvSpPr>
              <p:cNvPr id="58" name="TextovéPole 57"/>
              <p:cNvSpPr txBox="1">
                <a:spLocks noRot="1" noChangeAspect="1" noMove="1" noResize="1" noEditPoints="1" noAdjustHandles="1" noChangeArrowheads="1" noChangeShapeType="1" noTextEdit="1"/>
              </p:cNvSpPr>
              <p:nvPr/>
            </p:nvSpPr>
            <p:spPr>
              <a:xfrm>
                <a:off x="2483768" y="2555612"/>
                <a:ext cx="477211" cy="369332"/>
              </a:xfrm>
              <a:prstGeom prst="rect">
                <a:avLst/>
              </a:prstGeom>
              <a:blipFill rotWithShape="1">
                <a:blip r:embed="rId13"/>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9" name="TextovéPole 58"/>
              <p:cNvSpPr txBox="1"/>
              <p:nvPr/>
            </p:nvSpPr>
            <p:spPr>
              <a:xfrm>
                <a:off x="1619672" y="3176080"/>
                <a:ext cx="4772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i="1" dirty="0" smtClean="0">
                          <a:latin typeface="Cambria Math"/>
                        </a:rPr>
                        <m:t>𝐶</m:t>
                      </m:r>
                    </m:oMath>
                  </m:oMathPara>
                </a14:m>
                <a:endParaRPr lang="cs-CZ" dirty="0"/>
              </a:p>
            </p:txBody>
          </p:sp>
        </mc:Choice>
        <mc:Fallback xmlns="">
          <p:sp>
            <p:nvSpPr>
              <p:cNvPr id="59" name="TextovéPole 58"/>
              <p:cNvSpPr txBox="1">
                <a:spLocks noRot="1" noChangeAspect="1" noMove="1" noResize="1" noEditPoints="1" noAdjustHandles="1" noChangeArrowheads="1" noChangeShapeType="1" noTextEdit="1"/>
              </p:cNvSpPr>
              <p:nvPr/>
            </p:nvSpPr>
            <p:spPr>
              <a:xfrm>
                <a:off x="1619672" y="3176080"/>
                <a:ext cx="477211" cy="369332"/>
              </a:xfrm>
              <a:prstGeom prst="rect">
                <a:avLst/>
              </a:prstGeom>
              <a:blipFill rotWithShape="1">
                <a:blip r:embed="rId14"/>
                <a:stretch>
                  <a:fillRect/>
                </a:stretch>
              </a:blipFill>
            </p:spPr>
            <p:txBody>
              <a:bodyPr/>
              <a:lstStyle/>
              <a:p>
                <a:r>
                  <a:rPr lang="cs-CZ">
                    <a:noFill/>
                  </a:rPr>
                  <a:t> </a:t>
                </a:r>
              </a:p>
            </p:txBody>
          </p:sp>
        </mc:Fallback>
      </mc:AlternateContent>
      <p:cxnSp>
        <p:nvCxnSpPr>
          <p:cNvPr id="60" name="Přímá spojnice 59"/>
          <p:cNvCxnSpPr/>
          <p:nvPr/>
        </p:nvCxnSpPr>
        <p:spPr bwMode="auto">
          <a:xfrm>
            <a:off x="5166000" y="2808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1" name="Přímá spojnice 60"/>
          <p:cNvCxnSpPr/>
          <p:nvPr/>
        </p:nvCxnSpPr>
        <p:spPr bwMode="auto">
          <a:xfrm>
            <a:off x="5220072" y="2861484"/>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2" name="Přímá spojnice 61"/>
          <p:cNvCxnSpPr/>
          <p:nvPr/>
        </p:nvCxnSpPr>
        <p:spPr bwMode="auto">
          <a:xfrm>
            <a:off x="4121756" y="2952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3" name="Přímá spojnice 62"/>
          <p:cNvCxnSpPr/>
          <p:nvPr/>
        </p:nvCxnSpPr>
        <p:spPr bwMode="auto">
          <a:xfrm>
            <a:off x="4185186" y="2988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4" name="Přímá spojnice 63"/>
          <p:cNvCxnSpPr/>
          <p:nvPr/>
        </p:nvCxnSpPr>
        <p:spPr bwMode="auto">
          <a:xfrm>
            <a:off x="3313775" y="3369029"/>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5" name="Přímá spojnice 64"/>
          <p:cNvCxnSpPr/>
          <p:nvPr/>
        </p:nvCxnSpPr>
        <p:spPr bwMode="auto">
          <a:xfrm>
            <a:off x="3258000" y="3312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6" name="Přímá spojnice 65"/>
          <p:cNvCxnSpPr/>
          <p:nvPr/>
        </p:nvCxnSpPr>
        <p:spPr bwMode="auto">
          <a:xfrm>
            <a:off x="2211049" y="376996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7" name="Přímá spojnice 66"/>
          <p:cNvCxnSpPr/>
          <p:nvPr/>
        </p:nvCxnSpPr>
        <p:spPr bwMode="auto">
          <a:xfrm>
            <a:off x="2149200" y="3744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8" name="Oblouk 67"/>
          <p:cNvSpPr/>
          <p:nvPr/>
        </p:nvSpPr>
        <p:spPr bwMode="auto">
          <a:xfrm rot="8431249">
            <a:off x="1672759" y="3311706"/>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69" name="Oblouk 68"/>
          <p:cNvSpPr/>
          <p:nvPr/>
        </p:nvSpPr>
        <p:spPr bwMode="auto">
          <a:xfrm rot="8431249">
            <a:off x="2591082" y="2664294"/>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70" name="Oblouk 69"/>
          <p:cNvSpPr/>
          <p:nvPr/>
        </p:nvSpPr>
        <p:spPr bwMode="auto">
          <a:xfrm rot="8431249">
            <a:off x="3332306" y="2187317"/>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71" name="Oblouk 70"/>
          <p:cNvSpPr/>
          <p:nvPr/>
        </p:nvSpPr>
        <p:spPr bwMode="auto">
          <a:xfrm rot="8431249">
            <a:off x="4062302" y="1702732"/>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72" name="TextovéPole 71"/>
          <p:cNvSpPr txBox="1"/>
          <p:nvPr/>
        </p:nvSpPr>
        <p:spPr>
          <a:xfrm>
            <a:off x="1790110" y="3491716"/>
            <a:ext cx="261610" cy="369332"/>
          </a:xfrm>
          <a:prstGeom prst="rect">
            <a:avLst/>
          </a:prstGeom>
          <a:noFill/>
        </p:spPr>
        <p:txBody>
          <a:bodyPr wrap="none" rtlCol="0">
            <a:spAutoFit/>
          </a:bodyPr>
          <a:lstStyle/>
          <a:p>
            <a:r>
              <a:rPr lang="cs-CZ" b="1" dirty="0" smtClean="0"/>
              <a:t>·</a:t>
            </a:r>
            <a:endParaRPr lang="cs-CZ" b="1" dirty="0"/>
          </a:p>
        </p:txBody>
      </p:sp>
      <p:sp>
        <p:nvSpPr>
          <p:cNvPr id="73" name="TextovéPole 72"/>
          <p:cNvSpPr txBox="1"/>
          <p:nvPr/>
        </p:nvSpPr>
        <p:spPr>
          <a:xfrm>
            <a:off x="2695518" y="2843644"/>
            <a:ext cx="261610" cy="369332"/>
          </a:xfrm>
          <a:prstGeom prst="rect">
            <a:avLst/>
          </a:prstGeom>
          <a:noFill/>
        </p:spPr>
        <p:txBody>
          <a:bodyPr wrap="none" rtlCol="0">
            <a:spAutoFit/>
          </a:bodyPr>
          <a:lstStyle/>
          <a:p>
            <a:r>
              <a:rPr lang="cs-CZ" b="1" dirty="0" smtClean="0"/>
              <a:t>·</a:t>
            </a:r>
            <a:endParaRPr lang="cs-CZ" b="1" dirty="0"/>
          </a:p>
        </p:txBody>
      </p:sp>
      <p:sp>
        <p:nvSpPr>
          <p:cNvPr id="74" name="TextovéPole 73"/>
          <p:cNvSpPr txBox="1"/>
          <p:nvPr/>
        </p:nvSpPr>
        <p:spPr>
          <a:xfrm>
            <a:off x="3436742" y="2348880"/>
            <a:ext cx="261610" cy="369332"/>
          </a:xfrm>
          <a:prstGeom prst="rect">
            <a:avLst/>
          </a:prstGeom>
          <a:noFill/>
        </p:spPr>
        <p:txBody>
          <a:bodyPr wrap="none" rtlCol="0">
            <a:spAutoFit/>
          </a:bodyPr>
          <a:lstStyle/>
          <a:p>
            <a:r>
              <a:rPr lang="cs-CZ" b="1" dirty="0" smtClean="0"/>
              <a:t>·</a:t>
            </a:r>
            <a:endParaRPr lang="cs-CZ" b="1" dirty="0"/>
          </a:p>
        </p:txBody>
      </p:sp>
      <p:sp>
        <p:nvSpPr>
          <p:cNvPr id="75" name="TextovéPole 74"/>
          <p:cNvSpPr txBox="1"/>
          <p:nvPr/>
        </p:nvSpPr>
        <p:spPr>
          <a:xfrm>
            <a:off x="4176000" y="1872000"/>
            <a:ext cx="261610" cy="369332"/>
          </a:xfrm>
          <a:prstGeom prst="rect">
            <a:avLst/>
          </a:prstGeom>
          <a:noFill/>
        </p:spPr>
        <p:txBody>
          <a:bodyPr wrap="none" rtlCol="0">
            <a:spAutoFit/>
          </a:bodyPr>
          <a:lstStyle/>
          <a:p>
            <a:r>
              <a:rPr lang="cs-CZ" b="1" dirty="0" smtClean="0"/>
              <a:t>·</a:t>
            </a:r>
            <a:endParaRPr lang="cs-CZ" b="1" dirty="0"/>
          </a:p>
        </p:txBody>
      </p:sp>
      <p:sp>
        <p:nvSpPr>
          <p:cNvPr id="76" name="Oblouk 75"/>
          <p:cNvSpPr/>
          <p:nvPr/>
        </p:nvSpPr>
        <p:spPr bwMode="auto">
          <a:xfrm rot="936920">
            <a:off x="1150889" y="3756172"/>
            <a:ext cx="682094" cy="650917"/>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77" name="TextovéPole 76"/>
          <p:cNvSpPr txBox="1"/>
          <p:nvPr/>
        </p:nvSpPr>
        <p:spPr>
          <a:xfrm>
            <a:off x="1216959" y="3875366"/>
            <a:ext cx="432048" cy="369332"/>
          </a:xfrm>
          <a:prstGeom prst="rect">
            <a:avLst/>
          </a:prstGeom>
          <a:noFill/>
        </p:spPr>
        <p:txBody>
          <a:bodyPr wrap="square" rtlCol="0">
            <a:spAutoFit/>
          </a:bodyPr>
          <a:lstStyle/>
          <a:p>
            <a:r>
              <a:rPr lang="cs-CZ" dirty="0" smtClean="0">
                <a:latin typeface="Symbol" pitchFamily="18" charset="2"/>
              </a:rPr>
              <a:t>a</a:t>
            </a:r>
            <a:endParaRPr lang="cs-CZ" dirty="0">
              <a:latin typeface="Symbol" pitchFamily="18" charset="2"/>
            </a:endParaRPr>
          </a:p>
        </p:txBody>
      </p:sp>
    </p:spTree>
    <p:extLst>
      <p:ext uri="{BB962C8B-B14F-4D97-AF65-F5344CB8AC3E}">
        <p14:creationId xmlns:p14="http://schemas.microsoft.com/office/powerpoint/2010/main" val="173053501"/>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ppt_x"/>
                                          </p:val>
                                        </p:tav>
                                        <p:tav tm="100000">
                                          <p:val>
                                            <p:strVal val="#ppt_x"/>
                                          </p:val>
                                        </p:tav>
                                      </p:tavLst>
                                    </p:anim>
                                    <p:anim calcmode="lin" valueType="num">
                                      <p:cBhvr additive="base">
                                        <p:cTn id="16" dur="500" fill="hold"/>
                                        <p:tgtEl>
                                          <p:spTgt spid="4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ppt_x"/>
                                          </p:val>
                                        </p:tav>
                                        <p:tav tm="100000">
                                          <p:val>
                                            <p:strVal val="#ppt_x"/>
                                          </p:val>
                                        </p:tav>
                                      </p:tavLst>
                                    </p:anim>
                                    <p:anim calcmode="lin" valueType="num">
                                      <p:cBhvr additive="base">
                                        <p:cTn id="28" dur="500" fill="hold"/>
                                        <p:tgtEl>
                                          <p:spTgt spid="5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additive="base">
                                        <p:cTn id="35" dur="500" fill="hold"/>
                                        <p:tgtEl>
                                          <p:spTgt spid="55"/>
                                        </p:tgtEl>
                                        <p:attrNameLst>
                                          <p:attrName>ppt_x</p:attrName>
                                        </p:attrNameLst>
                                      </p:cBhvr>
                                      <p:tavLst>
                                        <p:tav tm="0">
                                          <p:val>
                                            <p:strVal val="0-#ppt_w/2"/>
                                          </p:val>
                                        </p:tav>
                                        <p:tav tm="100000">
                                          <p:val>
                                            <p:strVal val="#ppt_x"/>
                                          </p:val>
                                        </p:tav>
                                      </p:tavLst>
                                    </p:anim>
                                    <p:anim calcmode="lin" valueType="num">
                                      <p:cBhvr additive="base">
                                        <p:cTn id="36" dur="500" fill="hold"/>
                                        <p:tgtEl>
                                          <p:spTgt spid="55"/>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500" fill="hold"/>
                                        <p:tgtEl>
                                          <p:spTgt spid="67"/>
                                        </p:tgtEl>
                                        <p:attrNameLst>
                                          <p:attrName>ppt_x</p:attrName>
                                        </p:attrNameLst>
                                      </p:cBhvr>
                                      <p:tavLst>
                                        <p:tav tm="0">
                                          <p:val>
                                            <p:strVal val="0-#ppt_w/2"/>
                                          </p:val>
                                        </p:tav>
                                        <p:tav tm="100000">
                                          <p:val>
                                            <p:strVal val="#ppt_x"/>
                                          </p:val>
                                        </p:tav>
                                      </p:tavLst>
                                    </p:anim>
                                    <p:anim calcmode="lin" valueType="num">
                                      <p:cBhvr additive="base">
                                        <p:cTn id="40" dur="500" fill="hold"/>
                                        <p:tgtEl>
                                          <p:spTgt spid="67"/>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66"/>
                                        </p:tgtEl>
                                        <p:attrNameLst>
                                          <p:attrName>style.visibility</p:attrName>
                                        </p:attrNameLst>
                                      </p:cBhvr>
                                      <p:to>
                                        <p:strVal val="visible"/>
                                      </p:to>
                                    </p:set>
                                    <p:anim calcmode="lin" valueType="num">
                                      <p:cBhvr additive="base">
                                        <p:cTn id="43" dur="500" fill="hold"/>
                                        <p:tgtEl>
                                          <p:spTgt spid="66"/>
                                        </p:tgtEl>
                                        <p:attrNameLst>
                                          <p:attrName>ppt_x</p:attrName>
                                        </p:attrNameLst>
                                      </p:cBhvr>
                                      <p:tavLst>
                                        <p:tav tm="0">
                                          <p:val>
                                            <p:strVal val="0-#ppt_w/2"/>
                                          </p:val>
                                        </p:tav>
                                        <p:tav tm="100000">
                                          <p:val>
                                            <p:strVal val="#ppt_x"/>
                                          </p:val>
                                        </p:tav>
                                      </p:tavLst>
                                    </p:anim>
                                    <p:anim calcmode="lin" valueType="num">
                                      <p:cBhvr additive="base">
                                        <p:cTn id="44" dur="500" fill="hold"/>
                                        <p:tgtEl>
                                          <p:spTgt spid="66"/>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500" fill="hold"/>
                                        <p:tgtEl>
                                          <p:spTgt spid="64"/>
                                        </p:tgtEl>
                                        <p:attrNameLst>
                                          <p:attrName>ppt_x</p:attrName>
                                        </p:attrNameLst>
                                      </p:cBhvr>
                                      <p:tavLst>
                                        <p:tav tm="0">
                                          <p:val>
                                            <p:strVal val="0-#ppt_w/2"/>
                                          </p:val>
                                        </p:tav>
                                        <p:tav tm="100000">
                                          <p:val>
                                            <p:strVal val="#ppt_x"/>
                                          </p:val>
                                        </p:tav>
                                      </p:tavLst>
                                    </p:anim>
                                    <p:anim calcmode="lin" valueType="num">
                                      <p:cBhvr additive="base">
                                        <p:cTn id="48" dur="500" fill="hold"/>
                                        <p:tgtEl>
                                          <p:spTgt spid="64"/>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65"/>
                                        </p:tgtEl>
                                        <p:attrNameLst>
                                          <p:attrName>style.visibility</p:attrName>
                                        </p:attrNameLst>
                                      </p:cBhvr>
                                      <p:to>
                                        <p:strVal val="visible"/>
                                      </p:to>
                                    </p:set>
                                    <p:anim calcmode="lin" valueType="num">
                                      <p:cBhvr additive="base">
                                        <p:cTn id="51" dur="500" fill="hold"/>
                                        <p:tgtEl>
                                          <p:spTgt spid="65"/>
                                        </p:tgtEl>
                                        <p:attrNameLst>
                                          <p:attrName>ppt_x</p:attrName>
                                        </p:attrNameLst>
                                      </p:cBhvr>
                                      <p:tavLst>
                                        <p:tav tm="0">
                                          <p:val>
                                            <p:strVal val="0-#ppt_w/2"/>
                                          </p:val>
                                        </p:tav>
                                        <p:tav tm="100000">
                                          <p:val>
                                            <p:strVal val="#ppt_x"/>
                                          </p:val>
                                        </p:tav>
                                      </p:tavLst>
                                    </p:anim>
                                    <p:anim calcmode="lin" valueType="num">
                                      <p:cBhvr additive="base">
                                        <p:cTn id="52" dur="500" fill="hold"/>
                                        <p:tgtEl>
                                          <p:spTgt spid="65"/>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63"/>
                                        </p:tgtEl>
                                        <p:attrNameLst>
                                          <p:attrName>style.visibility</p:attrName>
                                        </p:attrNameLst>
                                      </p:cBhvr>
                                      <p:to>
                                        <p:strVal val="visible"/>
                                      </p:to>
                                    </p:set>
                                    <p:anim calcmode="lin" valueType="num">
                                      <p:cBhvr additive="base">
                                        <p:cTn id="55" dur="500" fill="hold"/>
                                        <p:tgtEl>
                                          <p:spTgt spid="63"/>
                                        </p:tgtEl>
                                        <p:attrNameLst>
                                          <p:attrName>ppt_x</p:attrName>
                                        </p:attrNameLst>
                                      </p:cBhvr>
                                      <p:tavLst>
                                        <p:tav tm="0">
                                          <p:val>
                                            <p:strVal val="0-#ppt_w/2"/>
                                          </p:val>
                                        </p:tav>
                                        <p:tav tm="100000">
                                          <p:val>
                                            <p:strVal val="#ppt_x"/>
                                          </p:val>
                                        </p:tav>
                                      </p:tavLst>
                                    </p:anim>
                                    <p:anim calcmode="lin" valueType="num">
                                      <p:cBhvr additive="base">
                                        <p:cTn id="56" dur="500" fill="hold"/>
                                        <p:tgtEl>
                                          <p:spTgt spid="63"/>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62"/>
                                        </p:tgtEl>
                                        <p:attrNameLst>
                                          <p:attrName>style.visibility</p:attrName>
                                        </p:attrNameLst>
                                      </p:cBhvr>
                                      <p:to>
                                        <p:strVal val="visible"/>
                                      </p:to>
                                    </p:set>
                                    <p:anim calcmode="lin" valueType="num">
                                      <p:cBhvr additive="base">
                                        <p:cTn id="59" dur="500" fill="hold"/>
                                        <p:tgtEl>
                                          <p:spTgt spid="62"/>
                                        </p:tgtEl>
                                        <p:attrNameLst>
                                          <p:attrName>ppt_x</p:attrName>
                                        </p:attrNameLst>
                                      </p:cBhvr>
                                      <p:tavLst>
                                        <p:tav tm="0">
                                          <p:val>
                                            <p:strVal val="0-#ppt_w/2"/>
                                          </p:val>
                                        </p:tav>
                                        <p:tav tm="100000">
                                          <p:val>
                                            <p:strVal val="#ppt_x"/>
                                          </p:val>
                                        </p:tav>
                                      </p:tavLst>
                                    </p:anim>
                                    <p:anim calcmode="lin" valueType="num">
                                      <p:cBhvr additive="base">
                                        <p:cTn id="60" dur="500" fill="hold"/>
                                        <p:tgtEl>
                                          <p:spTgt spid="62"/>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61"/>
                                        </p:tgtEl>
                                        <p:attrNameLst>
                                          <p:attrName>style.visibility</p:attrName>
                                        </p:attrNameLst>
                                      </p:cBhvr>
                                      <p:to>
                                        <p:strVal val="visible"/>
                                      </p:to>
                                    </p:set>
                                    <p:anim calcmode="lin" valueType="num">
                                      <p:cBhvr additive="base">
                                        <p:cTn id="63" dur="500" fill="hold"/>
                                        <p:tgtEl>
                                          <p:spTgt spid="61"/>
                                        </p:tgtEl>
                                        <p:attrNameLst>
                                          <p:attrName>ppt_x</p:attrName>
                                        </p:attrNameLst>
                                      </p:cBhvr>
                                      <p:tavLst>
                                        <p:tav tm="0">
                                          <p:val>
                                            <p:strVal val="0-#ppt_w/2"/>
                                          </p:val>
                                        </p:tav>
                                        <p:tav tm="100000">
                                          <p:val>
                                            <p:strVal val="#ppt_x"/>
                                          </p:val>
                                        </p:tav>
                                      </p:tavLst>
                                    </p:anim>
                                    <p:anim calcmode="lin" valueType="num">
                                      <p:cBhvr additive="base">
                                        <p:cTn id="64" dur="500" fill="hold"/>
                                        <p:tgtEl>
                                          <p:spTgt spid="61"/>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60"/>
                                        </p:tgtEl>
                                        <p:attrNameLst>
                                          <p:attrName>style.visibility</p:attrName>
                                        </p:attrNameLst>
                                      </p:cBhvr>
                                      <p:to>
                                        <p:strVal val="visible"/>
                                      </p:to>
                                    </p:set>
                                    <p:anim calcmode="lin" valueType="num">
                                      <p:cBhvr additive="base">
                                        <p:cTn id="67" dur="500" fill="hold"/>
                                        <p:tgtEl>
                                          <p:spTgt spid="60"/>
                                        </p:tgtEl>
                                        <p:attrNameLst>
                                          <p:attrName>ppt_x</p:attrName>
                                        </p:attrNameLst>
                                      </p:cBhvr>
                                      <p:tavLst>
                                        <p:tav tm="0">
                                          <p:val>
                                            <p:strVal val="0-#ppt_w/2"/>
                                          </p:val>
                                        </p:tav>
                                        <p:tav tm="100000">
                                          <p:val>
                                            <p:strVal val="#ppt_x"/>
                                          </p:val>
                                        </p:tav>
                                      </p:tavLst>
                                    </p:anim>
                                    <p:anim calcmode="lin" valueType="num">
                                      <p:cBhvr additive="base">
                                        <p:cTn id="68" dur="500" fill="hold"/>
                                        <p:tgtEl>
                                          <p:spTgt spid="60"/>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0-#ppt_w/2"/>
                                          </p:val>
                                        </p:tav>
                                        <p:tav tm="100000">
                                          <p:val>
                                            <p:strVal val="#ppt_x"/>
                                          </p:val>
                                        </p:tav>
                                      </p:tavLst>
                                    </p:anim>
                                    <p:anim calcmode="lin" valueType="num">
                                      <p:cBhvr additive="base">
                                        <p:cTn id="72" dur="500" fill="hold"/>
                                        <p:tgtEl>
                                          <p:spTgt spid="53"/>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0-#ppt_w/2"/>
                                          </p:val>
                                        </p:tav>
                                        <p:tav tm="100000">
                                          <p:val>
                                            <p:strVal val="#ppt_x"/>
                                          </p:val>
                                        </p:tav>
                                      </p:tavLst>
                                    </p:anim>
                                    <p:anim calcmode="lin" valueType="num">
                                      <p:cBhvr additive="base">
                                        <p:cTn id="76" dur="500" fill="hold"/>
                                        <p:tgtEl>
                                          <p:spTgt spid="54"/>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cBhvr additive="base">
                                        <p:cTn id="79" dur="500" fill="hold"/>
                                        <p:tgtEl>
                                          <p:spTgt spid="59"/>
                                        </p:tgtEl>
                                        <p:attrNameLst>
                                          <p:attrName>ppt_x</p:attrName>
                                        </p:attrNameLst>
                                      </p:cBhvr>
                                      <p:tavLst>
                                        <p:tav tm="0">
                                          <p:val>
                                            <p:strVal val="0-#ppt_w/2"/>
                                          </p:val>
                                        </p:tav>
                                        <p:tav tm="100000">
                                          <p:val>
                                            <p:strVal val="#ppt_x"/>
                                          </p:val>
                                        </p:tav>
                                      </p:tavLst>
                                    </p:anim>
                                    <p:anim calcmode="lin" valueType="num">
                                      <p:cBhvr additive="base">
                                        <p:cTn id="80" dur="500" fill="hold"/>
                                        <p:tgtEl>
                                          <p:spTgt spid="5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41"/>
                                        </p:tgtEl>
                                        <p:attrNameLst>
                                          <p:attrName>style.visibility</p:attrName>
                                        </p:attrNameLst>
                                      </p:cBhvr>
                                      <p:to>
                                        <p:strVal val="visible"/>
                                      </p:to>
                                    </p:set>
                                    <p:anim calcmode="lin" valueType="num">
                                      <p:cBhvr additive="base">
                                        <p:cTn id="83" dur="500" fill="hold"/>
                                        <p:tgtEl>
                                          <p:spTgt spid="41"/>
                                        </p:tgtEl>
                                        <p:attrNameLst>
                                          <p:attrName>ppt_x</p:attrName>
                                        </p:attrNameLst>
                                      </p:cBhvr>
                                      <p:tavLst>
                                        <p:tav tm="0">
                                          <p:val>
                                            <p:strVal val="0-#ppt_w/2"/>
                                          </p:val>
                                        </p:tav>
                                        <p:tav tm="100000">
                                          <p:val>
                                            <p:strVal val="#ppt_x"/>
                                          </p:val>
                                        </p:tav>
                                      </p:tavLst>
                                    </p:anim>
                                    <p:anim calcmode="lin" valueType="num">
                                      <p:cBhvr additive="base">
                                        <p:cTn id="84" dur="500" fill="hold"/>
                                        <p:tgtEl>
                                          <p:spTgt spid="41"/>
                                        </p:tgtEl>
                                        <p:attrNameLst>
                                          <p:attrName>ppt_y</p:attrName>
                                        </p:attrNameLst>
                                      </p:cBhvr>
                                      <p:tavLst>
                                        <p:tav tm="0">
                                          <p:val>
                                            <p:strVal val="#ppt_y"/>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73"/>
                                        </p:tgtEl>
                                        <p:attrNameLst>
                                          <p:attrName>style.visibility</p:attrName>
                                        </p:attrNameLst>
                                      </p:cBhvr>
                                      <p:to>
                                        <p:strVal val="visible"/>
                                      </p:to>
                                    </p:set>
                                    <p:anim calcmode="lin" valueType="num">
                                      <p:cBhvr additive="base">
                                        <p:cTn id="87" dur="500" fill="hold"/>
                                        <p:tgtEl>
                                          <p:spTgt spid="73"/>
                                        </p:tgtEl>
                                        <p:attrNameLst>
                                          <p:attrName>ppt_x</p:attrName>
                                        </p:attrNameLst>
                                      </p:cBhvr>
                                      <p:tavLst>
                                        <p:tav tm="0">
                                          <p:val>
                                            <p:strVal val="#ppt_x"/>
                                          </p:val>
                                        </p:tav>
                                        <p:tav tm="100000">
                                          <p:val>
                                            <p:strVal val="#ppt_x"/>
                                          </p:val>
                                        </p:tav>
                                      </p:tavLst>
                                    </p:anim>
                                    <p:anim calcmode="lin" valueType="num">
                                      <p:cBhvr additive="base">
                                        <p:cTn id="88" dur="500" fill="hold"/>
                                        <p:tgtEl>
                                          <p:spTgt spid="73"/>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74"/>
                                        </p:tgtEl>
                                        <p:attrNameLst>
                                          <p:attrName>style.visibility</p:attrName>
                                        </p:attrNameLst>
                                      </p:cBhvr>
                                      <p:to>
                                        <p:strVal val="visible"/>
                                      </p:to>
                                    </p:set>
                                    <p:anim calcmode="lin" valueType="num">
                                      <p:cBhvr additive="base">
                                        <p:cTn id="95" dur="500" fill="hold"/>
                                        <p:tgtEl>
                                          <p:spTgt spid="74"/>
                                        </p:tgtEl>
                                        <p:attrNameLst>
                                          <p:attrName>ppt_x</p:attrName>
                                        </p:attrNameLst>
                                      </p:cBhvr>
                                      <p:tavLst>
                                        <p:tav tm="0">
                                          <p:val>
                                            <p:strVal val="#ppt_x"/>
                                          </p:val>
                                        </p:tav>
                                        <p:tav tm="100000">
                                          <p:val>
                                            <p:strVal val="#ppt_x"/>
                                          </p:val>
                                        </p:tav>
                                      </p:tavLst>
                                    </p:anim>
                                    <p:anim calcmode="lin" valueType="num">
                                      <p:cBhvr additive="base">
                                        <p:cTn id="96" dur="500" fill="hold"/>
                                        <p:tgtEl>
                                          <p:spTgt spid="74"/>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75"/>
                                        </p:tgtEl>
                                        <p:attrNameLst>
                                          <p:attrName>style.visibility</p:attrName>
                                        </p:attrNameLst>
                                      </p:cBhvr>
                                      <p:to>
                                        <p:strVal val="visible"/>
                                      </p:to>
                                    </p:set>
                                    <p:anim calcmode="lin" valueType="num">
                                      <p:cBhvr additive="base">
                                        <p:cTn id="99" dur="500" fill="hold"/>
                                        <p:tgtEl>
                                          <p:spTgt spid="75"/>
                                        </p:tgtEl>
                                        <p:attrNameLst>
                                          <p:attrName>ppt_x</p:attrName>
                                        </p:attrNameLst>
                                      </p:cBhvr>
                                      <p:tavLst>
                                        <p:tav tm="0">
                                          <p:val>
                                            <p:strVal val="#ppt_x"/>
                                          </p:val>
                                        </p:tav>
                                        <p:tav tm="100000">
                                          <p:val>
                                            <p:strVal val="#ppt_x"/>
                                          </p:val>
                                        </p:tav>
                                      </p:tavLst>
                                    </p:anim>
                                    <p:anim calcmode="lin" valueType="num">
                                      <p:cBhvr additive="base">
                                        <p:cTn id="100" dur="500" fill="hold"/>
                                        <p:tgtEl>
                                          <p:spTgt spid="75"/>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 calcmode="lin" valueType="num">
                                      <p:cBhvr additive="base">
                                        <p:cTn id="103" dur="500" fill="hold"/>
                                        <p:tgtEl>
                                          <p:spTgt spid="68"/>
                                        </p:tgtEl>
                                        <p:attrNameLst>
                                          <p:attrName>ppt_x</p:attrName>
                                        </p:attrNameLst>
                                      </p:cBhvr>
                                      <p:tavLst>
                                        <p:tav tm="0">
                                          <p:val>
                                            <p:strVal val="#ppt_x"/>
                                          </p:val>
                                        </p:tav>
                                        <p:tav tm="100000">
                                          <p:val>
                                            <p:strVal val="#ppt_x"/>
                                          </p:val>
                                        </p:tav>
                                      </p:tavLst>
                                    </p:anim>
                                    <p:anim calcmode="lin" valueType="num">
                                      <p:cBhvr additive="base">
                                        <p:cTn id="104" dur="500" fill="hold"/>
                                        <p:tgtEl>
                                          <p:spTgt spid="68"/>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69"/>
                                        </p:tgtEl>
                                        <p:attrNameLst>
                                          <p:attrName>style.visibility</p:attrName>
                                        </p:attrNameLst>
                                      </p:cBhvr>
                                      <p:to>
                                        <p:strVal val="visible"/>
                                      </p:to>
                                    </p:set>
                                    <p:anim calcmode="lin" valueType="num">
                                      <p:cBhvr additive="base">
                                        <p:cTn id="107" dur="500" fill="hold"/>
                                        <p:tgtEl>
                                          <p:spTgt spid="69"/>
                                        </p:tgtEl>
                                        <p:attrNameLst>
                                          <p:attrName>ppt_x</p:attrName>
                                        </p:attrNameLst>
                                      </p:cBhvr>
                                      <p:tavLst>
                                        <p:tav tm="0">
                                          <p:val>
                                            <p:strVal val="#ppt_x"/>
                                          </p:val>
                                        </p:tav>
                                        <p:tav tm="100000">
                                          <p:val>
                                            <p:strVal val="#ppt_x"/>
                                          </p:val>
                                        </p:tav>
                                      </p:tavLst>
                                    </p:anim>
                                    <p:anim calcmode="lin" valueType="num">
                                      <p:cBhvr additive="base">
                                        <p:cTn id="108" dur="500" fill="hold"/>
                                        <p:tgtEl>
                                          <p:spTgt spid="69"/>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70"/>
                                        </p:tgtEl>
                                        <p:attrNameLst>
                                          <p:attrName>style.visibility</p:attrName>
                                        </p:attrNameLst>
                                      </p:cBhvr>
                                      <p:to>
                                        <p:strVal val="visible"/>
                                      </p:to>
                                    </p:set>
                                    <p:anim calcmode="lin" valueType="num">
                                      <p:cBhvr additive="base">
                                        <p:cTn id="111" dur="500" fill="hold"/>
                                        <p:tgtEl>
                                          <p:spTgt spid="70"/>
                                        </p:tgtEl>
                                        <p:attrNameLst>
                                          <p:attrName>ppt_x</p:attrName>
                                        </p:attrNameLst>
                                      </p:cBhvr>
                                      <p:tavLst>
                                        <p:tav tm="0">
                                          <p:val>
                                            <p:strVal val="#ppt_x"/>
                                          </p:val>
                                        </p:tav>
                                        <p:tav tm="100000">
                                          <p:val>
                                            <p:strVal val="#ppt_x"/>
                                          </p:val>
                                        </p:tav>
                                      </p:tavLst>
                                    </p:anim>
                                    <p:anim calcmode="lin" valueType="num">
                                      <p:cBhvr additive="base">
                                        <p:cTn id="112" dur="500" fill="hold"/>
                                        <p:tgtEl>
                                          <p:spTgt spid="70"/>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71"/>
                                        </p:tgtEl>
                                        <p:attrNameLst>
                                          <p:attrName>style.visibility</p:attrName>
                                        </p:attrNameLst>
                                      </p:cBhvr>
                                      <p:to>
                                        <p:strVal val="visible"/>
                                      </p:to>
                                    </p:set>
                                    <p:anim calcmode="lin" valueType="num">
                                      <p:cBhvr additive="base">
                                        <p:cTn id="115" dur="500" fill="hold"/>
                                        <p:tgtEl>
                                          <p:spTgt spid="71"/>
                                        </p:tgtEl>
                                        <p:attrNameLst>
                                          <p:attrName>ppt_x</p:attrName>
                                        </p:attrNameLst>
                                      </p:cBhvr>
                                      <p:tavLst>
                                        <p:tav tm="0">
                                          <p:val>
                                            <p:strVal val="#ppt_x"/>
                                          </p:val>
                                        </p:tav>
                                        <p:tav tm="100000">
                                          <p:val>
                                            <p:strVal val="#ppt_x"/>
                                          </p:val>
                                        </p:tav>
                                      </p:tavLst>
                                    </p:anim>
                                    <p:anim calcmode="lin" valueType="num">
                                      <p:cBhvr additive="base">
                                        <p:cTn id="116" dur="500" fill="hold"/>
                                        <p:tgtEl>
                                          <p:spTgt spid="71"/>
                                        </p:tgtEl>
                                        <p:attrNameLst>
                                          <p:attrName>ppt_y</p:attrName>
                                        </p:attrNameLst>
                                      </p:cBhvr>
                                      <p:tavLst>
                                        <p:tav tm="0">
                                          <p:val>
                                            <p:strVal val="1+#ppt_h/2"/>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56"/>
                                        </p:tgtEl>
                                        <p:attrNameLst>
                                          <p:attrName>style.visibility</p:attrName>
                                        </p:attrNameLst>
                                      </p:cBhvr>
                                      <p:to>
                                        <p:strVal val="visible"/>
                                      </p:to>
                                    </p:set>
                                    <p:anim calcmode="lin" valueType="num">
                                      <p:cBhvr additive="base">
                                        <p:cTn id="119" dur="500" fill="hold"/>
                                        <p:tgtEl>
                                          <p:spTgt spid="56"/>
                                        </p:tgtEl>
                                        <p:attrNameLst>
                                          <p:attrName>ppt_x</p:attrName>
                                        </p:attrNameLst>
                                      </p:cBhvr>
                                      <p:tavLst>
                                        <p:tav tm="0">
                                          <p:val>
                                            <p:strVal val="0-#ppt_w/2"/>
                                          </p:val>
                                        </p:tav>
                                        <p:tav tm="100000">
                                          <p:val>
                                            <p:strVal val="#ppt_x"/>
                                          </p:val>
                                        </p:tav>
                                      </p:tavLst>
                                    </p:anim>
                                    <p:anim calcmode="lin" valueType="num">
                                      <p:cBhvr additive="base">
                                        <p:cTn id="120" dur="500" fill="hold"/>
                                        <p:tgtEl>
                                          <p:spTgt spid="56"/>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57"/>
                                        </p:tgtEl>
                                        <p:attrNameLst>
                                          <p:attrName>style.visibility</p:attrName>
                                        </p:attrNameLst>
                                      </p:cBhvr>
                                      <p:to>
                                        <p:strVal val="visible"/>
                                      </p:to>
                                    </p:set>
                                    <p:anim calcmode="lin" valueType="num">
                                      <p:cBhvr additive="base">
                                        <p:cTn id="123" dur="500" fill="hold"/>
                                        <p:tgtEl>
                                          <p:spTgt spid="57"/>
                                        </p:tgtEl>
                                        <p:attrNameLst>
                                          <p:attrName>ppt_x</p:attrName>
                                        </p:attrNameLst>
                                      </p:cBhvr>
                                      <p:tavLst>
                                        <p:tav tm="0">
                                          <p:val>
                                            <p:strVal val="0-#ppt_w/2"/>
                                          </p:val>
                                        </p:tav>
                                        <p:tav tm="100000">
                                          <p:val>
                                            <p:strVal val="#ppt_x"/>
                                          </p:val>
                                        </p:tav>
                                      </p:tavLst>
                                    </p:anim>
                                    <p:anim calcmode="lin" valueType="num">
                                      <p:cBhvr additive="base">
                                        <p:cTn id="124" dur="500" fill="hold"/>
                                        <p:tgtEl>
                                          <p:spTgt spid="57"/>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58"/>
                                        </p:tgtEl>
                                        <p:attrNameLst>
                                          <p:attrName>style.visibility</p:attrName>
                                        </p:attrNameLst>
                                      </p:cBhvr>
                                      <p:to>
                                        <p:strVal val="visible"/>
                                      </p:to>
                                    </p:set>
                                    <p:anim calcmode="lin" valueType="num">
                                      <p:cBhvr additive="base">
                                        <p:cTn id="127" dur="500" fill="hold"/>
                                        <p:tgtEl>
                                          <p:spTgt spid="58"/>
                                        </p:tgtEl>
                                        <p:attrNameLst>
                                          <p:attrName>ppt_x</p:attrName>
                                        </p:attrNameLst>
                                      </p:cBhvr>
                                      <p:tavLst>
                                        <p:tav tm="0">
                                          <p:val>
                                            <p:strVal val="0-#ppt_w/2"/>
                                          </p:val>
                                        </p:tav>
                                        <p:tav tm="100000">
                                          <p:val>
                                            <p:strVal val="#ppt_x"/>
                                          </p:val>
                                        </p:tav>
                                      </p:tavLst>
                                    </p:anim>
                                    <p:anim calcmode="lin" valueType="num">
                                      <p:cBhvr additive="base">
                                        <p:cTn id="128"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grpId="0" nodeType="clickEffect">
                                  <p:stCondLst>
                                    <p:cond delay="0"/>
                                  </p:stCondLst>
                                  <p:childTnLst>
                                    <p:set>
                                      <p:cBhvr>
                                        <p:cTn id="132" dur="1" fill="hold">
                                          <p:stCondLst>
                                            <p:cond delay="0"/>
                                          </p:stCondLst>
                                        </p:cTn>
                                        <p:tgtEl>
                                          <p:spTgt spid="76"/>
                                        </p:tgtEl>
                                        <p:attrNameLst>
                                          <p:attrName>style.visibility</p:attrName>
                                        </p:attrNameLst>
                                      </p:cBhvr>
                                      <p:to>
                                        <p:strVal val="visible"/>
                                      </p:to>
                                    </p:set>
                                    <p:animEffect transition="in" filter="fade">
                                      <p:cBhvr>
                                        <p:cTn id="133" dur="1000"/>
                                        <p:tgtEl>
                                          <p:spTgt spid="76"/>
                                        </p:tgtEl>
                                      </p:cBhvr>
                                    </p:animEffect>
                                    <p:anim calcmode="lin" valueType="num">
                                      <p:cBhvr>
                                        <p:cTn id="134" dur="1000" fill="hold"/>
                                        <p:tgtEl>
                                          <p:spTgt spid="76"/>
                                        </p:tgtEl>
                                        <p:attrNameLst>
                                          <p:attrName>ppt_x</p:attrName>
                                        </p:attrNameLst>
                                      </p:cBhvr>
                                      <p:tavLst>
                                        <p:tav tm="0">
                                          <p:val>
                                            <p:strVal val="#ppt_x"/>
                                          </p:val>
                                        </p:tav>
                                        <p:tav tm="100000">
                                          <p:val>
                                            <p:strVal val="#ppt_x"/>
                                          </p:val>
                                        </p:tav>
                                      </p:tavLst>
                                    </p:anim>
                                    <p:anim calcmode="lin" valueType="num">
                                      <p:cBhvr>
                                        <p:cTn id="135" dur="1000" fill="hold"/>
                                        <p:tgtEl>
                                          <p:spTgt spid="76"/>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77"/>
                                        </p:tgtEl>
                                        <p:attrNameLst>
                                          <p:attrName>style.visibility</p:attrName>
                                        </p:attrNameLst>
                                      </p:cBhvr>
                                      <p:to>
                                        <p:strVal val="visible"/>
                                      </p:to>
                                    </p:set>
                                    <p:animEffect transition="in" filter="fade">
                                      <p:cBhvr>
                                        <p:cTn id="138" dur="1000"/>
                                        <p:tgtEl>
                                          <p:spTgt spid="77"/>
                                        </p:tgtEl>
                                      </p:cBhvr>
                                    </p:animEffect>
                                    <p:anim calcmode="lin" valueType="num">
                                      <p:cBhvr>
                                        <p:cTn id="139" dur="1000" fill="hold"/>
                                        <p:tgtEl>
                                          <p:spTgt spid="77"/>
                                        </p:tgtEl>
                                        <p:attrNameLst>
                                          <p:attrName>ppt_x</p:attrName>
                                        </p:attrNameLst>
                                      </p:cBhvr>
                                      <p:tavLst>
                                        <p:tav tm="0">
                                          <p:val>
                                            <p:strVal val="#ppt_x"/>
                                          </p:val>
                                        </p:tav>
                                        <p:tav tm="100000">
                                          <p:val>
                                            <p:strVal val="#ppt_x"/>
                                          </p:val>
                                        </p:tav>
                                      </p:tavLst>
                                    </p:anim>
                                    <p:anim calcmode="lin" valueType="num">
                                      <p:cBhvr>
                                        <p:cTn id="140"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39"/>
                                        </p:tgtEl>
                                        <p:attrNameLst>
                                          <p:attrName>style.visibility</p:attrName>
                                        </p:attrNameLst>
                                      </p:cBhvr>
                                      <p:to>
                                        <p:strVal val="visible"/>
                                      </p:to>
                                    </p:set>
                                    <p:anim calcmode="lin" valueType="num">
                                      <p:cBhvr additive="base">
                                        <p:cTn id="145" dur="500" fill="hold"/>
                                        <p:tgtEl>
                                          <p:spTgt spid="39"/>
                                        </p:tgtEl>
                                        <p:attrNameLst>
                                          <p:attrName>ppt_x</p:attrName>
                                        </p:attrNameLst>
                                      </p:cBhvr>
                                      <p:tavLst>
                                        <p:tav tm="0">
                                          <p:val>
                                            <p:strVal val="#ppt_x"/>
                                          </p:val>
                                        </p:tav>
                                        <p:tav tm="100000">
                                          <p:val>
                                            <p:strVal val="#ppt_x"/>
                                          </p:val>
                                        </p:tav>
                                      </p:tavLst>
                                    </p:anim>
                                    <p:anim calcmode="lin" valueType="num">
                                      <p:cBhvr additive="base">
                                        <p:cTn id="14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48"/>
                                        </p:tgtEl>
                                        <p:attrNameLst>
                                          <p:attrName>style.visibility</p:attrName>
                                        </p:attrNameLst>
                                      </p:cBhvr>
                                      <p:to>
                                        <p:strVal val="visible"/>
                                      </p:to>
                                    </p:set>
                                    <p:anim calcmode="lin" valueType="num">
                                      <p:cBhvr additive="base">
                                        <p:cTn id="151" dur="500" fill="hold"/>
                                        <p:tgtEl>
                                          <p:spTgt spid="48"/>
                                        </p:tgtEl>
                                        <p:attrNameLst>
                                          <p:attrName>ppt_x</p:attrName>
                                        </p:attrNameLst>
                                      </p:cBhvr>
                                      <p:tavLst>
                                        <p:tav tm="0">
                                          <p:val>
                                            <p:strVal val="#ppt_x"/>
                                          </p:val>
                                        </p:tav>
                                        <p:tav tm="100000">
                                          <p:val>
                                            <p:strVal val="#ppt_x"/>
                                          </p:val>
                                        </p:tav>
                                      </p:tavLst>
                                    </p:anim>
                                    <p:anim calcmode="lin" valueType="num">
                                      <p:cBhvr additive="base">
                                        <p:cTn id="152"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46"/>
                                        </p:tgtEl>
                                        <p:attrNameLst>
                                          <p:attrName>style.visibility</p:attrName>
                                        </p:attrNameLst>
                                      </p:cBhvr>
                                      <p:to>
                                        <p:strVal val="visible"/>
                                      </p:to>
                                    </p:set>
                                    <p:anim calcmode="lin" valueType="num">
                                      <p:cBhvr additive="base">
                                        <p:cTn id="157" dur="500" fill="hold"/>
                                        <p:tgtEl>
                                          <p:spTgt spid="46"/>
                                        </p:tgtEl>
                                        <p:attrNameLst>
                                          <p:attrName>ppt_x</p:attrName>
                                        </p:attrNameLst>
                                      </p:cBhvr>
                                      <p:tavLst>
                                        <p:tav tm="0">
                                          <p:val>
                                            <p:strVal val="#ppt_x"/>
                                          </p:val>
                                        </p:tav>
                                        <p:tav tm="100000">
                                          <p:val>
                                            <p:strVal val="#ppt_x"/>
                                          </p:val>
                                        </p:tav>
                                      </p:tavLst>
                                    </p:anim>
                                    <p:anim calcmode="lin" valueType="num">
                                      <p:cBhvr additive="base">
                                        <p:cTn id="158"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47"/>
                                        </p:tgtEl>
                                        <p:attrNameLst>
                                          <p:attrName>style.visibility</p:attrName>
                                        </p:attrNameLst>
                                      </p:cBhvr>
                                      <p:to>
                                        <p:strVal val="visible"/>
                                      </p:to>
                                    </p:set>
                                    <p:anim calcmode="lin" valueType="num">
                                      <p:cBhvr additive="base">
                                        <p:cTn id="163" dur="500" fill="hold"/>
                                        <p:tgtEl>
                                          <p:spTgt spid="47"/>
                                        </p:tgtEl>
                                        <p:attrNameLst>
                                          <p:attrName>ppt_x</p:attrName>
                                        </p:attrNameLst>
                                      </p:cBhvr>
                                      <p:tavLst>
                                        <p:tav tm="0">
                                          <p:val>
                                            <p:strVal val="#ppt_x"/>
                                          </p:val>
                                        </p:tav>
                                        <p:tav tm="100000">
                                          <p:val>
                                            <p:strVal val="#ppt_x"/>
                                          </p:val>
                                        </p:tav>
                                      </p:tavLst>
                                    </p:anim>
                                    <p:anim calcmode="lin" valueType="num">
                                      <p:cBhvr additive="base">
                                        <p:cTn id="164"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0" nodeType="clickEffect">
                                  <p:stCondLst>
                                    <p:cond delay="0"/>
                                  </p:stCondLst>
                                  <p:childTnLst>
                                    <p:set>
                                      <p:cBhvr>
                                        <p:cTn id="168" dur="1" fill="hold">
                                          <p:stCondLst>
                                            <p:cond delay="0"/>
                                          </p:stCondLst>
                                        </p:cTn>
                                        <p:tgtEl>
                                          <p:spTgt spid="49"/>
                                        </p:tgtEl>
                                        <p:attrNameLst>
                                          <p:attrName>style.visibility</p:attrName>
                                        </p:attrNameLst>
                                      </p:cBhvr>
                                      <p:to>
                                        <p:strVal val="visible"/>
                                      </p:to>
                                    </p:set>
                                    <p:anim calcmode="lin" valueType="num">
                                      <p:cBhvr additive="base">
                                        <p:cTn id="169" dur="500" fill="hold"/>
                                        <p:tgtEl>
                                          <p:spTgt spid="49"/>
                                        </p:tgtEl>
                                        <p:attrNameLst>
                                          <p:attrName>ppt_x</p:attrName>
                                        </p:attrNameLst>
                                      </p:cBhvr>
                                      <p:tavLst>
                                        <p:tav tm="0">
                                          <p:val>
                                            <p:strVal val="#ppt_x"/>
                                          </p:val>
                                        </p:tav>
                                        <p:tav tm="100000">
                                          <p:val>
                                            <p:strVal val="#ppt_x"/>
                                          </p:val>
                                        </p:tav>
                                      </p:tavLst>
                                    </p:anim>
                                    <p:anim calcmode="lin" valueType="num">
                                      <p:cBhvr additive="base">
                                        <p:cTn id="17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grpId="0" nodeType="clickEffect">
                                  <p:stCondLst>
                                    <p:cond delay="0"/>
                                  </p:stCondLst>
                                  <p:childTnLst>
                                    <p:set>
                                      <p:cBhvr>
                                        <p:cTn id="174" dur="1" fill="hold">
                                          <p:stCondLst>
                                            <p:cond delay="0"/>
                                          </p:stCondLst>
                                        </p:cTn>
                                        <p:tgtEl>
                                          <p:spTgt spid="45"/>
                                        </p:tgtEl>
                                        <p:attrNameLst>
                                          <p:attrName>style.visibility</p:attrName>
                                        </p:attrNameLst>
                                      </p:cBhvr>
                                      <p:to>
                                        <p:strVal val="visible"/>
                                      </p:to>
                                    </p:set>
                                    <p:anim calcmode="lin" valueType="num">
                                      <p:cBhvr additive="base">
                                        <p:cTn id="175" dur="500" fill="hold"/>
                                        <p:tgtEl>
                                          <p:spTgt spid="45"/>
                                        </p:tgtEl>
                                        <p:attrNameLst>
                                          <p:attrName>ppt_x</p:attrName>
                                        </p:attrNameLst>
                                      </p:cBhvr>
                                      <p:tavLst>
                                        <p:tav tm="0">
                                          <p:val>
                                            <p:strVal val="#ppt_x"/>
                                          </p:val>
                                        </p:tav>
                                        <p:tav tm="100000">
                                          <p:val>
                                            <p:strVal val="#ppt_x"/>
                                          </p:val>
                                        </p:tav>
                                      </p:tavLst>
                                    </p:anim>
                                    <p:anim calcmode="lin" valueType="num">
                                      <p:cBhvr additive="base">
                                        <p:cTn id="176"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5" grpId="0"/>
      <p:bldP spid="46" grpId="0"/>
      <p:bldP spid="47" grpId="0"/>
      <p:bldP spid="48" grpId="0"/>
      <p:bldP spid="49" grpId="0"/>
      <p:bldP spid="53" grpId="0"/>
      <p:bldP spid="54" grpId="0"/>
      <p:bldP spid="55" grpId="0"/>
      <p:bldP spid="56" grpId="0"/>
      <p:bldP spid="57" grpId="0"/>
      <p:bldP spid="58" grpId="0"/>
      <p:bldP spid="59" grpId="0"/>
      <p:bldP spid="68" grpId="0" animBg="1"/>
      <p:bldP spid="69" grpId="0" animBg="1"/>
      <p:bldP spid="70" grpId="0" animBg="1"/>
      <p:bldP spid="71" grpId="0" animBg="1"/>
      <p:bldP spid="72" grpId="0"/>
      <p:bldP spid="73" grpId="0"/>
      <p:bldP spid="74" grpId="0"/>
      <p:bldP spid="75" grpId="0"/>
      <p:bldP spid="76" grpId="0" animBg="1"/>
      <p:bldP spid="7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txBox="1">
            <a:spLocks noChangeArrowheads="1"/>
          </p:cNvSpPr>
          <p:nvPr/>
        </p:nvSpPr>
        <p:spPr>
          <a:xfrm>
            <a:off x="683568" y="214313"/>
            <a:ext cx="8260407" cy="1462087"/>
          </a:xfrm>
          <a:prstGeom prst="rect">
            <a:avLst/>
          </a:prstGeom>
          <a:noFill/>
          <a:ln/>
        </p:spPr>
        <p:txBody>
          <a:bodyPr lIns="92075" tIns="46037" rIns="92075" bIns="46037" anchor="ctr"/>
          <a:lst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Tahoma" charset="0"/>
              </a:defRPr>
            </a:lvl2pPr>
            <a:lvl3pPr algn="l" rtl="0" eaLnBrk="1" fontAlgn="base" hangingPunct="1">
              <a:spcBef>
                <a:spcPct val="0"/>
              </a:spcBef>
              <a:spcAft>
                <a:spcPct val="0"/>
              </a:spcAft>
              <a:defRPr sz="4400">
                <a:solidFill>
                  <a:schemeClr val="tx2"/>
                </a:solidFill>
                <a:latin typeface="Tahoma" charset="0"/>
              </a:defRPr>
            </a:lvl3pPr>
            <a:lvl4pPr algn="l" rtl="0" eaLnBrk="1" fontAlgn="base" hangingPunct="1">
              <a:spcBef>
                <a:spcPct val="0"/>
              </a:spcBef>
              <a:spcAft>
                <a:spcPct val="0"/>
              </a:spcAft>
              <a:defRPr sz="4400">
                <a:solidFill>
                  <a:schemeClr val="tx2"/>
                </a:solidFill>
                <a:latin typeface="Tahoma" charset="0"/>
              </a:defRPr>
            </a:lvl4pPr>
            <a:lvl5pPr algn="l" rtl="0" eaLnBrk="1" fontAlgn="base" hangingPunct="1">
              <a:spcBef>
                <a:spcPct val="0"/>
              </a:spcBef>
              <a:spcAft>
                <a:spcPct val="0"/>
              </a:spcAft>
              <a:defRPr sz="4400">
                <a:solidFill>
                  <a:schemeClr val="tx2"/>
                </a:solidFill>
                <a:latin typeface="Tahoma" charset="0"/>
              </a:defRPr>
            </a:lvl5pPr>
            <a:lvl6pPr marL="457200" algn="l" rtl="0" eaLnBrk="1" fontAlgn="base" hangingPunct="1">
              <a:spcBef>
                <a:spcPct val="0"/>
              </a:spcBef>
              <a:spcAft>
                <a:spcPct val="0"/>
              </a:spcAft>
              <a:defRPr sz="4400">
                <a:solidFill>
                  <a:schemeClr val="tx2"/>
                </a:solidFill>
                <a:latin typeface="Tahoma" charset="0"/>
              </a:defRPr>
            </a:lvl6pPr>
            <a:lvl7pPr marL="914400" algn="l" rtl="0" eaLnBrk="1" fontAlgn="base" hangingPunct="1">
              <a:spcBef>
                <a:spcPct val="0"/>
              </a:spcBef>
              <a:spcAft>
                <a:spcPct val="0"/>
              </a:spcAft>
              <a:defRPr sz="4400">
                <a:solidFill>
                  <a:schemeClr val="tx2"/>
                </a:solidFill>
                <a:latin typeface="Tahoma" charset="0"/>
              </a:defRPr>
            </a:lvl7pPr>
            <a:lvl8pPr marL="1371600" algn="l" rtl="0" eaLnBrk="1" fontAlgn="base" hangingPunct="1">
              <a:spcBef>
                <a:spcPct val="0"/>
              </a:spcBef>
              <a:spcAft>
                <a:spcPct val="0"/>
              </a:spcAft>
              <a:defRPr sz="4400">
                <a:solidFill>
                  <a:schemeClr val="tx2"/>
                </a:solidFill>
                <a:latin typeface="Tahoma" charset="0"/>
              </a:defRPr>
            </a:lvl8pPr>
            <a:lvl9pPr marL="1828800" algn="l" rtl="0" eaLnBrk="1" fontAlgn="base" hangingPunct="1">
              <a:spcBef>
                <a:spcPct val="0"/>
              </a:spcBef>
              <a:spcAft>
                <a:spcPct val="0"/>
              </a:spcAft>
              <a:defRPr sz="4400">
                <a:solidFill>
                  <a:schemeClr val="tx2"/>
                </a:solidFill>
                <a:latin typeface="Tahoma" charset="0"/>
              </a:defRPr>
            </a:lvl9pPr>
          </a:lstStyle>
          <a:p>
            <a:pPr algn="ctr"/>
            <a:r>
              <a:rPr lang="cs-CZ" dirty="0"/>
              <a:t>Goniometrické funkce</a:t>
            </a:r>
            <a:r>
              <a:rPr lang="cs-CZ" dirty="0" smtClean="0"/>
              <a:t/>
            </a:r>
            <a:br>
              <a:rPr lang="cs-CZ" dirty="0" smtClean="0"/>
            </a:br>
            <a:r>
              <a:rPr lang="cs-CZ" sz="3200" dirty="0" smtClean="0"/>
              <a:t>Tangens ostrého úhlu</a:t>
            </a:r>
            <a:endParaRPr lang="cs-CZ" sz="3200" dirty="0"/>
          </a:p>
        </p:txBody>
      </p:sp>
      <mc:AlternateContent xmlns:mc="http://schemas.openxmlformats.org/markup-compatibility/2006" xmlns:a14="http://schemas.microsoft.com/office/drawing/2010/main">
        <mc:Choice Requires="a14">
          <p:sp>
            <p:nvSpPr>
              <p:cNvPr id="10" name="TextovéPole 9"/>
              <p:cNvSpPr txBox="1"/>
              <p:nvPr/>
            </p:nvSpPr>
            <p:spPr>
              <a:xfrm>
                <a:off x="1719936" y="4221088"/>
                <a:ext cx="537234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sz="2400" b="1" i="1" smtClean="0">
                          <a:solidFill>
                            <a:srgbClr val="FF0000"/>
                          </a:solidFill>
                          <a:latin typeface="Cambria Math"/>
                          <a:ea typeface="Cambria Math"/>
                        </a:rPr>
                        <m:t>∆</m:t>
                      </m:r>
                      <m:r>
                        <a:rPr lang="cs-CZ" sz="2400" b="1" i="1" smtClean="0">
                          <a:solidFill>
                            <a:srgbClr val="FF0000"/>
                          </a:solidFill>
                          <a:latin typeface="Cambria Math"/>
                          <a:ea typeface="Cambria Math"/>
                        </a:rPr>
                        <m:t>𝑨𝑩𝑪</m:t>
                      </m:r>
                      <m:r>
                        <a:rPr lang="cs-CZ" sz="2400" b="1" i="1" smtClean="0">
                          <a:solidFill>
                            <a:srgbClr val="FF0000"/>
                          </a:solidFill>
                          <a:latin typeface="Cambria Math"/>
                          <a:ea typeface="Cambria Math"/>
                        </a:rPr>
                        <m:t>~∆</m:t>
                      </m:r>
                      <m:r>
                        <a:rPr lang="cs-CZ" sz="2400" b="1" i="1" smtClean="0">
                          <a:solidFill>
                            <a:srgbClr val="FF0000"/>
                          </a:solidFill>
                          <a:latin typeface="Cambria Math"/>
                          <a:ea typeface="Cambria Math"/>
                        </a:rPr>
                        <m:t>𝑨</m:t>
                      </m:r>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𝑩</m:t>
                          </m:r>
                        </m:e>
                        <m:sub>
                          <m:r>
                            <a:rPr lang="cs-CZ" sz="2400" b="1" i="1" smtClean="0">
                              <a:solidFill>
                                <a:srgbClr val="FF0000"/>
                              </a:solidFill>
                              <a:latin typeface="Cambria Math"/>
                              <a:ea typeface="Cambria Math"/>
                            </a:rPr>
                            <m:t>𝟏</m:t>
                          </m:r>
                        </m:sub>
                      </m:sSub>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𝑪</m:t>
                          </m:r>
                        </m:e>
                        <m:sub>
                          <m:r>
                            <a:rPr lang="cs-CZ" sz="2400" b="1" i="1" smtClean="0">
                              <a:solidFill>
                                <a:srgbClr val="FF0000"/>
                              </a:solidFill>
                              <a:latin typeface="Cambria Math"/>
                              <a:ea typeface="Cambria Math"/>
                            </a:rPr>
                            <m:t>𝟏</m:t>
                          </m:r>
                        </m:sub>
                      </m:sSub>
                      <m:r>
                        <a:rPr lang="cs-CZ" sz="2400" b="1" i="1" smtClean="0">
                          <a:solidFill>
                            <a:srgbClr val="FF0000"/>
                          </a:solidFill>
                          <a:latin typeface="Cambria Math"/>
                          <a:ea typeface="Cambria Math"/>
                        </a:rPr>
                        <m:t>~∆</m:t>
                      </m:r>
                      <m:r>
                        <a:rPr lang="cs-CZ" sz="2400" b="1" i="1" smtClean="0">
                          <a:solidFill>
                            <a:srgbClr val="FF0000"/>
                          </a:solidFill>
                          <a:latin typeface="Cambria Math"/>
                          <a:ea typeface="Cambria Math"/>
                        </a:rPr>
                        <m:t>𝑨</m:t>
                      </m:r>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𝑩</m:t>
                          </m:r>
                        </m:e>
                        <m:sub>
                          <m:r>
                            <a:rPr lang="cs-CZ" sz="2400" b="1" i="1" smtClean="0">
                              <a:solidFill>
                                <a:srgbClr val="FF0000"/>
                              </a:solidFill>
                              <a:latin typeface="Cambria Math"/>
                              <a:ea typeface="Cambria Math"/>
                            </a:rPr>
                            <m:t>𝟐</m:t>
                          </m:r>
                        </m:sub>
                      </m:sSub>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𝑪</m:t>
                          </m:r>
                        </m:e>
                        <m:sub>
                          <m:r>
                            <a:rPr lang="cs-CZ" sz="2400" b="1" i="1" smtClean="0">
                              <a:solidFill>
                                <a:srgbClr val="FF0000"/>
                              </a:solidFill>
                              <a:latin typeface="Cambria Math"/>
                              <a:ea typeface="Cambria Math"/>
                            </a:rPr>
                            <m:t>𝟐</m:t>
                          </m:r>
                        </m:sub>
                      </m:sSub>
                      <m:r>
                        <a:rPr lang="cs-CZ" sz="2400" b="1" i="1" smtClean="0">
                          <a:solidFill>
                            <a:srgbClr val="FF0000"/>
                          </a:solidFill>
                          <a:latin typeface="Cambria Math"/>
                          <a:ea typeface="Cambria Math"/>
                        </a:rPr>
                        <m:t>~∆</m:t>
                      </m:r>
                      <m:r>
                        <a:rPr lang="cs-CZ" sz="2400" b="1" i="0" smtClean="0">
                          <a:solidFill>
                            <a:srgbClr val="FF0000"/>
                          </a:solidFill>
                          <a:latin typeface="Cambria Math"/>
                          <a:ea typeface="Cambria Math"/>
                        </a:rPr>
                        <m:t>𝐀</m:t>
                      </m:r>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𝑩</m:t>
                          </m:r>
                        </m:e>
                        <m:sub>
                          <m:r>
                            <a:rPr lang="cs-CZ" sz="2400" b="1" i="1" smtClean="0">
                              <a:solidFill>
                                <a:srgbClr val="FF0000"/>
                              </a:solidFill>
                              <a:latin typeface="Cambria Math"/>
                              <a:ea typeface="Cambria Math"/>
                            </a:rPr>
                            <m:t>𝟑</m:t>
                          </m:r>
                        </m:sub>
                      </m:sSub>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𝑪</m:t>
                          </m:r>
                        </m:e>
                        <m:sub>
                          <m:r>
                            <a:rPr lang="cs-CZ" sz="2400" b="1" i="1" smtClean="0">
                              <a:solidFill>
                                <a:srgbClr val="FF0000"/>
                              </a:solidFill>
                              <a:latin typeface="Cambria Math"/>
                              <a:ea typeface="Cambria Math"/>
                            </a:rPr>
                            <m:t>𝟑</m:t>
                          </m:r>
                        </m:sub>
                      </m:sSub>
                    </m:oMath>
                  </m:oMathPara>
                </a14:m>
                <a:endParaRPr lang="cs-CZ" sz="2400" b="1" dirty="0">
                  <a:solidFill>
                    <a:srgbClr val="FF0000"/>
                  </a:solidFill>
                </a:endParaRPr>
              </a:p>
            </p:txBody>
          </p:sp>
        </mc:Choice>
        <mc:Fallback xmlns="">
          <p:sp>
            <p:nvSpPr>
              <p:cNvPr id="10" name="TextovéPole 9"/>
              <p:cNvSpPr txBox="1">
                <a:spLocks noRot="1" noChangeAspect="1" noMove="1" noResize="1" noEditPoints="1" noAdjustHandles="1" noChangeArrowheads="1" noChangeShapeType="1" noTextEdit="1"/>
              </p:cNvSpPr>
              <p:nvPr/>
            </p:nvSpPr>
            <p:spPr>
              <a:xfrm>
                <a:off x="1719936" y="4221088"/>
                <a:ext cx="5372344" cy="461665"/>
              </a:xfrm>
              <a:prstGeom prst="rect">
                <a:avLst/>
              </a:prstGeom>
              <a:blipFill rotWithShape="1">
                <a:blip r:embed="rId2"/>
                <a:stretch>
                  <a:fillRect b="-394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1" name="TextovéPole 10"/>
              <p:cNvSpPr txBox="1"/>
              <p:nvPr/>
            </p:nvSpPr>
            <p:spPr>
              <a:xfrm>
                <a:off x="5537525" y="3491716"/>
                <a:ext cx="47463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𝐵</m:t>
                          </m:r>
                        </m:e>
                        <m:sub>
                          <m:r>
                            <a:rPr lang="cs-CZ" b="0" i="1" smtClean="0">
                              <a:latin typeface="Cambria Math"/>
                            </a:rPr>
                            <m:t>3</m:t>
                          </m:r>
                        </m:sub>
                      </m:sSub>
                    </m:oMath>
                  </m:oMathPara>
                </a14:m>
                <a:endParaRPr lang="cs-CZ" dirty="0"/>
              </a:p>
            </p:txBody>
          </p:sp>
        </mc:Choice>
        <mc:Fallback xmlns="">
          <p:sp>
            <p:nvSpPr>
              <p:cNvPr id="11" name="TextovéPole 10"/>
              <p:cNvSpPr txBox="1">
                <a:spLocks noRot="1" noChangeAspect="1" noMove="1" noResize="1" noEditPoints="1" noAdjustHandles="1" noChangeArrowheads="1" noChangeShapeType="1" noTextEdit="1"/>
              </p:cNvSpPr>
              <p:nvPr/>
            </p:nvSpPr>
            <p:spPr>
              <a:xfrm>
                <a:off x="5537525" y="3491716"/>
                <a:ext cx="474635" cy="369332"/>
              </a:xfrm>
              <a:prstGeom prst="rect">
                <a:avLst/>
              </a:prstGeom>
              <a:blipFill rotWithShape="1">
                <a:blip r:embed="rId3"/>
                <a:stretch>
                  <a:fillRect b="-166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2" name="TextovéPole 11"/>
              <p:cNvSpPr txBox="1"/>
              <p:nvPr/>
            </p:nvSpPr>
            <p:spPr>
              <a:xfrm>
                <a:off x="486083" y="4386677"/>
                <a:ext cx="34150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i="1" dirty="0" smtClean="0">
                          <a:latin typeface="Cambria Math"/>
                        </a:rPr>
                        <m:t>𝐴</m:t>
                      </m:r>
                    </m:oMath>
                  </m:oMathPara>
                </a14:m>
                <a:endParaRPr lang="cs-CZ" dirty="0"/>
              </a:p>
            </p:txBody>
          </p:sp>
        </mc:Choice>
        <mc:Fallback xmlns="">
          <p:sp>
            <p:nvSpPr>
              <p:cNvPr id="12" name="TextovéPole 11"/>
              <p:cNvSpPr txBox="1">
                <a:spLocks noRot="1" noChangeAspect="1" noMove="1" noResize="1" noEditPoints="1" noAdjustHandles="1" noChangeArrowheads="1" noChangeShapeType="1" noTextEdit="1"/>
              </p:cNvSpPr>
              <p:nvPr/>
            </p:nvSpPr>
            <p:spPr>
              <a:xfrm>
                <a:off x="486083" y="4386677"/>
                <a:ext cx="341501" cy="369332"/>
              </a:xfrm>
              <a:prstGeom prst="rect">
                <a:avLst/>
              </a:prstGeom>
              <a:blipFill rotWithShape="1">
                <a:blip r:embed="rId4"/>
                <a:stretch>
                  <a:fillRect/>
                </a:stretch>
              </a:blipFill>
            </p:spPr>
            <p:txBody>
              <a:bodyPr/>
              <a:lstStyle/>
              <a:p>
                <a:r>
                  <a:rPr lang="cs-CZ">
                    <a:noFill/>
                  </a:rPr>
                  <a:t> </a:t>
                </a:r>
              </a:p>
            </p:txBody>
          </p:sp>
        </mc:Fallback>
      </mc:AlternateContent>
      <p:cxnSp>
        <p:nvCxnSpPr>
          <p:cNvPr id="13" name="Přímá spojnice 12"/>
          <p:cNvCxnSpPr/>
          <p:nvPr/>
        </p:nvCxnSpPr>
        <p:spPr bwMode="auto">
          <a:xfrm flipV="1">
            <a:off x="683568" y="1936438"/>
            <a:ext cx="3625188" cy="243673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Přímá spojnice 14"/>
          <p:cNvCxnSpPr/>
          <p:nvPr/>
        </p:nvCxnSpPr>
        <p:spPr bwMode="auto">
          <a:xfrm flipV="1">
            <a:off x="708742" y="3484126"/>
            <a:ext cx="4956083" cy="88904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Přímá spojnice 15"/>
          <p:cNvCxnSpPr/>
          <p:nvPr/>
        </p:nvCxnSpPr>
        <p:spPr bwMode="auto">
          <a:xfrm>
            <a:off x="4297543" y="1936438"/>
            <a:ext cx="1364988" cy="1547688"/>
          </a:xfrm>
          <a:prstGeom prst="line">
            <a:avLst/>
          </a:prstGeom>
          <a:solidFill>
            <a:schemeClr val="accent1"/>
          </a:solidFill>
          <a:ln w="9525" cap="flat" cmpd="sng" algn="ctr">
            <a:solidFill>
              <a:schemeClr val="tx1"/>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17" name="TextovéPole 16"/>
              <p:cNvSpPr txBox="1"/>
              <p:nvPr/>
            </p:nvSpPr>
            <p:spPr>
              <a:xfrm>
                <a:off x="0" y="5938773"/>
                <a:ext cx="9144000" cy="679417"/>
              </a:xfrm>
              <a:prstGeom prst="rect">
                <a:avLst/>
              </a:prstGeom>
              <a:noFill/>
            </p:spPr>
            <p:txBody>
              <a:bodyPr wrap="square" rtlCol="0">
                <a:spAutoFit/>
              </a:bodyPr>
              <a:lstStyle/>
              <a:p>
                <a:r>
                  <a:rPr lang="cs-CZ" b="1" dirty="0" smtClean="0"/>
                  <a:t>Tento poměr nazýváme tangens </a:t>
                </a:r>
                <a:r>
                  <a:rPr lang="cs-CZ" b="1" dirty="0" smtClean="0">
                    <a:latin typeface="Symbol" pitchFamily="18" charset="2"/>
                  </a:rPr>
                  <a:t>a</a:t>
                </a:r>
                <a:r>
                  <a:rPr lang="cs-CZ" b="1" dirty="0" smtClean="0"/>
                  <a:t> a zapisujeme </a:t>
                </a:r>
                <a14:m>
                  <m:oMath xmlns:m="http://schemas.openxmlformats.org/officeDocument/2006/math">
                    <m:r>
                      <a:rPr lang="cs-CZ" sz="2400" b="1" i="0" smtClean="0">
                        <a:solidFill>
                          <a:srgbClr val="FF0000"/>
                        </a:solidFill>
                        <a:latin typeface="Cambria Math"/>
                        <a:sym typeface="Symbol"/>
                      </a:rPr>
                      <m:t>𝐭𝐠</m:t>
                    </m:r>
                    <m:r>
                      <a:rPr lang="cs-CZ" sz="2400" b="1" i="0" smtClean="0">
                        <a:solidFill>
                          <a:srgbClr val="FF0000"/>
                        </a:solidFill>
                        <a:latin typeface="Cambria Math"/>
                        <a:sym typeface="Symbol"/>
                      </a:rPr>
                      <m:t>=</m:t>
                    </m:r>
                    <m:f>
                      <m:fPr>
                        <m:ctrlPr>
                          <a:rPr lang="cs-CZ" sz="2400" b="1" i="1" smtClean="0">
                            <a:solidFill>
                              <a:srgbClr val="FF0000"/>
                            </a:solidFill>
                            <a:latin typeface="Cambria Math"/>
                            <a:sym typeface="Symbol"/>
                          </a:rPr>
                        </m:ctrlPr>
                      </m:fPr>
                      <m:num>
                        <m:r>
                          <a:rPr lang="cs-CZ" sz="2400" b="1" i="0" smtClean="0">
                            <a:solidFill>
                              <a:srgbClr val="FF0000"/>
                            </a:solidFill>
                            <a:latin typeface="Cambria Math"/>
                            <a:sym typeface="Symbol"/>
                          </a:rPr>
                          <m:t>𝐩𝐫𝐨𝐭𝐢𝐥𝐞𝐡𝐥</m:t>
                        </m:r>
                        <m:r>
                          <a:rPr lang="cs-CZ" sz="2400" b="1" i="0" smtClean="0">
                            <a:solidFill>
                              <a:srgbClr val="FF0000"/>
                            </a:solidFill>
                            <a:latin typeface="Cambria Math"/>
                            <a:sym typeface="Symbol"/>
                          </a:rPr>
                          <m:t>á </m:t>
                        </m:r>
                        <m:r>
                          <a:rPr lang="cs-CZ" sz="2400" b="1" i="0" smtClean="0">
                            <a:solidFill>
                              <a:srgbClr val="FF0000"/>
                            </a:solidFill>
                            <a:latin typeface="Cambria Math"/>
                            <a:sym typeface="Symbol"/>
                          </a:rPr>
                          <m:t>𝐨𝐝𝐯</m:t>
                        </m:r>
                        <m:r>
                          <a:rPr lang="cs-CZ" sz="2400" b="1" i="0" smtClean="0">
                            <a:solidFill>
                              <a:srgbClr val="FF0000"/>
                            </a:solidFill>
                            <a:latin typeface="Cambria Math"/>
                            <a:sym typeface="Symbol"/>
                          </a:rPr>
                          <m:t>ě</m:t>
                        </m:r>
                        <m:r>
                          <a:rPr lang="cs-CZ" sz="2400" b="1" i="0" smtClean="0">
                            <a:solidFill>
                              <a:srgbClr val="FF0000"/>
                            </a:solidFill>
                            <a:latin typeface="Cambria Math"/>
                            <a:sym typeface="Symbol"/>
                          </a:rPr>
                          <m:t>𝐬𝐧𝐚</m:t>
                        </m:r>
                      </m:num>
                      <m:den>
                        <m:r>
                          <a:rPr lang="cs-CZ" sz="2400" b="1">
                            <a:solidFill>
                              <a:srgbClr val="FF0000"/>
                            </a:solidFill>
                            <a:latin typeface="Cambria Math"/>
                            <a:sym typeface="Symbol"/>
                          </a:rPr>
                          <m:t>𝐩</m:t>
                        </m:r>
                        <m:r>
                          <a:rPr lang="cs-CZ" sz="2400" b="1" i="0" smtClean="0">
                            <a:solidFill>
                              <a:srgbClr val="FF0000"/>
                            </a:solidFill>
                            <a:latin typeface="Cambria Math"/>
                            <a:sym typeface="Symbol"/>
                          </a:rPr>
                          <m:t>ř</m:t>
                        </m:r>
                        <m:r>
                          <a:rPr lang="cs-CZ" sz="2400" b="1">
                            <a:solidFill>
                              <a:srgbClr val="FF0000"/>
                            </a:solidFill>
                            <a:latin typeface="Cambria Math"/>
                            <a:sym typeface="Symbol"/>
                          </a:rPr>
                          <m:t>𝐢𝐥𝐞𝐡𝐥</m:t>
                        </m:r>
                        <m:r>
                          <a:rPr lang="cs-CZ" sz="2400" b="1">
                            <a:solidFill>
                              <a:srgbClr val="FF0000"/>
                            </a:solidFill>
                            <a:latin typeface="Cambria Math"/>
                            <a:sym typeface="Symbol"/>
                          </a:rPr>
                          <m:t>á </m:t>
                        </m:r>
                        <m:r>
                          <a:rPr lang="cs-CZ" sz="2400" b="1">
                            <a:solidFill>
                              <a:srgbClr val="FF0000"/>
                            </a:solidFill>
                            <a:latin typeface="Cambria Math"/>
                            <a:sym typeface="Symbol"/>
                          </a:rPr>
                          <m:t>𝐨𝐝𝐯</m:t>
                        </m:r>
                        <m:r>
                          <a:rPr lang="cs-CZ" sz="2400" b="1">
                            <a:solidFill>
                              <a:srgbClr val="FF0000"/>
                            </a:solidFill>
                            <a:latin typeface="Cambria Math"/>
                            <a:sym typeface="Symbol"/>
                          </a:rPr>
                          <m:t>ě</m:t>
                        </m:r>
                        <m:r>
                          <a:rPr lang="cs-CZ" sz="2400" b="1">
                            <a:solidFill>
                              <a:srgbClr val="FF0000"/>
                            </a:solidFill>
                            <a:latin typeface="Cambria Math"/>
                            <a:sym typeface="Symbol"/>
                          </a:rPr>
                          <m:t>𝐬𝐧𝐚</m:t>
                        </m:r>
                      </m:den>
                    </m:f>
                    <m:r>
                      <a:rPr lang="cs-CZ" sz="2400" b="1" i="0" smtClean="0">
                        <a:solidFill>
                          <a:srgbClr val="FF0000"/>
                        </a:solidFill>
                        <a:latin typeface="Cambria Math"/>
                        <a:sym typeface="Symbol"/>
                      </a:rPr>
                      <m:t>=</m:t>
                    </m:r>
                    <m:f>
                      <m:fPr>
                        <m:ctrlPr>
                          <a:rPr lang="cs-CZ" sz="2400" b="1" i="1" smtClean="0">
                            <a:solidFill>
                              <a:srgbClr val="FF0000"/>
                            </a:solidFill>
                            <a:latin typeface="Cambria Math"/>
                            <a:sym typeface="Symbol"/>
                          </a:rPr>
                        </m:ctrlPr>
                      </m:fPr>
                      <m:num>
                        <m:r>
                          <a:rPr lang="cs-CZ" sz="2400" b="1" i="0" smtClean="0">
                            <a:solidFill>
                              <a:srgbClr val="FF0000"/>
                            </a:solidFill>
                            <a:latin typeface="Cambria Math"/>
                            <a:sym typeface="Symbol"/>
                          </a:rPr>
                          <m:t>𝐚</m:t>
                        </m:r>
                      </m:num>
                      <m:den>
                        <m:r>
                          <a:rPr lang="cs-CZ" sz="2400" b="1" i="0" smtClean="0">
                            <a:solidFill>
                              <a:srgbClr val="FF0000"/>
                            </a:solidFill>
                            <a:latin typeface="Cambria Math"/>
                            <a:sym typeface="Symbol"/>
                          </a:rPr>
                          <m:t>𝐛</m:t>
                        </m:r>
                      </m:den>
                    </m:f>
                  </m:oMath>
                </a14:m>
                <a:endParaRPr lang="cs-CZ" sz="2400" b="1" dirty="0">
                  <a:solidFill>
                    <a:srgbClr val="FF0000"/>
                  </a:solidFill>
                  <a:latin typeface="Arial Black" pitchFamily="34" charset="0"/>
                </a:endParaRPr>
              </a:p>
            </p:txBody>
          </p:sp>
        </mc:Choice>
        <mc:Fallback xmlns="">
          <p:sp>
            <p:nvSpPr>
              <p:cNvPr id="17" name="TextovéPole 16"/>
              <p:cNvSpPr txBox="1">
                <a:spLocks noRot="1" noChangeAspect="1" noMove="1" noResize="1" noEditPoints="1" noAdjustHandles="1" noChangeArrowheads="1" noChangeShapeType="1" noTextEdit="1"/>
              </p:cNvSpPr>
              <p:nvPr/>
            </p:nvSpPr>
            <p:spPr>
              <a:xfrm>
                <a:off x="0" y="5938773"/>
                <a:ext cx="9144000" cy="679417"/>
              </a:xfrm>
              <a:prstGeom prst="rect">
                <a:avLst/>
              </a:prstGeom>
              <a:blipFill rotWithShape="1">
                <a:blip r:embed="rId5"/>
                <a:stretch>
                  <a:fillRect l="-533"/>
                </a:stretch>
              </a:blipFill>
            </p:spPr>
            <p:txBody>
              <a:bodyPr/>
              <a:lstStyle/>
              <a:p>
                <a:r>
                  <a:rPr lang="cs-CZ">
                    <a:noFill/>
                  </a:rPr>
                  <a:t> </a:t>
                </a:r>
              </a:p>
            </p:txBody>
          </p:sp>
        </mc:Fallback>
      </mc:AlternateContent>
      <p:sp>
        <p:nvSpPr>
          <p:cNvPr id="18" name="TextovéPole 17"/>
          <p:cNvSpPr txBox="1"/>
          <p:nvPr/>
        </p:nvSpPr>
        <p:spPr>
          <a:xfrm>
            <a:off x="43493" y="4653136"/>
            <a:ext cx="885179" cy="461665"/>
          </a:xfrm>
          <a:prstGeom prst="rect">
            <a:avLst/>
          </a:prstGeom>
          <a:noFill/>
        </p:spPr>
        <p:txBody>
          <a:bodyPr wrap="none" rtlCol="0">
            <a:spAutoFit/>
          </a:bodyPr>
          <a:lstStyle/>
          <a:p>
            <a:r>
              <a:rPr lang="cs-CZ" sz="2400" dirty="0" smtClean="0"/>
              <a:t>platí:</a:t>
            </a:r>
            <a:endParaRPr lang="cs-CZ" sz="2400" dirty="0"/>
          </a:p>
        </p:txBody>
      </p:sp>
      <mc:AlternateContent xmlns:mc="http://schemas.openxmlformats.org/markup-compatibility/2006" xmlns:a14="http://schemas.microsoft.com/office/drawing/2010/main">
        <mc:Choice Requires="a14">
          <p:sp>
            <p:nvSpPr>
              <p:cNvPr id="19" name="TextovéPole 18"/>
              <p:cNvSpPr txBox="1"/>
              <p:nvPr/>
            </p:nvSpPr>
            <p:spPr>
              <a:xfrm>
                <a:off x="708742" y="4653136"/>
                <a:ext cx="790864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cs-CZ" sz="2400" b="0" i="1" smtClean="0">
                              <a:latin typeface="Cambria Math"/>
                            </a:rPr>
                          </m:ctrlPr>
                        </m:dPr>
                        <m:e>
                          <m:r>
                            <a:rPr lang="cs-CZ" sz="2400" b="0" i="1" smtClean="0">
                              <a:latin typeface="Cambria Math"/>
                            </a:rPr>
                            <m:t>𝐵𝐶</m:t>
                          </m:r>
                        </m:e>
                      </m:d>
                      <m:r>
                        <a:rPr lang="cs-CZ" sz="2400" b="0" i="1" smtClean="0">
                          <a:latin typeface="Cambria Math"/>
                        </a:rPr>
                        <m:t>:</m:t>
                      </m:r>
                      <m:d>
                        <m:dPr>
                          <m:begChr m:val="|"/>
                          <m:endChr m:val="|"/>
                          <m:ctrlPr>
                            <a:rPr lang="cs-CZ" sz="2400" b="0" i="1" smtClean="0">
                              <a:latin typeface="Cambria Math"/>
                            </a:rPr>
                          </m:ctrlPr>
                        </m:dPr>
                        <m:e>
                          <m:r>
                            <a:rPr lang="cs-CZ" sz="2400" b="0" i="1" smtClean="0">
                              <a:latin typeface="Cambria Math"/>
                            </a:rPr>
                            <m:t>𝐴𝐶</m:t>
                          </m:r>
                        </m:e>
                      </m:d>
                      <m:r>
                        <a:rPr lang="cs-CZ" sz="2400" b="0" i="1" smtClean="0">
                          <a:latin typeface="Cambria Math"/>
                        </a:rPr>
                        <m:t>=</m:t>
                      </m:r>
                      <m:d>
                        <m:dPr>
                          <m:begChr m:val="|"/>
                          <m:endChr m:val="|"/>
                          <m:ctrlPr>
                            <a:rPr lang="cs-CZ" sz="2400" b="0" i="1" smtClean="0">
                              <a:latin typeface="Cambria Math"/>
                            </a:rPr>
                          </m:ctrlPr>
                        </m:dPr>
                        <m:e>
                          <m:sSub>
                            <m:sSubPr>
                              <m:ctrlPr>
                                <a:rPr lang="cs-CZ" sz="2400" b="0" i="1" smtClean="0">
                                  <a:latin typeface="Cambria Math"/>
                                </a:rPr>
                              </m:ctrlPr>
                            </m:sSubPr>
                            <m:e>
                              <m:r>
                                <a:rPr lang="cs-CZ" sz="2400" b="0" i="1" smtClean="0">
                                  <a:latin typeface="Cambria Math"/>
                                </a:rPr>
                                <m:t>𝐵</m:t>
                              </m:r>
                            </m:e>
                            <m:sub>
                              <m:r>
                                <a:rPr lang="cs-CZ" sz="2400" b="0" i="1" smtClean="0">
                                  <a:latin typeface="Cambria Math"/>
                                </a:rPr>
                                <m:t>1</m:t>
                              </m:r>
                            </m:sub>
                          </m:sSub>
                          <m:sSub>
                            <m:sSubPr>
                              <m:ctrlPr>
                                <a:rPr lang="cs-CZ" sz="2400" b="0" i="1" smtClean="0">
                                  <a:latin typeface="Cambria Math"/>
                                </a:rPr>
                              </m:ctrlPr>
                            </m:sSubPr>
                            <m:e>
                              <m:r>
                                <a:rPr lang="cs-CZ" sz="2400" b="0" i="1" smtClean="0">
                                  <a:latin typeface="Cambria Math"/>
                                </a:rPr>
                                <m:t>𝐶</m:t>
                              </m:r>
                            </m:e>
                            <m:sub>
                              <m:r>
                                <a:rPr lang="cs-CZ" sz="2400" b="0" i="1" smtClean="0">
                                  <a:latin typeface="Cambria Math"/>
                                </a:rPr>
                                <m:t>1</m:t>
                              </m:r>
                            </m:sub>
                          </m:sSub>
                        </m:e>
                      </m:d>
                      <m:r>
                        <a:rPr lang="cs-CZ" sz="2400" b="0" i="1" smtClean="0">
                          <a:latin typeface="Cambria Math"/>
                        </a:rPr>
                        <m:t>:</m:t>
                      </m:r>
                      <m:d>
                        <m:dPr>
                          <m:begChr m:val="|"/>
                          <m:endChr m:val="|"/>
                          <m:ctrlPr>
                            <a:rPr lang="cs-CZ" sz="2400" b="0" i="1" smtClean="0">
                              <a:latin typeface="Cambria Math"/>
                            </a:rPr>
                          </m:ctrlPr>
                        </m:dPr>
                        <m:e>
                          <m:r>
                            <a:rPr lang="cs-CZ" sz="2400" b="0" i="1" smtClean="0">
                              <a:latin typeface="Cambria Math"/>
                            </a:rPr>
                            <m:t>𝐴</m:t>
                          </m:r>
                          <m:sSub>
                            <m:sSubPr>
                              <m:ctrlPr>
                                <a:rPr lang="cs-CZ" sz="2400" b="0" i="1" smtClean="0">
                                  <a:latin typeface="Cambria Math"/>
                                </a:rPr>
                              </m:ctrlPr>
                            </m:sSubPr>
                            <m:e>
                              <m:r>
                                <a:rPr lang="cs-CZ" sz="2400" b="0" i="1" smtClean="0">
                                  <a:latin typeface="Cambria Math"/>
                                </a:rPr>
                                <m:t>𝐶</m:t>
                              </m:r>
                            </m:e>
                            <m:sub>
                              <m:r>
                                <a:rPr lang="cs-CZ" sz="2400" b="0" i="1" smtClean="0">
                                  <a:latin typeface="Cambria Math"/>
                                </a:rPr>
                                <m:t>1</m:t>
                              </m:r>
                            </m:sub>
                          </m:sSub>
                        </m:e>
                      </m:d>
                      <m:r>
                        <a:rPr lang="cs-CZ" sz="2400" i="1">
                          <a:latin typeface="Cambria Math"/>
                        </a:rPr>
                        <m:t>=</m:t>
                      </m:r>
                      <m:d>
                        <m:dPr>
                          <m:begChr m:val="|"/>
                          <m:endChr m:val="|"/>
                          <m:ctrlPr>
                            <a:rPr lang="cs-CZ" sz="2400" i="1">
                              <a:latin typeface="Cambria Math"/>
                            </a:rPr>
                          </m:ctrlPr>
                        </m:dPr>
                        <m:e>
                          <m:sSub>
                            <m:sSubPr>
                              <m:ctrlPr>
                                <a:rPr lang="cs-CZ" sz="2400" i="1" smtClean="0">
                                  <a:latin typeface="Cambria Math"/>
                                </a:rPr>
                              </m:ctrlPr>
                            </m:sSubPr>
                            <m:e>
                              <m:r>
                                <a:rPr lang="cs-CZ" sz="2400" b="0" i="1" smtClean="0">
                                  <a:latin typeface="Cambria Math"/>
                                </a:rPr>
                                <m:t>𝐵</m:t>
                              </m:r>
                            </m:e>
                            <m:sub>
                              <m:r>
                                <a:rPr lang="cs-CZ" sz="2400" b="0" i="1" smtClean="0">
                                  <a:latin typeface="Cambria Math"/>
                                </a:rPr>
                                <m:t>2</m:t>
                              </m:r>
                            </m:sub>
                          </m:sSub>
                          <m:sSub>
                            <m:sSubPr>
                              <m:ctrlPr>
                                <a:rPr lang="cs-CZ" sz="2400" i="1" smtClean="0">
                                  <a:latin typeface="Cambria Math"/>
                                </a:rPr>
                              </m:ctrlPr>
                            </m:sSubPr>
                            <m:e>
                              <m:r>
                                <a:rPr lang="cs-CZ" sz="2400" b="0" i="1" smtClean="0">
                                  <a:latin typeface="Cambria Math"/>
                                </a:rPr>
                                <m:t>𝐶</m:t>
                              </m:r>
                            </m:e>
                            <m:sub>
                              <m:r>
                                <a:rPr lang="cs-CZ" sz="2400" b="0" i="1" smtClean="0">
                                  <a:latin typeface="Cambria Math"/>
                                </a:rPr>
                                <m:t>2</m:t>
                              </m:r>
                            </m:sub>
                          </m:sSub>
                        </m:e>
                      </m:d>
                      <m:r>
                        <a:rPr lang="cs-CZ" sz="2400" i="1">
                          <a:latin typeface="Cambria Math"/>
                        </a:rPr>
                        <m:t>:</m:t>
                      </m:r>
                      <m:d>
                        <m:dPr>
                          <m:begChr m:val="|"/>
                          <m:endChr m:val="|"/>
                          <m:ctrlPr>
                            <a:rPr lang="cs-CZ" sz="2400" i="1">
                              <a:latin typeface="Cambria Math"/>
                            </a:rPr>
                          </m:ctrlPr>
                        </m:dPr>
                        <m:e>
                          <m:r>
                            <a:rPr lang="cs-CZ" sz="2400" i="1">
                              <a:latin typeface="Cambria Math"/>
                            </a:rPr>
                            <m:t>𝐴</m:t>
                          </m:r>
                          <m:sSub>
                            <m:sSubPr>
                              <m:ctrlPr>
                                <a:rPr lang="cs-CZ" sz="2400" i="1" smtClean="0">
                                  <a:latin typeface="Cambria Math"/>
                                </a:rPr>
                              </m:ctrlPr>
                            </m:sSubPr>
                            <m:e>
                              <m:r>
                                <a:rPr lang="cs-CZ" sz="2400" b="0" i="1" smtClean="0">
                                  <a:latin typeface="Cambria Math"/>
                                </a:rPr>
                                <m:t>𝐶</m:t>
                              </m:r>
                            </m:e>
                            <m:sub>
                              <m:r>
                                <a:rPr lang="cs-CZ" sz="2400" b="0" i="1" smtClean="0">
                                  <a:latin typeface="Cambria Math"/>
                                </a:rPr>
                                <m:t>2</m:t>
                              </m:r>
                            </m:sub>
                          </m:sSub>
                        </m:e>
                      </m:d>
                      <m:r>
                        <a:rPr lang="cs-CZ" sz="2400" i="1">
                          <a:latin typeface="Cambria Math"/>
                        </a:rPr>
                        <m:t>=</m:t>
                      </m:r>
                      <m:d>
                        <m:dPr>
                          <m:begChr m:val="|"/>
                          <m:endChr m:val="|"/>
                          <m:ctrlPr>
                            <a:rPr lang="cs-CZ" sz="2400" i="1">
                              <a:latin typeface="Cambria Math"/>
                            </a:rPr>
                          </m:ctrlPr>
                        </m:dPr>
                        <m:e>
                          <m:sSub>
                            <m:sSubPr>
                              <m:ctrlPr>
                                <a:rPr lang="cs-CZ" sz="2400" i="1" smtClean="0">
                                  <a:latin typeface="Cambria Math"/>
                                </a:rPr>
                              </m:ctrlPr>
                            </m:sSubPr>
                            <m:e>
                              <m:r>
                                <a:rPr lang="cs-CZ" sz="2400" b="0" i="1" smtClean="0">
                                  <a:latin typeface="Cambria Math"/>
                                </a:rPr>
                                <m:t>𝐵</m:t>
                              </m:r>
                            </m:e>
                            <m:sub>
                              <m:r>
                                <a:rPr lang="cs-CZ" sz="2400" b="0" i="1" smtClean="0">
                                  <a:latin typeface="Cambria Math"/>
                                </a:rPr>
                                <m:t>3</m:t>
                              </m:r>
                            </m:sub>
                          </m:sSub>
                          <m:sSub>
                            <m:sSubPr>
                              <m:ctrlPr>
                                <a:rPr lang="cs-CZ" sz="2400" i="1" smtClean="0">
                                  <a:latin typeface="Cambria Math"/>
                                </a:rPr>
                              </m:ctrlPr>
                            </m:sSubPr>
                            <m:e>
                              <m:r>
                                <a:rPr lang="cs-CZ" sz="2400" b="0" i="1" smtClean="0">
                                  <a:latin typeface="Cambria Math"/>
                                </a:rPr>
                                <m:t>𝐶</m:t>
                              </m:r>
                            </m:e>
                            <m:sub>
                              <m:r>
                                <a:rPr lang="cs-CZ" sz="2400" b="0" i="1" smtClean="0">
                                  <a:latin typeface="Cambria Math"/>
                                </a:rPr>
                                <m:t>3</m:t>
                              </m:r>
                            </m:sub>
                          </m:sSub>
                        </m:e>
                      </m:d>
                      <m:r>
                        <a:rPr lang="cs-CZ" sz="2400" i="1">
                          <a:latin typeface="Cambria Math"/>
                        </a:rPr>
                        <m:t>:</m:t>
                      </m:r>
                      <m:d>
                        <m:dPr>
                          <m:begChr m:val="|"/>
                          <m:endChr m:val="|"/>
                          <m:ctrlPr>
                            <a:rPr lang="cs-CZ" sz="2400" i="1">
                              <a:latin typeface="Cambria Math"/>
                            </a:rPr>
                          </m:ctrlPr>
                        </m:dPr>
                        <m:e>
                          <m:r>
                            <a:rPr lang="cs-CZ" sz="2400" i="1">
                              <a:latin typeface="Cambria Math"/>
                            </a:rPr>
                            <m:t>𝐴</m:t>
                          </m:r>
                          <m:sSub>
                            <m:sSubPr>
                              <m:ctrlPr>
                                <a:rPr lang="cs-CZ" sz="2400" i="1" smtClean="0">
                                  <a:latin typeface="Cambria Math"/>
                                </a:rPr>
                              </m:ctrlPr>
                            </m:sSubPr>
                            <m:e>
                              <m:r>
                                <a:rPr lang="cs-CZ" sz="2400" b="0" i="1" smtClean="0">
                                  <a:latin typeface="Cambria Math"/>
                                </a:rPr>
                                <m:t>𝐶</m:t>
                              </m:r>
                            </m:e>
                            <m:sub>
                              <m:r>
                                <a:rPr lang="cs-CZ" sz="2400" b="0" i="1" smtClean="0">
                                  <a:latin typeface="Cambria Math"/>
                                </a:rPr>
                                <m:t>3</m:t>
                              </m:r>
                            </m:sub>
                          </m:sSub>
                        </m:e>
                      </m:d>
                    </m:oMath>
                  </m:oMathPara>
                </a14:m>
                <a:endParaRPr lang="cs-CZ" sz="2400" dirty="0"/>
              </a:p>
            </p:txBody>
          </p:sp>
        </mc:Choice>
        <mc:Fallback xmlns="">
          <p:sp>
            <p:nvSpPr>
              <p:cNvPr id="19" name="TextovéPole 18"/>
              <p:cNvSpPr txBox="1">
                <a:spLocks noRot="1" noChangeAspect="1" noMove="1" noResize="1" noEditPoints="1" noAdjustHandles="1" noChangeArrowheads="1" noChangeShapeType="1" noTextEdit="1"/>
              </p:cNvSpPr>
              <p:nvPr/>
            </p:nvSpPr>
            <p:spPr>
              <a:xfrm>
                <a:off x="708742" y="4653136"/>
                <a:ext cx="7908646" cy="461665"/>
              </a:xfrm>
              <a:prstGeom prst="rect">
                <a:avLst/>
              </a:prstGeom>
              <a:blipFill rotWithShape="1">
                <a:blip r:embed="rId6"/>
                <a:stretch>
                  <a:fillRect b="-2632"/>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20" name="TextovéPole 19"/>
              <p:cNvSpPr txBox="1"/>
              <p:nvPr/>
            </p:nvSpPr>
            <p:spPr>
              <a:xfrm>
                <a:off x="6773506" y="4221088"/>
                <a:ext cx="24070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cs-CZ" sz="2400" b="0" i="1" smtClean="0">
                          <a:latin typeface="Cambria Math"/>
                        </a:rPr>
                        <m:t>(</m:t>
                      </m:r>
                      <m:r>
                        <a:rPr lang="cs-CZ" sz="2400" b="0" i="1" smtClean="0">
                          <a:latin typeface="Cambria Math"/>
                        </a:rPr>
                        <m:t>𝑝𝑜𝑑𝑙𝑒</m:t>
                      </m:r>
                      <m:r>
                        <a:rPr lang="cs-CZ" sz="2400" b="0" i="1" smtClean="0">
                          <a:latin typeface="Cambria Math"/>
                        </a:rPr>
                        <m:t> </m:t>
                      </m:r>
                      <m:r>
                        <a:rPr lang="cs-CZ" sz="2400" b="0" i="1" smtClean="0">
                          <a:latin typeface="Cambria Math"/>
                        </a:rPr>
                        <m:t>𝑣</m:t>
                      </m:r>
                      <m:r>
                        <a:rPr lang="cs-CZ" sz="2400" b="0" i="1" smtClean="0">
                          <a:latin typeface="Cambria Math"/>
                        </a:rPr>
                        <m:t>ě</m:t>
                      </m:r>
                      <m:r>
                        <a:rPr lang="cs-CZ" sz="2400" b="0" i="1" smtClean="0">
                          <a:latin typeface="Cambria Math"/>
                        </a:rPr>
                        <m:t>𝑡𝑦</m:t>
                      </m:r>
                      <m:r>
                        <a:rPr lang="cs-CZ" sz="2400" b="0" i="1" smtClean="0">
                          <a:latin typeface="Cambria Math"/>
                        </a:rPr>
                        <m:t> </m:t>
                      </m:r>
                      <m:r>
                        <a:rPr lang="cs-CZ" sz="2400" b="0" i="1" smtClean="0">
                          <a:latin typeface="Cambria Math"/>
                        </a:rPr>
                        <m:t>𝑢𝑢</m:t>
                      </m:r>
                      <m:r>
                        <a:rPr lang="cs-CZ" sz="2400" b="0" i="1" smtClean="0">
                          <a:latin typeface="Cambria Math"/>
                        </a:rPr>
                        <m:t>)</m:t>
                      </m:r>
                    </m:oMath>
                  </m:oMathPara>
                </a14:m>
                <a:endParaRPr lang="cs-CZ" sz="2400" dirty="0"/>
              </a:p>
            </p:txBody>
          </p:sp>
        </mc:Choice>
        <mc:Fallback xmlns="">
          <p:sp>
            <p:nvSpPr>
              <p:cNvPr id="20" name="TextovéPole 19"/>
              <p:cNvSpPr txBox="1">
                <a:spLocks noRot="1" noChangeAspect="1" noMove="1" noResize="1" noEditPoints="1" noAdjustHandles="1" noChangeArrowheads="1" noChangeShapeType="1" noTextEdit="1"/>
              </p:cNvSpPr>
              <p:nvPr/>
            </p:nvSpPr>
            <p:spPr>
              <a:xfrm>
                <a:off x="6773506" y="4221088"/>
                <a:ext cx="2407006" cy="461665"/>
              </a:xfrm>
              <a:prstGeom prst="rect">
                <a:avLst/>
              </a:prstGeom>
              <a:blipFill rotWithShape="1">
                <a:blip r:embed="rId7"/>
                <a:stretch>
                  <a:fillRect b="-19737"/>
                </a:stretch>
              </a:blipFill>
            </p:spPr>
            <p:txBody>
              <a:bodyPr/>
              <a:lstStyle/>
              <a:p>
                <a:r>
                  <a:rPr lang="cs-CZ">
                    <a:noFill/>
                  </a:rPr>
                  <a:t> </a:t>
                </a:r>
              </a:p>
            </p:txBody>
          </p:sp>
        </mc:Fallback>
      </mc:AlternateContent>
      <p:sp>
        <p:nvSpPr>
          <p:cNvPr id="21" name="TextovéPole 20"/>
          <p:cNvSpPr txBox="1"/>
          <p:nvPr/>
        </p:nvSpPr>
        <p:spPr>
          <a:xfrm>
            <a:off x="55706" y="5085184"/>
            <a:ext cx="9143999" cy="784830"/>
          </a:xfrm>
          <a:prstGeom prst="rect">
            <a:avLst/>
          </a:prstGeom>
          <a:noFill/>
        </p:spPr>
        <p:txBody>
          <a:bodyPr wrap="square" rtlCol="0">
            <a:spAutoFit/>
          </a:bodyPr>
          <a:lstStyle/>
          <a:p>
            <a:pPr algn="ctr"/>
            <a:r>
              <a:rPr lang="cs-CZ" sz="2100" b="1" dirty="0" smtClean="0">
                <a:solidFill>
                  <a:srgbClr val="FF0000"/>
                </a:solidFill>
              </a:rPr>
              <a:t>Poměr délky odvěsny protilehlé k úhlu </a:t>
            </a:r>
            <a:r>
              <a:rPr lang="cs-CZ" sz="2100" b="1" dirty="0" smtClean="0">
                <a:solidFill>
                  <a:srgbClr val="FF0000"/>
                </a:solidFill>
                <a:latin typeface="Symbol" pitchFamily="18" charset="2"/>
              </a:rPr>
              <a:t>a</a:t>
            </a:r>
            <a:r>
              <a:rPr lang="cs-CZ" sz="2100" b="1" dirty="0" smtClean="0">
                <a:solidFill>
                  <a:srgbClr val="FF0000"/>
                </a:solidFill>
              </a:rPr>
              <a:t> </a:t>
            </a:r>
            <a:r>
              <a:rPr lang="cs-CZ" sz="2100" b="1" dirty="0" err="1" smtClean="0">
                <a:solidFill>
                  <a:srgbClr val="FF0000"/>
                </a:solidFill>
              </a:rPr>
              <a:t>a</a:t>
            </a:r>
            <a:r>
              <a:rPr lang="cs-CZ" sz="2100" b="1" dirty="0" smtClean="0">
                <a:solidFill>
                  <a:srgbClr val="FF0000"/>
                </a:solidFill>
              </a:rPr>
              <a:t> délky </a:t>
            </a:r>
            <a:r>
              <a:rPr lang="cs-CZ" sz="2100" b="1" dirty="0">
                <a:solidFill>
                  <a:srgbClr val="FF0000"/>
                </a:solidFill>
              </a:rPr>
              <a:t>odvěsny přilehlé </a:t>
            </a:r>
            <a:r>
              <a:rPr lang="cs-CZ" sz="2100" b="1" dirty="0" smtClean="0">
                <a:solidFill>
                  <a:srgbClr val="FF0000"/>
                </a:solidFill>
              </a:rPr>
              <a:t/>
            </a:r>
            <a:br>
              <a:rPr lang="cs-CZ" sz="2100" b="1" dirty="0" smtClean="0">
                <a:solidFill>
                  <a:srgbClr val="FF0000"/>
                </a:solidFill>
              </a:rPr>
            </a:br>
            <a:r>
              <a:rPr lang="cs-CZ" sz="2100" b="1" dirty="0" smtClean="0">
                <a:solidFill>
                  <a:srgbClr val="FF0000"/>
                </a:solidFill>
              </a:rPr>
              <a:t>k </a:t>
            </a:r>
            <a:r>
              <a:rPr lang="cs-CZ" sz="2100" b="1" dirty="0">
                <a:solidFill>
                  <a:srgbClr val="FF0000"/>
                </a:solidFill>
              </a:rPr>
              <a:t>úhlu </a:t>
            </a:r>
            <a:r>
              <a:rPr lang="cs-CZ" sz="2100" b="1" dirty="0">
                <a:solidFill>
                  <a:srgbClr val="FF0000"/>
                </a:solidFill>
                <a:latin typeface="Symbol" pitchFamily="18" charset="2"/>
              </a:rPr>
              <a:t>a</a:t>
            </a:r>
            <a:r>
              <a:rPr lang="cs-CZ" sz="2100" b="1" dirty="0">
                <a:solidFill>
                  <a:srgbClr val="FF0000"/>
                </a:solidFill>
              </a:rPr>
              <a:t> </a:t>
            </a:r>
            <a:r>
              <a:rPr lang="cs-CZ" sz="2100" b="1" dirty="0" smtClean="0">
                <a:solidFill>
                  <a:srgbClr val="FF0000"/>
                </a:solidFill>
              </a:rPr>
              <a:t> je ve všech trojúhelnících se stejným ostrým úhlem </a:t>
            </a:r>
            <a:r>
              <a:rPr lang="cs-CZ" sz="2100" b="1" dirty="0">
                <a:solidFill>
                  <a:srgbClr val="FF0000"/>
                </a:solidFill>
                <a:latin typeface="Symbol" pitchFamily="18" charset="2"/>
              </a:rPr>
              <a:t>a </a:t>
            </a:r>
            <a:r>
              <a:rPr lang="cs-CZ" sz="2100" b="1" dirty="0" smtClean="0">
                <a:solidFill>
                  <a:srgbClr val="FF0000"/>
                </a:solidFill>
              </a:rPr>
              <a:t>stejný</a:t>
            </a:r>
            <a:r>
              <a:rPr lang="cs-CZ" sz="2400" b="1" dirty="0" smtClean="0">
                <a:solidFill>
                  <a:srgbClr val="FF0000"/>
                </a:solidFill>
              </a:rPr>
              <a:t>.</a:t>
            </a:r>
            <a:endParaRPr lang="cs-CZ" sz="2400" b="1" dirty="0">
              <a:solidFill>
                <a:srgbClr val="FF0000"/>
              </a:solidFill>
            </a:endParaRPr>
          </a:p>
        </p:txBody>
      </p:sp>
      <p:cxnSp>
        <p:nvCxnSpPr>
          <p:cNvPr id="27" name="Přímá spojnice 26"/>
          <p:cNvCxnSpPr>
            <a:cxnSpLocks noChangeAspect="1"/>
          </p:cNvCxnSpPr>
          <p:nvPr/>
        </p:nvCxnSpPr>
        <p:spPr bwMode="auto">
          <a:xfrm>
            <a:off x="3582000" y="2421024"/>
            <a:ext cx="1079513" cy="1224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8" name="Přímá spojnice 27"/>
          <p:cNvCxnSpPr>
            <a:cxnSpLocks noChangeAspect="1"/>
          </p:cNvCxnSpPr>
          <p:nvPr/>
        </p:nvCxnSpPr>
        <p:spPr bwMode="auto">
          <a:xfrm>
            <a:off x="2844319" y="2926800"/>
            <a:ext cx="793763" cy="90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9" name="Přímá spojnice 28"/>
          <p:cNvCxnSpPr>
            <a:cxnSpLocks noChangeAspect="1"/>
          </p:cNvCxnSpPr>
          <p:nvPr/>
        </p:nvCxnSpPr>
        <p:spPr bwMode="auto">
          <a:xfrm>
            <a:off x="1908001" y="3546000"/>
            <a:ext cx="460383" cy="522000"/>
          </a:xfrm>
          <a:prstGeom prst="line">
            <a:avLst/>
          </a:prstGeom>
          <a:solidFill>
            <a:schemeClr val="accent1"/>
          </a:solidFill>
          <a:ln w="9525" cap="flat" cmpd="sng" algn="ctr">
            <a:solidFill>
              <a:schemeClr val="tx1"/>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30" name="TextovéPole 29"/>
              <p:cNvSpPr txBox="1"/>
              <p:nvPr/>
            </p:nvSpPr>
            <p:spPr>
              <a:xfrm>
                <a:off x="4445448" y="3635732"/>
                <a:ext cx="6296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𝐵</m:t>
                          </m:r>
                        </m:e>
                        <m:sub>
                          <m:r>
                            <a:rPr lang="cs-CZ" b="0" i="1" smtClean="0">
                              <a:latin typeface="Cambria Math"/>
                            </a:rPr>
                            <m:t>2</m:t>
                          </m:r>
                        </m:sub>
                      </m:sSub>
                    </m:oMath>
                  </m:oMathPara>
                </a14:m>
                <a:endParaRPr lang="cs-CZ" dirty="0"/>
              </a:p>
            </p:txBody>
          </p:sp>
        </mc:Choice>
        <mc:Fallback xmlns="">
          <p:sp>
            <p:nvSpPr>
              <p:cNvPr id="30" name="TextovéPole 29"/>
              <p:cNvSpPr txBox="1">
                <a:spLocks noRot="1" noChangeAspect="1" noMove="1" noResize="1" noEditPoints="1" noAdjustHandles="1" noChangeArrowheads="1" noChangeShapeType="1" noTextEdit="1"/>
              </p:cNvSpPr>
              <p:nvPr/>
            </p:nvSpPr>
            <p:spPr>
              <a:xfrm>
                <a:off x="4445448" y="3635732"/>
                <a:ext cx="629611" cy="369332"/>
              </a:xfrm>
              <a:prstGeom prst="rect">
                <a:avLst/>
              </a:prstGeom>
              <a:blipFill rotWithShape="1">
                <a:blip r:embed="rId8"/>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1" name="TextovéPole 30"/>
              <p:cNvSpPr txBox="1"/>
              <p:nvPr/>
            </p:nvSpPr>
            <p:spPr>
              <a:xfrm>
                <a:off x="3424191" y="3789040"/>
                <a:ext cx="42778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𝐵</m:t>
                          </m:r>
                        </m:e>
                        <m:sub>
                          <m:r>
                            <a:rPr lang="cs-CZ" b="0" i="1" smtClean="0">
                              <a:latin typeface="Cambria Math"/>
                            </a:rPr>
                            <m:t>1</m:t>
                          </m:r>
                        </m:sub>
                      </m:sSub>
                    </m:oMath>
                  </m:oMathPara>
                </a14:m>
                <a:endParaRPr lang="cs-CZ" dirty="0"/>
              </a:p>
            </p:txBody>
          </p:sp>
        </mc:Choice>
        <mc:Fallback xmlns="">
          <p:sp>
            <p:nvSpPr>
              <p:cNvPr id="31" name="TextovéPole 30"/>
              <p:cNvSpPr txBox="1">
                <a:spLocks noRot="1" noChangeAspect="1" noMove="1" noResize="1" noEditPoints="1" noAdjustHandles="1" noChangeArrowheads="1" noChangeShapeType="1" noTextEdit="1"/>
              </p:cNvSpPr>
              <p:nvPr/>
            </p:nvSpPr>
            <p:spPr>
              <a:xfrm>
                <a:off x="3424191" y="3789040"/>
                <a:ext cx="427781" cy="369332"/>
              </a:xfrm>
              <a:prstGeom prst="rect">
                <a:avLst/>
              </a:prstGeom>
              <a:blipFill rotWithShape="1">
                <a:blip r:embed="rId9"/>
                <a:stretch>
                  <a:fillRect b="-166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2" name="TextovéPole 31"/>
              <p:cNvSpPr txBox="1"/>
              <p:nvPr/>
            </p:nvSpPr>
            <p:spPr>
              <a:xfrm>
                <a:off x="2214583" y="4005064"/>
                <a:ext cx="42778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i="1" dirty="0" smtClean="0">
                          <a:latin typeface="Cambria Math"/>
                        </a:rPr>
                        <m:t>𝐵</m:t>
                      </m:r>
                    </m:oMath>
                  </m:oMathPara>
                </a14:m>
                <a:endParaRPr lang="cs-CZ" dirty="0"/>
              </a:p>
            </p:txBody>
          </p:sp>
        </mc:Choice>
        <mc:Fallback xmlns="">
          <p:sp>
            <p:nvSpPr>
              <p:cNvPr id="32" name="TextovéPole 31"/>
              <p:cNvSpPr txBox="1">
                <a:spLocks noRot="1" noChangeAspect="1" noMove="1" noResize="1" noEditPoints="1" noAdjustHandles="1" noChangeArrowheads="1" noChangeShapeType="1" noTextEdit="1"/>
              </p:cNvSpPr>
              <p:nvPr/>
            </p:nvSpPr>
            <p:spPr>
              <a:xfrm>
                <a:off x="2214583" y="4005064"/>
                <a:ext cx="427781" cy="369332"/>
              </a:xfrm>
              <a:prstGeom prst="rect">
                <a:avLst/>
              </a:prstGeom>
              <a:blipFill rotWithShape="1">
                <a:blip r:embed="rId10"/>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3" name="TextovéPole 32"/>
              <p:cNvSpPr txBox="1"/>
              <p:nvPr/>
            </p:nvSpPr>
            <p:spPr>
              <a:xfrm>
                <a:off x="3870381" y="1691516"/>
                <a:ext cx="43837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𝐶</m:t>
                          </m:r>
                        </m:e>
                        <m:sub>
                          <m:r>
                            <a:rPr lang="cs-CZ" b="0" i="1" smtClean="0">
                              <a:latin typeface="Cambria Math"/>
                            </a:rPr>
                            <m:t>3</m:t>
                          </m:r>
                        </m:sub>
                      </m:sSub>
                    </m:oMath>
                  </m:oMathPara>
                </a14:m>
                <a:endParaRPr lang="cs-CZ" dirty="0"/>
              </a:p>
            </p:txBody>
          </p:sp>
        </mc:Choice>
        <mc:Fallback xmlns="">
          <p:sp>
            <p:nvSpPr>
              <p:cNvPr id="33" name="TextovéPole 32"/>
              <p:cNvSpPr txBox="1">
                <a:spLocks noRot="1" noChangeAspect="1" noMove="1" noResize="1" noEditPoints="1" noAdjustHandles="1" noChangeArrowheads="1" noChangeShapeType="1" noTextEdit="1"/>
              </p:cNvSpPr>
              <p:nvPr/>
            </p:nvSpPr>
            <p:spPr>
              <a:xfrm>
                <a:off x="3870381" y="1691516"/>
                <a:ext cx="438375" cy="369332"/>
              </a:xfrm>
              <a:prstGeom prst="rect">
                <a:avLst/>
              </a:prstGeom>
              <a:blipFill rotWithShape="1">
                <a:blip r:embed="rId11"/>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4" name="TextovéPole 33"/>
              <p:cNvSpPr txBox="1"/>
              <p:nvPr/>
            </p:nvSpPr>
            <p:spPr>
              <a:xfrm>
                <a:off x="3203848" y="2051556"/>
                <a:ext cx="41241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𝐶</m:t>
                          </m:r>
                        </m:e>
                        <m:sub>
                          <m:r>
                            <a:rPr lang="cs-CZ" b="0" i="1" smtClean="0">
                              <a:latin typeface="Cambria Math"/>
                            </a:rPr>
                            <m:t>2</m:t>
                          </m:r>
                        </m:sub>
                      </m:sSub>
                    </m:oMath>
                  </m:oMathPara>
                </a14:m>
                <a:endParaRPr lang="cs-CZ" dirty="0"/>
              </a:p>
            </p:txBody>
          </p:sp>
        </mc:Choice>
        <mc:Fallback xmlns="">
          <p:sp>
            <p:nvSpPr>
              <p:cNvPr id="34" name="TextovéPole 33"/>
              <p:cNvSpPr txBox="1">
                <a:spLocks noRot="1" noChangeAspect="1" noMove="1" noResize="1" noEditPoints="1" noAdjustHandles="1" noChangeArrowheads="1" noChangeShapeType="1" noTextEdit="1"/>
              </p:cNvSpPr>
              <p:nvPr/>
            </p:nvSpPr>
            <p:spPr>
              <a:xfrm>
                <a:off x="3203848" y="2051556"/>
                <a:ext cx="412419" cy="369332"/>
              </a:xfrm>
              <a:prstGeom prst="rect">
                <a:avLst/>
              </a:prstGeom>
              <a:blipFill rotWithShape="1">
                <a:blip r:embed="rId12"/>
                <a:stretch>
                  <a:fillRect b="-166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5" name="TextovéPole 34"/>
              <p:cNvSpPr txBox="1"/>
              <p:nvPr/>
            </p:nvSpPr>
            <p:spPr>
              <a:xfrm>
                <a:off x="2483768" y="2555612"/>
                <a:ext cx="4772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dirty="0" smtClean="0">
                              <a:latin typeface="Cambria Math"/>
                            </a:rPr>
                          </m:ctrlPr>
                        </m:sSubPr>
                        <m:e>
                          <m:r>
                            <a:rPr lang="cs-CZ" b="0" i="1" dirty="0" smtClean="0">
                              <a:latin typeface="Cambria Math"/>
                            </a:rPr>
                            <m:t>𝐶</m:t>
                          </m:r>
                        </m:e>
                        <m:sub>
                          <m:r>
                            <a:rPr lang="cs-CZ" b="0" i="1" dirty="0" smtClean="0">
                              <a:latin typeface="Cambria Math"/>
                            </a:rPr>
                            <m:t>1</m:t>
                          </m:r>
                        </m:sub>
                      </m:sSub>
                    </m:oMath>
                  </m:oMathPara>
                </a14:m>
                <a:endParaRPr lang="cs-CZ" dirty="0"/>
              </a:p>
            </p:txBody>
          </p:sp>
        </mc:Choice>
        <mc:Fallback xmlns="">
          <p:sp>
            <p:nvSpPr>
              <p:cNvPr id="35" name="TextovéPole 34"/>
              <p:cNvSpPr txBox="1">
                <a:spLocks noRot="1" noChangeAspect="1" noMove="1" noResize="1" noEditPoints="1" noAdjustHandles="1" noChangeArrowheads="1" noChangeShapeType="1" noTextEdit="1"/>
              </p:cNvSpPr>
              <p:nvPr/>
            </p:nvSpPr>
            <p:spPr>
              <a:xfrm>
                <a:off x="2483768" y="2555612"/>
                <a:ext cx="477211" cy="369332"/>
              </a:xfrm>
              <a:prstGeom prst="rect">
                <a:avLst/>
              </a:prstGeom>
              <a:blipFill rotWithShape="1">
                <a:blip r:embed="rId13"/>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6" name="TextovéPole 35"/>
              <p:cNvSpPr txBox="1"/>
              <p:nvPr/>
            </p:nvSpPr>
            <p:spPr>
              <a:xfrm>
                <a:off x="1619672" y="3176080"/>
                <a:ext cx="4772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i="1" dirty="0" smtClean="0">
                          <a:latin typeface="Cambria Math"/>
                        </a:rPr>
                        <m:t>𝐶</m:t>
                      </m:r>
                    </m:oMath>
                  </m:oMathPara>
                </a14:m>
                <a:endParaRPr lang="cs-CZ" dirty="0"/>
              </a:p>
            </p:txBody>
          </p:sp>
        </mc:Choice>
        <mc:Fallback xmlns="">
          <p:sp>
            <p:nvSpPr>
              <p:cNvPr id="36" name="TextovéPole 35"/>
              <p:cNvSpPr txBox="1">
                <a:spLocks noRot="1" noChangeAspect="1" noMove="1" noResize="1" noEditPoints="1" noAdjustHandles="1" noChangeArrowheads="1" noChangeShapeType="1" noTextEdit="1"/>
              </p:cNvSpPr>
              <p:nvPr/>
            </p:nvSpPr>
            <p:spPr>
              <a:xfrm>
                <a:off x="1619672" y="3176080"/>
                <a:ext cx="477211" cy="369332"/>
              </a:xfrm>
              <a:prstGeom prst="rect">
                <a:avLst/>
              </a:prstGeom>
              <a:blipFill rotWithShape="1">
                <a:blip r:embed="rId14"/>
                <a:stretch>
                  <a:fillRect/>
                </a:stretch>
              </a:blipFill>
            </p:spPr>
            <p:txBody>
              <a:bodyPr/>
              <a:lstStyle/>
              <a:p>
                <a:r>
                  <a:rPr lang="cs-CZ">
                    <a:noFill/>
                  </a:rPr>
                  <a:t> </a:t>
                </a:r>
              </a:p>
            </p:txBody>
          </p:sp>
        </mc:Fallback>
      </mc:AlternateContent>
      <p:cxnSp>
        <p:nvCxnSpPr>
          <p:cNvPr id="37" name="Přímá spojnice 36"/>
          <p:cNvCxnSpPr/>
          <p:nvPr/>
        </p:nvCxnSpPr>
        <p:spPr bwMode="auto">
          <a:xfrm>
            <a:off x="5166000" y="2808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8" name="Přímá spojnice 37"/>
          <p:cNvCxnSpPr/>
          <p:nvPr/>
        </p:nvCxnSpPr>
        <p:spPr bwMode="auto">
          <a:xfrm>
            <a:off x="5220072" y="2861484"/>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9" name="Přímá spojnice 38"/>
          <p:cNvCxnSpPr/>
          <p:nvPr/>
        </p:nvCxnSpPr>
        <p:spPr bwMode="auto">
          <a:xfrm>
            <a:off x="4121756" y="2952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Přímá spojnice 39"/>
          <p:cNvCxnSpPr/>
          <p:nvPr/>
        </p:nvCxnSpPr>
        <p:spPr bwMode="auto">
          <a:xfrm>
            <a:off x="4185186" y="2988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Přímá spojnice 40"/>
          <p:cNvCxnSpPr/>
          <p:nvPr/>
        </p:nvCxnSpPr>
        <p:spPr bwMode="auto">
          <a:xfrm>
            <a:off x="3313775" y="3369029"/>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2" name="Přímá spojnice 41"/>
          <p:cNvCxnSpPr/>
          <p:nvPr/>
        </p:nvCxnSpPr>
        <p:spPr bwMode="auto">
          <a:xfrm>
            <a:off x="3258000" y="3312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3" name="Přímá spojnice 42"/>
          <p:cNvCxnSpPr/>
          <p:nvPr/>
        </p:nvCxnSpPr>
        <p:spPr bwMode="auto">
          <a:xfrm>
            <a:off x="2211049" y="376996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4" name="Přímá spojnice 43"/>
          <p:cNvCxnSpPr/>
          <p:nvPr/>
        </p:nvCxnSpPr>
        <p:spPr bwMode="auto">
          <a:xfrm>
            <a:off x="2149200" y="3744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5" name="Oblouk 44"/>
          <p:cNvSpPr/>
          <p:nvPr/>
        </p:nvSpPr>
        <p:spPr bwMode="auto">
          <a:xfrm rot="8431249">
            <a:off x="1672759" y="3311706"/>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6" name="Oblouk 45"/>
          <p:cNvSpPr/>
          <p:nvPr/>
        </p:nvSpPr>
        <p:spPr bwMode="auto">
          <a:xfrm rot="8431249">
            <a:off x="2591082" y="2664294"/>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7" name="Oblouk 46"/>
          <p:cNvSpPr/>
          <p:nvPr/>
        </p:nvSpPr>
        <p:spPr bwMode="auto">
          <a:xfrm rot="8431249">
            <a:off x="3332306" y="2187317"/>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8" name="Oblouk 47"/>
          <p:cNvSpPr/>
          <p:nvPr/>
        </p:nvSpPr>
        <p:spPr bwMode="auto">
          <a:xfrm rot="8431249">
            <a:off x="4062302" y="1702732"/>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9" name="TextovéPole 48"/>
          <p:cNvSpPr txBox="1"/>
          <p:nvPr/>
        </p:nvSpPr>
        <p:spPr>
          <a:xfrm>
            <a:off x="1790110" y="3491716"/>
            <a:ext cx="261610" cy="369332"/>
          </a:xfrm>
          <a:prstGeom prst="rect">
            <a:avLst/>
          </a:prstGeom>
          <a:noFill/>
        </p:spPr>
        <p:txBody>
          <a:bodyPr wrap="none" rtlCol="0">
            <a:spAutoFit/>
          </a:bodyPr>
          <a:lstStyle/>
          <a:p>
            <a:r>
              <a:rPr lang="cs-CZ" b="1" dirty="0" smtClean="0"/>
              <a:t>·</a:t>
            </a:r>
            <a:endParaRPr lang="cs-CZ" b="1" dirty="0"/>
          </a:p>
        </p:txBody>
      </p:sp>
      <p:sp>
        <p:nvSpPr>
          <p:cNvPr id="50" name="TextovéPole 49"/>
          <p:cNvSpPr txBox="1"/>
          <p:nvPr/>
        </p:nvSpPr>
        <p:spPr>
          <a:xfrm>
            <a:off x="2695518" y="2843644"/>
            <a:ext cx="261610" cy="369332"/>
          </a:xfrm>
          <a:prstGeom prst="rect">
            <a:avLst/>
          </a:prstGeom>
          <a:noFill/>
        </p:spPr>
        <p:txBody>
          <a:bodyPr wrap="none" rtlCol="0">
            <a:spAutoFit/>
          </a:bodyPr>
          <a:lstStyle/>
          <a:p>
            <a:r>
              <a:rPr lang="cs-CZ" b="1" dirty="0" smtClean="0"/>
              <a:t>·</a:t>
            </a:r>
            <a:endParaRPr lang="cs-CZ" b="1" dirty="0"/>
          </a:p>
        </p:txBody>
      </p:sp>
      <p:sp>
        <p:nvSpPr>
          <p:cNvPr id="51" name="TextovéPole 50"/>
          <p:cNvSpPr txBox="1"/>
          <p:nvPr/>
        </p:nvSpPr>
        <p:spPr>
          <a:xfrm>
            <a:off x="3436742" y="2348880"/>
            <a:ext cx="261610" cy="369332"/>
          </a:xfrm>
          <a:prstGeom prst="rect">
            <a:avLst/>
          </a:prstGeom>
          <a:noFill/>
        </p:spPr>
        <p:txBody>
          <a:bodyPr wrap="none" rtlCol="0">
            <a:spAutoFit/>
          </a:bodyPr>
          <a:lstStyle/>
          <a:p>
            <a:r>
              <a:rPr lang="cs-CZ" b="1" dirty="0" smtClean="0"/>
              <a:t>·</a:t>
            </a:r>
            <a:endParaRPr lang="cs-CZ" b="1" dirty="0"/>
          </a:p>
        </p:txBody>
      </p:sp>
      <p:sp>
        <p:nvSpPr>
          <p:cNvPr id="52" name="TextovéPole 51"/>
          <p:cNvSpPr txBox="1"/>
          <p:nvPr/>
        </p:nvSpPr>
        <p:spPr>
          <a:xfrm>
            <a:off x="4176000" y="1872000"/>
            <a:ext cx="261610" cy="369332"/>
          </a:xfrm>
          <a:prstGeom prst="rect">
            <a:avLst/>
          </a:prstGeom>
          <a:noFill/>
        </p:spPr>
        <p:txBody>
          <a:bodyPr wrap="none" rtlCol="0">
            <a:spAutoFit/>
          </a:bodyPr>
          <a:lstStyle/>
          <a:p>
            <a:r>
              <a:rPr lang="cs-CZ" b="1" dirty="0" smtClean="0"/>
              <a:t>·</a:t>
            </a:r>
            <a:endParaRPr lang="cs-CZ" b="1" dirty="0"/>
          </a:p>
        </p:txBody>
      </p:sp>
      <p:sp>
        <p:nvSpPr>
          <p:cNvPr id="53" name="Oblouk 52"/>
          <p:cNvSpPr/>
          <p:nvPr/>
        </p:nvSpPr>
        <p:spPr bwMode="auto">
          <a:xfrm rot="936920">
            <a:off x="1150889" y="3756172"/>
            <a:ext cx="682094" cy="650917"/>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54" name="TextovéPole 53"/>
          <p:cNvSpPr txBox="1"/>
          <p:nvPr/>
        </p:nvSpPr>
        <p:spPr>
          <a:xfrm>
            <a:off x="1216959" y="3875366"/>
            <a:ext cx="432048" cy="369332"/>
          </a:xfrm>
          <a:prstGeom prst="rect">
            <a:avLst/>
          </a:prstGeom>
          <a:noFill/>
        </p:spPr>
        <p:txBody>
          <a:bodyPr wrap="square" rtlCol="0">
            <a:spAutoFit/>
          </a:bodyPr>
          <a:lstStyle/>
          <a:p>
            <a:r>
              <a:rPr lang="cs-CZ" dirty="0" smtClean="0">
                <a:latin typeface="Symbol" pitchFamily="18" charset="2"/>
              </a:rPr>
              <a:t>a</a:t>
            </a:r>
            <a:endParaRPr lang="cs-CZ" dirty="0">
              <a:latin typeface="Symbol" pitchFamily="18" charset="2"/>
            </a:endParaRPr>
          </a:p>
        </p:txBody>
      </p:sp>
    </p:spTree>
    <p:extLst>
      <p:ext uri="{BB962C8B-B14F-4D97-AF65-F5344CB8AC3E}">
        <p14:creationId xmlns:p14="http://schemas.microsoft.com/office/powerpoint/2010/main" val="4195599107"/>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ppt_x"/>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fill="hold"/>
                                        <p:tgtEl>
                                          <p:spTgt spid="44"/>
                                        </p:tgtEl>
                                        <p:attrNameLst>
                                          <p:attrName>ppt_x</p:attrName>
                                        </p:attrNameLst>
                                      </p:cBhvr>
                                      <p:tavLst>
                                        <p:tav tm="0">
                                          <p:val>
                                            <p:strVal val="0-#ppt_w/2"/>
                                          </p:val>
                                        </p:tav>
                                        <p:tav tm="100000">
                                          <p:val>
                                            <p:strVal val="#ppt_x"/>
                                          </p:val>
                                        </p:tav>
                                      </p:tavLst>
                                    </p:anim>
                                    <p:anim calcmode="lin" valueType="num">
                                      <p:cBhvr additive="base">
                                        <p:cTn id="40" dur="500" fill="hold"/>
                                        <p:tgtEl>
                                          <p:spTgt spid="44"/>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fill="hold"/>
                                        <p:tgtEl>
                                          <p:spTgt spid="43"/>
                                        </p:tgtEl>
                                        <p:attrNameLst>
                                          <p:attrName>ppt_x</p:attrName>
                                        </p:attrNameLst>
                                      </p:cBhvr>
                                      <p:tavLst>
                                        <p:tav tm="0">
                                          <p:val>
                                            <p:strVal val="0-#ppt_w/2"/>
                                          </p:val>
                                        </p:tav>
                                        <p:tav tm="100000">
                                          <p:val>
                                            <p:strVal val="#ppt_x"/>
                                          </p:val>
                                        </p:tav>
                                      </p:tavLst>
                                    </p:anim>
                                    <p:anim calcmode="lin" valueType="num">
                                      <p:cBhvr additive="base">
                                        <p:cTn id="44" dur="500" fill="hold"/>
                                        <p:tgtEl>
                                          <p:spTgt spid="43"/>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0-#ppt_w/2"/>
                                          </p:val>
                                        </p:tav>
                                        <p:tav tm="100000">
                                          <p:val>
                                            <p:strVal val="#ppt_x"/>
                                          </p:val>
                                        </p:tav>
                                      </p:tavLst>
                                    </p:anim>
                                    <p:anim calcmode="lin" valueType="num">
                                      <p:cBhvr additive="base">
                                        <p:cTn id="48" dur="500" fill="hold"/>
                                        <p:tgtEl>
                                          <p:spTgt spid="41"/>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500" fill="hold"/>
                                        <p:tgtEl>
                                          <p:spTgt spid="42"/>
                                        </p:tgtEl>
                                        <p:attrNameLst>
                                          <p:attrName>ppt_x</p:attrName>
                                        </p:attrNameLst>
                                      </p:cBhvr>
                                      <p:tavLst>
                                        <p:tav tm="0">
                                          <p:val>
                                            <p:strVal val="0-#ppt_w/2"/>
                                          </p:val>
                                        </p:tav>
                                        <p:tav tm="100000">
                                          <p:val>
                                            <p:strVal val="#ppt_x"/>
                                          </p:val>
                                        </p:tav>
                                      </p:tavLst>
                                    </p:anim>
                                    <p:anim calcmode="lin" valueType="num">
                                      <p:cBhvr additive="base">
                                        <p:cTn id="52" dur="500" fill="hold"/>
                                        <p:tgtEl>
                                          <p:spTgt spid="42"/>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0-#ppt_w/2"/>
                                          </p:val>
                                        </p:tav>
                                        <p:tav tm="100000">
                                          <p:val>
                                            <p:strVal val="#ppt_x"/>
                                          </p:val>
                                        </p:tav>
                                      </p:tavLst>
                                    </p:anim>
                                    <p:anim calcmode="lin" valueType="num">
                                      <p:cBhvr additive="base">
                                        <p:cTn id="56" dur="500" fill="hold"/>
                                        <p:tgtEl>
                                          <p:spTgt spid="40"/>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fill="hold"/>
                                        <p:tgtEl>
                                          <p:spTgt spid="39"/>
                                        </p:tgtEl>
                                        <p:attrNameLst>
                                          <p:attrName>ppt_x</p:attrName>
                                        </p:attrNameLst>
                                      </p:cBhvr>
                                      <p:tavLst>
                                        <p:tav tm="0">
                                          <p:val>
                                            <p:strVal val="0-#ppt_w/2"/>
                                          </p:val>
                                        </p:tav>
                                        <p:tav tm="100000">
                                          <p:val>
                                            <p:strVal val="#ppt_x"/>
                                          </p:val>
                                        </p:tav>
                                      </p:tavLst>
                                    </p:anim>
                                    <p:anim calcmode="lin" valueType="num">
                                      <p:cBhvr additive="base">
                                        <p:cTn id="60" dur="500" fill="hold"/>
                                        <p:tgtEl>
                                          <p:spTgt spid="39"/>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additive="base">
                                        <p:cTn id="63" dur="500" fill="hold"/>
                                        <p:tgtEl>
                                          <p:spTgt spid="38"/>
                                        </p:tgtEl>
                                        <p:attrNameLst>
                                          <p:attrName>ppt_x</p:attrName>
                                        </p:attrNameLst>
                                      </p:cBhvr>
                                      <p:tavLst>
                                        <p:tav tm="0">
                                          <p:val>
                                            <p:strVal val="0-#ppt_w/2"/>
                                          </p:val>
                                        </p:tav>
                                        <p:tav tm="100000">
                                          <p:val>
                                            <p:strVal val="#ppt_x"/>
                                          </p:val>
                                        </p:tav>
                                      </p:tavLst>
                                    </p:anim>
                                    <p:anim calcmode="lin" valueType="num">
                                      <p:cBhvr additive="base">
                                        <p:cTn id="64" dur="500" fill="hold"/>
                                        <p:tgtEl>
                                          <p:spTgt spid="38"/>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0-#ppt_w/2"/>
                                          </p:val>
                                        </p:tav>
                                        <p:tav tm="100000">
                                          <p:val>
                                            <p:strVal val="#ppt_x"/>
                                          </p:val>
                                        </p:tav>
                                      </p:tavLst>
                                    </p:anim>
                                    <p:anim calcmode="lin" valueType="num">
                                      <p:cBhvr additive="base">
                                        <p:cTn id="68" dur="500" fill="hold"/>
                                        <p:tgtEl>
                                          <p:spTgt spid="37"/>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0-#ppt_w/2"/>
                                          </p:val>
                                        </p:tav>
                                        <p:tav tm="100000">
                                          <p:val>
                                            <p:strVal val="#ppt_x"/>
                                          </p:val>
                                        </p:tav>
                                      </p:tavLst>
                                    </p:anim>
                                    <p:anim calcmode="lin" valueType="num">
                                      <p:cBhvr additive="base">
                                        <p:cTn id="72" dur="500" fill="hold"/>
                                        <p:tgtEl>
                                          <p:spTgt spid="30"/>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0-#ppt_w/2"/>
                                          </p:val>
                                        </p:tav>
                                        <p:tav tm="100000">
                                          <p:val>
                                            <p:strVal val="#ppt_x"/>
                                          </p:val>
                                        </p:tav>
                                      </p:tavLst>
                                    </p:anim>
                                    <p:anim calcmode="lin" valueType="num">
                                      <p:cBhvr additive="base">
                                        <p:cTn id="76" dur="500" fill="hold"/>
                                        <p:tgtEl>
                                          <p:spTgt spid="31"/>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 calcmode="lin" valueType="num">
                                      <p:cBhvr additive="base">
                                        <p:cTn id="79" dur="500" fill="hold"/>
                                        <p:tgtEl>
                                          <p:spTgt spid="36"/>
                                        </p:tgtEl>
                                        <p:attrNameLst>
                                          <p:attrName>ppt_x</p:attrName>
                                        </p:attrNameLst>
                                      </p:cBhvr>
                                      <p:tavLst>
                                        <p:tav tm="0">
                                          <p:val>
                                            <p:strVal val="0-#ppt_w/2"/>
                                          </p:val>
                                        </p:tav>
                                        <p:tav tm="100000">
                                          <p:val>
                                            <p:strVal val="#ppt_x"/>
                                          </p:val>
                                        </p:tav>
                                      </p:tavLst>
                                    </p:anim>
                                    <p:anim calcmode="lin" valueType="num">
                                      <p:cBhvr additive="base">
                                        <p:cTn id="80" dur="500" fill="hold"/>
                                        <p:tgtEl>
                                          <p:spTgt spid="36"/>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 calcmode="lin" valueType="num">
                                      <p:cBhvr additive="base">
                                        <p:cTn id="83" dur="500" fill="hold"/>
                                        <p:tgtEl>
                                          <p:spTgt spid="12"/>
                                        </p:tgtEl>
                                        <p:attrNameLst>
                                          <p:attrName>ppt_x</p:attrName>
                                        </p:attrNameLst>
                                      </p:cBhvr>
                                      <p:tavLst>
                                        <p:tav tm="0">
                                          <p:val>
                                            <p:strVal val="0-#ppt_w/2"/>
                                          </p:val>
                                        </p:tav>
                                        <p:tav tm="100000">
                                          <p:val>
                                            <p:strVal val="#ppt_x"/>
                                          </p:val>
                                        </p:tav>
                                      </p:tavLst>
                                    </p:anim>
                                    <p:anim calcmode="lin" valueType="num">
                                      <p:cBhvr additive="base">
                                        <p:cTn id="84" dur="500" fill="hold"/>
                                        <p:tgtEl>
                                          <p:spTgt spid="12"/>
                                        </p:tgtEl>
                                        <p:attrNameLst>
                                          <p:attrName>ppt_y</p:attrName>
                                        </p:attrNameLst>
                                      </p:cBhvr>
                                      <p:tavLst>
                                        <p:tav tm="0">
                                          <p:val>
                                            <p:strVal val="#ppt_y"/>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 calcmode="lin" valueType="num">
                                      <p:cBhvr additive="base">
                                        <p:cTn id="87" dur="500" fill="hold"/>
                                        <p:tgtEl>
                                          <p:spTgt spid="50"/>
                                        </p:tgtEl>
                                        <p:attrNameLst>
                                          <p:attrName>ppt_x</p:attrName>
                                        </p:attrNameLst>
                                      </p:cBhvr>
                                      <p:tavLst>
                                        <p:tav tm="0">
                                          <p:val>
                                            <p:strVal val="#ppt_x"/>
                                          </p:val>
                                        </p:tav>
                                        <p:tav tm="100000">
                                          <p:val>
                                            <p:strVal val="#ppt_x"/>
                                          </p:val>
                                        </p:tav>
                                      </p:tavLst>
                                    </p:anim>
                                    <p:anim calcmode="lin" valueType="num">
                                      <p:cBhvr additive="base">
                                        <p:cTn id="88" dur="500" fill="hold"/>
                                        <p:tgtEl>
                                          <p:spTgt spid="50"/>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49"/>
                                        </p:tgtEl>
                                        <p:attrNameLst>
                                          <p:attrName>style.visibility</p:attrName>
                                        </p:attrNameLst>
                                      </p:cBhvr>
                                      <p:to>
                                        <p:strVal val="visible"/>
                                      </p:to>
                                    </p:set>
                                    <p:anim calcmode="lin" valueType="num">
                                      <p:cBhvr additive="base">
                                        <p:cTn id="91" dur="500" fill="hold"/>
                                        <p:tgtEl>
                                          <p:spTgt spid="49"/>
                                        </p:tgtEl>
                                        <p:attrNameLst>
                                          <p:attrName>ppt_x</p:attrName>
                                        </p:attrNameLst>
                                      </p:cBhvr>
                                      <p:tavLst>
                                        <p:tav tm="0">
                                          <p:val>
                                            <p:strVal val="#ppt_x"/>
                                          </p:val>
                                        </p:tav>
                                        <p:tav tm="100000">
                                          <p:val>
                                            <p:strVal val="#ppt_x"/>
                                          </p:val>
                                        </p:tav>
                                      </p:tavLst>
                                    </p:anim>
                                    <p:anim calcmode="lin" valueType="num">
                                      <p:cBhvr additive="base">
                                        <p:cTn id="92" dur="500" fill="hold"/>
                                        <p:tgtEl>
                                          <p:spTgt spid="4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ppt_x"/>
                                          </p:val>
                                        </p:tav>
                                        <p:tav tm="100000">
                                          <p:val>
                                            <p:strVal val="#ppt_x"/>
                                          </p:val>
                                        </p:tav>
                                      </p:tavLst>
                                    </p:anim>
                                    <p:anim calcmode="lin" valueType="num">
                                      <p:cBhvr additive="base">
                                        <p:cTn id="96" dur="500" fill="hold"/>
                                        <p:tgtEl>
                                          <p:spTgt spid="51"/>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52"/>
                                        </p:tgtEl>
                                        <p:attrNameLst>
                                          <p:attrName>style.visibility</p:attrName>
                                        </p:attrNameLst>
                                      </p:cBhvr>
                                      <p:to>
                                        <p:strVal val="visible"/>
                                      </p:to>
                                    </p:set>
                                    <p:anim calcmode="lin" valueType="num">
                                      <p:cBhvr additive="base">
                                        <p:cTn id="99" dur="500" fill="hold"/>
                                        <p:tgtEl>
                                          <p:spTgt spid="52"/>
                                        </p:tgtEl>
                                        <p:attrNameLst>
                                          <p:attrName>ppt_x</p:attrName>
                                        </p:attrNameLst>
                                      </p:cBhvr>
                                      <p:tavLst>
                                        <p:tav tm="0">
                                          <p:val>
                                            <p:strVal val="#ppt_x"/>
                                          </p:val>
                                        </p:tav>
                                        <p:tav tm="100000">
                                          <p:val>
                                            <p:strVal val="#ppt_x"/>
                                          </p:val>
                                        </p:tav>
                                      </p:tavLst>
                                    </p:anim>
                                    <p:anim calcmode="lin" valueType="num">
                                      <p:cBhvr additive="base">
                                        <p:cTn id="100" dur="500" fill="hold"/>
                                        <p:tgtEl>
                                          <p:spTgt spid="52"/>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45"/>
                                        </p:tgtEl>
                                        <p:attrNameLst>
                                          <p:attrName>style.visibility</p:attrName>
                                        </p:attrNameLst>
                                      </p:cBhvr>
                                      <p:to>
                                        <p:strVal val="visible"/>
                                      </p:to>
                                    </p:set>
                                    <p:anim calcmode="lin" valueType="num">
                                      <p:cBhvr additive="base">
                                        <p:cTn id="103" dur="500" fill="hold"/>
                                        <p:tgtEl>
                                          <p:spTgt spid="45"/>
                                        </p:tgtEl>
                                        <p:attrNameLst>
                                          <p:attrName>ppt_x</p:attrName>
                                        </p:attrNameLst>
                                      </p:cBhvr>
                                      <p:tavLst>
                                        <p:tav tm="0">
                                          <p:val>
                                            <p:strVal val="#ppt_x"/>
                                          </p:val>
                                        </p:tav>
                                        <p:tav tm="100000">
                                          <p:val>
                                            <p:strVal val="#ppt_x"/>
                                          </p:val>
                                        </p:tav>
                                      </p:tavLst>
                                    </p:anim>
                                    <p:anim calcmode="lin" valueType="num">
                                      <p:cBhvr additive="base">
                                        <p:cTn id="104" dur="500" fill="hold"/>
                                        <p:tgtEl>
                                          <p:spTgt spid="45"/>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46"/>
                                        </p:tgtEl>
                                        <p:attrNameLst>
                                          <p:attrName>style.visibility</p:attrName>
                                        </p:attrNameLst>
                                      </p:cBhvr>
                                      <p:to>
                                        <p:strVal val="visible"/>
                                      </p:to>
                                    </p:set>
                                    <p:anim calcmode="lin" valueType="num">
                                      <p:cBhvr additive="base">
                                        <p:cTn id="107" dur="500" fill="hold"/>
                                        <p:tgtEl>
                                          <p:spTgt spid="46"/>
                                        </p:tgtEl>
                                        <p:attrNameLst>
                                          <p:attrName>ppt_x</p:attrName>
                                        </p:attrNameLst>
                                      </p:cBhvr>
                                      <p:tavLst>
                                        <p:tav tm="0">
                                          <p:val>
                                            <p:strVal val="#ppt_x"/>
                                          </p:val>
                                        </p:tav>
                                        <p:tav tm="100000">
                                          <p:val>
                                            <p:strVal val="#ppt_x"/>
                                          </p:val>
                                        </p:tav>
                                      </p:tavLst>
                                    </p:anim>
                                    <p:anim calcmode="lin" valueType="num">
                                      <p:cBhvr additive="base">
                                        <p:cTn id="108" dur="500" fill="hold"/>
                                        <p:tgtEl>
                                          <p:spTgt spid="46"/>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additive="base">
                                        <p:cTn id="111" dur="500" fill="hold"/>
                                        <p:tgtEl>
                                          <p:spTgt spid="47"/>
                                        </p:tgtEl>
                                        <p:attrNameLst>
                                          <p:attrName>ppt_x</p:attrName>
                                        </p:attrNameLst>
                                      </p:cBhvr>
                                      <p:tavLst>
                                        <p:tav tm="0">
                                          <p:val>
                                            <p:strVal val="#ppt_x"/>
                                          </p:val>
                                        </p:tav>
                                        <p:tav tm="100000">
                                          <p:val>
                                            <p:strVal val="#ppt_x"/>
                                          </p:val>
                                        </p:tav>
                                      </p:tavLst>
                                    </p:anim>
                                    <p:anim calcmode="lin" valueType="num">
                                      <p:cBhvr additive="base">
                                        <p:cTn id="112" dur="500" fill="hold"/>
                                        <p:tgtEl>
                                          <p:spTgt spid="47"/>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48"/>
                                        </p:tgtEl>
                                        <p:attrNameLst>
                                          <p:attrName>style.visibility</p:attrName>
                                        </p:attrNameLst>
                                      </p:cBhvr>
                                      <p:to>
                                        <p:strVal val="visible"/>
                                      </p:to>
                                    </p:set>
                                    <p:anim calcmode="lin" valueType="num">
                                      <p:cBhvr additive="base">
                                        <p:cTn id="115" dur="500" fill="hold"/>
                                        <p:tgtEl>
                                          <p:spTgt spid="48"/>
                                        </p:tgtEl>
                                        <p:attrNameLst>
                                          <p:attrName>ppt_x</p:attrName>
                                        </p:attrNameLst>
                                      </p:cBhvr>
                                      <p:tavLst>
                                        <p:tav tm="0">
                                          <p:val>
                                            <p:strVal val="#ppt_x"/>
                                          </p:val>
                                        </p:tav>
                                        <p:tav tm="100000">
                                          <p:val>
                                            <p:strVal val="#ppt_x"/>
                                          </p:val>
                                        </p:tav>
                                      </p:tavLst>
                                    </p:anim>
                                    <p:anim calcmode="lin" valueType="num">
                                      <p:cBhvr additive="base">
                                        <p:cTn id="116" dur="500" fill="hold"/>
                                        <p:tgtEl>
                                          <p:spTgt spid="48"/>
                                        </p:tgtEl>
                                        <p:attrNameLst>
                                          <p:attrName>ppt_y</p:attrName>
                                        </p:attrNameLst>
                                      </p:cBhvr>
                                      <p:tavLst>
                                        <p:tav tm="0">
                                          <p:val>
                                            <p:strVal val="1+#ppt_h/2"/>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33"/>
                                        </p:tgtEl>
                                        <p:attrNameLst>
                                          <p:attrName>style.visibility</p:attrName>
                                        </p:attrNameLst>
                                      </p:cBhvr>
                                      <p:to>
                                        <p:strVal val="visible"/>
                                      </p:to>
                                    </p:set>
                                    <p:anim calcmode="lin" valueType="num">
                                      <p:cBhvr additive="base">
                                        <p:cTn id="119" dur="500" fill="hold"/>
                                        <p:tgtEl>
                                          <p:spTgt spid="33"/>
                                        </p:tgtEl>
                                        <p:attrNameLst>
                                          <p:attrName>ppt_x</p:attrName>
                                        </p:attrNameLst>
                                      </p:cBhvr>
                                      <p:tavLst>
                                        <p:tav tm="0">
                                          <p:val>
                                            <p:strVal val="0-#ppt_w/2"/>
                                          </p:val>
                                        </p:tav>
                                        <p:tav tm="100000">
                                          <p:val>
                                            <p:strVal val="#ppt_x"/>
                                          </p:val>
                                        </p:tav>
                                      </p:tavLst>
                                    </p:anim>
                                    <p:anim calcmode="lin" valueType="num">
                                      <p:cBhvr additive="base">
                                        <p:cTn id="120" dur="500" fill="hold"/>
                                        <p:tgtEl>
                                          <p:spTgt spid="33"/>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34"/>
                                        </p:tgtEl>
                                        <p:attrNameLst>
                                          <p:attrName>style.visibility</p:attrName>
                                        </p:attrNameLst>
                                      </p:cBhvr>
                                      <p:to>
                                        <p:strVal val="visible"/>
                                      </p:to>
                                    </p:set>
                                    <p:anim calcmode="lin" valueType="num">
                                      <p:cBhvr additive="base">
                                        <p:cTn id="123" dur="500" fill="hold"/>
                                        <p:tgtEl>
                                          <p:spTgt spid="34"/>
                                        </p:tgtEl>
                                        <p:attrNameLst>
                                          <p:attrName>ppt_x</p:attrName>
                                        </p:attrNameLst>
                                      </p:cBhvr>
                                      <p:tavLst>
                                        <p:tav tm="0">
                                          <p:val>
                                            <p:strVal val="0-#ppt_w/2"/>
                                          </p:val>
                                        </p:tav>
                                        <p:tav tm="100000">
                                          <p:val>
                                            <p:strVal val="#ppt_x"/>
                                          </p:val>
                                        </p:tav>
                                      </p:tavLst>
                                    </p:anim>
                                    <p:anim calcmode="lin" valueType="num">
                                      <p:cBhvr additive="base">
                                        <p:cTn id="124" dur="500" fill="hold"/>
                                        <p:tgtEl>
                                          <p:spTgt spid="34"/>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35"/>
                                        </p:tgtEl>
                                        <p:attrNameLst>
                                          <p:attrName>style.visibility</p:attrName>
                                        </p:attrNameLst>
                                      </p:cBhvr>
                                      <p:to>
                                        <p:strVal val="visible"/>
                                      </p:to>
                                    </p:set>
                                    <p:anim calcmode="lin" valueType="num">
                                      <p:cBhvr additive="base">
                                        <p:cTn id="127" dur="500" fill="hold"/>
                                        <p:tgtEl>
                                          <p:spTgt spid="35"/>
                                        </p:tgtEl>
                                        <p:attrNameLst>
                                          <p:attrName>ppt_x</p:attrName>
                                        </p:attrNameLst>
                                      </p:cBhvr>
                                      <p:tavLst>
                                        <p:tav tm="0">
                                          <p:val>
                                            <p:strVal val="0-#ppt_w/2"/>
                                          </p:val>
                                        </p:tav>
                                        <p:tav tm="100000">
                                          <p:val>
                                            <p:strVal val="#ppt_x"/>
                                          </p:val>
                                        </p:tav>
                                      </p:tavLst>
                                    </p:anim>
                                    <p:anim calcmode="lin" valueType="num">
                                      <p:cBhvr additive="base">
                                        <p:cTn id="128"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grpId="0" nodeType="clickEffect">
                                  <p:stCondLst>
                                    <p:cond delay="0"/>
                                  </p:stCondLst>
                                  <p:childTnLst>
                                    <p:set>
                                      <p:cBhvr>
                                        <p:cTn id="132" dur="1" fill="hold">
                                          <p:stCondLst>
                                            <p:cond delay="0"/>
                                          </p:stCondLst>
                                        </p:cTn>
                                        <p:tgtEl>
                                          <p:spTgt spid="53"/>
                                        </p:tgtEl>
                                        <p:attrNameLst>
                                          <p:attrName>style.visibility</p:attrName>
                                        </p:attrNameLst>
                                      </p:cBhvr>
                                      <p:to>
                                        <p:strVal val="visible"/>
                                      </p:to>
                                    </p:set>
                                    <p:animEffect transition="in" filter="fade">
                                      <p:cBhvr>
                                        <p:cTn id="133" dur="1000"/>
                                        <p:tgtEl>
                                          <p:spTgt spid="53"/>
                                        </p:tgtEl>
                                      </p:cBhvr>
                                    </p:animEffect>
                                    <p:anim calcmode="lin" valueType="num">
                                      <p:cBhvr>
                                        <p:cTn id="134" dur="1000" fill="hold"/>
                                        <p:tgtEl>
                                          <p:spTgt spid="53"/>
                                        </p:tgtEl>
                                        <p:attrNameLst>
                                          <p:attrName>ppt_x</p:attrName>
                                        </p:attrNameLst>
                                      </p:cBhvr>
                                      <p:tavLst>
                                        <p:tav tm="0">
                                          <p:val>
                                            <p:strVal val="#ppt_x"/>
                                          </p:val>
                                        </p:tav>
                                        <p:tav tm="100000">
                                          <p:val>
                                            <p:strVal val="#ppt_x"/>
                                          </p:val>
                                        </p:tav>
                                      </p:tavLst>
                                    </p:anim>
                                    <p:anim calcmode="lin" valueType="num">
                                      <p:cBhvr>
                                        <p:cTn id="135" dur="1000" fill="hold"/>
                                        <p:tgtEl>
                                          <p:spTgt spid="53"/>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54"/>
                                        </p:tgtEl>
                                        <p:attrNameLst>
                                          <p:attrName>style.visibility</p:attrName>
                                        </p:attrNameLst>
                                      </p:cBhvr>
                                      <p:to>
                                        <p:strVal val="visible"/>
                                      </p:to>
                                    </p:set>
                                    <p:animEffect transition="in" filter="fade">
                                      <p:cBhvr>
                                        <p:cTn id="138" dur="1000"/>
                                        <p:tgtEl>
                                          <p:spTgt spid="54"/>
                                        </p:tgtEl>
                                      </p:cBhvr>
                                    </p:animEffect>
                                    <p:anim calcmode="lin" valueType="num">
                                      <p:cBhvr>
                                        <p:cTn id="139" dur="1000" fill="hold"/>
                                        <p:tgtEl>
                                          <p:spTgt spid="54"/>
                                        </p:tgtEl>
                                        <p:attrNameLst>
                                          <p:attrName>ppt_x</p:attrName>
                                        </p:attrNameLst>
                                      </p:cBhvr>
                                      <p:tavLst>
                                        <p:tav tm="0">
                                          <p:val>
                                            <p:strVal val="#ppt_x"/>
                                          </p:val>
                                        </p:tav>
                                        <p:tav tm="100000">
                                          <p:val>
                                            <p:strVal val="#ppt_x"/>
                                          </p:val>
                                        </p:tav>
                                      </p:tavLst>
                                    </p:anim>
                                    <p:anim calcmode="lin" valueType="num">
                                      <p:cBhvr>
                                        <p:cTn id="140"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10"/>
                                        </p:tgtEl>
                                        <p:attrNameLst>
                                          <p:attrName>style.visibility</p:attrName>
                                        </p:attrNameLst>
                                      </p:cBhvr>
                                      <p:to>
                                        <p:strVal val="visible"/>
                                      </p:to>
                                    </p:set>
                                    <p:anim calcmode="lin" valueType="num">
                                      <p:cBhvr additive="base">
                                        <p:cTn id="145" dur="500" fill="hold"/>
                                        <p:tgtEl>
                                          <p:spTgt spid="10"/>
                                        </p:tgtEl>
                                        <p:attrNameLst>
                                          <p:attrName>ppt_x</p:attrName>
                                        </p:attrNameLst>
                                      </p:cBhvr>
                                      <p:tavLst>
                                        <p:tav tm="0">
                                          <p:val>
                                            <p:strVal val="#ppt_x"/>
                                          </p:val>
                                        </p:tav>
                                        <p:tav tm="100000">
                                          <p:val>
                                            <p:strVal val="#ppt_x"/>
                                          </p:val>
                                        </p:tav>
                                      </p:tavLst>
                                    </p:anim>
                                    <p:anim calcmode="lin" valueType="num">
                                      <p:cBhvr additive="base">
                                        <p:cTn id="14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20"/>
                                        </p:tgtEl>
                                        <p:attrNameLst>
                                          <p:attrName>style.visibility</p:attrName>
                                        </p:attrNameLst>
                                      </p:cBhvr>
                                      <p:to>
                                        <p:strVal val="visible"/>
                                      </p:to>
                                    </p:set>
                                    <p:anim calcmode="lin" valueType="num">
                                      <p:cBhvr additive="base">
                                        <p:cTn id="151" dur="500" fill="hold"/>
                                        <p:tgtEl>
                                          <p:spTgt spid="20"/>
                                        </p:tgtEl>
                                        <p:attrNameLst>
                                          <p:attrName>ppt_x</p:attrName>
                                        </p:attrNameLst>
                                      </p:cBhvr>
                                      <p:tavLst>
                                        <p:tav tm="0">
                                          <p:val>
                                            <p:strVal val="#ppt_x"/>
                                          </p:val>
                                        </p:tav>
                                        <p:tav tm="100000">
                                          <p:val>
                                            <p:strVal val="#ppt_x"/>
                                          </p:val>
                                        </p:tav>
                                      </p:tavLst>
                                    </p:anim>
                                    <p:anim calcmode="lin" valueType="num">
                                      <p:cBhvr additive="base">
                                        <p:cTn id="15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18"/>
                                        </p:tgtEl>
                                        <p:attrNameLst>
                                          <p:attrName>style.visibility</p:attrName>
                                        </p:attrNameLst>
                                      </p:cBhvr>
                                      <p:to>
                                        <p:strVal val="visible"/>
                                      </p:to>
                                    </p:set>
                                    <p:anim calcmode="lin" valueType="num">
                                      <p:cBhvr additive="base">
                                        <p:cTn id="157" dur="500" fill="hold"/>
                                        <p:tgtEl>
                                          <p:spTgt spid="18"/>
                                        </p:tgtEl>
                                        <p:attrNameLst>
                                          <p:attrName>ppt_x</p:attrName>
                                        </p:attrNameLst>
                                      </p:cBhvr>
                                      <p:tavLst>
                                        <p:tav tm="0">
                                          <p:val>
                                            <p:strVal val="#ppt_x"/>
                                          </p:val>
                                        </p:tav>
                                        <p:tav tm="100000">
                                          <p:val>
                                            <p:strVal val="#ppt_x"/>
                                          </p:val>
                                        </p:tav>
                                      </p:tavLst>
                                    </p:anim>
                                    <p:anim calcmode="lin" valueType="num">
                                      <p:cBhvr additive="base">
                                        <p:cTn id="15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19"/>
                                        </p:tgtEl>
                                        <p:attrNameLst>
                                          <p:attrName>style.visibility</p:attrName>
                                        </p:attrNameLst>
                                      </p:cBhvr>
                                      <p:to>
                                        <p:strVal val="visible"/>
                                      </p:to>
                                    </p:set>
                                    <p:anim calcmode="lin" valueType="num">
                                      <p:cBhvr additive="base">
                                        <p:cTn id="163" dur="500" fill="hold"/>
                                        <p:tgtEl>
                                          <p:spTgt spid="19"/>
                                        </p:tgtEl>
                                        <p:attrNameLst>
                                          <p:attrName>ppt_x</p:attrName>
                                        </p:attrNameLst>
                                      </p:cBhvr>
                                      <p:tavLst>
                                        <p:tav tm="0">
                                          <p:val>
                                            <p:strVal val="#ppt_x"/>
                                          </p:val>
                                        </p:tav>
                                        <p:tav tm="100000">
                                          <p:val>
                                            <p:strVal val="#ppt_x"/>
                                          </p:val>
                                        </p:tav>
                                      </p:tavLst>
                                    </p:anim>
                                    <p:anim calcmode="lin" valueType="num">
                                      <p:cBhvr additive="base">
                                        <p:cTn id="16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0" nodeType="clickEffect">
                                  <p:stCondLst>
                                    <p:cond delay="0"/>
                                  </p:stCondLst>
                                  <p:childTnLst>
                                    <p:set>
                                      <p:cBhvr>
                                        <p:cTn id="168" dur="1" fill="hold">
                                          <p:stCondLst>
                                            <p:cond delay="0"/>
                                          </p:stCondLst>
                                        </p:cTn>
                                        <p:tgtEl>
                                          <p:spTgt spid="21"/>
                                        </p:tgtEl>
                                        <p:attrNameLst>
                                          <p:attrName>style.visibility</p:attrName>
                                        </p:attrNameLst>
                                      </p:cBhvr>
                                      <p:to>
                                        <p:strVal val="visible"/>
                                      </p:to>
                                    </p:set>
                                    <p:anim calcmode="lin" valueType="num">
                                      <p:cBhvr additive="base">
                                        <p:cTn id="169" dur="500" fill="hold"/>
                                        <p:tgtEl>
                                          <p:spTgt spid="21"/>
                                        </p:tgtEl>
                                        <p:attrNameLst>
                                          <p:attrName>ppt_x</p:attrName>
                                        </p:attrNameLst>
                                      </p:cBhvr>
                                      <p:tavLst>
                                        <p:tav tm="0">
                                          <p:val>
                                            <p:strVal val="#ppt_x"/>
                                          </p:val>
                                        </p:tav>
                                        <p:tav tm="100000">
                                          <p:val>
                                            <p:strVal val="#ppt_x"/>
                                          </p:val>
                                        </p:tav>
                                      </p:tavLst>
                                    </p:anim>
                                    <p:anim calcmode="lin" valueType="num">
                                      <p:cBhvr additive="base">
                                        <p:cTn id="17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grpId="0" nodeType="clickEffect">
                                  <p:stCondLst>
                                    <p:cond delay="0"/>
                                  </p:stCondLst>
                                  <p:childTnLst>
                                    <p:set>
                                      <p:cBhvr>
                                        <p:cTn id="174" dur="1" fill="hold">
                                          <p:stCondLst>
                                            <p:cond delay="0"/>
                                          </p:stCondLst>
                                        </p:cTn>
                                        <p:tgtEl>
                                          <p:spTgt spid="17"/>
                                        </p:tgtEl>
                                        <p:attrNameLst>
                                          <p:attrName>style.visibility</p:attrName>
                                        </p:attrNameLst>
                                      </p:cBhvr>
                                      <p:to>
                                        <p:strVal val="visible"/>
                                      </p:to>
                                    </p:set>
                                    <p:anim calcmode="lin" valueType="num">
                                      <p:cBhvr additive="base">
                                        <p:cTn id="175" dur="500" fill="hold"/>
                                        <p:tgtEl>
                                          <p:spTgt spid="17"/>
                                        </p:tgtEl>
                                        <p:attrNameLst>
                                          <p:attrName>ppt_x</p:attrName>
                                        </p:attrNameLst>
                                      </p:cBhvr>
                                      <p:tavLst>
                                        <p:tav tm="0">
                                          <p:val>
                                            <p:strVal val="#ppt_x"/>
                                          </p:val>
                                        </p:tav>
                                        <p:tav tm="100000">
                                          <p:val>
                                            <p:strVal val="#ppt_x"/>
                                          </p:val>
                                        </p:tav>
                                      </p:tavLst>
                                    </p:anim>
                                    <p:anim calcmode="lin" valueType="num">
                                      <p:cBhvr additive="base">
                                        <p:cTn id="17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7" grpId="0"/>
      <p:bldP spid="18" grpId="0"/>
      <p:bldP spid="19" grpId="0"/>
      <p:bldP spid="20" grpId="0"/>
      <p:bldP spid="21" grpId="0"/>
      <p:bldP spid="30" grpId="0"/>
      <p:bldP spid="31" grpId="0"/>
      <p:bldP spid="32" grpId="0"/>
      <p:bldP spid="33" grpId="0"/>
      <p:bldP spid="34" grpId="0"/>
      <p:bldP spid="35" grpId="0"/>
      <p:bldP spid="36" grpId="0"/>
      <p:bldP spid="45" grpId="0" animBg="1"/>
      <p:bldP spid="46" grpId="0" animBg="1"/>
      <p:bldP spid="47" grpId="0" animBg="1"/>
      <p:bldP spid="48" grpId="0" animBg="1"/>
      <p:bldP spid="49" grpId="0"/>
      <p:bldP spid="50" grpId="0"/>
      <p:bldP spid="51" grpId="0"/>
      <p:bldP spid="52" grpId="0"/>
      <p:bldP spid="53" grpId="0" animBg="1"/>
      <p:bldP spid="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tangle 2"/>
          <p:cNvSpPr txBox="1">
            <a:spLocks noChangeArrowheads="1"/>
          </p:cNvSpPr>
          <p:nvPr/>
        </p:nvSpPr>
        <p:spPr>
          <a:xfrm>
            <a:off x="683568" y="214313"/>
            <a:ext cx="8260407" cy="1462087"/>
          </a:xfrm>
          <a:prstGeom prst="rect">
            <a:avLst/>
          </a:prstGeom>
          <a:noFill/>
          <a:ln/>
        </p:spPr>
        <p:txBody>
          <a:bodyPr lIns="92075" tIns="46037" rIns="92075" bIns="46037" anchor="ctr"/>
          <a:lst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Tahoma" charset="0"/>
              </a:defRPr>
            </a:lvl2pPr>
            <a:lvl3pPr algn="l" rtl="0" eaLnBrk="1" fontAlgn="base" hangingPunct="1">
              <a:spcBef>
                <a:spcPct val="0"/>
              </a:spcBef>
              <a:spcAft>
                <a:spcPct val="0"/>
              </a:spcAft>
              <a:defRPr sz="4400">
                <a:solidFill>
                  <a:schemeClr val="tx2"/>
                </a:solidFill>
                <a:latin typeface="Tahoma" charset="0"/>
              </a:defRPr>
            </a:lvl3pPr>
            <a:lvl4pPr algn="l" rtl="0" eaLnBrk="1" fontAlgn="base" hangingPunct="1">
              <a:spcBef>
                <a:spcPct val="0"/>
              </a:spcBef>
              <a:spcAft>
                <a:spcPct val="0"/>
              </a:spcAft>
              <a:defRPr sz="4400">
                <a:solidFill>
                  <a:schemeClr val="tx2"/>
                </a:solidFill>
                <a:latin typeface="Tahoma" charset="0"/>
              </a:defRPr>
            </a:lvl4pPr>
            <a:lvl5pPr algn="l" rtl="0" eaLnBrk="1" fontAlgn="base" hangingPunct="1">
              <a:spcBef>
                <a:spcPct val="0"/>
              </a:spcBef>
              <a:spcAft>
                <a:spcPct val="0"/>
              </a:spcAft>
              <a:defRPr sz="4400">
                <a:solidFill>
                  <a:schemeClr val="tx2"/>
                </a:solidFill>
                <a:latin typeface="Tahoma" charset="0"/>
              </a:defRPr>
            </a:lvl5pPr>
            <a:lvl6pPr marL="457200" algn="l" rtl="0" eaLnBrk="1" fontAlgn="base" hangingPunct="1">
              <a:spcBef>
                <a:spcPct val="0"/>
              </a:spcBef>
              <a:spcAft>
                <a:spcPct val="0"/>
              </a:spcAft>
              <a:defRPr sz="4400">
                <a:solidFill>
                  <a:schemeClr val="tx2"/>
                </a:solidFill>
                <a:latin typeface="Tahoma" charset="0"/>
              </a:defRPr>
            </a:lvl6pPr>
            <a:lvl7pPr marL="914400" algn="l" rtl="0" eaLnBrk="1" fontAlgn="base" hangingPunct="1">
              <a:spcBef>
                <a:spcPct val="0"/>
              </a:spcBef>
              <a:spcAft>
                <a:spcPct val="0"/>
              </a:spcAft>
              <a:defRPr sz="4400">
                <a:solidFill>
                  <a:schemeClr val="tx2"/>
                </a:solidFill>
                <a:latin typeface="Tahoma" charset="0"/>
              </a:defRPr>
            </a:lvl7pPr>
            <a:lvl8pPr marL="1371600" algn="l" rtl="0" eaLnBrk="1" fontAlgn="base" hangingPunct="1">
              <a:spcBef>
                <a:spcPct val="0"/>
              </a:spcBef>
              <a:spcAft>
                <a:spcPct val="0"/>
              </a:spcAft>
              <a:defRPr sz="4400">
                <a:solidFill>
                  <a:schemeClr val="tx2"/>
                </a:solidFill>
                <a:latin typeface="Tahoma" charset="0"/>
              </a:defRPr>
            </a:lvl8pPr>
            <a:lvl9pPr marL="1828800" algn="l" rtl="0" eaLnBrk="1" fontAlgn="base" hangingPunct="1">
              <a:spcBef>
                <a:spcPct val="0"/>
              </a:spcBef>
              <a:spcAft>
                <a:spcPct val="0"/>
              </a:spcAft>
              <a:defRPr sz="4400">
                <a:solidFill>
                  <a:schemeClr val="tx2"/>
                </a:solidFill>
                <a:latin typeface="Tahoma" charset="0"/>
              </a:defRPr>
            </a:lvl9pPr>
          </a:lstStyle>
          <a:p>
            <a:pPr algn="ctr"/>
            <a:r>
              <a:rPr lang="cs-CZ" dirty="0"/>
              <a:t>Goniometrické funkce</a:t>
            </a:r>
            <a:r>
              <a:rPr lang="cs-CZ" dirty="0" smtClean="0"/>
              <a:t/>
            </a:r>
            <a:br>
              <a:rPr lang="cs-CZ" dirty="0" smtClean="0"/>
            </a:br>
            <a:r>
              <a:rPr lang="cs-CZ" sz="3200" dirty="0" smtClean="0"/>
              <a:t>Kotangens ostrého úhlu</a:t>
            </a:r>
            <a:endParaRPr lang="cs-CZ" sz="3200" dirty="0"/>
          </a:p>
        </p:txBody>
      </p:sp>
      <mc:AlternateContent xmlns:mc="http://schemas.openxmlformats.org/markup-compatibility/2006" xmlns:a14="http://schemas.microsoft.com/office/drawing/2010/main">
        <mc:Choice Requires="a14">
          <p:sp>
            <p:nvSpPr>
              <p:cNvPr id="76" name="TextovéPole 75"/>
              <p:cNvSpPr txBox="1"/>
              <p:nvPr/>
            </p:nvSpPr>
            <p:spPr>
              <a:xfrm>
                <a:off x="1719936" y="4221088"/>
                <a:ext cx="537234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sz="2400" b="1" i="1" smtClean="0">
                          <a:solidFill>
                            <a:srgbClr val="FF0000"/>
                          </a:solidFill>
                          <a:latin typeface="Cambria Math"/>
                          <a:ea typeface="Cambria Math"/>
                        </a:rPr>
                        <m:t>∆</m:t>
                      </m:r>
                      <m:r>
                        <a:rPr lang="cs-CZ" sz="2400" b="1" i="1" smtClean="0">
                          <a:solidFill>
                            <a:srgbClr val="FF0000"/>
                          </a:solidFill>
                          <a:latin typeface="Cambria Math"/>
                          <a:ea typeface="Cambria Math"/>
                        </a:rPr>
                        <m:t>𝑨𝑩𝑪</m:t>
                      </m:r>
                      <m:r>
                        <a:rPr lang="cs-CZ" sz="2400" b="1" i="1" smtClean="0">
                          <a:solidFill>
                            <a:srgbClr val="FF0000"/>
                          </a:solidFill>
                          <a:latin typeface="Cambria Math"/>
                          <a:ea typeface="Cambria Math"/>
                        </a:rPr>
                        <m:t>~∆</m:t>
                      </m:r>
                      <m:r>
                        <a:rPr lang="cs-CZ" sz="2400" b="1" i="1" smtClean="0">
                          <a:solidFill>
                            <a:srgbClr val="FF0000"/>
                          </a:solidFill>
                          <a:latin typeface="Cambria Math"/>
                          <a:ea typeface="Cambria Math"/>
                        </a:rPr>
                        <m:t>𝑨</m:t>
                      </m:r>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𝑩</m:t>
                          </m:r>
                        </m:e>
                        <m:sub>
                          <m:r>
                            <a:rPr lang="cs-CZ" sz="2400" b="1" i="1" smtClean="0">
                              <a:solidFill>
                                <a:srgbClr val="FF0000"/>
                              </a:solidFill>
                              <a:latin typeface="Cambria Math"/>
                              <a:ea typeface="Cambria Math"/>
                            </a:rPr>
                            <m:t>𝟏</m:t>
                          </m:r>
                        </m:sub>
                      </m:sSub>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𝑪</m:t>
                          </m:r>
                        </m:e>
                        <m:sub>
                          <m:r>
                            <a:rPr lang="cs-CZ" sz="2400" b="1" i="1" smtClean="0">
                              <a:solidFill>
                                <a:srgbClr val="FF0000"/>
                              </a:solidFill>
                              <a:latin typeface="Cambria Math"/>
                              <a:ea typeface="Cambria Math"/>
                            </a:rPr>
                            <m:t>𝟏</m:t>
                          </m:r>
                        </m:sub>
                      </m:sSub>
                      <m:r>
                        <a:rPr lang="cs-CZ" sz="2400" b="1" i="1" smtClean="0">
                          <a:solidFill>
                            <a:srgbClr val="FF0000"/>
                          </a:solidFill>
                          <a:latin typeface="Cambria Math"/>
                          <a:ea typeface="Cambria Math"/>
                        </a:rPr>
                        <m:t>~∆</m:t>
                      </m:r>
                      <m:r>
                        <a:rPr lang="cs-CZ" sz="2400" b="1" i="1" smtClean="0">
                          <a:solidFill>
                            <a:srgbClr val="FF0000"/>
                          </a:solidFill>
                          <a:latin typeface="Cambria Math"/>
                          <a:ea typeface="Cambria Math"/>
                        </a:rPr>
                        <m:t>𝑨</m:t>
                      </m:r>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𝑩</m:t>
                          </m:r>
                        </m:e>
                        <m:sub>
                          <m:r>
                            <a:rPr lang="cs-CZ" sz="2400" b="1" i="1" smtClean="0">
                              <a:solidFill>
                                <a:srgbClr val="FF0000"/>
                              </a:solidFill>
                              <a:latin typeface="Cambria Math"/>
                              <a:ea typeface="Cambria Math"/>
                            </a:rPr>
                            <m:t>𝟐</m:t>
                          </m:r>
                        </m:sub>
                      </m:sSub>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𝑪</m:t>
                          </m:r>
                        </m:e>
                        <m:sub>
                          <m:r>
                            <a:rPr lang="cs-CZ" sz="2400" b="1" i="1" smtClean="0">
                              <a:solidFill>
                                <a:srgbClr val="FF0000"/>
                              </a:solidFill>
                              <a:latin typeface="Cambria Math"/>
                              <a:ea typeface="Cambria Math"/>
                            </a:rPr>
                            <m:t>𝟐</m:t>
                          </m:r>
                        </m:sub>
                      </m:sSub>
                      <m:r>
                        <a:rPr lang="cs-CZ" sz="2400" b="1" i="1" smtClean="0">
                          <a:solidFill>
                            <a:srgbClr val="FF0000"/>
                          </a:solidFill>
                          <a:latin typeface="Cambria Math"/>
                          <a:ea typeface="Cambria Math"/>
                        </a:rPr>
                        <m:t>~∆</m:t>
                      </m:r>
                      <m:r>
                        <a:rPr lang="cs-CZ" sz="2400" b="1" i="0" smtClean="0">
                          <a:solidFill>
                            <a:srgbClr val="FF0000"/>
                          </a:solidFill>
                          <a:latin typeface="Cambria Math"/>
                          <a:ea typeface="Cambria Math"/>
                        </a:rPr>
                        <m:t>𝐀</m:t>
                      </m:r>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𝑩</m:t>
                          </m:r>
                        </m:e>
                        <m:sub>
                          <m:r>
                            <a:rPr lang="cs-CZ" sz="2400" b="1" i="1" smtClean="0">
                              <a:solidFill>
                                <a:srgbClr val="FF0000"/>
                              </a:solidFill>
                              <a:latin typeface="Cambria Math"/>
                              <a:ea typeface="Cambria Math"/>
                            </a:rPr>
                            <m:t>𝟑</m:t>
                          </m:r>
                        </m:sub>
                      </m:sSub>
                      <m:sSub>
                        <m:sSubPr>
                          <m:ctrlPr>
                            <a:rPr lang="cs-CZ" sz="2400" b="1" i="1" smtClean="0">
                              <a:solidFill>
                                <a:srgbClr val="FF0000"/>
                              </a:solidFill>
                              <a:latin typeface="Cambria Math"/>
                              <a:ea typeface="Cambria Math"/>
                            </a:rPr>
                          </m:ctrlPr>
                        </m:sSubPr>
                        <m:e>
                          <m:r>
                            <a:rPr lang="cs-CZ" sz="2400" b="1" i="1" smtClean="0">
                              <a:solidFill>
                                <a:srgbClr val="FF0000"/>
                              </a:solidFill>
                              <a:latin typeface="Cambria Math"/>
                              <a:ea typeface="Cambria Math"/>
                            </a:rPr>
                            <m:t>𝑪</m:t>
                          </m:r>
                        </m:e>
                        <m:sub>
                          <m:r>
                            <a:rPr lang="cs-CZ" sz="2400" b="1" i="1" smtClean="0">
                              <a:solidFill>
                                <a:srgbClr val="FF0000"/>
                              </a:solidFill>
                              <a:latin typeface="Cambria Math"/>
                              <a:ea typeface="Cambria Math"/>
                            </a:rPr>
                            <m:t>𝟑</m:t>
                          </m:r>
                        </m:sub>
                      </m:sSub>
                    </m:oMath>
                  </m:oMathPara>
                </a14:m>
                <a:endParaRPr lang="cs-CZ" sz="2400" b="1" dirty="0">
                  <a:solidFill>
                    <a:srgbClr val="FF0000"/>
                  </a:solidFill>
                </a:endParaRPr>
              </a:p>
            </p:txBody>
          </p:sp>
        </mc:Choice>
        <mc:Fallback xmlns="">
          <p:sp>
            <p:nvSpPr>
              <p:cNvPr id="76" name="TextovéPole 75"/>
              <p:cNvSpPr txBox="1">
                <a:spLocks noRot="1" noChangeAspect="1" noMove="1" noResize="1" noEditPoints="1" noAdjustHandles="1" noChangeArrowheads="1" noChangeShapeType="1" noTextEdit="1"/>
              </p:cNvSpPr>
              <p:nvPr/>
            </p:nvSpPr>
            <p:spPr>
              <a:xfrm>
                <a:off x="1719936" y="4221088"/>
                <a:ext cx="5372344" cy="461665"/>
              </a:xfrm>
              <a:prstGeom prst="rect">
                <a:avLst/>
              </a:prstGeom>
              <a:blipFill rotWithShape="1">
                <a:blip r:embed="rId2"/>
                <a:stretch>
                  <a:fillRect b="-394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77" name="TextovéPole 76"/>
              <p:cNvSpPr txBox="1"/>
              <p:nvPr/>
            </p:nvSpPr>
            <p:spPr>
              <a:xfrm>
                <a:off x="5537525" y="3491716"/>
                <a:ext cx="47463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𝐵</m:t>
                          </m:r>
                        </m:e>
                        <m:sub>
                          <m:r>
                            <a:rPr lang="cs-CZ" b="0" i="1" smtClean="0">
                              <a:latin typeface="Cambria Math"/>
                            </a:rPr>
                            <m:t>3</m:t>
                          </m:r>
                        </m:sub>
                      </m:sSub>
                    </m:oMath>
                  </m:oMathPara>
                </a14:m>
                <a:endParaRPr lang="cs-CZ" dirty="0"/>
              </a:p>
            </p:txBody>
          </p:sp>
        </mc:Choice>
        <mc:Fallback xmlns="">
          <p:sp>
            <p:nvSpPr>
              <p:cNvPr id="77" name="TextovéPole 76"/>
              <p:cNvSpPr txBox="1">
                <a:spLocks noRot="1" noChangeAspect="1" noMove="1" noResize="1" noEditPoints="1" noAdjustHandles="1" noChangeArrowheads="1" noChangeShapeType="1" noTextEdit="1"/>
              </p:cNvSpPr>
              <p:nvPr/>
            </p:nvSpPr>
            <p:spPr>
              <a:xfrm>
                <a:off x="5537525" y="3491716"/>
                <a:ext cx="474635" cy="369332"/>
              </a:xfrm>
              <a:prstGeom prst="rect">
                <a:avLst/>
              </a:prstGeom>
              <a:blipFill rotWithShape="1">
                <a:blip r:embed="rId3"/>
                <a:stretch>
                  <a:fillRect b="-166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85" name="TextovéPole 84"/>
              <p:cNvSpPr txBox="1"/>
              <p:nvPr/>
            </p:nvSpPr>
            <p:spPr>
              <a:xfrm>
                <a:off x="486083" y="4386677"/>
                <a:ext cx="34150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i="1" dirty="0" smtClean="0">
                          <a:latin typeface="Cambria Math"/>
                        </a:rPr>
                        <m:t>𝐴</m:t>
                      </m:r>
                    </m:oMath>
                  </m:oMathPara>
                </a14:m>
                <a:endParaRPr lang="cs-CZ" dirty="0"/>
              </a:p>
            </p:txBody>
          </p:sp>
        </mc:Choice>
        <mc:Fallback xmlns="">
          <p:sp>
            <p:nvSpPr>
              <p:cNvPr id="85" name="TextovéPole 84"/>
              <p:cNvSpPr txBox="1">
                <a:spLocks noRot="1" noChangeAspect="1" noMove="1" noResize="1" noEditPoints="1" noAdjustHandles="1" noChangeArrowheads="1" noChangeShapeType="1" noTextEdit="1"/>
              </p:cNvSpPr>
              <p:nvPr/>
            </p:nvSpPr>
            <p:spPr>
              <a:xfrm>
                <a:off x="486083" y="4386677"/>
                <a:ext cx="341501" cy="369332"/>
              </a:xfrm>
              <a:prstGeom prst="rect">
                <a:avLst/>
              </a:prstGeom>
              <a:blipFill rotWithShape="1">
                <a:blip r:embed="rId4"/>
                <a:stretch>
                  <a:fillRect/>
                </a:stretch>
              </a:blipFill>
            </p:spPr>
            <p:txBody>
              <a:bodyPr/>
              <a:lstStyle/>
              <a:p>
                <a:r>
                  <a:rPr lang="cs-CZ">
                    <a:noFill/>
                  </a:rPr>
                  <a:t> </a:t>
                </a:r>
              </a:p>
            </p:txBody>
          </p:sp>
        </mc:Fallback>
      </mc:AlternateContent>
      <p:cxnSp>
        <p:nvCxnSpPr>
          <p:cNvPr id="86" name="Přímá spojnice 85"/>
          <p:cNvCxnSpPr/>
          <p:nvPr/>
        </p:nvCxnSpPr>
        <p:spPr bwMode="auto">
          <a:xfrm flipV="1">
            <a:off x="683568" y="1936438"/>
            <a:ext cx="3625188" cy="243673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4" name="Přímá spojnice 93"/>
          <p:cNvCxnSpPr/>
          <p:nvPr/>
        </p:nvCxnSpPr>
        <p:spPr bwMode="auto">
          <a:xfrm flipV="1">
            <a:off x="708742" y="3484126"/>
            <a:ext cx="4956083" cy="88904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5" name="Přímá spojnice 94"/>
          <p:cNvCxnSpPr/>
          <p:nvPr/>
        </p:nvCxnSpPr>
        <p:spPr bwMode="auto">
          <a:xfrm>
            <a:off x="4297543" y="1936438"/>
            <a:ext cx="1364988" cy="1547688"/>
          </a:xfrm>
          <a:prstGeom prst="line">
            <a:avLst/>
          </a:prstGeom>
          <a:solidFill>
            <a:schemeClr val="accent1"/>
          </a:solidFill>
          <a:ln w="9525" cap="flat" cmpd="sng" algn="ctr">
            <a:solidFill>
              <a:schemeClr val="tx1"/>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96" name="TextovéPole 95"/>
              <p:cNvSpPr txBox="1"/>
              <p:nvPr/>
            </p:nvSpPr>
            <p:spPr>
              <a:xfrm>
                <a:off x="72008" y="5938773"/>
                <a:ext cx="9252520" cy="679417"/>
              </a:xfrm>
              <a:prstGeom prst="rect">
                <a:avLst/>
              </a:prstGeom>
              <a:noFill/>
            </p:spPr>
            <p:txBody>
              <a:bodyPr wrap="square" rtlCol="0">
                <a:spAutoFit/>
              </a:bodyPr>
              <a:lstStyle/>
              <a:p>
                <a:r>
                  <a:rPr lang="cs-CZ" sz="1600" b="1" dirty="0" smtClean="0"/>
                  <a:t>Tento poměr nazýváme kotangens </a:t>
                </a:r>
                <a:r>
                  <a:rPr lang="cs-CZ" sz="1600" b="1" dirty="0" smtClean="0">
                    <a:latin typeface="Symbol" pitchFamily="18" charset="2"/>
                  </a:rPr>
                  <a:t>a</a:t>
                </a:r>
                <a:r>
                  <a:rPr lang="cs-CZ" sz="1600" b="1" dirty="0" smtClean="0"/>
                  <a:t> a zapisujeme </a:t>
                </a:r>
                <a14:m>
                  <m:oMath xmlns:m="http://schemas.openxmlformats.org/officeDocument/2006/math">
                    <m:r>
                      <a:rPr lang="cs-CZ" sz="2400" b="1" i="0" smtClean="0">
                        <a:solidFill>
                          <a:srgbClr val="FF0000"/>
                        </a:solidFill>
                        <a:latin typeface="Cambria Math"/>
                        <a:sym typeface="Symbol"/>
                      </a:rPr>
                      <m:t>𝐜𝐨𝐭𝐠</m:t>
                    </m:r>
                    <m:r>
                      <a:rPr lang="cs-CZ" sz="2400" b="1" i="0" smtClean="0">
                        <a:solidFill>
                          <a:srgbClr val="FF0000"/>
                        </a:solidFill>
                        <a:latin typeface="Cambria Math"/>
                        <a:sym typeface="Symbol"/>
                      </a:rPr>
                      <m:t>=</m:t>
                    </m:r>
                    <m:f>
                      <m:fPr>
                        <m:ctrlPr>
                          <a:rPr lang="cs-CZ" sz="2400" b="1" i="1" smtClean="0">
                            <a:solidFill>
                              <a:srgbClr val="FF0000"/>
                            </a:solidFill>
                            <a:latin typeface="Cambria Math"/>
                            <a:sym typeface="Symbol"/>
                          </a:rPr>
                        </m:ctrlPr>
                      </m:fPr>
                      <m:num>
                        <m:r>
                          <a:rPr lang="cs-CZ" sz="2400" b="1" i="0" smtClean="0">
                            <a:solidFill>
                              <a:srgbClr val="FF0000"/>
                            </a:solidFill>
                            <a:latin typeface="Cambria Math"/>
                            <a:sym typeface="Symbol"/>
                          </a:rPr>
                          <m:t>𝐩</m:t>
                        </m:r>
                        <m:r>
                          <a:rPr lang="cs-CZ" sz="2400" b="1" i="0" smtClean="0">
                            <a:solidFill>
                              <a:srgbClr val="FF0000"/>
                            </a:solidFill>
                            <a:latin typeface="Cambria Math"/>
                            <a:sym typeface="Symbol"/>
                          </a:rPr>
                          <m:t>ř</m:t>
                        </m:r>
                        <m:r>
                          <a:rPr lang="cs-CZ" sz="2400" b="1" i="0" smtClean="0">
                            <a:solidFill>
                              <a:srgbClr val="FF0000"/>
                            </a:solidFill>
                            <a:latin typeface="Cambria Math"/>
                            <a:sym typeface="Symbol"/>
                          </a:rPr>
                          <m:t>𝐢𝐥𝐞𝐡𝐥</m:t>
                        </m:r>
                        <m:r>
                          <a:rPr lang="cs-CZ" sz="2400" b="1" i="0" smtClean="0">
                            <a:solidFill>
                              <a:srgbClr val="FF0000"/>
                            </a:solidFill>
                            <a:latin typeface="Cambria Math"/>
                            <a:sym typeface="Symbol"/>
                          </a:rPr>
                          <m:t>á </m:t>
                        </m:r>
                        <m:r>
                          <a:rPr lang="cs-CZ" sz="2400" b="1" i="0" smtClean="0">
                            <a:solidFill>
                              <a:srgbClr val="FF0000"/>
                            </a:solidFill>
                            <a:latin typeface="Cambria Math"/>
                            <a:sym typeface="Symbol"/>
                          </a:rPr>
                          <m:t>𝐨𝐝𝐯</m:t>
                        </m:r>
                        <m:r>
                          <a:rPr lang="cs-CZ" sz="2400" b="1" i="0" smtClean="0">
                            <a:solidFill>
                              <a:srgbClr val="FF0000"/>
                            </a:solidFill>
                            <a:latin typeface="Cambria Math"/>
                            <a:sym typeface="Symbol"/>
                          </a:rPr>
                          <m:t>ě</m:t>
                        </m:r>
                        <m:r>
                          <a:rPr lang="cs-CZ" sz="2400" b="1" i="0" smtClean="0">
                            <a:solidFill>
                              <a:srgbClr val="FF0000"/>
                            </a:solidFill>
                            <a:latin typeface="Cambria Math"/>
                            <a:sym typeface="Symbol"/>
                          </a:rPr>
                          <m:t>𝐬𝐧𝐚</m:t>
                        </m:r>
                      </m:num>
                      <m:den>
                        <m:r>
                          <a:rPr lang="cs-CZ" sz="2400" b="1">
                            <a:solidFill>
                              <a:srgbClr val="FF0000"/>
                            </a:solidFill>
                            <a:latin typeface="Cambria Math"/>
                            <a:sym typeface="Symbol"/>
                          </a:rPr>
                          <m:t>𝐩</m:t>
                        </m:r>
                        <m:r>
                          <a:rPr lang="cs-CZ" sz="2400" b="1" i="0" smtClean="0">
                            <a:solidFill>
                              <a:srgbClr val="FF0000"/>
                            </a:solidFill>
                            <a:latin typeface="Cambria Math"/>
                            <a:sym typeface="Symbol"/>
                          </a:rPr>
                          <m:t>𝐫𝐨𝐭</m:t>
                        </m:r>
                        <m:r>
                          <a:rPr lang="cs-CZ" sz="2400" b="1">
                            <a:solidFill>
                              <a:srgbClr val="FF0000"/>
                            </a:solidFill>
                            <a:latin typeface="Cambria Math"/>
                            <a:sym typeface="Symbol"/>
                          </a:rPr>
                          <m:t>𝐢𝐥𝐞𝐡𝐥</m:t>
                        </m:r>
                        <m:r>
                          <a:rPr lang="cs-CZ" sz="2400" b="1">
                            <a:solidFill>
                              <a:srgbClr val="FF0000"/>
                            </a:solidFill>
                            <a:latin typeface="Cambria Math"/>
                            <a:sym typeface="Symbol"/>
                          </a:rPr>
                          <m:t>á </m:t>
                        </m:r>
                        <m:r>
                          <a:rPr lang="cs-CZ" sz="2400" b="1">
                            <a:solidFill>
                              <a:srgbClr val="FF0000"/>
                            </a:solidFill>
                            <a:latin typeface="Cambria Math"/>
                            <a:sym typeface="Symbol"/>
                          </a:rPr>
                          <m:t>𝐨𝐝𝐯</m:t>
                        </m:r>
                        <m:r>
                          <a:rPr lang="cs-CZ" sz="2400" b="1">
                            <a:solidFill>
                              <a:srgbClr val="FF0000"/>
                            </a:solidFill>
                            <a:latin typeface="Cambria Math"/>
                            <a:sym typeface="Symbol"/>
                          </a:rPr>
                          <m:t>ě</m:t>
                        </m:r>
                        <m:r>
                          <a:rPr lang="cs-CZ" sz="2400" b="1">
                            <a:solidFill>
                              <a:srgbClr val="FF0000"/>
                            </a:solidFill>
                            <a:latin typeface="Cambria Math"/>
                            <a:sym typeface="Symbol"/>
                          </a:rPr>
                          <m:t>𝐬𝐧𝐚</m:t>
                        </m:r>
                      </m:den>
                    </m:f>
                    <m:r>
                      <a:rPr lang="cs-CZ" sz="2400" b="1" i="0" smtClean="0">
                        <a:solidFill>
                          <a:srgbClr val="FF0000"/>
                        </a:solidFill>
                        <a:latin typeface="Cambria Math"/>
                        <a:sym typeface="Symbol"/>
                      </a:rPr>
                      <m:t>=</m:t>
                    </m:r>
                    <m:f>
                      <m:fPr>
                        <m:ctrlPr>
                          <a:rPr lang="cs-CZ" sz="2400" b="1" i="1" smtClean="0">
                            <a:solidFill>
                              <a:srgbClr val="FF0000"/>
                            </a:solidFill>
                            <a:latin typeface="Cambria Math"/>
                            <a:sym typeface="Symbol"/>
                          </a:rPr>
                        </m:ctrlPr>
                      </m:fPr>
                      <m:num>
                        <m:r>
                          <a:rPr lang="cs-CZ" sz="2400" b="1" i="0" smtClean="0">
                            <a:solidFill>
                              <a:srgbClr val="FF0000"/>
                            </a:solidFill>
                            <a:latin typeface="Cambria Math"/>
                            <a:sym typeface="Symbol"/>
                          </a:rPr>
                          <m:t>𝐛</m:t>
                        </m:r>
                      </m:num>
                      <m:den>
                        <m:r>
                          <a:rPr lang="cs-CZ" sz="2400" b="1" i="0" smtClean="0">
                            <a:solidFill>
                              <a:srgbClr val="FF0000"/>
                            </a:solidFill>
                            <a:latin typeface="Cambria Math"/>
                            <a:sym typeface="Symbol"/>
                          </a:rPr>
                          <m:t>𝐚</m:t>
                        </m:r>
                      </m:den>
                    </m:f>
                  </m:oMath>
                </a14:m>
                <a:endParaRPr lang="cs-CZ" sz="2400" b="1" dirty="0">
                  <a:solidFill>
                    <a:srgbClr val="FF0000"/>
                  </a:solidFill>
                  <a:latin typeface="Arial Black" pitchFamily="34" charset="0"/>
                </a:endParaRPr>
              </a:p>
            </p:txBody>
          </p:sp>
        </mc:Choice>
        <mc:Fallback xmlns="">
          <p:sp>
            <p:nvSpPr>
              <p:cNvPr id="96" name="TextovéPole 95"/>
              <p:cNvSpPr txBox="1">
                <a:spLocks noRot="1" noChangeAspect="1" noMove="1" noResize="1" noEditPoints="1" noAdjustHandles="1" noChangeArrowheads="1" noChangeShapeType="1" noTextEdit="1"/>
              </p:cNvSpPr>
              <p:nvPr/>
            </p:nvSpPr>
            <p:spPr>
              <a:xfrm>
                <a:off x="72008" y="5938773"/>
                <a:ext cx="9252520" cy="679417"/>
              </a:xfrm>
              <a:prstGeom prst="rect">
                <a:avLst/>
              </a:prstGeom>
              <a:blipFill rotWithShape="1">
                <a:blip r:embed="rId5"/>
                <a:stretch>
                  <a:fillRect l="-395"/>
                </a:stretch>
              </a:blipFill>
            </p:spPr>
            <p:txBody>
              <a:bodyPr/>
              <a:lstStyle/>
              <a:p>
                <a:r>
                  <a:rPr lang="cs-CZ">
                    <a:noFill/>
                  </a:rPr>
                  <a:t> </a:t>
                </a:r>
              </a:p>
            </p:txBody>
          </p:sp>
        </mc:Fallback>
      </mc:AlternateContent>
      <p:sp>
        <p:nvSpPr>
          <p:cNvPr id="97" name="TextovéPole 96"/>
          <p:cNvSpPr txBox="1"/>
          <p:nvPr/>
        </p:nvSpPr>
        <p:spPr>
          <a:xfrm>
            <a:off x="43493" y="4653136"/>
            <a:ext cx="885179" cy="461665"/>
          </a:xfrm>
          <a:prstGeom prst="rect">
            <a:avLst/>
          </a:prstGeom>
          <a:noFill/>
        </p:spPr>
        <p:txBody>
          <a:bodyPr wrap="none" rtlCol="0">
            <a:spAutoFit/>
          </a:bodyPr>
          <a:lstStyle/>
          <a:p>
            <a:r>
              <a:rPr lang="cs-CZ" sz="2400" dirty="0" smtClean="0"/>
              <a:t>platí:</a:t>
            </a:r>
            <a:endParaRPr lang="cs-CZ" sz="2400" dirty="0"/>
          </a:p>
        </p:txBody>
      </p:sp>
      <mc:AlternateContent xmlns:mc="http://schemas.openxmlformats.org/markup-compatibility/2006" xmlns:a14="http://schemas.microsoft.com/office/drawing/2010/main">
        <mc:Choice Requires="a14">
          <p:sp>
            <p:nvSpPr>
              <p:cNvPr id="98" name="TextovéPole 97"/>
              <p:cNvSpPr txBox="1"/>
              <p:nvPr/>
            </p:nvSpPr>
            <p:spPr>
              <a:xfrm>
                <a:off x="708742" y="4653136"/>
                <a:ext cx="790864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cs-CZ" sz="2400" b="0" i="1" smtClean="0">
                              <a:latin typeface="Cambria Math"/>
                            </a:rPr>
                          </m:ctrlPr>
                        </m:dPr>
                        <m:e>
                          <m:r>
                            <a:rPr lang="cs-CZ" sz="2400" b="0" i="1" smtClean="0">
                              <a:latin typeface="Cambria Math"/>
                            </a:rPr>
                            <m:t>𝐴𝐶</m:t>
                          </m:r>
                        </m:e>
                      </m:d>
                      <m:r>
                        <a:rPr lang="cs-CZ" sz="2400" b="0" i="1" smtClean="0">
                          <a:latin typeface="Cambria Math"/>
                        </a:rPr>
                        <m:t>:</m:t>
                      </m:r>
                      <m:d>
                        <m:dPr>
                          <m:begChr m:val="|"/>
                          <m:endChr m:val="|"/>
                          <m:ctrlPr>
                            <a:rPr lang="cs-CZ" sz="2400" b="0" i="1" smtClean="0">
                              <a:latin typeface="Cambria Math"/>
                            </a:rPr>
                          </m:ctrlPr>
                        </m:dPr>
                        <m:e>
                          <m:r>
                            <a:rPr lang="cs-CZ" sz="2400" b="0" i="1" smtClean="0">
                              <a:latin typeface="Cambria Math"/>
                            </a:rPr>
                            <m:t>𝐵𝐶</m:t>
                          </m:r>
                        </m:e>
                      </m:d>
                      <m:r>
                        <a:rPr lang="cs-CZ" sz="2400" b="0" i="1" smtClean="0">
                          <a:latin typeface="Cambria Math"/>
                        </a:rPr>
                        <m:t>=</m:t>
                      </m:r>
                      <m:d>
                        <m:dPr>
                          <m:begChr m:val="|"/>
                          <m:endChr m:val="|"/>
                          <m:ctrlPr>
                            <a:rPr lang="cs-CZ" sz="2400" b="0" i="1" smtClean="0">
                              <a:latin typeface="Cambria Math"/>
                            </a:rPr>
                          </m:ctrlPr>
                        </m:dPr>
                        <m:e>
                          <m:sSub>
                            <m:sSubPr>
                              <m:ctrlPr>
                                <a:rPr lang="cs-CZ" sz="2400" b="0" i="1" smtClean="0">
                                  <a:latin typeface="Cambria Math"/>
                                </a:rPr>
                              </m:ctrlPr>
                            </m:sSubPr>
                            <m:e>
                              <m:r>
                                <a:rPr lang="cs-CZ" sz="2400" b="0" i="1" smtClean="0">
                                  <a:latin typeface="Cambria Math"/>
                                </a:rPr>
                                <m:t>𝐴𝐶</m:t>
                              </m:r>
                            </m:e>
                            <m:sub>
                              <m:r>
                                <a:rPr lang="cs-CZ" sz="2400" b="0" i="1" smtClean="0">
                                  <a:latin typeface="Cambria Math"/>
                                </a:rPr>
                                <m:t>1</m:t>
                              </m:r>
                            </m:sub>
                          </m:sSub>
                        </m:e>
                      </m:d>
                      <m:r>
                        <a:rPr lang="cs-CZ" sz="2400" b="0" i="1" smtClean="0">
                          <a:latin typeface="Cambria Math"/>
                        </a:rPr>
                        <m:t>:</m:t>
                      </m:r>
                      <m:d>
                        <m:dPr>
                          <m:begChr m:val="|"/>
                          <m:endChr m:val="|"/>
                          <m:ctrlPr>
                            <a:rPr lang="cs-CZ" sz="2400" b="0" i="1" smtClean="0">
                              <a:latin typeface="Cambria Math"/>
                            </a:rPr>
                          </m:ctrlPr>
                        </m:dPr>
                        <m:e>
                          <m:sSub>
                            <m:sSubPr>
                              <m:ctrlPr>
                                <a:rPr lang="cs-CZ" sz="2400" i="1">
                                  <a:latin typeface="Cambria Math"/>
                                </a:rPr>
                              </m:ctrlPr>
                            </m:sSubPr>
                            <m:e>
                              <m:r>
                                <a:rPr lang="cs-CZ" sz="2400" i="1">
                                  <a:latin typeface="Cambria Math"/>
                                </a:rPr>
                                <m:t>𝐵</m:t>
                              </m:r>
                            </m:e>
                            <m:sub>
                              <m:r>
                                <a:rPr lang="cs-CZ" sz="2400" i="1">
                                  <a:latin typeface="Cambria Math"/>
                                </a:rPr>
                                <m:t>1</m:t>
                              </m:r>
                            </m:sub>
                          </m:sSub>
                          <m:sSub>
                            <m:sSubPr>
                              <m:ctrlPr>
                                <a:rPr lang="cs-CZ" sz="2400" b="0" i="1" smtClean="0">
                                  <a:latin typeface="Cambria Math"/>
                                </a:rPr>
                              </m:ctrlPr>
                            </m:sSubPr>
                            <m:e>
                              <m:r>
                                <a:rPr lang="cs-CZ" sz="2400" b="0" i="1" smtClean="0">
                                  <a:latin typeface="Cambria Math"/>
                                </a:rPr>
                                <m:t>𝐶</m:t>
                              </m:r>
                            </m:e>
                            <m:sub>
                              <m:r>
                                <a:rPr lang="cs-CZ" sz="2400" b="0" i="1" smtClean="0">
                                  <a:latin typeface="Cambria Math"/>
                                </a:rPr>
                                <m:t>1</m:t>
                              </m:r>
                            </m:sub>
                          </m:sSub>
                        </m:e>
                      </m:d>
                      <m:r>
                        <a:rPr lang="cs-CZ" sz="2400" i="1">
                          <a:latin typeface="Cambria Math"/>
                        </a:rPr>
                        <m:t>=</m:t>
                      </m:r>
                      <m:d>
                        <m:dPr>
                          <m:begChr m:val="|"/>
                          <m:endChr m:val="|"/>
                          <m:ctrlPr>
                            <a:rPr lang="cs-CZ" sz="2400" i="1">
                              <a:latin typeface="Cambria Math"/>
                            </a:rPr>
                          </m:ctrlPr>
                        </m:dPr>
                        <m:e>
                          <m:r>
                            <a:rPr lang="cs-CZ" sz="2400" b="0" i="1" smtClean="0">
                              <a:latin typeface="Cambria Math"/>
                            </a:rPr>
                            <m:t>𝐴</m:t>
                          </m:r>
                          <m:sSub>
                            <m:sSubPr>
                              <m:ctrlPr>
                                <a:rPr lang="cs-CZ" sz="2400" i="1" smtClean="0">
                                  <a:latin typeface="Cambria Math"/>
                                </a:rPr>
                              </m:ctrlPr>
                            </m:sSubPr>
                            <m:e>
                              <m:r>
                                <a:rPr lang="cs-CZ" sz="2400" b="0" i="1" smtClean="0">
                                  <a:latin typeface="Cambria Math"/>
                                </a:rPr>
                                <m:t>𝐶</m:t>
                              </m:r>
                            </m:e>
                            <m:sub>
                              <m:r>
                                <a:rPr lang="cs-CZ" sz="2400" b="0" i="1" smtClean="0">
                                  <a:latin typeface="Cambria Math"/>
                                </a:rPr>
                                <m:t>2</m:t>
                              </m:r>
                            </m:sub>
                          </m:sSub>
                        </m:e>
                      </m:d>
                      <m:r>
                        <a:rPr lang="cs-CZ" sz="2400" i="1">
                          <a:latin typeface="Cambria Math"/>
                        </a:rPr>
                        <m:t>:</m:t>
                      </m:r>
                      <m:d>
                        <m:dPr>
                          <m:begChr m:val="|"/>
                          <m:endChr m:val="|"/>
                          <m:ctrlPr>
                            <a:rPr lang="cs-CZ" sz="2400" i="1">
                              <a:latin typeface="Cambria Math"/>
                            </a:rPr>
                          </m:ctrlPr>
                        </m:dPr>
                        <m:e>
                          <m:sSub>
                            <m:sSubPr>
                              <m:ctrlPr>
                                <a:rPr lang="cs-CZ" sz="2400" i="1">
                                  <a:latin typeface="Cambria Math"/>
                                </a:rPr>
                              </m:ctrlPr>
                            </m:sSubPr>
                            <m:e>
                              <m:r>
                                <a:rPr lang="cs-CZ" sz="2400" i="1">
                                  <a:latin typeface="Cambria Math"/>
                                </a:rPr>
                                <m:t>𝐵</m:t>
                              </m:r>
                            </m:e>
                            <m:sub>
                              <m:r>
                                <a:rPr lang="cs-CZ" sz="2400" i="1">
                                  <a:latin typeface="Cambria Math"/>
                                </a:rPr>
                                <m:t>2</m:t>
                              </m:r>
                            </m:sub>
                          </m:sSub>
                          <m:sSub>
                            <m:sSubPr>
                              <m:ctrlPr>
                                <a:rPr lang="cs-CZ" sz="2400" i="1" smtClean="0">
                                  <a:latin typeface="Cambria Math"/>
                                </a:rPr>
                              </m:ctrlPr>
                            </m:sSubPr>
                            <m:e>
                              <m:r>
                                <a:rPr lang="cs-CZ" sz="2400" b="0" i="1" smtClean="0">
                                  <a:latin typeface="Cambria Math"/>
                                </a:rPr>
                                <m:t>𝐶</m:t>
                              </m:r>
                            </m:e>
                            <m:sub>
                              <m:r>
                                <a:rPr lang="cs-CZ" sz="2400" b="0" i="1" smtClean="0">
                                  <a:latin typeface="Cambria Math"/>
                                </a:rPr>
                                <m:t>2</m:t>
                              </m:r>
                            </m:sub>
                          </m:sSub>
                        </m:e>
                      </m:d>
                      <m:r>
                        <a:rPr lang="cs-CZ" sz="2400" i="1">
                          <a:latin typeface="Cambria Math"/>
                        </a:rPr>
                        <m:t>=</m:t>
                      </m:r>
                      <m:d>
                        <m:dPr>
                          <m:begChr m:val="|"/>
                          <m:endChr m:val="|"/>
                          <m:ctrlPr>
                            <a:rPr lang="cs-CZ" sz="2400" i="1">
                              <a:latin typeface="Cambria Math"/>
                            </a:rPr>
                          </m:ctrlPr>
                        </m:dPr>
                        <m:e>
                          <m:r>
                            <a:rPr lang="cs-CZ" sz="2400" b="0" i="1" smtClean="0">
                              <a:latin typeface="Cambria Math"/>
                            </a:rPr>
                            <m:t>𝐴</m:t>
                          </m:r>
                          <m:sSub>
                            <m:sSubPr>
                              <m:ctrlPr>
                                <a:rPr lang="cs-CZ" sz="2400" i="1" smtClean="0">
                                  <a:latin typeface="Cambria Math"/>
                                </a:rPr>
                              </m:ctrlPr>
                            </m:sSubPr>
                            <m:e>
                              <m:r>
                                <a:rPr lang="cs-CZ" sz="2400" b="0" i="1" smtClean="0">
                                  <a:latin typeface="Cambria Math"/>
                                </a:rPr>
                                <m:t>𝐶</m:t>
                              </m:r>
                            </m:e>
                            <m:sub>
                              <m:r>
                                <a:rPr lang="cs-CZ" sz="2400" b="0" i="1" smtClean="0">
                                  <a:latin typeface="Cambria Math"/>
                                </a:rPr>
                                <m:t>3</m:t>
                              </m:r>
                            </m:sub>
                          </m:sSub>
                        </m:e>
                      </m:d>
                      <m:r>
                        <a:rPr lang="cs-CZ" sz="2400" i="1">
                          <a:latin typeface="Cambria Math"/>
                        </a:rPr>
                        <m:t>:</m:t>
                      </m:r>
                      <m:d>
                        <m:dPr>
                          <m:begChr m:val="|"/>
                          <m:endChr m:val="|"/>
                          <m:ctrlPr>
                            <a:rPr lang="cs-CZ" sz="2400" i="1">
                              <a:latin typeface="Cambria Math"/>
                            </a:rPr>
                          </m:ctrlPr>
                        </m:dPr>
                        <m:e>
                          <m:sSub>
                            <m:sSubPr>
                              <m:ctrlPr>
                                <a:rPr lang="cs-CZ" sz="2400" i="1">
                                  <a:latin typeface="Cambria Math"/>
                                </a:rPr>
                              </m:ctrlPr>
                            </m:sSubPr>
                            <m:e>
                              <m:r>
                                <a:rPr lang="cs-CZ" sz="2400" i="1">
                                  <a:latin typeface="Cambria Math"/>
                                </a:rPr>
                                <m:t>𝐵</m:t>
                              </m:r>
                            </m:e>
                            <m:sub>
                              <m:r>
                                <a:rPr lang="cs-CZ" sz="2400" i="1">
                                  <a:latin typeface="Cambria Math"/>
                                </a:rPr>
                                <m:t>3</m:t>
                              </m:r>
                            </m:sub>
                          </m:sSub>
                          <m:sSub>
                            <m:sSubPr>
                              <m:ctrlPr>
                                <a:rPr lang="cs-CZ" sz="2400" i="1" smtClean="0">
                                  <a:latin typeface="Cambria Math"/>
                                </a:rPr>
                              </m:ctrlPr>
                            </m:sSubPr>
                            <m:e>
                              <m:r>
                                <a:rPr lang="cs-CZ" sz="2400" b="0" i="1" smtClean="0">
                                  <a:latin typeface="Cambria Math"/>
                                </a:rPr>
                                <m:t>𝐶</m:t>
                              </m:r>
                            </m:e>
                            <m:sub>
                              <m:r>
                                <a:rPr lang="cs-CZ" sz="2400" b="0" i="1" smtClean="0">
                                  <a:latin typeface="Cambria Math"/>
                                </a:rPr>
                                <m:t>3</m:t>
                              </m:r>
                            </m:sub>
                          </m:sSub>
                        </m:e>
                      </m:d>
                    </m:oMath>
                  </m:oMathPara>
                </a14:m>
                <a:endParaRPr lang="cs-CZ" sz="2400" dirty="0"/>
              </a:p>
            </p:txBody>
          </p:sp>
        </mc:Choice>
        <mc:Fallback xmlns="">
          <p:sp>
            <p:nvSpPr>
              <p:cNvPr id="98" name="TextovéPole 97"/>
              <p:cNvSpPr txBox="1">
                <a:spLocks noRot="1" noChangeAspect="1" noMove="1" noResize="1" noEditPoints="1" noAdjustHandles="1" noChangeArrowheads="1" noChangeShapeType="1" noTextEdit="1"/>
              </p:cNvSpPr>
              <p:nvPr/>
            </p:nvSpPr>
            <p:spPr>
              <a:xfrm>
                <a:off x="708742" y="4653136"/>
                <a:ext cx="7908646" cy="461665"/>
              </a:xfrm>
              <a:prstGeom prst="rect">
                <a:avLst/>
              </a:prstGeom>
              <a:blipFill rotWithShape="1">
                <a:blip r:embed="rId6"/>
                <a:stretch>
                  <a:fillRect b="-2632"/>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00" name="TextovéPole 99"/>
              <p:cNvSpPr txBox="1"/>
              <p:nvPr/>
            </p:nvSpPr>
            <p:spPr>
              <a:xfrm>
                <a:off x="6773506" y="4221088"/>
                <a:ext cx="24070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cs-CZ" sz="2400" b="0" i="1" smtClean="0">
                          <a:latin typeface="Cambria Math"/>
                        </a:rPr>
                        <m:t>(</m:t>
                      </m:r>
                      <m:r>
                        <a:rPr lang="cs-CZ" sz="2400" b="0" i="1" smtClean="0">
                          <a:latin typeface="Cambria Math"/>
                        </a:rPr>
                        <m:t>𝑝𝑜𝑑𝑙𝑒</m:t>
                      </m:r>
                      <m:r>
                        <a:rPr lang="cs-CZ" sz="2400" b="0" i="1" smtClean="0">
                          <a:latin typeface="Cambria Math"/>
                        </a:rPr>
                        <m:t> </m:t>
                      </m:r>
                      <m:r>
                        <a:rPr lang="cs-CZ" sz="2400" b="0" i="1" smtClean="0">
                          <a:latin typeface="Cambria Math"/>
                        </a:rPr>
                        <m:t>𝑣</m:t>
                      </m:r>
                      <m:r>
                        <a:rPr lang="cs-CZ" sz="2400" b="0" i="1" smtClean="0">
                          <a:latin typeface="Cambria Math"/>
                        </a:rPr>
                        <m:t>ě</m:t>
                      </m:r>
                      <m:r>
                        <a:rPr lang="cs-CZ" sz="2400" b="0" i="1" smtClean="0">
                          <a:latin typeface="Cambria Math"/>
                        </a:rPr>
                        <m:t>𝑡𝑦</m:t>
                      </m:r>
                      <m:r>
                        <a:rPr lang="cs-CZ" sz="2400" b="0" i="1" smtClean="0">
                          <a:latin typeface="Cambria Math"/>
                        </a:rPr>
                        <m:t> </m:t>
                      </m:r>
                      <m:r>
                        <a:rPr lang="cs-CZ" sz="2400" b="0" i="1" smtClean="0">
                          <a:latin typeface="Cambria Math"/>
                        </a:rPr>
                        <m:t>𝑢𝑢</m:t>
                      </m:r>
                      <m:r>
                        <a:rPr lang="cs-CZ" sz="2400" b="0" i="1" smtClean="0">
                          <a:latin typeface="Cambria Math"/>
                        </a:rPr>
                        <m:t>)</m:t>
                      </m:r>
                    </m:oMath>
                  </m:oMathPara>
                </a14:m>
                <a:endParaRPr lang="cs-CZ" sz="2400" dirty="0"/>
              </a:p>
            </p:txBody>
          </p:sp>
        </mc:Choice>
        <mc:Fallback xmlns="">
          <p:sp>
            <p:nvSpPr>
              <p:cNvPr id="100" name="TextovéPole 99"/>
              <p:cNvSpPr txBox="1">
                <a:spLocks noRot="1" noChangeAspect="1" noMove="1" noResize="1" noEditPoints="1" noAdjustHandles="1" noChangeArrowheads="1" noChangeShapeType="1" noTextEdit="1"/>
              </p:cNvSpPr>
              <p:nvPr/>
            </p:nvSpPr>
            <p:spPr>
              <a:xfrm>
                <a:off x="6773506" y="4221088"/>
                <a:ext cx="2407006" cy="461665"/>
              </a:xfrm>
              <a:prstGeom prst="rect">
                <a:avLst/>
              </a:prstGeom>
              <a:blipFill rotWithShape="1">
                <a:blip r:embed="rId7"/>
                <a:stretch>
                  <a:fillRect b="-19737"/>
                </a:stretch>
              </a:blipFill>
            </p:spPr>
            <p:txBody>
              <a:bodyPr/>
              <a:lstStyle/>
              <a:p>
                <a:r>
                  <a:rPr lang="cs-CZ">
                    <a:noFill/>
                  </a:rPr>
                  <a:t> </a:t>
                </a:r>
              </a:p>
            </p:txBody>
          </p:sp>
        </mc:Fallback>
      </mc:AlternateContent>
      <p:sp>
        <p:nvSpPr>
          <p:cNvPr id="101" name="TextovéPole 100"/>
          <p:cNvSpPr txBox="1"/>
          <p:nvPr/>
        </p:nvSpPr>
        <p:spPr>
          <a:xfrm>
            <a:off x="55706" y="5085184"/>
            <a:ext cx="9143999" cy="784830"/>
          </a:xfrm>
          <a:prstGeom prst="rect">
            <a:avLst/>
          </a:prstGeom>
          <a:noFill/>
        </p:spPr>
        <p:txBody>
          <a:bodyPr wrap="square" rtlCol="0">
            <a:spAutoFit/>
          </a:bodyPr>
          <a:lstStyle/>
          <a:p>
            <a:pPr algn="ctr"/>
            <a:r>
              <a:rPr lang="cs-CZ" sz="2100" b="1" dirty="0" smtClean="0">
                <a:solidFill>
                  <a:srgbClr val="FF0000"/>
                </a:solidFill>
              </a:rPr>
              <a:t>Poměr délky odvěsny přilehlé k úhlu </a:t>
            </a:r>
            <a:r>
              <a:rPr lang="cs-CZ" sz="2100" b="1" dirty="0" smtClean="0">
                <a:solidFill>
                  <a:srgbClr val="FF0000"/>
                </a:solidFill>
                <a:latin typeface="Symbol" pitchFamily="18" charset="2"/>
              </a:rPr>
              <a:t>a</a:t>
            </a:r>
            <a:r>
              <a:rPr lang="cs-CZ" sz="2100" b="1" dirty="0" smtClean="0">
                <a:solidFill>
                  <a:srgbClr val="FF0000"/>
                </a:solidFill>
              </a:rPr>
              <a:t> </a:t>
            </a:r>
            <a:r>
              <a:rPr lang="cs-CZ" sz="2100" b="1" dirty="0" err="1" smtClean="0">
                <a:solidFill>
                  <a:srgbClr val="FF0000"/>
                </a:solidFill>
              </a:rPr>
              <a:t>a</a:t>
            </a:r>
            <a:r>
              <a:rPr lang="cs-CZ" sz="2100" b="1" dirty="0" smtClean="0">
                <a:solidFill>
                  <a:srgbClr val="FF0000"/>
                </a:solidFill>
              </a:rPr>
              <a:t> délky </a:t>
            </a:r>
            <a:r>
              <a:rPr lang="cs-CZ" sz="2100" b="1" dirty="0">
                <a:solidFill>
                  <a:srgbClr val="FF0000"/>
                </a:solidFill>
              </a:rPr>
              <a:t>odvěsny </a:t>
            </a:r>
            <a:r>
              <a:rPr lang="cs-CZ" sz="2100" b="1" dirty="0" smtClean="0">
                <a:solidFill>
                  <a:srgbClr val="FF0000"/>
                </a:solidFill>
              </a:rPr>
              <a:t>protilehlé </a:t>
            </a:r>
            <a:br>
              <a:rPr lang="cs-CZ" sz="2100" b="1" dirty="0" smtClean="0">
                <a:solidFill>
                  <a:srgbClr val="FF0000"/>
                </a:solidFill>
              </a:rPr>
            </a:br>
            <a:r>
              <a:rPr lang="cs-CZ" sz="2100" b="1" dirty="0" smtClean="0">
                <a:solidFill>
                  <a:srgbClr val="FF0000"/>
                </a:solidFill>
              </a:rPr>
              <a:t>k </a:t>
            </a:r>
            <a:r>
              <a:rPr lang="cs-CZ" sz="2100" b="1" dirty="0">
                <a:solidFill>
                  <a:srgbClr val="FF0000"/>
                </a:solidFill>
              </a:rPr>
              <a:t>úhlu </a:t>
            </a:r>
            <a:r>
              <a:rPr lang="cs-CZ" sz="2100" b="1" dirty="0">
                <a:solidFill>
                  <a:srgbClr val="FF0000"/>
                </a:solidFill>
                <a:latin typeface="Symbol" pitchFamily="18" charset="2"/>
              </a:rPr>
              <a:t>a</a:t>
            </a:r>
            <a:r>
              <a:rPr lang="cs-CZ" sz="2100" b="1" dirty="0">
                <a:solidFill>
                  <a:srgbClr val="FF0000"/>
                </a:solidFill>
              </a:rPr>
              <a:t> </a:t>
            </a:r>
            <a:r>
              <a:rPr lang="cs-CZ" sz="2100" b="1" dirty="0" smtClean="0">
                <a:solidFill>
                  <a:srgbClr val="FF0000"/>
                </a:solidFill>
              </a:rPr>
              <a:t> je ve všech trojúhelnících se stejným ostrým úhlem </a:t>
            </a:r>
            <a:r>
              <a:rPr lang="cs-CZ" sz="2100" b="1" dirty="0">
                <a:solidFill>
                  <a:srgbClr val="FF0000"/>
                </a:solidFill>
                <a:latin typeface="Symbol" pitchFamily="18" charset="2"/>
              </a:rPr>
              <a:t>a </a:t>
            </a:r>
            <a:r>
              <a:rPr lang="cs-CZ" sz="2100" b="1" dirty="0" smtClean="0">
                <a:solidFill>
                  <a:srgbClr val="FF0000"/>
                </a:solidFill>
              </a:rPr>
              <a:t>stejný</a:t>
            </a:r>
            <a:r>
              <a:rPr lang="cs-CZ" sz="2400" b="1" dirty="0" smtClean="0">
                <a:solidFill>
                  <a:srgbClr val="FF0000"/>
                </a:solidFill>
              </a:rPr>
              <a:t>.</a:t>
            </a:r>
            <a:endParaRPr lang="cs-CZ" sz="2400" b="1" dirty="0">
              <a:solidFill>
                <a:srgbClr val="FF0000"/>
              </a:solidFill>
            </a:endParaRPr>
          </a:p>
        </p:txBody>
      </p:sp>
      <p:cxnSp>
        <p:nvCxnSpPr>
          <p:cNvPr id="102" name="Přímá spojnice 101"/>
          <p:cNvCxnSpPr>
            <a:cxnSpLocks noChangeAspect="1"/>
          </p:cNvCxnSpPr>
          <p:nvPr/>
        </p:nvCxnSpPr>
        <p:spPr bwMode="auto">
          <a:xfrm>
            <a:off x="3582000" y="2421024"/>
            <a:ext cx="1079513" cy="1224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3" name="Přímá spojnice 102"/>
          <p:cNvCxnSpPr>
            <a:cxnSpLocks noChangeAspect="1"/>
          </p:cNvCxnSpPr>
          <p:nvPr/>
        </p:nvCxnSpPr>
        <p:spPr bwMode="auto">
          <a:xfrm>
            <a:off x="2844319" y="2926800"/>
            <a:ext cx="793763" cy="90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4" name="Přímá spojnice 103"/>
          <p:cNvCxnSpPr>
            <a:cxnSpLocks noChangeAspect="1"/>
          </p:cNvCxnSpPr>
          <p:nvPr/>
        </p:nvCxnSpPr>
        <p:spPr bwMode="auto">
          <a:xfrm>
            <a:off x="1908001" y="3546000"/>
            <a:ext cx="460383" cy="522000"/>
          </a:xfrm>
          <a:prstGeom prst="line">
            <a:avLst/>
          </a:prstGeom>
          <a:solidFill>
            <a:schemeClr val="accent1"/>
          </a:solidFill>
          <a:ln w="9525" cap="flat" cmpd="sng" algn="ctr">
            <a:solidFill>
              <a:schemeClr val="tx1"/>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105" name="TextovéPole 104"/>
              <p:cNvSpPr txBox="1"/>
              <p:nvPr/>
            </p:nvSpPr>
            <p:spPr>
              <a:xfrm>
                <a:off x="4445448" y="3635732"/>
                <a:ext cx="6296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𝐵</m:t>
                          </m:r>
                        </m:e>
                        <m:sub>
                          <m:r>
                            <a:rPr lang="cs-CZ" b="0" i="1" smtClean="0">
                              <a:latin typeface="Cambria Math"/>
                            </a:rPr>
                            <m:t>2</m:t>
                          </m:r>
                        </m:sub>
                      </m:sSub>
                    </m:oMath>
                  </m:oMathPara>
                </a14:m>
                <a:endParaRPr lang="cs-CZ" dirty="0"/>
              </a:p>
            </p:txBody>
          </p:sp>
        </mc:Choice>
        <mc:Fallback xmlns="">
          <p:sp>
            <p:nvSpPr>
              <p:cNvPr id="105" name="TextovéPole 104"/>
              <p:cNvSpPr txBox="1">
                <a:spLocks noRot="1" noChangeAspect="1" noMove="1" noResize="1" noEditPoints="1" noAdjustHandles="1" noChangeArrowheads="1" noChangeShapeType="1" noTextEdit="1"/>
              </p:cNvSpPr>
              <p:nvPr/>
            </p:nvSpPr>
            <p:spPr>
              <a:xfrm>
                <a:off x="4445448" y="3635732"/>
                <a:ext cx="629611" cy="369332"/>
              </a:xfrm>
              <a:prstGeom prst="rect">
                <a:avLst/>
              </a:prstGeom>
              <a:blipFill rotWithShape="1">
                <a:blip r:embed="rId8"/>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06" name="TextovéPole 105"/>
              <p:cNvSpPr txBox="1"/>
              <p:nvPr/>
            </p:nvSpPr>
            <p:spPr>
              <a:xfrm>
                <a:off x="3424191" y="3789040"/>
                <a:ext cx="42778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𝐵</m:t>
                          </m:r>
                        </m:e>
                        <m:sub>
                          <m:r>
                            <a:rPr lang="cs-CZ" b="0" i="1" smtClean="0">
                              <a:latin typeface="Cambria Math"/>
                            </a:rPr>
                            <m:t>1</m:t>
                          </m:r>
                        </m:sub>
                      </m:sSub>
                    </m:oMath>
                  </m:oMathPara>
                </a14:m>
                <a:endParaRPr lang="cs-CZ" dirty="0"/>
              </a:p>
            </p:txBody>
          </p:sp>
        </mc:Choice>
        <mc:Fallback xmlns="">
          <p:sp>
            <p:nvSpPr>
              <p:cNvPr id="106" name="TextovéPole 105"/>
              <p:cNvSpPr txBox="1">
                <a:spLocks noRot="1" noChangeAspect="1" noMove="1" noResize="1" noEditPoints="1" noAdjustHandles="1" noChangeArrowheads="1" noChangeShapeType="1" noTextEdit="1"/>
              </p:cNvSpPr>
              <p:nvPr/>
            </p:nvSpPr>
            <p:spPr>
              <a:xfrm>
                <a:off x="3424191" y="3789040"/>
                <a:ext cx="427781" cy="369332"/>
              </a:xfrm>
              <a:prstGeom prst="rect">
                <a:avLst/>
              </a:prstGeom>
              <a:blipFill rotWithShape="1">
                <a:blip r:embed="rId9"/>
                <a:stretch>
                  <a:fillRect b="-166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07" name="TextovéPole 106"/>
              <p:cNvSpPr txBox="1"/>
              <p:nvPr/>
            </p:nvSpPr>
            <p:spPr>
              <a:xfrm>
                <a:off x="2214583" y="4005064"/>
                <a:ext cx="42778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i="1" dirty="0" smtClean="0">
                          <a:latin typeface="Cambria Math"/>
                        </a:rPr>
                        <m:t>𝐵</m:t>
                      </m:r>
                    </m:oMath>
                  </m:oMathPara>
                </a14:m>
                <a:endParaRPr lang="cs-CZ" dirty="0"/>
              </a:p>
            </p:txBody>
          </p:sp>
        </mc:Choice>
        <mc:Fallback xmlns="">
          <p:sp>
            <p:nvSpPr>
              <p:cNvPr id="107" name="TextovéPole 106"/>
              <p:cNvSpPr txBox="1">
                <a:spLocks noRot="1" noChangeAspect="1" noMove="1" noResize="1" noEditPoints="1" noAdjustHandles="1" noChangeArrowheads="1" noChangeShapeType="1" noTextEdit="1"/>
              </p:cNvSpPr>
              <p:nvPr/>
            </p:nvSpPr>
            <p:spPr>
              <a:xfrm>
                <a:off x="2214583" y="4005064"/>
                <a:ext cx="427781" cy="369332"/>
              </a:xfrm>
              <a:prstGeom prst="rect">
                <a:avLst/>
              </a:prstGeom>
              <a:blipFill rotWithShape="1">
                <a:blip r:embed="rId10"/>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08" name="TextovéPole 107"/>
              <p:cNvSpPr txBox="1"/>
              <p:nvPr/>
            </p:nvSpPr>
            <p:spPr>
              <a:xfrm>
                <a:off x="3870381" y="1691516"/>
                <a:ext cx="43837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𝐶</m:t>
                          </m:r>
                        </m:e>
                        <m:sub>
                          <m:r>
                            <a:rPr lang="cs-CZ" b="0" i="1" smtClean="0">
                              <a:latin typeface="Cambria Math"/>
                            </a:rPr>
                            <m:t>3</m:t>
                          </m:r>
                        </m:sub>
                      </m:sSub>
                    </m:oMath>
                  </m:oMathPara>
                </a14:m>
                <a:endParaRPr lang="cs-CZ" dirty="0"/>
              </a:p>
            </p:txBody>
          </p:sp>
        </mc:Choice>
        <mc:Fallback xmlns="">
          <p:sp>
            <p:nvSpPr>
              <p:cNvPr id="108" name="TextovéPole 107"/>
              <p:cNvSpPr txBox="1">
                <a:spLocks noRot="1" noChangeAspect="1" noMove="1" noResize="1" noEditPoints="1" noAdjustHandles="1" noChangeArrowheads="1" noChangeShapeType="1" noTextEdit="1"/>
              </p:cNvSpPr>
              <p:nvPr/>
            </p:nvSpPr>
            <p:spPr>
              <a:xfrm>
                <a:off x="3870381" y="1691516"/>
                <a:ext cx="438375" cy="369332"/>
              </a:xfrm>
              <a:prstGeom prst="rect">
                <a:avLst/>
              </a:prstGeom>
              <a:blipFill rotWithShape="1">
                <a:blip r:embed="rId11"/>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09" name="TextovéPole 108"/>
              <p:cNvSpPr txBox="1"/>
              <p:nvPr/>
            </p:nvSpPr>
            <p:spPr>
              <a:xfrm>
                <a:off x="3203848" y="2051556"/>
                <a:ext cx="41241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smtClean="0">
                              <a:latin typeface="Cambria Math"/>
                            </a:rPr>
                          </m:ctrlPr>
                        </m:sSubPr>
                        <m:e>
                          <m:r>
                            <a:rPr lang="cs-CZ" b="0" i="1" smtClean="0">
                              <a:latin typeface="Cambria Math"/>
                            </a:rPr>
                            <m:t>𝐶</m:t>
                          </m:r>
                        </m:e>
                        <m:sub>
                          <m:r>
                            <a:rPr lang="cs-CZ" b="0" i="1" smtClean="0">
                              <a:latin typeface="Cambria Math"/>
                            </a:rPr>
                            <m:t>2</m:t>
                          </m:r>
                        </m:sub>
                      </m:sSub>
                    </m:oMath>
                  </m:oMathPara>
                </a14:m>
                <a:endParaRPr lang="cs-CZ" dirty="0"/>
              </a:p>
            </p:txBody>
          </p:sp>
        </mc:Choice>
        <mc:Fallback xmlns="">
          <p:sp>
            <p:nvSpPr>
              <p:cNvPr id="109" name="TextovéPole 108"/>
              <p:cNvSpPr txBox="1">
                <a:spLocks noRot="1" noChangeAspect="1" noMove="1" noResize="1" noEditPoints="1" noAdjustHandles="1" noChangeArrowheads="1" noChangeShapeType="1" noTextEdit="1"/>
              </p:cNvSpPr>
              <p:nvPr/>
            </p:nvSpPr>
            <p:spPr>
              <a:xfrm>
                <a:off x="3203848" y="2051556"/>
                <a:ext cx="412419" cy="369332"/>
              </a:xfrm>
              <a:prstGeom prst="rect">
                <a:avLst/>
              </a:prstGeom>
              <a:blipFill rotWithShape="1">
                <a:blip r:embed="rId12"/>
                <a:stretch>
                  <a:fillRect b="-166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10" name="TextovéPole 109"/>
              <p:cNvSpPr txBox="1"/>
              <p:nvPr/>
            </p:nvSpPr>
            <p:spPr>
              <a:xfrm>
                <a:off x="2483768" y="2555612"/>
                <a:ext cx="4772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i="1" dirty="0" smtClean="0">
                              <a:latin typeface="Cambria Math"/>
                            </a:rPr>
                          </m:ctrlPr>
                        </m:sSubPr>
                        <m:e>
                          <m:r>
                            <a:rPr lang="cs-CZ" b="0" i="1" dirty="0" smtClean="0">
                              <a:latin typeface="Cambria Math"/>
                            </a:rPr>
                            <m:t>𝐶</m:t>
                          </m:r>
                        </m:e>
                        <m:sub>
                          <m:r>
                            <a:rPr lang="cs-CZ" b="0" i="1" dirty="0" smtClean="0">
                              <a:latin typeface="Cambria Math"/>
                            </a:rPr>
                            <m:t>1</m:t>
                          </m:r>
                        </m:sub>
                      </m:sSub>
                    </m:oMath>
                  </m:oMathPara>
                </a14:m>
                <a:endParaRPr lang="cs-CZ" dirty="0"/>
              </a:p>
            </p:txBody>
          </p:sp>
        </mc:Choice>
        <mc:Fallback xmlns="">
          <p:sp>
            <p:nvSpPr>
              <p:cNvPr id="110" name="TextovéPole 109"/>
              <p:cNvSpPr txBox="1">
                <a:spLocks noRot="1" noChangeAspect="1" noMove="1" noResize="1" noEditPoints="1" noAdjustHandles="1" noChangeArrowheads="1" noChangeShapeType="1" noTextEdit="1"/>
              </p:cNvSpPr>
              <p:nvPr/>
            </p:nvSpPr>
            <p:spPr>
              <a:xfrm>
                <a:off x="2483768" y="2555612"/>
                <a:ext cx="477211" cy="369332"/>
              </a:xfrm>
              <a:prstGeom prst="rect">
                <a:avLst/>
              </a:prstGeom>
              <a:blipFill rotWithShape="1">
                <a:blip r:embed="rId13"/>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11" name="TextovéPole 110"/>
              <p:cNvSpPr txBox="1"/>
              <p:nvPr/>
            </p:nvSpPr>
            <p:spPr>
              <a:xfrm>
                <a:off x="1619672" y="3176080"/>
                <a:ext cx="4772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i="1" dirty="0" smtClean="0">
                          <a:latin typeface="Cambria Math"/>
                        </a:rPr>
                        <m:t>𝐶</m:t>
                      </m:r>
                    </m:oMath>
                  </m:oMathPara>
                </a14:m>
                <a:endParaRPr lang="cs-CZ" dirty="0"/>
              </a:p>
            </p:txBody>
          </p:sp>
        </mc:Choice>
        <mc:Fallback xmlns="">
          <p:sp>
            <p:nvSpPr>
              <p:cNvPr id="111" name="TextovéPole 110"/>
              <p:cNvSpPr txBox="1">
                <a:spLocks noRot="1" noChangeAspect="1" noMove="1" noResize="1" noEditPoints="1" noAdjustHandles="1" noChangeArrowheads="1" noChangeShapeType="1" noTextEdit="1"/>
              </p:cNvSpPr>
              <p:nvPr/>
            </p:nvSpPr>
            <p:spPr>
              <a:xfrm>
                <a:off x="1619672" y="3176080"/>
                <a:ext cx="477211" cy="369332"/>
              </a:xfrm>
              <a:prstGeom prst="rect">
                <a:avLst/>
              </a:prstGeom>
              <a:blipFill rotWithShape="1">
                <a:blip r:embed="rId14"/>
                <a:stretch>
                  <a:fillRect/>
                </a:stretch>
              </a:blipFill>
            </p:spPr>
            <p:txBody>
              <a:bodyPr/>
              <a:lstStyle/>
              <a:p>
                <a:r>
                  <a:rPr lang="cs-CZ">
                    <a:noFill/>
                  </a:rPr>
                  <a:t> </a:t>
                </a:r>
              </a:p>
            </p:txBody>
          </p:sp>
        </mc:Fallback>
      </mc:AlternateContent>
      <p:cxnSp>
        <p:nvCxnSpPr>
          <p:cNvPr id="112" name="Přímá spojnice 111"/>
          <p:cNvCxnSpPr/>
          <p:nvPr/>
        </p:nvCxnSpPr>
        <p:spPr bwMode="auto">
          <a:xfrm>
            <a:off x="5166000" y="2808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3" name="Přímá spojnice 112"/>
          <p:cNvCxnSpPr/>
          <p:nvPr/>
        </p:nvCxnSpPr>
        <p:spPr bwMode="auto">
          <a:xfrm>
            <a:off x="5220072" y="2861484"/>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4" name="Přímá spojnice 113"/>
          <p:cNvCxnSpPr/>
          <p:nvPr/>
        </p:nvCxnSpPr>
        <p:spPr bwMode="auto">
          <a:xfrm>
            <a:off x="4121756" y="2952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5" name="Přímá spojnice 114"/>
          <p:cNvCxnSpPr/>
          <p:nvPr/>
        </p:nvCxnSpPr>
        <p:spPr bwMode="auto">
          <a:xfrm>
            <a:off x="4185186" y="2988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6" name="Přímá spojnice 115"/>
          <p:cNvCxnSpPr/>
          <p:nvPr/>
        </p:nvCxnSpPr>
        <p:spPr bwMode="auto">
          <a:xfrm>
            <a:off x="3313775" y="3369029"/>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7" name="Přímá spojnice 116"/>
          <p:cNvCxnSpPr/>
          <p:nvPr/>
        </p:nvCxnSpPr>
        <p:spPr bwMode="auto">
          <a:xfrm>
            <a:off x="3258000" y="3312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8" name="Přímá spojnice 117"/>
          <p:cNvCxnSpPr/>
          <p:nvPr/>
        </p:nvCxnSpPr>
        <p:spPr bwMode="auto">
          <a:xfrm>
            <a:off x="2211049" y="376996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9" name="Přímá spojnice 118"/>
          <p:cNvCxnSpPr/>
          <p:nvPr/>
        </p:nvCxnSpPr>
        <p:spPr bwMode="auto">
          <a:xfrm>
            <a:off x="2149200" y="3744000"/>
            <a:ext cx="0" cy="18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0" name="Oblouk 119"/>
          <p:cNvSpPr/>
          <p:nvPr/>
        </p:nvSpPr>
        <p:spPr bwMode="auto">
          <a:xfrm rot="8431249">
            <a:off x="1672759" y="3311706"/>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121" name="Oblouk 120"/>
          <p:cNvSpPr/>
          <p:nvPr/>
        </p:nvSpPr>
        <p:spPr bwMode="auto">
          <a:xfrm rot="8431249">
            <a:off x="2591082" y="2664294"/>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122" name="Oblouk 121"/>
          <p:cNvSpPr/>
          <p:nvPr/>
        </p:nvSpPr>
        <p:spPr bwMode="auto">
          <a:xfrm rot="8431249">
            <a:off x="3332306" y="2187317"/>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123" name="Oblouk 122"/>
          <p:cNvSpPr/>
          <p:nvPr/>
        </p:nvSpPr>
        <p:spPr bwMode="auto">
          <a:xfrm rot="8431249">
            <a:off x="4062302" y="1702732"/>
            <a:ext cx="470483" cy="4674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124" name="TextovéPole 123"/>
          <p:cNvSpPr txBox="1"/>
          <p:nvPr/>
        </p:nvSpPr>
        <p:spPr>
          <a:xfrm>
            <a:off x="1790110" y="3491716"/>
            <a:ext cx="261610" cy="369332"/>
          </a:xfrm>
          <a:prstGeom prst="rect">
            <a:avLst/>
          </a:prstGeom>
          <a:noFill/>
        </p:spPr>
        <p:txBody>
          <a:bodyPr wrap="none" rtlCol="0">
            <a:spAutoFit/>
          </a:bodyPr>
          <a:lstStyle/>
          <a:p>
            <a:r>
              <a:rPr lang="cs-CZ" b="1" dirty="0" smtClean="0"/>
              <a:t>·</a:t>
            </a:r>
            <a:endParaRPr lang="cs-CZ" b="1" dirty="0"/>
          </a:p>
        </p:txBody>
      </p:sp>
      <p:sp>
        <p:nvSpPr>
          <p:cNvPr id="125" name="TextovéPole 124"/>
          <p:cNvSpPr txBox="1"/>
          <p:nvPr/>
        </p:nvSpPr>
        <p:spPr>
          <a:xfrm>
            <a:off x="2695518" y="2843644"/>
            <a:ext cx="261610" cy="369332"/>
          </a:xfrm>
          <a:prstGeom prst="rect">
            <a:avLst/>
          </a:prstGeom>
          <a:noFill/>
        </p:spPr>
        <p:txBody>
          <a:bodyPr wrap="none" rtlCol="0">
            <a:spAutoFit/>
          </a:bodyPr>
          <a:lstStyle/>
          <a:p>
            <a:r>
              <a:rPr lang="cs-CZ" b="1" dirty="0" smtClean="0"/>
              <a:t>·</a:t>
            </a:r>
            <a:endParaRPr lang="cs-CZ" b="1" dirty="0"/>
          </a:p>
        </p:txBody>
      </p:sp>
      <p:sp>
        <p:nvSpPr>
          <p:cNvPr id="126" name="TextovéPole 125"/>
          <p:cNvSpPr txBox="1"/>
          <p:nvPr/>
        </p:nvSpPr>
        <p:spPr>
          <a:xfrm>
            <a:off x="3436742" y="2348880"/>
            <a:ext cx="261610" cy="369332"/>
          </a:xfrm>
          <a:prstGeom prst="rect">
            <a:avLst/>
          </a:prstGeom>
          <a:noFill/>
        </p:spPr>
        <p:txBody>
          <a:bodyPr wrap="none" rtlCol="0">
            <a:spAutoFit/>
          </a:bodyPr>
          <a:lstStyle/>
          <a:p>
            <a:r>
              <a:rPr lang="cs-CZ" b="1" dirty="0" smtClean="0"/>
              <a:t>·</a:t>
            </a:r>
            <a:endParaRPr lang="cs-CZ" b="1" dirty="0"/>
          </a:p>
        </p:txBody>
      </p:sp>
      <p:sp>
        <p:nvSpPr>
          <p:cNvPr id="127" name="TextovéPole 126"/>
          <p:cNvSpPr txBox="1"/>
          <p:nvPr/>
        </p:nvSpPr>
        <p:spPr>
          <a:xfrm>
            <a:off x="4176000" y="1872000"/>
            <a:ext cx="261610" cy="369332"/>
          </a:xfrm>
          <a:prstGeom prst="rect">
            <a:avLst/>
          </a:prstGeom>
          <a:noFill/>
        </p:spPr>
        <p:txBody>
          <a:bodyPr wrap="none" rtlCol="0">
            <a:spAutoFit/>
          </a:bodyPr>
          <a:lstStyle/>
          <a:p>
            <a:r>
              <a:rPr lang="cs-CZ" b="1" dirty="0" smtClean="0"/>
              <a:t>·</a:t>
            </a:r>
            <a:endParaRPr lang="cs-CZ" b="1" dirty="0"/>
          </a:p>
        </p:txBody>
      </p:sp>
      <p:sp>
        <p:nvSpPr>
          <p:cNvPr id="128" name="Oblouk 127"/>
          <p:cNvSpPr/>
          <p:nvPr/>
        </p:nvSpPr>
        <p:spPr bwMode="auto">
          <a:xfrm rot="936920">
            <a:off x="1150889" y="3756172"/>
            <a:ext cx="682094" cy="650917"/>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129" name="TextovéPole 128"/>
          <p:cNvSpPr txBox="1"/>
          <p:nvPr/>
        </p:nvSpPr>
        <p:spPr>
          <a:xfrm>
            <a:off x="1216959" y="3875366"/>
            <a:ext cx="432048" cy="369332"/>
          </a:xfrm>
          <a:prstGeom prst="rect">
            <a:avLst/>
          </a:prstGeom>
          <a:noFill/>
        </p:spPr>
        <p:txBody>
          <a:bodyPr wrap="square" rtlCol="0">
            <a:spAutoFit/>
          </a:bodyPr>
          <a:lstStyle/>
          <a:p>
            <a:r>
              <a:rPr lang="cs-CZ" dirty="0" smtClean="0">
                <a:latin typeface="Symbol" pitchFamily="18" charset="2"/>
              </a:rPr>
              <a:t>a</a:t>
            </a:r>
            <a:endParaRPr lang="cs-CZ" dirty="0">
              <a:latin typeface="Symbol" pitchFamily="18" charset="2"/>
            </a:endParaRPr>
          </a:p>
        </p:txBody>
      </p:sp>
    </p:spTree>
    <p:extLst>
      <p:ext uri="{BB962C8B-B14F-4D97-AF65-F5344CB8AC3E}">
        <p14:creationId xmlns:p14="http://schemas.microsoft.com/office/powerpoint/2010/main" val="3784085996"/>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fill="hold"/>
                                        <p:tgtEl>
                                          <p:spTgt spid="77"/>
                                        </p:tgtEl>
                                        <p:attrNameLst>
                                          <p:attrName>ppt_x</p:attrName>
                                        </p:attrNameLst>
                                      </p:cBhvr>
                                      <p:tavLst>
                                        <p:tav tm="0">
                                          <p:val>
                                            <p:strVal val="0-#ppt_w/2"/>
                                          </p:val>
                                        </p:tav>
                                        <p:tav tm="100000">
                                          <p:val>
                                            <p:strVal val="#ppt_x"/>
                                          </p:val>
                                        </p:tav>
                                      </p:tavLst>
                                    </p:anim>
                                    <p:anim calcmode="lin" valueType="num">
                                      <p:cBhvr additive="base">
                                        <p:cTn id="8" dur="500" fill="hold"/>
                                        <p:tgtEl>
                                          <p:spTgt spid="77"/>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additive="base">
                                        <p:cTn id="11" dur="500" fill="hold"/>
                                        <p:tgtEl>
                                          <p:spTgt spid="94"/>
                                        </p:tgtEl>
                                        <p:attrNameLst>
                                          <p:attrName>ppt_x</p:attrName>
                                        </p:attrNameLst>
                                      </p:cBhvr>
                                      <p:tavLst>
                                        <p:tav tm="0">
                                          <p:val>
                                            <p:strVal val="#ppt_x"/>
                                          </p:val>
                                        </p:tav>
                                        <p:tav tm="100000">
                                          <p:val>
                                            <p:strVal val="#ppt_x"/>
                                          </p:val>
                                        </p:tav>
                                      </p:tavLst>
                                    </p:anim>
                                    <p:anim calcmode="lin" valueType="num">
                                      <p:cBhvr additive="base">
                                        <p:cTn id="12" dur="500" fill="hold"/>
                                        <p:tgtEl>
                                          <p:spTgt spid="9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6"/>
                                        </p:tgtEl>
                                        <p:attrNameLst>
                                          <p:attrName>style.visibility</p:attrName>
                                        </p:attrNameLst>
                                      </p:cBhvr>
                                      <p:to>
                                        <p:strVal val="visible"/>
                                      </p:to>
                                    </p:set>
                                    <p:anim calcmode="lin" valueType="num">
                                      <p:cBhvr additive="base">
                                        <p:cTn id="15" dur="500" fill="hold"/>
                                        <p:tgtEl>
                                          <p:spTgt spid="86"/>
                                        </p:tgtEl>
                                        <p:attrNameLst>
                                          <p:attrName>ppt_x</p:attrName>
                                        </p:attrNameLst>
                                      </p:cBhvr>
                                      <p:tavLst>
                                        <p:tav tm="0">
                                          <p:val>
                                            <p:strVal val="#ppt_x"/>
                                          </p:val>
                                        </p:tav>
                                        <p:tav tm="100000">
                                          <p:val>
                                            <p:strVal val="#ppt_x"/>
                                          </p:val>
                                        </p:tav>
                                      </p:tavLst>
                                    </p:anim>
                                    <p:anim calcmode="lin" valueType="num">
                                      <p:cBhvr additive="base">
                                        <p:cTn id="16" dur="500" fill="hold"/>
                                        <p:tgtEl>
                                          <p:spTgt spid="8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5"/>
                                        </p:tgtEl>
                                        <p:attrNameLst>
                                          <p:attrName>style.visibility</p:attrName>
                                        </p:attrNameLst>
                                      </p:cBhvr>
                                      <p:to>
                                        <p:strVal val="visible"/>
                                      </p:to>
                                    </p:set>
                                    <p:anim calcmode="lin" valueType="num">
                                      <p:cBhvr additive="base">
                                        <p:cTn id="19" dur="500" fill="hold"/>
                                        <p:tgtEl>
                                          <p:spTgt spid="95"/>
                                        </p:tgtEl>
                                        <p:attrNameLst>
                                          <p:attrName>ppt_x</p:attrName>
                                        </p:attrNameLst>
                                      </p:cBhvr>
                                      <p:tavLst>
                                        <p:tav tm="0">
                                          <p:val>
                                            <p:strVal val="#ppt_x"/>
                                          </p:val>
                                        </p:tav>
                                        <p:tav tm="100000">
                                          <p:val>
                                            <p:strVal val="#ppt_x"/>
                                          </p:val>
                                        </p:tav>
                                      </p:tavLst>
                                    </p:anim>
                                    <p:anim calcmode="lin" valueType="num">
                                      <p:cBhvr additive="base">
                                        <p:cTn id="20" dur="500" fill="hold"/>
                                        <p:tgtEl>
                                          <p:spTgt spid="9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2"/>
                                        </p:tgtEl>
                                        <p:attrNameLst>
                                          <p:attrName>style.visibility</p:attrName>
                                        </p:attrNameLst>
                                      </p:cBhvr>
                                      <p:to>
                                        <p:strVal val="visible"/>
                                      </p:to>
                                    </p:set>
                                    <p:anim calcmode="lin" valueType="num">
                                      <p:cBhvr additive="base">
                                        <p:cTn id="23" dur="500" fill="hold"/>
                                        <p:tgtEl>
                                          <p:spTgt spid="102"/>
                                        </p:tgtEl>
                                        <p:attrNameLst>
                                          <p:attrName>ppt_x</p:attrName>
                                        </p:attrNameLst>
                                      </p:cBhvr>
                                      <p:tavLst>
                                        <p:tav tm="0">
                                          <p:val>
                                            <p:strVal val="#ppt_x"/>
                                          </p:val>
                                        </p:tav>
                                        <p:tav tm="100000">
                                          <p:val>
                                            <p:strVal val="#ppt_x"/>
                                          </p:val>
                                        </p:tav>
                                      </p:tavLst>
                                    </p:anim>
                                    <p:anim calcmode="lin" valueType="num">
                                      <p:cBhvr additive="base">
                                        <p:cTn id="24" dur="500" fill="hold"/>
                                        <p:tgtEl>
                                          <p:spTgt spid="10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03"/>
                                        </p:tgtEl>
                                        <p:attrNameLst>
                                          <p:attrName>style.visibility</p:attrName>
                                        </p:attrNameLst>
                                      </p:cBhvr>
                                      <p:to>
                                        <p:strVal val="visible"/>
                                      </p:to>
                                    </p:set>
                                    <p:anim calcmode="lin" valueType="num">
                                      <p:cBhvr additive="base">
                                        <p:cTn id="27" dur="500" fill="hold"/>
                                        <p:tgtEl>
                                          <p:spTgt spid="103"/>
                                        </p:tgtEl>
                                        <p:attrNameLst>
                                          <p:attrName>ppt_x</p:attrName>
                                        </p:attrNameLst>
                                      </p:cBhvr>
                                      <p:tavLst>
                                        <p:tav tm="0">
                                          <p:val>
                                            <p:strVal val="#ppt_x"/>
                                          </p:val>
                                        </p:tav>
                                        <p:tav tm="100000">
                                          <p:val>
                                            <p:strVal val="#ppt_x"/>
                                          </p:val>
                                        </p:tav>
                                      </p:tavLst>
                                    </p:anim>
                                    <p:anim calcmode="lin" valueType="num">
                                      <p:cBhvr additive="base">
                                        <p:cTn id="28" dur="500" fill="hold"/>
                                        <p:tgtEl>
                                          <p:spTgt spid="10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04"/>
                                        </p:tgtEl>
                                        <p:attrNameLst>
                                          <p:attrName>style.visibility</p:attrName>
                                        </p:attrNameLst>
                                      </p:cBhvr>
                                      <p:to>
                                        <p:strVal val="visible"/>
                                      </p:to>
                                    </p:set>
                                    <p:anim calcmode="lin" valueType="num">
                                      <p:cBhvr additive="base">
                                        <p:cTn id="31" dur="500" fill="hold"/>
                                        <p:tgtEl>
                                          <p:spTgt spid="104"/>
                                        </p:tgtEl>
                                        <p:attrNameLst>
                                          <p:attrName>ppt_x</p:attrName>
                                        </p:attrNameLst>
                                      </p:cBhvr>
                                      <p:tavLst>
                                        <p:tav tm="0">
                                          <p:val>
                                            <p:strVal val="#ppt_x"/>
                                          </p:val>
                                        </p:tav>
                                        <p:tav tm="100000">
                                          <p:val>
                                            <p:strVal val="#ppt_x"/>
                                          </p:val>
                                        </p:tav>
                                      </p:tavLst>
                                    </p:anim>
                                    <p:anim calcmode="lin" valueType="num">
                                      <p:cBhvr additive="base">
                                        <p:cTn id="32" dur="500" fill="hold"/>
                                        <p:tgtEl>
                                          <p:spTgt spid="104"/>
                                        </p:tgtEl>
                                        <p:attrNameLst>
                                          <p:attrName>ppt_y</p:attrName>
                                        </p:attrNameLst>
                                      </p:cBhvr>
                                      <p:tavLst>
                                        <p:tav tm="0">
                                          <p:val>
                                            <p:strVal val="1+#ppt_h/2"/>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500" fill="hold"/>
                                        <p:tgtEl>
                                          <p:spTgt spid="107"/>
                                        </p:tgtEl>
                                        <p:attrNameLst>
                                          <p:attrName>ppt_x</p:attrName>
                                        </p:attrNameLst>
                                      </p:cBhvr>
                                      <p:tavLst>
                                        <p:tav tm="0">
                                          <p:val>
                                            <p:strVal val="0-#ppt_w/2"/>
                                          </p:val>
                                        </p:tav>
                                        <p:tav tm="100000">
                                          <p:val>
                                            <p:strVal val="#ppt_x"/>
                                          </p:val>
                                        </p:tav>
                                      </p:tavLst>
                                    </p:anim>
                                    <p:anim calcmode="lin" valueType="num">
                                      <p:cBhvr additive="base">
                                        <p:cTn id="36" dur="500" fill="hold"/>
                                        <p:tgtEl>
                                          <p:spTgt spid="107"/>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119"/>
                                        </p:tgtEl>
                                        <p:attrNameLst>
                                          <p:attrName>style.visibility</p:attrName>
                                        </p:attrNameLst>
                                      </p:cBhvr>
                                      <p:to>
                                        <p:strVal val="visible"/>
                                      </p:to>
                                    </p:set>
                                    <p:anim calcmode="lin" valueType="num">
                                      <p:cBhvr additive="base">
                                        <p:cTn id="39" dur="500" fill="hold"/>
                                        <p:tgtEl>
                                          <p:spTgt spid="119"/>
                                        </p:tgtEl>
                                        <p:attrNameLst>
                                          <p:attrName>ppt_x</p:attrName>
                                        </p:attrNameLst>
                                      </p:cBhvr>
                                      <p:tavLst>
                                        <p:tav tm="0">
                                          <p:val>
                                            <p:strVal val="0-#ppt_w/2"/>
                                          </p:val>
                                        </p:tav>
                                        <p:tav tm="100000">
                                          <p:val>
                                            <p:strVal val="#ppt_x"/>
                                          </p:val>
                                        </p:tav>
                                      </p:tavLst>
                                    </p:anim>
                                    <p:anim calcmode="lin" valueType="num">
                                      <p:cBhvr additive="base">
                                        <p:cTn id="40" dur="500" fill="hold"/>
                                        <p:tgtEl>
                                          <p:spTgt spid="119"/>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118"/>
                                        </p:tgtEl>
                                        <p:attrNameLst>
                                          <p:attrName>style.visibility</p:attrName>
                                        </p:attrNameLst>
                                      </p:cBhvr>
                                      <p:to>
                                        <p:strVal val="visible"/>
                                      </p:to>
                                    </p:set>
                                    <p:anim calcmode="lin" valueType="num">
                                      <p:cBhvr additive="base">
                                        <p:cTn id="43" dur="500" fill="hold"/>
                                        <p:tgtEl>
                                          <p:spTgt spid="118"/>
                                        </p:tgtEl>
                                        <p:attrNameLst>
                                          <p:attrName>ppt_x</p:attrName>
                                        </p:attrNameLst>
                                      </p:cBhvr>
                                      <p:tavLst>
                                        <p:tav tm="0">
                                          <p:val>
                                            <p:strVal val="0-#ppt_w/2"/>
                                          </p:val>
                                        </p:tav>
                                        <p:tav tm="100000">
                                          <p:val>
                                            <p:strVal val="#ppt_x"/>
                                          </p:val>
                                        </p:tav>
                                      </p:tavLst>
                                    </p:anim>
                                    <p:anim calcmode="lin" valueType="num">
                                      <p:cBhvr additive="base">
                                        <p:cTn id="44" dur="500" fill="hold"/>
                                        <p:tgtEl>
                                          <p:spTgt spid="118"/>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116"/>
                                        </p:tgtEl>
                                        <p:attrNameLst>
                                          <p:attrName>style.visibility</p:attrName>
                                        </p:attrNameLst>
                                      </p:cBhvr>
                                      <p:to>
                                        <p:strVal val="visible"/>
                                      </p:to>
                                    </p:set>
                                    <p:anim calcmode="lin" valueType="num">
                                      <p:cBhvr additive="base">
                                        <p:cTn id="47" dur="500" fill="hold"/>
                                        <p:tgtEl>
                                          <p:spTgt spid="116"/>
                                        </p:tgtEl>
                                        <p:attrNameLst>
                                          <p:attrName>ppt_x</p:attrName>
                                        </p:attrNameLst>
                                      </p:cBhvr>
                                      <p:tavLst>
                                        <p:tav tm="0">
                                          <p:val>
                                            <p:strVal val="0-#ppt_w/2"/>
                                          </p:val>
                                        </p:tav>
                                        <p:tav tm="100000">
                                          <p:val>
                                            <p:strVal val="#ppt_x"/>
                                          </p:val>
                                        </p:tav>
                                      </p:tavLst>
                                    </p:anim>
                                    <p:anim calcmode="lin" valueType="num">
                                      <p:cBhvr additive="base">
                                        <p:cTn id="48" dur="500" fill="hold"/>
                                        <p:tgtEl>
                                          <p:spTgt spid="116"/>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117"/>
                                        </p:tgtEl>
                                        <p:attrNameLst>
                                          <p:attrName>style.visibility</p:attrName>
                                        </p:attrNameLst>
                                      </p:cBhvr>
                                      <p:to>
                                        <p:strVal val="visible"/>
                                      </p:to>
                                    </p:set>
                                    <p:anim calcmode="lin" valueType="num">
                                      <p:cBhvr additive="base">
                                        <p:cTn id="51" dur="500" fill="hold"/>
                                        <p:tgtEl>
                                          <p:spTgt spid="117"/>
                                        </p:tgtEl>
                                        <p:attrNameLst>
                                          <p:attrName>ppt_x</p:attrName>
                                        </p:attrNameLst>
                                      </p:cBhvr>
                                      <p:tavLst>
                                        <p:tav tm="0">
                                          <p:val>
                                            <p:strVal val="0-#ppt_w/2"/>
                                          </p:val>
                                        </p:tav>
                                        <p:tav tm="100000">
                                          <p:val>
                                            <p:strVal val="#ppt_x"/>
                                          </p:val>
                                        </p:tav>
                                      </p:tavLst>
                                    </p:anim>
                                    <p:anim calcmode="lin" valueType="num">
                                      <p:cBhvr additive="base">
                                        <p:cTn id="52" dur="500" fill="hold"/>
                                        <p:tgtEl>
                                          <p:spTgt spid="117"/>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115"/>
                                        </p:tgtEl>
                                        <p:attrNameLst>
                                          <p:attrName>style.visibility</p:attrName>
                                        </p:attrNameLst>
                                      </p:cBhvr>
                                      <p:to>
                                        <p:strVal val="visible"/>
                                      </p:to>
                                    </p:set>
                                    <p:anim calcmode="lin" valueType="num">
                                      <p:cBhvr additive="base">
                                        <p:cTn id="55" dur="500" fill="hold"/>
                                        <p:tgtEl>
                                          <p:spTgt spid="115"/>
                                        </p:tgtEl>
                                        <p:attrNameLst>
                                          <p:attrName>ppt_x</p:attrName>
                                        </p:attrNameLst>
                                      </p:cBhvr>
                                      <p:tavLst>
                                        <p:tav tm="0">
                                          <p:val>
                                            <p:strVal val="0-#ppt_w/2"/>
                                          </p:val>
                                        </p:tav>
                                        <p:tav tm="100000">
                                          <p:val>
                                            <p:strVal val="#ppt_x"/>
                                          </p:val>
                                        </p:tav>
                                      </p:tavLst>
                                    </p:anim>
                                    <p:anim calcmode="lin" valueType="num">
                                      <p:cBhvr additive="base">
                                        <p:cTn id="56" dur="500" fill="hold"/>
                                        <p:tgtEl>
                                          <p:spTgt spid="115"/>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500" fill="hold"/>
                                        <p:tgtEl>
                                          <p:spTgt spid="114"/>
                                        </p:tgtEl>
                                        <p:attrNameLst>
                                          <p:attrName>ppt_x</p:attrName>
                                        </p:attrNameLst>
                                      </p:cBhvr>
                                      <p:tavLst>
                                        <p:tav tm="0">
                                          <p:val>
                                            <p:strVal val="0-#ppt_w/2"/>
                                          </p:val>
                                        </p:tav>
                                        <p:tav tm="100000">
                                          <p:val>
                                            <p:strVal val="#ppt_x"/>
                                          </p:val>
                                        </p:tav>
                                      </p:tavLst>
                                    </p:anim>
                                    <p:anim calcmode="lin" valueType="num">
                                      <p:cBhvr additive="base">
                                        <p:cTn id="60" dur="50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500" fill="hold"/>
                                        <p:tgtEl>
                                          <p:spTgt spid="113"/>
                                        </p:tgtEl>
                                        <p:attrNameLst>
                                          <p:attrName>ppt_x</p:attrName>
                                        </p:attrNameLst>
                                      </p:cBhvr>
                                      <p:tavLst>
                                        <p:tav tm="0">
                                          <p:val>
                                            <p:strVal val="0-#ppt_w/2"/>
                                          </p:val>
                                        </p:tav>
                                        <p:tav tm="100000">
                                          <p:val>
                                            <p:strVal val="#ppt_x"/>
                                          </p:val>
                                        </p:tav>
                                      </p:tavLst>
                                    </p:anim>
                                    <p:anim calcmode="lin" valueType="num">
                                      <p:cBhvr additive="base">
                                        <p:cTn id="64" dur="500" fill="hold"/>
                                        <p:tgtEl>
                                          <p:spTgt spid="113"/>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112"/>
                                        </p:tgtEl>
                                        <p:attrNameLst>
                                          <p:attrName>style.visibility</p:attrName>
                                        </p:attrNameLst>
                                      </p:cBhvr>
                                      <p:to>
                                        <p:strVal val="visible"/>
                                      </p:to>
                                    </p:set>
                                    <p:anim calcmode="lin" valueType="num">
                                      <p:cBhvr additive="base">
                                        <p:cTn id="67" dur="500" fill="hold"/>
                                        <p:tgtEl>
                                          <p:spTgt spid="112"/>
                                        </p:tgtEl>
                                        <p:attrNameLst>
                                          <p:attrName>ppt_x</p:attrName>
                                        </p:attrNameLst>
                                      </p:cBhvr>
                                      <p:tavLst>
                                        <p:tav tm="0">
                                          <p:val>
                                            <p:strVal val="0-#ppt_w/2"/>
                                          </p:val>
                                        </p:tav>
                                        <p:tav tm="100000">
                                          <p:val>
                                            <p:strVal val="#ppt_x"/>
                                          </p:val>
                                        </p:tav>
                                      </p:tavLst>
                                    </p:anim>
                                    <p:anim calcmode="lin" valueType="num">
                                      <p:cBhvr additive="base">
                                        <p:cTn id="68" dur="500" fill="hold"/>
                                        <p:tgtEl>
                                          <p:spTgt spid="112"/>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05"/>
                                        </p:tgtEl>
                                        <p:attrNameLst>
                                          <p:attrName>style.visibility</p:attrName>
                                        </p:attrNameLst>
                                      </p:cBhvr>
                                      <p:to>
                                        <p:strVal val="visible"/>
                                      </p:to>
                                    </p:set>
                                    <p:anim calcmode="lin" valueType="num">
                                      <p:cBhvr additive="base">
                                        <p:cTn id="71" dur="500" fill="hold"/>
                                        <p:tgtEl>
                                          <p:spTgt spid="105"/>
                                        </p:tgtEl>
                                        <p:attrNameLst>
                                          <p:attrName>ppt_x</p:attrName>
                                        </p:attrNameLst>
                                      </p:cBhvr>
                                      <p:tavLst>
                                        <p:tav tm="0">
                                          <p:val>
                                            <p:strVal val="0-#ppt_w/2"/>
                                          </p:val>
                                        </p:tav>
                                        <p:tav tm="100000">
                                          <p:val>
                                            <p:strVal val="#ppt_x"/>
                                          </p:val>
                                        </p:tav>
                                      </p:tavLst>
                                    </p:anim>
                                    <p:anim calcmode="lin" valueType="num">
                                      <p:cBhvr additive="base">
                                        <p:cTn id="72" dur="500" fill="hold"/>
                                        <p:tgtEl>
                                          <p:spTgt spid="105"/>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06"/>
                                        </p:tgtEl>
                                        <p:attrNameLst>
                                          <p:attrName>style.visibility</p:attrName>
                                        </p:attrNameLst>
                                      </p:cBhvr>
                                      <p:to>
                                        <p:strVal val="visible"/>
                                      </p:to>
                                    </p:set>
                                    <p:anim calcmode="lin" valueType="num">
                                      <p:cBhvr additive="base">
                                        <p:cTn id="75" dur="500" fill="hold"/>
                                        <p:tgtEl>
                                          <p:spTgt spid="106"/>
                                        </p:tgtEl>
                                        <p:attrNameLst>
                                          <p:attrName>ppt_x</p:attrName>
                                        </p:attrNameLst>
                                      </p:cBhvr>
                                      <p:tavLst>
                                        <p:tav tm="0">
                                          <p:val>
                                            <p:strVal val="0-#ppt_w/2"/>
                                          </p:val>
                                        </p:tav>
                                        <p:tav tm="100000">
                                          <p:val>
                                            <p:strVal val="#ppt_x"/>
                                          </p:val>
                                        </p:tav>
                                      </p:tavLst>
                                    </p:anim>
                                    <p:anim calcmode="lin" valueType="num">
                                      <p:cBhvr additive="base">
                                        <p:cTn id="76" dur="500" fill="hold"/>
                                        <p:tgtEl>
                                          <p:spTgt spid="106"/>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11"/>
                                        </p:tgtEl>
                                        <p:attrNameLst>
                                          <p:attrName>style.visibility</p:attrName>
                                        </p:attrNameLst>
                                      </p:cBhvr>
                                      <p:to>
                                        <p:strVal val="visible"/>
                                      </p:to>
                                    </p:set>
                                    <p:anim calcmode="lin" valueType="num">
                                      <p:cBhvr additive="base">
                                        <p:cTn id="79" dur="500" fill="hold"/>
                                        <p:tgtEl>
                                          <p:spTgt spid="111"/>
                                        </p:tgtEl>
                                        <p:attrNameLst>
                                          <p:attrName>ppt_x</p:attrName>
                                        </p:attrNameLst>
                                      </p:cBhvr>
                                      <p:tavLst>
                                        <p:tav tm="0">
                                          <p:val>
                                            <p:strVal val="0-#ppt_w/2"/>
                                          </p:val>
                                        </p:tav>
                                        <p:tav tm="100000">
                                          <p:val>
                                            <p:strVal val="#ppt_x"/>
                                          </p:val>
                                        </p:tav>
                                      </p:tavLst>
                                    </p:anim>
                                    <p:anim calcmode="lin" valueType="num">
                                      <p:cBhvr additive="base">
                                        <p:cTn id="80" dur="500" fill="hold"/>
                                        <p:tgtEl>
                                          <p:spTgt spid="111"/>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85"/>
                                        </p:tgtEl>
                                        <p:attrNameLst>
                                          <p:attrName>style.visibility</p:attrName>
                                        </p:attrNameLst>
                                      </p:cBhvr>
                                      <p:to>
                                        <p:strVal val="visible"/>
                                      </p:to>
                                    </p:set>
                                    <p:anim calcmode="lin" valueType="num">
                                      <p:cBhvr additive="base">
                                        <p:cTn id="83" dur="500" fill="hold"/>
                                        <p:tgtEl>
                                          <p:spTgt spid="85"/>
                                        </p:tgtEl>
                                        <p:attrNameLst>
                                          <p:attrName>ppt_x</p:attrName>
                                        </p:attrNameLst>
                                      </p:cBhvr>
                                      <p:tavLst>
                                        <p:tav tm="0">
                                          <p:val>
                                            <p:strVal val="0-#ppt_w/2"/>
                                          </p:val>
                                        </p:tav>
                                        <p:tav tm="100000">
                                          <p:val>
                                            <p:strVal val="#ppt_x"/>
                                          </p:val>
                                        </p:tav>
                                      </p:tavLst>
                                    </p:anim>
                                    <p:anim calcmode="lin" valueType="num">
                                      <p:cBhvr additive="base">
                                        <p:cTn id="84" dur="500" fill="hold"/>
                                        <p:tgtEl>
                                          <p:spTgt spid="85"/>
                                        </p:tgtEl>
                                        <p:attrNameLst>
                                          <p:attrName>ppt_y</p:attrName>
                                        </p:attrNameLst>
                                      </p:cBhvr>
                                      <p:tavLst>
                                        <p:tav tm="0">
                                          <p:val>
                                            <p:strVal val="#ppt_y"/>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5"/>
                                        </p:tgtEl>
                                        <p:attrNameLst>
                                          <p:attrName>style.visibility</p:attrName>
                                        </p:attrNameLst>
                                      </p:cBhvr>
                                      <p:to>
                                        <p:strVal val="visible"/>
                                      </p:to>
                                    </p:set>
                                    <p:anim calcmode="lin" valueType="num">
                                      <p:cBhvr additive="base">
                                        <p:cTn id="87" dur="500" fill="hold"/>
                                        <p:tgtEl>
                                          <p:spTgt spid="125"/>
                                        </p:tgtEl>
                                        <p:attrNameLst>
                                          <p:attrName>ppt_x</p:attrName>
                                        </p:attrNameLst>
                                      </p:cBhvr>
                                      <p:tavLst>
                                        <p:tav tm="0">
                                          <p:val>
                                            <p:strVal val="#ppt_x"/>
                                          </p:val>
                                        </p:tav>
                                        <p:tav tm="100000">
                                          <p:val>
                                            <p:strVal val="#ppt_x"/>
                                          </p:val>
                                        </p:tav>
                                      </p:tavLst>
                                    </p:anim>
                                    <p:anim calcmode="lin" valueType="num">
                                      <p:cBhvr additive="base">
                                        <p:cTn id="88" dur="500" fill="hold"/>
                                        <p:tgtEl>
                                          <p:spTgt spid="125"/>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24"/>
                                        </p:tgtEl>
                                        <p:attrNameLst>
                                          <p:attrName>style.visibility</p:attrName>
                                        </p:attrNameLst>
                                      </p:cBhvr>
                                      <p:to>
                                        <p:strVal val="visible"/>
                                      </p:to>
                                    </p:set>
                                    <p:anim calcmode="lin" valueType="num">
                                      <p:cBhvr additive="base">
                                        <p:cTn id="91" dur="500" fill="hold"/>
                                        <p:tgtEl>
                                          <p:spTgt spid="124"/>
                                        </p:tgtEl>
                                        <p:attrNameLst>
                                          <p:attrName>ppt_x</p:attrName>
                                        </p:attrNameLst>
                                      </p:cBhvr>
                                      <p:tavLst>
                                        <p:tav tm="0">
                                          <p:val>
                                            <p:strVal val="#ppt_x"/>
                                          </p:val>
                                        </p:tav>
                                        <p:tav tm="100000">
                                          <p:val>
                                            <p:strVal val="#ppt_x"/>
                                          </p:val>
                                        </p:tav>
                                      </p:tavLst>
                                    </p:anim>
                                    <p:anim calcmode="lin" valueType="num">
                                      <p:cBhvr additive="base">
                                        <p:cTn id="92" dur="500" fill="hold"/>
                                        <p:tgtEl>
                                          <p:spTgt spid="124"/>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26"/>
                                        </p:tgtEl>
                                        <p:attrNameLst>
                                          <p:attrName>style.visibility</p:attrName>
                                        </p:attrNameLst>
                                      </p:cBhvr>
                                      <p:to>
                                        <p:strVal val="visible"/>
                                      </p:to>
                                    </p:set>
                                    <p:anim calcmode="lin" valueType="num">
                                      <p:cBhvr additive="base">
                                        <p:cTn id="95" dur="500" fill="hold"/>
                                        <p:tgtEl>
                                          <p:spTgt spid="126"/>
                                        </p:tgtEl>
                                        <p:attrNameLst>
                                          <p:attrName>ppt_x</p:attrName>
                                        </p:attrNameLst>
                                      </p:cBhvr>
                                      <p:tavLst>
                                        <p:tav tm="0">
                                          <p:val>
                                            <p:strVal val="#ppt_x"/>
                                          </p:val>
                                        </p:tav>
                                        <p:tav tm="100000">
                                          <p:val>
                                            <p:strVal val="#ppt_x"/>
                                          </p:val>
                                        </p:tav>
                                      </p:tavLst>
                                    </p:anim>
                                    <p:anim calcmode="lin" valueType="num">
                                      <p:cBhvr additive="base">
                                        <p:cTn id="96" dur="500" fill="hold"/>
                                        <p:tgtEl>
                                          <p:spTgt spid="126"/>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127"/>
                                        </p:tgtEl>
                                        <p:attrNameLst>
                                          <p:attrName>style.visibility</p:attrName>
                                        </p:attrNameLst>
                                      </p:cBhvr>
                                      <p:to>
                                        <p:strVal val="visible"/>
                                      </p:to>
                                    </p:set>
                                    <p:anim calcmode="lin" valueType="num">
                                      <p:cBhvr additive="base">
                                        <p:cTn id="99" dur="500" fill="hold"/>
                                        <p:tgtEl>
                                          <p:spTgt spid="127"/>
                                        </p:tgtEl>
                                        <p:attrNameLst>
                                          <p:attrName>ppt_x</p:attrName>
                                        </p:attrNameLst>
                                      </p:cBhvr>
                                      <p:tavLst>
                                        <p:tav tm="0">
                                          <p:val>
                                            <p:strVal val="#ppt_x"/>
                                          </p:val>
                                        </p:tav>
                                        <p:tav tm="100000">
                                          <p:val>
                                            <p:strVal val="#ppt_x"/>
                                          </p:val>
                                        </p:tav>
                                      </p:tavLst>
                                    </p:anim>
                                    <p:anim calcmode="lin" valueType="num">
                                      <p:cBhvr additive="base">
                                        <p:cTn id="100" dur="500" fill="hold"/>
                                        <p:tgtEl>
                                          <p:spTgt spid="127"/>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120"/>
                                        </p:tgtEl>
                                        <p:attrNameLst>
                                          <p:attrName>style.visibility</p:attrName>
                                        </p:attrNameLst>
                                      </p:cBhvr>
                                      <p:to>
                                        <p:strVal val="visible"/>
                                      </p:to>
                                    </p:set>
                                    <p:anim calcmode="lin" valueType="num">
                                      <p:cBhvr additive="base">
                                        <p:cTn id="103" dur="500" fill="hold"/>
                                        <p:tgtEl>
                                          <p:spTgt spid="120"/>
                                        </p:tgtEl>
                                        <p:attrNameLst>
                                          <p:attrName>ppt_x</p:attrName>
                                        </p:attrNameLst>
                                      </p:cBhvr>
                                      <p:tavLst>
                                        <p:tav tm="0">
                                          <p:val>
                                            <p:strVal val="#ppt_x"/>
                                          </p:val>
                                        </p:tav>
                                        <p:tav tm="100000">
                                          <p:val>
                                            <p:strVal val="#ppt_x"/>
                                          </p:val>
                                        </p:tav>
                                      </p:tavLst>
                                    </p:anim>
                                    <p:anim calcmode="lin" valueType="num">
                                      <p:cBhvr additive="base">
                                        <p:cTn id="104" dur="500" fill="hold"/>
                                        <p:tgtEl>
                                          <p:spTgt spid="120"/>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121"/>
                                        </p:tgtEl>
                                        <p:attrNameLst>
                                          <p:attrName>style.visibility</p:attrName>
                                        </p:attrNameLst>
                                      </p:cBhvr>
                                      <p:to>
                                        <p:strVal val="visible"/>
                                      </p:to>
                                    </p:set>
                                    <p:anim calcmode="lin" valueType="num">
                                      <p:cBhvr additive="base">
                                        <p:cTn id="107" dur="500" fill="hold"/>
                                        <p:tgtEl>
                                          <p:spTgt spid="121"/>
                                        </p:tgtEl>
                                        <p:attrNameLst>
                                          <p:attrName>ppt_x</p:attrName>
                                        </p:attrNameLst>
                                      </p:cBhvr>
                                      <p:tavLst>
                                        <p:tav tm="0">
                                          <p:val>
                                            <p:strVal val="#ppt_x"/>
                                          </p:val>
                                        </p:tav>
                                        <p:tav tm="100000">
                                          <p:val>
                                            <p:strVal val="#ppt_x"/>
                                          </p:val>
                                        </p:tav>
                                      </p:tavLst>
                                    </p:anim>
                                    <p:anim calcmode="lin" valueType="num">
                                      <p:cBhvr additive="base">
                                        <p:cTn id="108" dur="500" fill="hold"/>
                                        <p:tgtEl>
                                          <p:spTgt spid="121"/>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122"/>
                                        </p:tgtEl>
                                        <p:attrNameLst>
                                          <p:attrName>style.visibility</p:attrName>
                                        </p:attrNameLst>
                                      </p:cBhvr>
                                      <p:to>
                                        <p:strVal val="visible"/>
                                      </p:to>
                                    </p:set>
                                    <p:anim calcmode="lin" valueType="num">
                                      <p:cBhvr additive="base">
                                        <p:cTn id="111" dur="500" fill="hold"/>
                                        <p:tgtEl>
                                          <p:spTgt spid="122"/>
                                        </p:tgtEl>
                                        <p:attrNameLst>
                                          <p:attrName>ppt_x</p:attrName>
                                        </p:attrNameLst>
                                      </p:cBhvr>
                                      <p:tavLst>
                                        <p:tav tm="0">
                                          <p:val>
                                            <p:strVal val="#ppt_x"/>
                                          </p:val>
                                        </p:tav>
                                        <p:tav tm="100000">
                                          <p:val>
                                            <p:strVal val="#ppt_x"/>
                                          </p:val>
                                        </p:tav>
                                      </p:tavLst>
                                    </p:anim>
                                    <p:anim calcmode="lin" valueType="num">
                                      <p:cBhvr additive="base">
                                        <p:cTn id="112" dur="500" fill="hold"/>
                                        <p:tgtEl>
                                          <p:spTgt spid="122"/>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123"/>
                                        </p:tgtEl>
                                        <p:attrNameLst>
                                          <p:attrName>style.visibility</p:attrName>
                                        </p:attrNameLst>
                                      </p:cBhvr>
                                      <p:to>
                                        <p:strVal val="visible"/>
                                      </p:to>
                                    </p:set>
                                    <p:anim calcmode="lin" valueType="num">
                                      <p:cBhvr additive="base">
                                        <p:cTn id="115" dur="500" fill="hold"/>
                                        <p:tgtEl>
                                          <p:spTgt spid="123"/>
                                        </p:tgtEl>
                                        <p:attrNameLst>
                                          <p:attrName>ppt_x</p:attrName>
                                        </p:attrNameLst>
                                      </p:cBhvr>
                                      <p:tavLst>
                                        <p:tav tm="0">
                                          <p:val>
                                            <p:strVal val="#ppt_x"/>
                                          </p:val>
                                        </p:tav>
                                        <p:tav tm="100000">
                                          <p:val>
                                            <p:strVal val="#ppt_x"/>
                                          </p:val>
                                        </p:tav>
                                      </p:tavLst>
                                    </p:anim>
                                    <p:anim calcmode="lin" valueType="num">
                                      <p:cBhvr additive="base">
                                        <p:cTn id="116" dur="500" fill="hold"/>
                                        <p:tgtEl>
                                          <p:spTgt spid="123"/>
                                        </p:tgtEl>
                                        <p:attrNameLst>
                                          <p:attrName>ppt_y</p:attrName>
                                        </p:attrNameLst>
                                      </p:cBhvr>
                                      <p:tavLst>
                                        <p:tav tm="0">
                                          <p:val>
                                            <p:strVal val="1+#ppt_h/2"/>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108"/>
                                        </p:tgtEl>
                                        <p:attrNameLst>
                                          <p:attrName>style.visibility</p:attrName>
                                        </p:attrNameLst>
                                      </p:cBhvr>
                                      <p:to>
                                        <p:strVal val="visible"/>
                                      </p:to>
                                    </p:set>
                                    <p:anim calcmode="lin" valueType="num">
                                      <p:cBhvr additive="base">
                                        <p:cTn id="119" dur="500" fill="hold"/>
                                        <p:tgtEl>
                                          <p:spTgt spid="108"/>
                                        </p:tgtEl>
                                        <p:attrNameLst>
                                          <p:attrName>ppt_x</p:attrName>
                                        </p:attrNameLst>
                                      </p:cBhvr>
                                      <p:tavLst>
                                        <p:tav tm="0">
                                          <p:val>
                                            <p:strVal val="0-#ppt_w/2"/>
                                          </p:val>
                                        </p:tav>
                                        <p:tav tm="100000">
                                          <p:val>
                                            <p:strVal val="#ppt_x"/>
                                          </p:val>
                                        </p:tav>
                                      </p:tavLst>
                                    </p:anim>
                                    <p:anim calcmode="lin" valueType="num">
                                      <p:cBhvr additive="base">
                                        <p:cTn id="120" dur="500" fill="hold"/>
                                        <p:tgtEl>
                                          <p:spTgt spid="108"/>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109"/>
                                        </p:tgtEl>
                                        <p:attrNameLst>
                                          <p:attrName>style.visibility</p:attrName>
                                        </p:attrNameLst>
                                      </p:cBhvr>
                                      <p:to>
                                        <p:strVal val="visible"/>
                                      </p:to>
                                    </p:set>
                                    <p:anim calcmode="lin" valueType="num">
                                      <p:cBhvr additive="base">
                                        <p:cTn id="123" dur="500" fill="hold"/>
                                        <p:tgtEl>
                                          <p:spTgt spid="109"/>
                                        </p:tgtEl>
                                        <p:attrNameLst>
                                          <p:attrName>ppt_x</p:attrName>
                                        </p:attrNameLst>
                                      </p:cBhvr>
                                      <p:tavLst>
                                        <p:tav tm="0">
                                          <p:val>
                                            <p:strVal val="0-#ppt_w/2"/>
                                          </p:val>
                                        </p:tav>
                                        <p:tav tm="100000">
                                          <p:val>
                                            <p:strVal val="#ppt_x"/>
                                          </p:val>
                                        </p:tav>
                                      </p:tavLst>
                                    </p:anim>
                                    <p:anim calcmode="lin" valueType="num">
                                      <p:cBhvr additive="base">
                                        <p:cTn id="124" dur="500" fill="hold"/>
                                        <p:tgtEl>
                                          <p:spTgt spid="109"/>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110"/>
                                        </p:tgtEl>
                                        <p:attrNameLst>
                                          <p:attrName>style.visibility</p:attrName>
                                        </p:attrNameLst>
                                      </p:cBhvr>
                                      <p:to>
                                        <p:strVal val="visible"/>
                                      </p:to>
                                    </p:set>
                                    <p:anim calcmode="lin" valueType="num">
                                      <p:cBhvr additive="base">
                                        <p:cTn id="127" dur="500" fill="hold"/>
                                        <p:tgtEl>
                                          <p:spTgt spid="110"/>
                                        </p:tgtEl>
                                        <p:attrNameLst>
                                          <p:attrName>ppt_x</p:attrName>
                                        </p:attrNameLst>
                                      </p:cBhvr>
                                      <p:tavLst>
                                        <p:tav tm="0">
                                          <p:val>
                                            <p:strVal val="0-#ppt_w/2"/>
                                          </p:val>
                                        </p:tav>
                                        <p:tav tm="100000">
                                          <p:val>
                                            <p:strVal val="#ppt_x"/>
                                          </p:val>
                                        </p:tav>
                                      </p:tavLst>
                                    </p:anim>
                                    <p:anim calcmode="lin" valueType="num">
                                      <p:cBhvr additive="base">
                                        <p:cTn id="128" dur="500" fill="hold"/>
                                        <p:tgtEl>
                                          <p:spTgt spid="110"/>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grpId="0" nodeType="clickEffect">
                                  <p:stCondLst>
                                    <p:cond delay="0"/>
                                  </p:stCondLst>
                                  <p:childTnLst>
                                    <p:set>
                                      <p:cBhvr>
                                        <p:cTn id="132" dur="1" fill="hold">
                                          <p:stCondLst>
                                            <p:cond delay="0"/>
                                          </p:stCondLst>
                                        </p:cTn>
                                        <p:tgtEl>
                                          <p:spTgt spid="128"/>
                                        </p:tgtEl>
                                        <p:attrNameLst>
                                          <p:attrName>style.visibility</p:attrName>
                                        </p:attrNameLst>
                                      </p:cBhvr>
                                      <p:to>
                                        <p:strVal val="visible"/>
                                      </p:to>
                                    </p:set>
                                    <p:animEffect transition="in" filter="fade">
                                      <p:cBhvr>
                                        <p:cTn id="133" dur="1000"/>
                                        <p:tgtEl>
                                          <p:spTgt spid="128"/>
                                        </p:tgtEl>
                                      </p:cBhvr>
                                    </p:animEffect>
                                    <p:anim calcmode="lin" valueType="num">
                                      <p:cBhvr>
                                        <p:cTn id="134" dur="1000" fill="hold"/>
                                        <p:tgtEl>
                                          <p:spTgt spid="128"/>
                                        </p:tgtEl>
                                        <p:attrNameLst>
                                          <p:attrName>ppt_x</p:attrName>
                                        </p:attrNameLst>
                                      </p:cBhvr>
                                      <p:tavLst>
                                        <p:tav tm="0">
                                          <p:val>
                                            <p:strVal val="#ppt_x"/>
                                          </p:val>
                                        </p:tav>
                                        <p:tav tm="100000">
                                          <p:val>
                                            <p:strVal val="#ppt_x"/>
                                          </p:val>
                                        </p:tav>
                                      </p:tavLst>
                                    </p:anim>
                                    <p:anim calcmode="lin" valueType="num">
                                      <p:cBhvr>
                                        <p:cTn id="135" dur="1000" fill="hold"/>
                                        <p:tgtEl>
                                          <p:spTgt spid="128"/>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129"/>
                                        </p:tgtEl>
                                        <p:attrNameLst>
                                          <p:attrName>style.visibility</p:attrName>
                                        </p:attrNameLst>
                                      </p:cBhvr>
                                      <p:to>
                                        <p:strVal val="visible"/>
                                      </p:to>
                                    </p:set>
                                    <p:animEffect transition="in" filter="fade">
                                      <p:cBhvr>
                                        <p:cTn id="138" dur="1000"/>
                                        <p:tgtEl>
                                          <p:spTgt spid="129"/>
                                        </p:tgtEl>
                                      </p:cBhvr>
                                    </p:animEffect>
                                    <p:anim calcmode="lin" valueType="num">
                                      <p:cBhvr>
                                        <p:cTn id="139" dur="1000" fill="hold"/>
                                        <p:tgtEl>
                                          <p:spTgt spid="129"/>
                                        </p:tgtEl>
                                        <p:attrNameLst>
                                          <p:attrName>ppt_x</p:attrName>
                                        </p:attrNameLst>
                                      </p:cBhvr>
                                      <p:tavLst>
                                        <p:tav tm="0">
                                          <p:val>
                                            <p:strVal val="#ppt_x"/>
                                          </p:val>
                                        </p:tav>
                                        <p:tav tm="100000">
                                          <p:val>
                                            <p:strVal val="#ppt_x"/>
                                          </p:val>
                                        </p:tav>
                                      </p:tavLst>
                                    </p:anim>
                                    <p:anim calcmode="lin" valueType="num">
                                      <p:cBhvr>
                                        <p:cTn id="140" dur="1000" fill="hold"/>
                                        <p:tgtEl>
                                          <p:spTgt spid="129"/>
                                        </p:tgtEl>
                                        <p:attrNameLst>
                                          <p:attrName>ppt_y</p:attrName>
                                        </p:attrNameLst>
                                      </p:cBhvr>
                                      <p:tavLst>
                                        <p:tav tm="0">
                                          <p:val>
                                            <p:strVal val="#ppt_y+.1"/>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76"/>
                                        </p:tgtEl>
                                        <p:attrNameLst>
                                          <p:attrName>style.visibility</p:attrName>
                                        </p:attrNameLst>
                                      </p:cBhvr>
                                      <p:to>
                                        <p:strVal val="visible"/>
                                      </p:to>
                                    </p:set>
                                    <p:anim calcmode="lin" valueType="num">
                                      <p:cBhvr additive="base">
                                        <p:cTn id="145" dur="500" fill="hold"/>
                                        <p:tgtEl>
                                          <p:spTgt spid="76"/>
                                        </p:tgtEl>
                                        <p:attrNameLst>
                                          <p:attrName>ppt_x</p:attrName>
                                        </p:attrNameLst>
                                      </p:cBhvr>
                                      <p:tavLst>
                                        <p:tav tm="0">
                                          <p:val>
                                            <p:strVal val="#ppt_x"/>
                                          </p:val>
                                        </p:tav>
                                        <p:tav tm="100000">
                                          <p:val>
                                            <p:strVal val="#ppt_x"/>
                                          </p:val>
                                        </p:tav>
                                      </p:tavLst>
                                    </p:anim>
                                    <p:anim calcmode="lin" valueType="num">
                                      <p:cBhvr additive="base">
                                        <p:cTn id="146"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100"/>
                                        </p:tgtEl>
                                        <p:attrNameLst>
                                          <p:attrName>style.visibility</p:attrName>
                                        </p:attrNameLst>
                                      </p:cBhvr>
                                      <p:to>
                                        <p:strVal val="visible"/>
                                      </p:to>
                                    </p:set>
                                    <p:anim calcmode="lin" valueType="num">
                                      <p:cBhvr additive="base">
                                        <p:cTn id="151" dur="500" fill="hold"/>
                                        <p:tgtEl>
                                          <p:spTgt spid="100"/>
                                        </p:tgtEl>
                                        <p:attrNameLst>
                                          <p:attrName>ppt_x</p:attrName>
                                        </p:attrNameLst>
                                      </p:cBhvr>
                                      <p:tavLst>
                                        <p:tav tm="0">
                                          <p:val>
                                            <p:strVal val="#ppt_x"/>
                                          </p:val>
                                        </p:tav>
                                        <p:tav tm="100000">
                                          <p:val>
                                            <p:strVal val="#ppt_x"/>
                                          </p:val>
                                        </p:tav>
                                      </p:tavLst>
                                    </p:anim>
                                    <p:anim calcmode="lin" valueType="num">
                                      <p:cBhvr additive="base">
                                        <p:cTn id="152"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97"/>
                                        </p:tgtEl>
                                        <p:attrNameLst>
                                          <p:attrName>style.visibility</p:attrName>
                                        </p:attrNameLst>
                                      </p:cBhvr>
                                      <p:to>
                                        <p:strVal val="visible"/>
                                      </p:to>
                                    </p:set>
                                    <p:anim calcmode="lin" valueType="num">
                                      <p:cBhvr additive="base">
                                        <p:cTn id="157" dur="500" fill="hold"/>
                                        <p:tgtEl>
                                          <p:spTgt spid="97"/>
                                        </p:tgtEl>
                                        <p:attrNameLst>
                                          <p:attrName>ppt_x</p:attrName>
                                        </p:attrNameLst>
                                      </p:cBhvr>
                                      <p:tavLst>
                                        <p:tav tm="0">
                                          <p:val>
                                            <p:strVal val="#ppt_x"/>
                                          </p:val>
                                        </p:tav>
                                        <p:tav tm="100000">
                                          <p:val>
                                            <p:strVal val="#ppt_x"/>
                                          </p:val>
                                        </p:tav>
                                      </p:tavLst>
                                    </p:anim>
                                    <p:anim calcmode="lin" valueType="num">
                                      <p:cBhvr additive="base">
                                        <p:cTn id="158" dur="500" fill="hold"/>
                                        <p:tgtEl>
                                          <p:spTgt spid="97"/>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98"/>
                                        </p:tgtEl>
                                        <p:attrNameLst>
                                          <p:attrName>style.visibility</p:attrName>
                                        </p:attrNameLst>
                                      </p:cBhvr>
                                      <p:to>
                                        <p:strVal val="visible"/>
                                      </p:to>
                                    </p:set>
                                    <p:anim calcmode="lin" valueType="num">
                                      <p:cBhvr additive="base">
                                        <p:cTn id="163" dur="500" fill="hold"/>
                                        <p:tgtEl>
                                          <p:spTgt spid="98"/>
                                        </p:tgtEl>
                                        <p:attrNameLst>
                                          <p:attrName>ppt_x</p:attrName>
                                        </p:attrNameLst>
                                      </p:cBhvr>
                                      <p:tavLst>
                                        <p:tav tm="0">
                                          <p:val>
                                            <p:strVal val="#ppt_x"/>
                                          </p:val>
                                        </p:tav>
                                        <p:tav tm="100000">
                                          <p:val>
                                            <p:strVal val="#ppt_x"/>
                                          </p:val>
                                        </p:tav>
                                      </p:tavLst>
                                    </p:anim>
                                    <p:anim calcmode="lin" valueType="num">
                                      <p:cBhvr additive="base">
                                        <p:cTn id="164"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0" nodeType="clickEffect">
                                  <p:stCondLst>
                                    <p:cond delay="0"/>
                                  </p:stCondLst>
                                  <p:childTnLst>
                                    <p:set>
                                      <p:cBhvr>
                                        <p:cTn id="168" dur="1" fill="hold">
                                          <p:stCondLst>
                                            <p:cond delay="0"/>
                                          </p:stCondLst>
                                        </p:cTn>
                                        <p:tgtEl>
                                          <p:spTgt spid="101"/>
                                        </p:tgtEl>
                                        <p:attrNameLst>
                                          <p:attrName>style.visibility</p:attrName>
                                        </p:attrNameLst>
                                      </p:cBhvr>
                                      <p:to>
                                        <p:strVal val="visible"/>
                                      </p:to>
                                    </p:set>
                                    <p:anim calcmode="lin" valueType="num">
                                      <p:cBhvr additive="base">
                                        <p:cTn id="169" dur="500" fill="hold"/>
                                        <p:tgtEl>
                                          <p:spTgt spid="101"/>
                                        </p:tgtEl>
                                        <p:attrNameLst>
                                          <p:attrName>ppt_x</p:attrName>
                                        </p:attrNameLst>
                                      </p:cBhvr>
                                      <p:tavLst>
                                        <p:tav tm="0">
                                          <p:val>
                                            <p:strVal val="#ppt_x"/>
                                          </p:val>
                                        </p:tav>
                                        <p:tav tm="100000">
                                          <p:val>
                                            <p:strVal val="#ppt_x"/>
                                          </p:val>
                                        </p:tav>
                                      </p:tavLst>
                                    </p:anim>
                                    <p:anim calcmode="lin" valueType="num">
                                      <p:cBhvr additive="base">
                                        <p:cTn id="170" dur="500" fill="hold"/>
                                        <p:tgtEl>
                                          <p:spTgt spid="101"/>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grpId="0" nodeType="clickEffect">
                                  <p:stCondLst>
                                    <p:cond delay="0"/>
                                  </p:stCondLst>
                                  <p:childTnLst>
                                    <p:set>
                                      <p:cBhvr>
                                        <p:cTn id="174" dur="1" fill="hold">
                                          <p:stCondLst>
                                            <p:cond delay="0"/>
                                          </p:stCondLst>
                                        </p:cTn>
                                        <p:tgtEl>
                                          <p:spTgt spid="96"/>
                                        </p:tgtEl>
                                        <p:attrNameLst>
                                          <p:attrName>style.visibility</p:attrName>
                                        </p:attrNameLst>
                                      </p:cBhvr>
                                      <p:to>
                                        <p:strVal val="visible"/>
                                      </p:to>
                                    </p:set>
                                    <p:anim calcmode="lin" valueType="num">
                                      <p:cBhvr additive="base">
                                        <p:cTn id="175" dur="500" fill="hold"/>
                                        <p:tgtEl>
                                          <p:spTgt spid="96"/>
                                        </p:tgtEl>
                                        <p:attrNameLst>
                                          <p:attrName>ppt_x</p:attrName>
                                        </p:attrNameLst>
                                      </p:cBhvr>
                                      <p:tavLst>
                                        <p:tav tm="0">
                                          <p:val>
                                            <p:strVal val="#ppt_x"/>
                                          </p:val>
                                        </p:tav>
                                        <p:tav tm="100000">
                                          <p:val>
                                            <p:strVal val="#ppt_x"/>
                                          </p:val>
                                        </p:tav>
                                      </p:tavLst>
                                    </p:anim>
                                    <p:anim calcmode="lin" valueType="num">
                                      <p:cBhvr additive="base">
                                        <p:cTn id="176" dur="500" fill="hold"/>
                                        <p:tgtEl>
                                          <p:spTgt spid="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85" grpId="0"/>
      <p:bldP spid="96" grpId="0"/>
      <p:bldP spid="97" grpId="0"/>
      <p:bldP spid="98" grpId="0"/>
      <p:bldP spid="100" grpId="0"/>
      <p:bldP spid="101" grpId="0"/>
      <p:bldP spid="105" grpId="0"/>
      <p:bldP spid="106" grpId="0"/>
      <p:bldP spid="107" grpId="0"/>
      <p:bldP spid="108" grpId="0"/>
      <p:bldP spid="109" grpId="0"/>
      <p:bldP spid="110" grpId="0"/>
      <p:bldP spid="111" grpId="0"/>
      <p:bldP spid="120" grpId="0" animBg="1"/>
      <p:bldP spid="121" grpId="0" animBg="1"/>
      <p:bldP spid="122" grpId="0" animBg="1"/>
      <p:bldP spid="123" grpId="0" animBg="1"/>
      <p:bldP spid="124" grpId="0"/>
      <p:bldP spid="125" grpId="0"/>
      <p:bldP spid="126" grpId="0"/>
      <p:bldP spid="127" grpId="0"/>
      <p:bldP spid="128" grpId="0" animBg="1"/>
      <p:bldP spid="1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délník 3"/>
          <p:cNvSpPr/>
          <p:nvPr/>
        </p:nvSpPr>
        <p:spPr>
          <a:xfrm>
            <a:off x="1331640" y="260648"/>
            <a:ext cx="6696744" cy="1261884"/>
          </a:xfrm>
          <a:prstGeom prst="rect">
            <a:avLst/>
          </a:prstGeom>
        </p:spPr>
        <p:txBody>
          <a:bodyPr wrap="square">
            <a:spAutoFit/>
          </a:bodyPr>
          <a:lstStyle/>
          <a:p>
            <a:pPr algn="ctr"/>
            <a:r>
              <a:rPr lang="cs-CZ" sz="4400" dirty="0">
                <a:solidFill>
                  <a:schemeClr val="accent2">
                    <a:lumMod val="50000"/>
                  </a:schemeClr>
                </a:solidFill>
                <a:latin typeface="+mj-lt"/>
              </a:rPr>
              <a:t>Goniometrické funkce</a:t>
            </a:r>
            <a:br>
              <a:rPr lang="cs-CZ" sz="4400" dirty="0">
                <a:solidFill>
                  <a:schemeClr val="accent2">
                    <a:lumMod val="50000"/>
                  </a:schemeClr>
                </a:solidFill>
                <a:latin typeface="+mj-lt"/>
              </a:rPr>
            </a:br>
            <a:r>
              <a:rPr lang="cs-CZ" sz="3200" dirty="0" smtClean="0">
                <a:solidFill>
                  <a:schemeClr val="accent2">
                    <a:lumMod val="50000"/>
                  </a:schemeClr>
                </a:solidFill>
                <a:latin typeface="+mj-lt"/>
              </a:rPr>
              <a:t>Řešení pravoúhlého trojúhelníku</a:t>
            </a:r>
            <a:endParaRPr lang="cs-CZ" sz="3200" dirty="0">
              <a:solidFill>
                <a:schemeClr val="accent2">
                  <a:lumMod val="50000"/>
                </a:schemeClr>
              </a:solidFill>
              <a:latin typeface="+mj-lt"/>
            </a:endParaRPr>
          </a:p>
        </p:txBody>
      </p:sp>
      <p:sp>
        <p:nvSpPr>
          <p:cNvPr id="5" name="TextovéPole 4"/>
          <p:cNvSpPr txBox="1"/>
          <p:nvPr/>
        </p:nvSpPr>
        <p:spPr>
          <a:xfrm>
            <a:off x="360000" y="2340000"/>
            <a:ext cx="8280920" cy="923330"/>
          </a:xfrm>
          <a:prstGeom prst="rect">
            <a:avLst/>
          </a:prstGeom>
          <a:noFill/>
        </p:spPr>
        <p:txBody>
          <a:bodyPr wrap="square" rtlCol="0">
            <a:spAutoFit/>
          </a:bodyPr>
          <a:lstStyle/>
          <a:p>
            <a:r>
              <a:rPr lang="cs-CZ" b="1" dirty="0" smtClean="0"/>
              <a:t>Za pomoci goniometrických funkcí v libovolném pravoúhlém trojúhelníku můžeme vypočítat délky zbývajících stran a velikostí vnitřních úhlů tj.  „řešit pravoúhlý trojúhelník“, známe-li:</a:t>
            </a:r>
            <a:endParaRPr lang="cs-CZ" b="1" dirty="0"/>
          </a:p>
        </p:txBody>
      </p:sp>
      <p:sp>
        <p:nvSpPr>
          <p:cNvPr id="9" name="TextovéPole 8"/>
          <p:cNvSpPr txBox="1"/>
          <p:nvPr/>
        </p:nvSpPr>
        <p:spPr>
          <a:xfrm>
            <a:off x="360000" y="3420000"/>
            <a:ext cx="8280920" cy="369332"/>
          </a:xfrm>
          <a:prstGeom prst="rect">
            <a:avLst/>
          </a:prstGeom>
          <a:noFill/>
        </p:spPr>
        <p:txBody>
          <a:bodyPr wrap="square" rtlCol="0">
            <a:spAutoFit/>
          </a:bodyPr>
          <a:lstStyle/>
          <a:p>
            <a:r>
              <a:rPr lang="cs-CZ" b="1" dirty="0" smtClean="0"/>
              <a:t>a) délky dvou stran,</a:t>
            </a:r>
            <a:endParaRPr lang="cs-CZ" b="1" dirty="0"/>
          </a:p>
        </p:txBody>
      </p:sp>
      <p:sp>
        <p:nvSpPr>
          <p:cNvPr id="10" name="TextovéPole 9"/>
          <p:cNvSpPr txBox="1"/>
          <p:nvPr/>
        </p:nvSpPr>
        <p:spPr>
          <a:xfrm>
            <a:off x="360000" y="3852000"/>
            <a:ext cx="8280920" cy="369332"/>
          </a:xfrm>
          <a:prstGeom prst="rect">
            <a:avLst/>
          </a:prstGeom>
          <a:noFill/>
        </p:spPr>
        <p:txBody>
          <a:bodyPr wrap="square" rtlCol="0">
            <a:spAutoFit/>
          </a:bodyPr>
          <a:lstStyle/>
          <a:p>
            <a:r>
              <a:rPr lang="cs-CZ" b="1" dirty="0" smtClean="0"/>
              <a:t>b) délky jedné strany a velikost jednoho vnitřního úhlu.</a:t>
            </a:r>
            <a:endParaRPr lang="cs-CZ" b="1" dirty="0"/>
          </a:p>
        </p:txBody>
      </p:sp>
      <p:sp>
        <p:nvSpPr>
          <p:cNvPr id="11" name="TextovéPole 10"/>
          <p:cNvSpPr txBox="1"/>
          <p:nvPr/>
        </p:nvSpPr>
        <p:spPr>
          <a:xfrm>
            <a:off x="360000" y="4680000"/>
            <a:ext cx="8280920" cy="369332"/>
          </a:xfrm>
          <a:prstGeom prst="rect">
            <a:avLst/>
          </a:prstGeom>
          <a:noFill/>
        </p:spPr>
        <p:txBody>
          <a:bodyPr wrap="square" rtlCol="0">
            <a:spAutoFit/>
          </a:bodyPr>
          <a:lstStyle/>
          <a:p>
            <a:r>
              <a:rPr lang="cs-CZ" b="1" dirty="0" smtClean="0"/>
              <a:t>Zatím jsme uměli vypočítat</a:t>
            </a:r>
            <a:endParaRPr lang="cs-CZ" b="1" dirty="0"/>
          </a:p>
        </p:txBody>
      </p:sp>
      <p:sp>
        <p:nvSpPr>
          <p:cNvPr id="12" name="TextovéPole 11"/>
          <p:cNvSpPr txBox="1"/>
          <p:nvPr/>
        </p:nvSpPr>
        <p:spPr>
          <a:xfrm>
            <a:off x="360000" y="5220000"/>
            <a:ext cx="8280920" cy="369332"/>
          </a:xfrm>
          <a:prstGeom prst="rect">
            <a:avLst/>
          </a:prstGeom>
          <a:noFill/>
        </p:spPr>
        <p:txBody>
          <a:bodyPr wrap="square" rtlCol="0">
            <a:spAutoFit/>
          </a:bodyPr>
          <a:lstStyle/>
          <a:p>
            <a:r>
              <a:rPr lang="cs-CZ" b="1" dirty="0"/>
              <a:t>v</a:t>
            </a:r>
            <a:r>
              <a:rPr lang="cs-CZ" b="1" dirty="0" smtClean="0"/>
              <a:t> prvním případě délky stran (Pythagorova věta), ale ne úhlů,</a:t>
            </a:r>
            <a:endParaRPr lang="cs-CZ" b="1" dirty="0"/>
          </a:p>
        </p:txBody>
      </p:sp>
      <p:sp>
        <p:nvSpPr>
          <p:cNvPr id="13" name="TextovéPole 12"/>
          <p:cNvSpPr txBox="1"/>
          <p:nvPr/>
        </p:nvSpPr>
        <p:spPr>
          <a:xfrm>
            <a:off x="360000" y="5652000"/>
            <a:ext cx="8280920" cy="646331"/>
          </a:xfrm>
          <a:prstGeom prst="rect">
            <a:avLst/>
          </a:prstGeom>
          <a:noFill/>
        </p:spPr>
        <p:txBody>
          <a:bodyPr wrap="square" rtlCol="0">
            <a:spAutoFit/>
          </a:bodyPr>
          <a:lstStyle/>
          <a:p>
            <a:r>
              <a:rPr lang="cs-CZ" b="1" dirty="0"/>
              <a:t>v</a:t>
            </a:r>
            <a:r>
              <a:rPr lang="cs-CZ" b="1" dirty="0" smtClean="0"/>
              <a:t> druhém případě velikosti vnitřních úhlů (jejich součet je 180°), ale ne délky stran.</a:t>
            </a:r>
            <a:endParaRPr lang="cs-CZ" b="1" dirty="0"/>
          </a:p>
        </p:txBody>
      </p:sp>
    </p:spTree>
    <p:extLst>
      <p:ext uri="{BB962C8B-B14F-4D97-AF65-F5344CB8AC3E}">
        <p14:creationId xmlns:p14="http://schemas.microsoft.com/office/powerpoint/2010/main" val="3527949615"/>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1" grpId="0"/>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bdélník 14"/>
          <p:cNvSpPr/>
          <p:nvPr/>
        </p:nvSpPr>
        <p:spPr>
          <a:xfrm>
            <a:off x="1331640" y="260648"/>
            <a:ext cx="6696744" cy="1261884"/>
          </a:xfrm>
          <a:prstGeom prst="rect">
            <a:avLst/>
          </a:prstGeom>
        </p:spPr>
        <p:txBody>
          <a:bodyPr wrap="square">
            <a:spAutoFit/>
          </a:bodyPr>
          <a:lstStyle/>
          <a:p>
            <a:pPr algn="ctr"/>
            <a:r>
              <a:rPr lang="cs-CZ" sz="4400" dirty="0">
                <a:solidFill>
                  <a:schemeClr val="accent2">
                    <a:lumMod val="50000"/>
                  </a:schemeClr>
                </a:solidFill>
                <a:latin typeface="+mj-lt"/>
              </a:rPr>
              <a:t>Goniometrické funkce</a:t>
            </a:r>
            <a:br>
              <a:rPr lang="cs-CZ" sz="4400" dirty="0">
                <a:solidFill>
                  <a:schemeClr val="accent2">
                    <a:lumMod val="50000"/>
                  </a:schemeClr>
                </a:solidFill>
                <a:latin typeface="+mj-lt"/>
              </a:rPr>
            </a:br>
            <a:r>
              <a:rPr lang="cs-CZ" sz="3200" dirty="0" smtClean="0">
                <a:solidFill>
                  <a:schemeClr val="accent2">
                    <a:lumMod val="50000"/>
                  </a:schemeClr>
                </a:solidFill>
                <a:latin typeface="+mj-lt"/>
              </a:rPr>
              <a:t>Řešení pravoúhlého trojúhelníku</a:t>
            </a:r>
            <a:endParaRPr lang="cs-CZ" sz="3200" dirty="0">
              <a:solidFill>
                <a:schemeClr val="accent2">
                  <a:lumMod val="50000"/>
                </a:schemeClr>
              </a:solidFill>
              <a:latin typeface="+mj-lt"/>
            </a:endParaRPr>
          </a:p>
        </p:txBody>
      </p:sp>
      <mc:AlternateContent xmlns:mc="http://schemas.openxmlformats.org/markup-compatibility/2006" xmlns:a14="http://schemas.microsoft.com/office/drawing/2010/main">
        <mc:Choice Requires="a14">
          <p:sp>
            <p:nvSpPr>
              <p:cNvPr id="3" name="TextovéPole 2"/>
              <p:cNvSpPr txBox="1"/>
              <p:nvPr/>
            </p:nvSpPr>
            <p:spPr>
              <a:xfrm>
                <a:off x="0" y="1916832"/>
                <a:ext cx="9144000" cy="646331"/>
              </a:xfrm>
              <a:prstGeom prst="rect">
                <a:avLst/>
              </a:prstGeom>
              <a:noFill/>
            </p:spPr>
            <p:txBody>
              <a:bodyPr wrap="square" rtlCol="0">
                <a:spAutoFit/>
              </a:bodyPr>
              <a:lstStyle/>
              <a:p>
                <a:r>
                  <a:rPr lang="cs-CZ" b="1" dirty="0" smtClean="0"/>
                  <a:t>V pravoúhlém trojúhelníku ABC s pravým úhlem u vrcholu C známe </a:t>
                </a:r>
                <a14:m>
                  <m:oMath xmlns:m="http://schemas.openxmlformats.org/officeDocument/2006/math">
                    <m:d>
                      <m:dPr>
                        <m:begChr m:val="|"/>
                        <m:endChr m:val="|"/>
                        <m:ctrlPr>
                          <a:rPr lang="cs-CZ" b="1" i="1" smtClean="0">
                            <a:latin typeface="Cambria Math"/>
                          </a:rPr>
                        </m:ctrlPr>
                      </m:dPr>
                      <m:e>
                        <m:r>
                          <a:rPr lang="cs-CZ" b="1" i="1" smtClean="0">
                            <a:latin typeface="Cambria Math"/>
                          </a:rPr>
                          <m:t>𝑩𝑪</m:t>
                        </m:r>
                      </m:e>
                    </m:d>
                    <m:r>
                      <a:rPr lang="cs-CZ" b="1" i="1" smtClean="0">
                        <a:latin typeface="Cambria Math"/>
                      </a:rPr>
                      <m:t>=</m:t>
                    </m:r>
                    <m:r>
                      <a:rPr lang="cs-CZ" b="1" i="1" smtClean="0">
                        <a:latin typeface="Cambria Math"/>
                      </a:rPr>
                      <m:t>𝟕</m:t>
                    </m:r>
                    <m:r>
                      <a:rPr lang="cs-CZ" b="1" i="1" smtClean="0">
                        <a:latin typeface="Cambria Math"/>
                      </a:rPr>
                      <m:t>,</m:t>
                    </m:r>
                    <m:r>
                      <a:rPr lang="cs-CZ" b="1" i="1" smtClean="0">
                        <a:latin typeface="Cambria Math"/>
                      </a:rPr>
                      <m:t>𝟓</m:t>
                    </m:r>
                    <m:r>
                      <a:rPr lang="cs-CZ" b="1" i="1" smtClean="0">
                        <a:latin typeface="Cambria Math"/>
                      </a:rPr>
                      <m:t> </m:t>
                    </m:r>
                    <m:r>
                      <a:rPr lang="cs-CZ" b="1" i="1" smtClean="0">
                        <a:latin typeface="Cambria Math"/>
                      </a:rPr>
                      <m:t>𝒄𝒎</m:t>
                    </m:r>
                    <m:r>
                      <a:rPr lang="cs-CZ" b="1" i="1" smtClean="0">
                        <a:latin typeface="Cambria Math"/>
                      </a:rPr>
                      <m:t>,  </m:t>
                    </m:r>
                    <m:d>
                      <m:dPr>
                        <m:begChr m:val="|"/>
                        <m:endChr m:val="|"/>
                        <m:ctrlPr>
                          <a:rPr lang="cs-CZ" b="1" i="1" smtClean="0">
                            <a:latin typeface="Cambria Math"/>
                          </a:rPr>
                        </m:ctrlPr>
                      </m:dPr>
                      <m:e>
                        <m:r>
                          <a:rPr lang="cs-CZ" b="1" i="1" smtClean="0">
                            <a:latin typeface="Cambria Math"/>
                          </a:rPr>
                          <m:t>𝑨𝑪</m:t>
                        </m:r>
                      </m:e>
                    </m:d>
                    <m:r>
                      <a:rPr lang="cs-CZ" b="1" i="1" smtClean="0">
                        <a:latin typeface="Cambria Math"/>
                      </a:rPr>
                      <m:t>=</m:t>
                    </m:r>
                    <m:r>
                      <a:rPr lang="cs-CZ" b="1" i="1" smtClean="0">
                        <a:latin typeface="Cambria Math"/>
                      </a:rPr>
                      <m:t>𝟏𝟖</m:t>
                    </m:r>
                    <m:r>
                      <a:rPr lang="cs-CZ" b="1" i="1" smtClean="0">
                        <a:latin typeface="Cambria Math"/>
                      </a:rPr>
                      <m:t>𝒄𝒎</m:t>
                    </m:r>
                    <m:r>
                      <a:rPr lang="cs-CZ" b="1" i="1" smtClean="0">
                        <a:latin typeface="Cambria Math"/>
                      </a:rPr>
                      <m:t>.</m:t>
                    </m:r>
                  </m:oMath>
                </a14:m>
                <a:r>
                  <a:rPr lang="cs-CZ" b="1" dirty="0" smtClean="0"/>
                  <a:t> Vypočtěte délku zbývající strany a velikosti vnitřních úhlů.</a:t>
                </a:r>
                <a:endParaRPr lang="cs-CZ" b="1" dirty="0"/>
              </a:p>
            </p:txBody>
          </p:sp>
        </mc:Choice>
        <mc:Fallback xmlns="">
          <p:sp>
            <p:nvSpPr>
              <p:cNvPr id="3" name="TextovéPole 2"/>
              <p:cNvSpPr txBox="1">
                <a:spLocks noRot="1" noChangeAspect="1" noMove="1" noResize="1" noEditPoints="1" noAdjustHandles="1" noChangeArrowheads="1" noChangeShapeType="1" noTextEdit="1"/>
              </p:cNvSpPr>
              <p:nvPr/>
            </p:nvSpPr>
            <p:spPr>
              <a:xfrm>
                <a:off x="0" y="1916832"/>
                <a:ext cx="9144000" cy="646331"/>
              </a:xfrm>
              <a:prstGeom prst="rect">
                <a:avLst/>
              </a:prstGeom>
              <a:blipFill rotWithShape="1">
                <a:blip r:embed="rId2"/>
                <a:stretch>
                  <a:fillRect l="-533" t="-4717" b="-14151"/>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 name="TextovéPole 4"/>
              <p:cNvSpPr txBox="1"/>
              <p:nvPr/>
            </p:nvSpPr>
            <p:spPr>
              <a:xfrm>
                <a:off x="0" y="252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𝐵𝐶</m:t>
                          </m:r>
                        </m:e>
                      </m:d>
                      <m:r>
                        <a:rPr lang="cs-CZ" b="0" i="1" smtClean="0">
                          <a:latin typeface="Cambria Math"/>
                        </a:rPr>
                        <m:t>=7,5</m:t>
                      </m:r>
                      <m:r>
                        <a:rPr lang="cs-CZ" b="0" i="1" smtClean="0">
                          <a:latin typeface="Cambria Math"/>
                        </a:rPr>
                        <m:t>𝑐𝑚</m:t>
                      </m:r>
                    </m:oMath>
                  </m:oMathPara>
                </a14:m>
                <a:endParaRPr lang="cs-CZ" dirty="0"/>
              </a:p>
            </p:txBody>
          </p:sp>
        </mc:Choice>
        <mc:Fallback xmlns="">
          <p:sp>
            <p:nvSpPr>
              <p:cNvPr id="5" name="TextovéPole 4"/>
              <p:cNvSpPr txBox="1">
                <a:spLocks noRot="1" noChangeAspect="1" noMove="1" noResize="1" noEditPoints="1" noAdjustHandles="1" noChangeArrowheads="1" noChangeShapeType="1" noTextEdit="1"/>
              </p:cNvSpPr>
              <p:nvPr/>
            </p:nvSpPr>
            <p:spPr>
              <a:xfrm>
                <a:off x="0" y="2520000"/>
                <a:ext cx="1728192" cy="369332"/>
              </a:xfrm>
              <a:prstGeom prst="rect">
                <a:avLst/>
              </a:prstGeom>
              <a:blipFill rotWithShape="1">
                <a:blip r:embed="rId3"/>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6" name="TextovéPole 15"/>
              <p:cNvSpPr txBox="1"/>
              <p:nvPr/>
            </p:nvSpPr>
            <p:spPr>
              <a:xfrm>
                <a:off x="0" y="288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𝐴𝐶</m:t>
                          </m:r>
                        </m:e>
                      </m:d>
                      <m:r>
                        <a:rPr lang="cs-CZ" b="0" i="1" smtClean="0">
                          <a:latin typeface="Cambria Math"/>
                        </a:rPr>
                        <m:t>=18 </m:t>
                      </m:r>
                      <m:r>
                        <a:rPr lang="cs-CZ" b="0" i="1" smtClean="0">
                          <a:latin typeface="Cambria Math"/>
                        </a:rPr>
                        <m:t>𝑐𝑚</m:t>
                      </m:r>
                    </m:oMath>
                  </m:oMathPara>
                </a14:m>
                <a:endParaRPr lang="cs-CZ" dirty="0"/>
              </a:p>
            </p:txBody>
          </p:sp>
        </mc:Choice>
        <mc:Fallback xmlns="">
          <p:sp>
            <p:nvSpPr>
              <p:cNvPr id="16" name="TextovéPole 15"/>
              <p:cNvSpPr txBox="1">
                <a:spLocks noRot="1" noChangeAspect="1" noMove="1" noResize="1" noEditPoints="1" noAdjustHandles="1" noChangeArrowheads="1" noChangeShapeType="1" noTextEdit="1"/>
              </p:cNvSpPr>
              <p:nvPr/>
            </p:nvSpPr>
            <p:spPr>
              <a:xfrm>
                <a:off x="0" y="2880000"/>
                <a:ext cx="1728192" cy="369332"/>
              </a:xfrm>
              <a:prstGeom prst="rect">
                <a:avLst/>
              </a:prstGeom>
              <a:blipFill rotWithShape="1">
                <a:blip r:embed="rId4"/>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7" name="TextovéPole 16"/>
              <p:cNvSpPr txBox="1"/>
              <p:nvPr/>
            </p:nvSpPr>
            <p:spPr>
              <a:xfrm>
                <a:off x="0" y="324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𝐵𝐶𝐴</m:t>
                          </m:r>
                        </m:e>
                      </m:d>
                      <m:r>
                        <a:rPr lang="cs-CZ" b="0" i="1" smtClean="0">
                          <a:latin typeface="Cambria Math"/>
                        </a:rPr>
                        <m:t>=90°</m:t>
                      </m:r>
                    </m:oMath>
                  </m:oMathPara>
                </a14:m>
                <a:endParaRPr lang="cs-CZ" dirty="0"/>
              </a:p>
            </p:txBody>
          </p:sp>
        </mc:Choice>
        <mc:Fallback xmlns="">
          <p:sp>
            <p:nvSpPr>
              <p:cNvPr id="17" name="TextovéPole 16"/>
              <p:cNvSpPr txBox="1">
                <a:spLocks noRot="1" noChangeAspect="1" noMove="1" noResize="1" noEditPoints="1" noAdjustHandles="1" noChangeArrowheads="1" noChangeShapeType="1" noTextEdit="1"/>
              </p:cNvSpPr>
              <p:nvPr/>
            </p:nvSpPr>
            <p:spPr>
              <a:xfrm>
                <a:off x="0" y="3240000"/>
                <a:ext cx="1728192" cy="369332"/>
              </a:xfrm>
              <a:prstGeom prst="rect">
                <a:avLst/>
              </a:prstGeom>
              <a:blipFill rotWithShape="1">
                <a:blip r:embed="rId5"/>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8" name="TextovéPole 17"/>
              <p:cNvSpPr txBox="1"/>
              <p:nvPr/>
            </p:nvSpPr>
            <p:spPr>
              <a:xfrm>
                <a:off x="0" y="360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𝐴𝐵</m:t>
                          </m:r>
                        </m:e>
                      </m:d>
                      <m:r>
                        <a:rPr lang="cs-CZ" b="0" i="1" smtClean="0">
                          <a:latin typeface="Cambria Math"/>
                        </a:rPr>
                        <m:t>=…</m:t>
                      </m:r>
                      <m:r>
                        <a:rPr lang="cs-CZ" b="0" i="1" smtClean="0">
                          <a:latin typeface="Cambria Math"/>
                        </a:rPr>
                        <m:t>𝑐𝑚</m:t>
                      </m:r>
                    </m:oMath>
                  </m:oMathPara>
                </a14:m>
                <a:endParaRPr lang="cs-CZ" dirty="0"/>
              </a:p>
            </p:txBody>
          </p:sp>
        </mc:Choice>
        <mc:Fallback xmlns="">
          <p:sp>
            <p:nvSpPr>
              <p:cNvPr id="18" name="TextovéPole 17"/>
              <p:cNvSpPr txBox="1">
                <a:spLocks noRot="1" noChangeAspect="1" noMove="1" noResize="1" noEditPoints="1" noAdjustHandles="1" noChangeArrowheads="1" noChangeShapeType="1" noTextEdit="1"/>
              </p:cNvSpPr>
              <p:nvPr/>
            </p:nvSpPr>
            <p:spPr>
              <a:xfrm>
                <a:off x="0" y="3600000"/>
                <a:ext cx="1728192" cy="369332"/>
              </a:xfrm>
              <a:prstGeom prst="rect">
                <a:avLst/>
              </a:prstGeom>
              <a:blipFill rotWithShape="1">
                <a:blip r:embed="rId6"/>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9" name="TextovéPole 18"/>
              <p:cNvSpPr txBox="1"/>
              <p:nvPr/>
            </p:nvSpPr>
            <p:spPr>
              <a:xfrm>
                <a:off x="0" y="396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𝐵𝐴𝐶</m:t>
                          </m:r>
                        </m:e>
                      </m:d>
                      <m:r>
                        <a:rPr lang="cs-CZ" b="0" i="1" smtClean="0">
                          <a:latin typeface="Cambria Math"/>
                        </a:rPr>
                        <m:t>=…°</m:t>
                      </m:r>
                    </m:oMath>
                  </m:oMathPara>
                </a14:m>
                <a:endParaRPr lang="cs-CZ" dirty="0"/>
              </a:p>
            </p:txBody>
          </p:sp>
        </mc:Choice>
        <mc:Fallback xmlns="">
          <p:sp>
            <p:nvSpPr>
              <p:cNvPr id="19" name="TextovéPole 18"/>
              <p:cNvSpPr txBox="1">
                <a:spLocks noRot="1" noChangeAspect="1" noMove="1" noResize="1" noEditPoints="1" noAdjustHandles="1" noChangeArrowheads="1" noChangeShapeType="1" noTextEdit="1"/>
              </p:cNvSpPr>
              <p:nvPr/>
            </p:nvSpPr>
            <p:spPr>
              <a:xfrm>
                <a:off x="0" y="3960000"/>
                <a:ext cx="1728192" cy="369332"/>
              </a:xfrm>
              <a:prstGeom prst="rect">
                <a:avLst/>
              </a:prstGeom>
              <a:blipFill rotWithShape="1">
                <a:blip r:embed="rId7"/>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20" name="TextovéPole 19"/>
              <p:cNvSpPr txBox="1"/>
              <p:nvPr/>
            </p:nvSpPr>
            <p:spPr>
              <a:xfrm>
                <a:off x="0" y="432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𝐶𝐵𝐴</m:t>
                          </m:r>
                        </m:e>
                      </m:d>
                      <m:r>
                        <a:rPr lang="cs-CZ" b="0" i="1" smtClean="0">
                          <a:latin typeface="Cambria Math"/>
                        </a:rPr>
                        <m:t>=…°</m:t>
                      </m:r>
                    </m:oMath>
                  </m:oMathPara>
                </a14:m>
                <a:endParaRPr lang="cs-CZ" dirty="0"/>
              </a:p>
            </p:txBody>
          </p:sp>
        </mc:Choice>
        <mc:Fallback xmlns="">
          <p:sp>
            <p:nvSpPr>
              <p:cNvPr id="20" name="TextovéPole 19"/>
              <p:cNvSpPr txBox="1">
                <a:spLocks noRot="1" noChangeAspect="1" noMove="1" noResize="1" noEditPoints="1" noAdjustHandles="1" noChangeArrowheads="1" noChangeShapeType="1" noTextEdit="1"/>
              </p:cNvSpPr>
              <p:nvPr/>
            </p:nvSpPr>
            <p:spPr>
              <a:xfrm>
                <a:off x="0" y="4320000"/>
                <a:ext cx="1728192" cy="369332"/>
              </a:xfrm>
              <a:prstGeom prst="rect">
                <a:avLst/>
              </a:prstGeom>
              <a:blipFill rotWithShape="1">
                <a:blip r:embed="rId8"/>
                <a:stretch>
                  <a:fillRect/>
                </a:stretch>
              </a:blipFill>
            </p:spPr>
            <p:txBody>
              <a:bodyPr/>
              <a:lstStyle/>
              <a:p>
                <a:r>
                  <a:rPr lang="cs-CZ">
                    <a:noFill/>
                  </a:rPr>
                  <a:t> </a:t>
                </a:r>
              </a:p>
            </p:txBody>
          </p:sp>
        </mc:Fallback>
      </mc:AlternateContent>
      <p:cxnSp>
        <p:nvCxnSpPr>
          <p:cNvPr id="7" name="Přímá spojnice 6"/>
          <p:cNvCxnSpPr/>
          <p:nvPr/>
        </p:nvCxnSpPr>
        <p:spPr bwMode="auto">
          <a:xfrm>
            <a:off x="0" y="4680000"/>
            <a:ext cx="172819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 name="Přímá spojnice 8"/>
          <p:cNvCxnSpPr/>
          <p:nvPr/>
        </p:nvCxnSpPr>
        <p:spPr bwMode="auto">
          <a:xfrm>
            <a:off x="8676456" y="2852936"/>
            <a:ext cx="0" cy="3600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Přímá spojnice 22"/>
          <p:cNvCxnSpPr/>
          <p:nvPr/>
        </p:nvCxnSpPr>
        <p:spPr bwMode="auto">
          <a:xfrm>
            <a:off x="7236296" y="6453336"/>
            <a:ext cx="144016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Přímá spojnice 25"/>
          <p:cNvCxnSpPr/>
          <p:nvPr/>
        </p:nvCxnSpPr>
        <p:spPr bwMode="auto">
          <a:xfrm flipH="1">
            <a:off x="7236296" y="2852936"/>
            <a:ext cx="1440160" cy="3600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TextovéPole 26"/>
          <p:cNvSpPr txBox="1"/>
          <p:nvPr/>
        </p:nvSpPr>
        <p:spPr>
          <a:xfrm>
            <a:off x="6876256" y="6268670"/>
            <a:ext cx="432048" cy="369332"/>
          </a:xfrm>
          <a:prstGeom prst="rect">
            <a:avLst/>
          </a:prstGeom>
          <a:noFill/>
        </p:spPr>
        <p:txBody>
          <a:bodyPr wrap="square" rtlCol="0">
            <a:spAutoFit/>
          </a:bodyPr>
          <a:lstStyle/>
          <a:p>
            <a:r>
              <a:rPr lang="cs-CZ" dirty="0" smtClean="0"/>
              <a:t>B</a:t>
            </a:r>
            <a:endParaRPr lang="cs-CZ" dirty="0"/>
          </a:p>
        </p:txBody>
      </p:sp>
      <p:sp>
        <p:nvSpPr>
          <p:cNvPr id="29" name="TextovéPole 28"/>
          <p:cNvSpPr txBox="1"/>
          <p:nvPr/>
        </p:nvSpPr>
        <p:spPr>
          <a:xfrm>
            <a:off x="8460432" y="2411596"/>
            <a:ext cx="432048" cy="369332"/>
          </a:xfrm>
          <a:prstGeom prst="rect">
            <a:avLst/>
          </a:prstGeom>
          <a:noFill/>
        </p:spPr>
        <p:txBody>
          <a:bodyPr wrap="square" rtlCol="0">
            <a:spAutoFit/>
          </a:bodyPr>
          <a:lstStyle/>
          <a:p>
            <a:r>
              <a:rPr lang="cs-CZ" dirty="0" smtClean="0"/>
              <a:t>A</a:t>
            </a:r>
            <a:endParaRPr lang="cs-CZ" dirty="0"/>
          </a:p>
        </p:txBody>
      </p:sp>
      <p:sp>
        <p:nvSpPr>
          <p:cNvPr id="30" name="TextovéPole 29"/>
          <p:cNvSpPr txBox="1"/>
          <p:nvPr/>
        </p:nvSpPr>
        <p:spPr>
          <a:xfrm>
            <a:off x="8711952" y="6300028"/>
            <a:ext cx="432048" cy="369332"/>
          </a:xfrm>
          <a:prstGeom prst="rect">
            <a:avLst/>
          </a:prstGeom>
          <a:noFill/>
        </p:spPr>
        <p:txBody>
          <a:bodyPr wrap="square" rtlCol="0">
            <a:spAutoFit/>
          </a:bodyPr>
          <a:lstStyle/>
          <a:p>
            <a:r>
              <a:rPr lang="cs-CZ" dirty="0" smtClean="0"/>
              <a:t>C</a:t>
            </a:r>
            <a:endParaRPr lang="cs-CZ" dirty="0"/>
          </a:p>
        </p:txBody>
      </p:sp>
      <p:sp>
        <p:nvSpPr>
          <p:cNvPr id="31" name="Oblouk 30"/>
          <p:cNvSpPr/>
          <p:nvPr/>
        </p:nvSpPr>
        <p:spPr bwMode="auto">
          <a:xfrm rot="16200000">
            <a:off x="8172400" y="5941375"/>
            <a:ext cx="1008112" cy="10081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33" name="Oblouk 32"/>
          <p:cNvSpPr/>
          <p:nvPr/>
        </p:nvSpPr>
        <p:spPr bwMode="auto">
          <a:xfrm rot="605978">
            <a:off x="6867683" y="5860794"/>
            <a:ext cx="1008112" cy="10081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34" name="Oblouk 33"/>
          <p:cNvSpPr/>
          <p:nvPr/>
        </p:nvSpPr>
        <p:spPr bwMode="auto">
          <a:xfrm rot="8459621">
            <a:off x="7984322" y="3653780"/>
            <a:ext cx="828000" cy="828000"/>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2048" name="TextovéPole 2047"/>
          <p:cNvSpPr txBox="1"/>
          <p:nvPr/>
        </p:nvSpPr>
        <p:spPr>
          <a:xfrm>
            <a:off x="7380312" y="6021288"/>
            <a:ext cx="504056" cy="369332"/>
          </a:xfrm>
          <a:prstGeom prst="rect">
            <a:avLst/>
          </a:prstGeom>
          <a:noFill/>
        </p:spPr>
        <p:txBody>
          <a:bodyPr wrap="square" rtlCol="0">
            <a:spAutoFit/>
          </a:bodyPr>
          <a:lstStyle/>
          <a:p>
            <a:r>
              <a:rPr lang="cs-CZ" dirty="0" smtClean="0">
                <a:latin typeface="Symbol" pitchFamily="18" charset="2"/>
              </a:rPr>
              <a:t>b</a:t>
            </a:r>
            <a:endParaRPr lang="cs-CZ" dirty="0">
              <a:latin typeface="Symbol" pitchFamily="18" charset="2"/>
            </a:endParaRPr>
          </a:p>
        </p:txBody>
      </p:sp>
      <p:sp>
        <p:nvSpPr>
          <p:cNvPr id="38" name="TextovéPole 37"/>
          <p:cNvSpPr txBox="1"/>
          <p:nvPr/>
        </p:nvSpPr>
        <p:spPr>
          <a:xfrm>
            <a:off x="8244408" y="3861048"/>
            <a:ext cx="504056" cy="369332"/>
          </a:xfrm>
          <a:prstGeom prst="rect">
            <a:avLst/>
          </a:prstGeom>
          <a:noFill/>
        </p:spPr>
        <p:txBody>
          <a:bodyPr wrap="square" rtlCol="0">
            <a:spAutoFit/>
          </a:bodyPr>
          <a:lstStyle/>
          <a:p>
            <a:r>
              <a:rPr lang="cs-CZ" dirty="0" smtClean="0">
                <a:latin typeface="Symbol" pitchFamily="18" charset="2"/>
              </a:rPr>
              <a:t>a</a:t>
            </a:r>
            <a:endParaRPr lang="cs-CZ" dirty="0">
              <a:latin typeface="Symbol" pitchFamily="18" charset="2"/>
            </a:endParaRPr>
          </a:p>
        </p:txBody>
      </p:sp>
      <p:sp>
        <p:nvSpPr>
          <p:cNvPr id="2049" name="TextovéPole 2048"/>
          <p:cNvSpPr txBox="1"/>
          <p:nvPr/>
        </p:nvSpPr>
        <p:spPr>
          <a:xfrm>
            <a:off x="8316416" y="6031087"/>
            <a:ext cx="288032" cy="369332"/>
          </a:xfrm>
          <a:prstGeom prst="rect">
            <a:avLst/>
          </a:prstGeom>
          <a:noFill/>
        </p:spPr>
        <p:txBody>
          <a:bodyPr wrap="square" rtlCol="0">
            <a:spAutoFit/>
          </a:bodyPr>
          <a:lstStyle/>
          <a:p>
            <a:r>
              <a:rPr lang="cs-CZ" b="1" dirty="0" smtClean="0"/>
              <a:t>·</a:t>
            </a:r>
            <a:endParaRPr lang="cs-CZ" b="1" dirty="0"/>
          </a:p>
        </p:txBody>
      </p:sp>
      <p:sp>
        <p:nvSpPr>
          <p:cNvPr id="2051" name="TextovéPole 2050"/>
          <p:cNvSpPr txBox="1"/>
          <p:nvPr/>
        </p:nvSpPr>
        <p:spPr>
          <a:xfrm>
            <a:off x="1854989" y="2687919"/>
            <a:ext cx="3744416" cy="1077218"/>
          </a:xfrm>
          <a:prstGeom prst="rect">
            <a:avLst/>
          </a:prstGeom>
          <a:noFill/>
        </p:spPr>
        <p:txBody>
          <a:bodyPr wrap="square" rtlCol="0">
            <a:spAutoFit/>
          </a:bodyPr>
          <a:lstStyle/>
          <a:p>
            <a:r>
              <a:rPr lang="cs-CZ" sz="1600" b="1" dirty="0" smtClean="0"/>
              <a:t>Poněvadž známe délky obou odvěsen můžeme použít pro výpočet velikosti vnitřních úhlů funkce tangens nebo kotangens.</a:t>
            </a:r>
            <a:endParaRPr lang="cs-CZ" sz="1600" b="1" dirty="0"/>
          </a:p>
        </p:txBody>
      </p:sp>
      <mc:AlternateContent xmlns:mc="http://schemas.openxmlformats.org/markup-compatibility/2006" xmlns:a14="http://schemas.microsoft.com/office/drawing/2010/main">
        <mc:Choice Requires="a14">
          <p:sp>
            <p:nvSpPr>
              <p:cNvPr id="41" name="TextovéPole 40"/>
              <p:cNvSpPr txBox="1"/>
              <p:nvPr/>
            </p:nvSpPr>
            <p:spPr>
              <a:xfrm>
                <a:off x="2520000" y="2520000"/>
                <a:ext cx="1728192" cy="67448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i="1" smtClean="0">
                          <a:latin typeface="Cambria Math"/>
                        </a:rPr>
                        <m:t>𝑡</m:t>
                      </m:r>
                      <m:r>
                        <a:rPr lang="cs-CZ" b="0" i="1" smtClean="0">
                          <a:latin typeface="Cambria Math"/>
                        </a:rPr>
                        <m:t>𝑔</m:t>
                      </m:r>
                      <m:r>
                        <a:rPr lang="cs-CZ" b="0" i="1" smtClean="0">
                          <a:latin typeface="Cambria Math"/>
                          <a:sym typeface="Symbol"/>
                        </a:rPr>
                        <m:t></m:t>
                      </m:r>
                      <m:r>
                        <a:rPr lang="cs-CZ" b="0" i="1" smtClean="0">
                          <a:latin typeface="Cambria Math"/>
                        </a:rPr>
                        <m:t>=</m:t>
                      </m:r>
                      <m:f>
                        <m:fPr>
                          <m:ctrlPr>
                            <a:rPr lang="cs-CZ" b="0" i="1" smtClean="0">
                              <a:latin typeface="Cambria Math"/>
                            </a:rPr>
                          </m:ctrlPr>
                        </m:fPr>
                        <m:num>
                          <m:d>
                            <m:dPr>
                              <m:begChr m:val="|"/>
                              <m:endChr m:val="|"/>
                              <m:ctrlPr>
                                <a:rPr lang="cs-CZ" b="0" i="1" smtClean="0">
                                  <a:latin typeface="Cambria Math"/>
                                </a:rPr>
                              </m:ctrlPr>
                            </m:dPr>
                            <m:e>
                              <m:r>
                                <a:rPr lang="cs-CZ" b="0" i="1" smtClean="0">
                                  <a:latin typeface="Cambria Math"/>
                                </a:rPr>
                                <m:t>𝐵𝐶</m:t>
                              </m:r>
                            </m:e>
                          </m:d>
                        </m:num>
                        <m:den>
                          <m:d>
                            <m:dPr>
                              <m:begChr m:val="|"/>
                              <m:endChr m:val="|"/>
                              <m:ctrlPr>
                                <a:rPr lang="cs-CZ" b="0" i="1" smtClean="0">
                                  <a:latin typeface="Cambria Math"/>
                                </a:rPr>
                              </m:ctrlPr>
                            </m:dPr>
                            <m:e>
                              <m:r>
                                <a:rPr lang="cs-CZ" b="0" i="1" smtClean="0">
                                  <a:latin typeface="Cambria Math"/>
                                </a:rPr>
                                <m:t>𝐴𝐶</m:t>
                              </m:r>
                            </m:e>
                          </m:d>
                        </m:den>
                      </m:f>
                    </m:oMath>
                  </m:oMathPara>
                </a14:m>
                <a:endParaRPr lang="cs-CZ" dirty="0"/>
              </a:p>
            </p:txBody>
          </p:sp>
        </mc:Choice>
        <mc:Fallback xmlns="">
          <p:sp>
            <p:nvSpPr>
              <p:cNvPr id="41" name="TextovéPole 40"/>
              <p:cNvSpPr txBox="1">
                <a:spLocks noRot="1" noChangeAspect="1" noMove="1" noResize="1" noEditPoints="1" noAdjustHandles="1" noChangeArrowheads="1" noChangeShapeType="1" noTextEdit="1"/>
              </p:cNvSpPr>
              <p:nvPr/>
            </p:nvSpPr>
            <p:spPr>
              <a:xfrm>
                <a:off x="2520000" y="2520000"/>
                <a:ext cx="1728192" cy="674480"/>
              </a:xfrm>
              <a:prstGeom prst="rect">
                <a:avLst/>
              </a:prstGeom>
              <a:blipFill rotWithShape="1">
                <a:blip r:embed="rId9"/>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42" name="TextovéPole 41"/>
              <p:cNvSpPr txBox="1"/>
              <p:nvPr/>
            </p:nvSpPr>
            <p:spPr>
              <a:xfrm>
                <a:off x="2520000" y="3240000"/>
                <a:ext cx="1728192" cy="61651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i="1" smtClean="0">
                          <a:latin typeface="Cambria Math"/>
                        </a:rPr>
                        <m:t>𝑡</m:t>
                      </m:r>
                      <m:r>
                        <a:rPr lang="cs-CZ" b="0" i="1" smtClean="0">
                          <a:latin typeface="Cambria Math"/>
                        </a:rPr>
                        <m:t>𝑔</m:t>
                      </m:r>
                      <m:r>
                        <a:rPr lang="cs-CZ" b="0" i="1" smtClean="0">
                          <a:latin typeface="Cambria Math"/>
                          <a:sym typeface="Symbol"/>
                        </a:rPr>
                        <m:t></m:t>
                      </m:r>
                      <m:r>
                        <a:rPr lang="cs-CZ" b="0" i="1" smtClean="0">
                          <a:latin typeface="Cambria Math"/>
                        </a:rPr>
                        <m:t>=</m:t>
                      </m:r>
                      <m:f>
                        <m:fPr>
                          <m:ctrlPr>
                            <a:rPr lang="cs-CZ" b="0" i="1" smtClean="0">
                              <a:latin typeface="Cambria Math"/>
                            </a:rPr>
                          </m:ctrlPr>
                        </m:fPr>
                        <m:num>
                          <m:r>
                            <a:rPr lang="cs-CZ" b="0" i="1" smtClean="0">
                              <a:latin typeface="Cambria Math"/>
                            </a:rPr>
                            <m:t>7,5</m:t>
                          </m:r>
                        </m:num>
                        <m:den>
                          <m:r>
                            <a:rPr lang="cs-CZ" b="0" i="1" smtClean="0">
                              <a:latin typeface="Cambria Math"/>
                            </a:rPr>
                            <m:t>18</m:t>
                          </m:r>
                        </m:den>
                      </m:f>
                    </m:oMath>
                  </m:oMathPara>
                </a14:m>
                <a:endParaRPr lang="cs-CZ" dirty="0"/>
              </a:p>
            </p:txBody>
          </p:sp>
        </mc:Choice>
        <mc:Fallback xmlns="">
          <p:sp>
            <p:nvSpPr>
              <p:cNvPr id="42" name="TextovéPole 41"/>
              <p:cNvSpPr txBox="1">
                <a:spLocks noRot="1" noChangeAspect="1" noMove="1" noResize="1" noEditPoints="1" noAdjustHandles="1" noChangeArrowheads="1" noChangeShapeType="1" noTextEdit="1"/>
              </p:cNvSpPr>
              <p:nvPr/>
            </p:nvSpPr>
            <p:spPr>
              <a:xfrm>
                <a:off x="2520000" y="3240000"/>
                <a:ext cx="1728192" cy="616515"/>
              </a:xfrm>
              <a:prstGeom prst="rect">
                <a:avLst/>
              </a:prstGeom>
              <a:blipFill rotWithShape="1">
                <a:blip r:embed="rId10"/>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43" name="TextovéPole 42"/>
              <p:cNvSpPr txBox="1"/>
              <p:nvPr/>
            </p:nvSpPr>
            <p:spPr>
              <a:xfrm>
                <a:off x="2520000" y="378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i="1" smtClean="0">
                          <a:latin typeface="Cambria Math"/>
                        </a:rPr>
                        <m:t>𝑡</m:t>
                      </m:r>
                      <m:r>
                        <a:rPr lang="cs-CZ" b="0" i="1" smtClean="0">
                          <a:latin typeface="Cambria Math"/>
                        </a:rPr>
                        <m:t>𝑔</m:t>
                      </m:r>
                      <m:r>
                        <a:rPr lang="cs-CZ" b="0" i="1" smtClean="0">
                          <a:latin typeface="Cambria Math"/>
                          <a:sym typeface="Symbol"/>
                        </a:rPr>
                        <m:t></m:t>
                      </m:r>
                      <m:r>
                        <a:rPr lang="cs-CZ" b="0" i="1" smtClean="0">
                          <a:latin typeface="Cambria Math"/>
                        </a:rPr>
                        <m:t>=0,416 7</m:t>
                      </m:r>
                    </m:oMath>
                  </m:oMathPara>
                </a14:m>
                <a:endParaRPr lang="cs-CZ" dirty="0"/>
              </a:p>
            </p:txBody>
          </p:sp>
        </mc:Choice>
        <mc:Fallback xmlns="">
          <p:sp>
            <p:nvSpPr>
              <p:cNvPr id="43" name="TextovéPole 42"/>
              <p:cNvSpPr txBox="1">
                <a:spLocks noRot="1" noChangeAspect="1" noMove="1" noResize="1" noEditPoints="1" noAdjustHandles="1" noChangeArrowheads="1" noChangeShapeType="1" noTextEdit="1"/>
              </p:cNvSpPr>
              <p:nvPr/>
            </p:nvSpPr>
            <p:spPr>
              <a:xfrm>
                <a:off x="2520000" y="3780000"/>
                <a:ext cx="1728192" cy="369332"/>
              </a:xfrm>
              <a:prstGeom prst="rect">
                <a:avLst/>
              </a:prstGeom>
              <a:blipFill rotWithShape="1">
                <a:blip r:embed="rId11"/>
                <a:stretch>
                  <a:fillRect b="-655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44" name="TextovéPole 43"/>
              <p:cNvSpPr txBox="1"/>
              <p:nvPr/>
            </p:nvSpPr>
            <p:spPr>
              <a:xfrm>
                <a:off x="2520000" y="414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b="0" i="1" u="dbl" smtClean="0">
                          <a:latin typeface="Cambria Math"/>
                          <a:sym typeface="Symbol"/>
                        </a:rPr>
                        <m:t></m:t>
                      </m:r>
                      <m:r>
                        <a:rPr lang="cs-CZ" b="0" i="1" u="dbl" smtClean="0">
                          <a:latin typeface="Cambria Math"/>
                        </a:rPr>
                        <m:t>=22°40´</m:t>
                      </m:r>
                    </m:oMath>
                  </m:oMathPara>
                </a14:m>
                <a:endParaRPr lang="cs-CZ" u="dbl" dirty="0"/>
              </a:p>
            </p:txBody>
          </p:sp>
        </mc:Choice>
        <mc:Fallback xmlns="">
          <p:sp>
            <p:nvSpPr>
              <p:cNvPr id="44" name="TextovéPole 43"/>
              <p:cNvSpPr txBox="1">
                <a:spLocks noRot="1" noChangeAspect="1" noMove="1" noResize="1" noEditPoints="1" noAdjustHandles="1" noChangeArrowheads="1" noChangeShapeType="1" noTextEdit="1"/>
              </p:cNvSpPr>
              <p:nvPr/>
            </p:nvSpPr>
            <p:spPr>
              <a:xfrm>
                <a:off x="2520000" y="4140000"/>
                <a:ext cx="1728192" cy="369332"/>
              </a:xfrm>
              <a:prstGeom prst="rect">
                <a:avLst/>
              </a:prstGeom>
              <a:blipFill rotWithShape="1">
                <a:blip r:embed="rId12"/>
                <a:stretch>
                  <a:fillRect/>
                </a:stretch>
              </a:blipFill>
            </p:spPr>
            <p:txBody>
              <a:bodyPr/>
              <a:lstStyle/>
              <a:p>
                <a:r>
                  <a:rPr lang="cs-CZ">
                    <a:noFill/>
                  </a:rPr>
                  <a:t> </a:t>
                </a:r>
              </a:p>
            </p:txBody>
          </p:sp>
        </mc:Fallback>
      </mc:AlternateContent>
      <p:sp>
        <p:nvSpPr>
          <p:cNvPr id="45" name="TextovéPole 44"/>
          <p:cNvSpPr txBox="1"/>
          <p:nvPr/>
        </p:nvSpPr>
        <p:spPr>
          <a:xfrm>
            <a:off x="4313058" y="2532760"/>
            <a:ext cx="3744416" cy="1323439"/>
          </a:xfrm>
          <a:prstGeom prst="rect">
            <a:avLst/>
          </a:prstGeom>
          <a:noFill/>
        </p:spPr>
        <p:txBody>
          <a:bodyPr wrap="square" rtlCol="0">
            <a:spAutoFit/>
          </a:bodyPr>
          <a:lstStyle/>
          <a:p>
            <a:r>
              <a:rPr lang="cs-CZ" sz="1600" b="1" dirty="0" smtClean="0"/>
              <a:t>Délku přepony můžeme určit pomocí Pythagorovy věty, ale abychom se procvičili použijeme některou z goniometrických funkci. Můžeme si vybrat sinus nebo kosinus.</a:t>
            </a:r>
            <a:endParaRPr lang="cs-CZ" sz="1600" b="1" dirty="0"/>
          </a:p>
        </p:txBody>
      </p:sp>
      <p:sp>
        <p:nvSpPr>
          <p:cNvPr id="46" name="TextovéPole 45"/>
          <p:cNvSpPr txBox="1"/>
          <p:nvPr/>
        </p:nvSpPr>
        <p:spPr>
          <a:xfrm>
            <a:off x="180000" y="5107612"/>
            <a:ext cx="3744416" cy="584775"/>
          </a:xfrm>
          <a:prstGeom prst="rect">
            <a:avLst/>
          </a:prstGeom>
          <a:noFill/>
        </p:spPr>
        <p:txBody>
          <a:bodyPr wrap="square" rtlCol="0">
            <a:spAutoFit/>
          </a:bodyPr>
          <a:lstStyle/>
          <a:p>
            <a:r>
              <a:rPr lang="cs-CZ" sz="1600" b="1" dirty="0" smtClean="0"/>
              <a:t>Velikost druhého vnitřního úhlu vypočítáme snadno.</a:t>
            </a:r>
            <a:endParaRPr lang="cs-CZ" sz="1600" b="1" dirty="0"/>
          </a:p>
        </p:txBody>
      </p:sp>
      <mc:AlternateContent xmlns:mc="http://schemas.openxmlformats.org/markup-compatibility/2006" xmlns:a14="http://schemas.microsoft.com/office/drawing/2010/main">
        <mc:Choice Requires="a14">
          <p:sp>
            <p:nvSpPr>
              <p:cNvPr id="47" name="TextovéPole 46"/>
              <p:cNvSpPr txBox="1"/>
              <p:nvPr/>
            </p:nvSpPr>
            <p:spPr>
              <a:xfrm>
                <a:off x="180000" y="5040000"/>
                <a:ext cx="2221129"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b="0" i="1" smtClean="0">
                          <a:latin typeface="Cambria Math"/>
                          <a:sym typeface="Symbol"/>
                        </a:rPr>
                        <m:t></m:t>
                      </m:r>
                      <m:r>
                        <a:rPr lang="cs-CZ" b="0" i="1" smtClean="0">
                          <a:latin typeface="Cambria Math"/>
                        </a:rPr>
                        <m:t>=90°−22°40´</m:t>
                      </m:r>
                    </m:oMath>
                  </m:oMathPara>
                </a14:m>
                <a:endParaRPr lang="cs-CZ" dirty="0"/>
              </a:p>
            </p:txBody>
          </p:sp>
        </mc:Choice>
        <mc:Fallback xmlns="">
          <p:sp>
            <p:nvSpPr>
              <p:cNvPr id="47" name="TextovéPole 46"/>
              <p:cNvSpPr txBox="1">
                <a:spLocks noRot="1" noChangeAspect="1" noMove="1" noResize="1" noEditPoints="1" noAdjustHandles="1" noChangeArrowheads="1" noChangeShapeType="1" noTextEdit="1"/>
              </p:cNvSpPr>
              <p:nvPr/>
            </p:nvSpPr>
            <p:spPr>
              <a:xfrm>
                <a:off x="180000" y="5040000"/>
                <a:ext cx="2221129" cy="369332"/>
              </a:xfrm>
              <a:prstGeom prst="rect">
                <a:avLst/>
              </a:prstGeom>
              <a:blipFill rotWithShape="1">
                <a:blip r:embed="rId13"/>
                <a:stretch>
                  <a:fillRect l="-824" b="-15000"/>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48" name="TextovéPole 47"/>
              <p:cNvSpPr txBox="1"/>
              <p:nvPr/>
            </p:nvSpPr>
            <p:spPr>
              <a:xfrm>
                <a:off x="180000" y="5400000"/>
                <a:ext cx="2221129"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b="0" i="1" u="dbl" smtClean="0">
                          <a:latin typeface="Cambria Math"/>
                          <a:sym typeface="Symbol"/>
                        </a:rPr>
                        <m:t></m:t>
                      </m:r>
                      <m:r>
                        <a:rPr lang="cs-CZ" b="0" i="1" u="dbl" smtClean="0">
                          <a:latin typeface="Cambria Math"/>
                        </a:rPr>
                        <m:t>=67°20´</m:t>
                      </m:r>
                    </m:oMath>
                  </m:oMathPara>
                </a14:m>
                <a:endParaRPr lang="cs-CZ" u="dbl" dirty="0"/>
              </a:p>
            </p:txBody>
          </p:sp>
        </mc:Choice>
        <mc:Fallback xmlns="">
          <p:sp>
            <p:nvSpPr>
              <p:cNvPr id="48" name="TextovéPole 47"/>
              <p:cNvSpPr txBox="1">
                <a:spLocks noRot="1" noChangeAspect="1" noMove="1" noResize="1" noEditPoints="1" noAdjustHandles="1" noChangeArrowheads="1" noChangeShapeType="1" noTextEdit="1"/>
              </p:cNvSpPr>
              <p:nvPr/>
            </p:nvSpPr>
            <p:spPr>
              <a:xfrm>
                <a:off x="180000" y="5400000"/>
                <a:ext cx="2221129" cy="369332"/>
              </a:xfrm>
              <a:prstGeom prst="rect">
                <a:avLst/>
              </a:prstGeom>
              <a:blipFill rotWithShape="1">
                <a:blip r:embed="rId14"/>
                <a:stretch>
                  <a:fillRect l="-824" b="-15000"/>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0" name="TextovéPole 49"/>
              <p:cNvSpPr txBox="1"/>
              <p:nvPr/>
            </p:nvSpPr>
            <p:spPr>
              <a:xfrm>
                <a:off x="4680000" y="2520000"/>
                <a:ext cx="1728192" cy="67448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i="1" smtClean="0">
                          <a:latin typeface="Cambria Math"/>
                        </a:rPr>
                        <m:t>𝑠</m:t>
                      </m:r>
                      <m:r>
                        <a:rPr lang="cs-CZ" b="0" i="1" smtClean="0">
                          <a:latin typeface="Cambria Math"/>
                        </a:rPr>
                        <m:t>𝑖𝑛</m:t>
                      </m:r>
                      <m:r>
                        <a:rPr lang="cs-CZ" b="0" i="1" smtClean="0">
                          <a:latin typeface="Cambria Math"/>
                          <a:sym typeface="Symbol"/>
                        </a:rPr>
                        <m:t></m:t>
                      </m:r>
                      <m:r>
                        <a:rPr lang="cs-CZ" b="0" i="1" smtClean="0">
                          <a:latin typeface="Cambria Math"/>
                        </a:rPr>
                        <m:t>=</m:t>
                      </m:r>
                      <m:f>
                        <m:fPr>
                          <m:ctrlPr>
                            <a:rPr lang="cs-CZ" b="0" i="1" smtClean="0">
                              <a:latin typeface="Cambria Math"/>
                            </a:rPr>
                          </m:ctrlPr>
                        </m:fPr>
                        <m:num>
                          <m:d>
                            <m:dPr>
                              <m:begChr m:val="|"/>
                              <m:endChr m:val="|"/>
                              <m:ctrlPr>
                                <a:rPr lang="cs-CZ" b="0" i="1" smtClean="0">
                                  <a:latin typeface="Cambria Math"/>
                                </a:rPr>
                              </m:ctrlPr>
                            </m:dPr>
                            <m:e>
                              <m:r>
                                <a:rPr lang="cs-CZ" b="0" i="1" smtClean="0">
                                  <a:latin typeface="Cambria Math"/>
                                </a:rPr>
                                <m:t>𝐵𝐶</m:t>
                              </m:r>
                            </m:e>
                          </m:d>
                        </m:num>
                        <m:den>
                          <m:d>
                            <m:dPr>
                              <m:begChr m:val="|"/>
                              <m:endChr m:val="|"/>
                              <m:ctrlPr>
                                <a:rPr lang="cs-CZ" b="0" i="1" smtClean="0">
                                  <a:latin typeface="Cambria Math"/>
                                </a:rPr>
                              </m:ctrlPr>
                            </m:dPr>
                            <m:e>
                              <m:r>
                                <a:rPr lang="cs-CZ" b="0" i="1" smtClean="0">
                                  <a:latin typeface="Cambria Math"/>
                                </a:rPr>
                                <m:t>𝐴𝐵</m:t>
                              </m:r>
                            </m:e>
                          </m:d>
                        </m:den>
                      </m:f>
                    </m:oMath>
                  </m:oMathPara>
                </a14:m>
                <a:endParaRPr lang="cs-CZ" dirty="0"/>
              </a:p>
            </p:txBody>
          </p:sp>
        </mc:Choice>
        <mc:Fallback xmlns="">
          <p:sp>
            <p:nvSpPr>
              <p:cNvPr id="50" name="TextovéPole 49"/>
              <p:cNvSpPr txBox="1">
                <a:spLocks noRot="1" noChangeAspect="1" noMove="1" noResize="1" noEditPoints="1" noAdjustHandles="1" noChangeArrowheads="1" noChangeShapeType="1" noTextEdit="1"/>
              </p:cNvSpPr>
              <p:nvPr/>
            </p:nvSpPr>
            <p:spPr>
              <a:xfrm>
                <a:off x="4680000" y="2520000"/>
                <a:ext cx="1728192" cy="674480"/>
              </a:xfrm>
              <a:prstGeom prst="rect">
                <a:avLst/>
              </a:prstGeom>
              <a:blipFill rotWithShape="1">
                <a:blip r:embed="rId15"/>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1" name="TextovéPole 50"/>
              <p:cNvSpPr txBox="1"/>
              <p:nvPr/>
            </p:nvSpPr>
            <p:spPr>
              <a:xfrm>
                <a:off x="4680000" y="3240000"/>
                <a:ext cx="2176358"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a:latin typeface="Cambria Math"/>
                            </a:rPr>
                            <m:t>𝐵𝐶</m:t>
                          </m:r>
                        </m:e>
                      </m:d>
                      <m:r>
                        <a:rPr lang="cs-CZ" b="0" i="1" smtClean="0">
                          <a:latin typeface="Cambria Math"/>
                        </a:rPr>
                        <m:t>=</m:t>
                      </m:r>
                      <m:r>
                        <a:rPr lang="cs-CZ" i="1" smtClean="0">
                          <a:latin typeface="Cambria Math"/>
                        </a:rPr>
                        <m:t>𝑠</m:t>
                      </m:r>
                      <m:r>
                        <a:rPr lang="cs-CZ" b="0" i="1" smtClean="0">
                          <a:latin typeface="Cambria Math"/>
                        </a:rPr>
                        <m:t>𝑖𝑛</m:t>
                      </m:r>
                      <m:r>
                        <a:rPr lang="cs-CZ" b="0" i="1" smtClean="0">
                          <a:latin typeface="Cambria Math"/>
                          <a:sym typeface="Symbol"/>
                        </a:rPr>
                        <m:t>·</m:t>
                      </m:r>
                      <m:d>
                        <m:dPr>
                          <m:begChr m:val="|"/>
                          <m:endChr m:val="|"/>
                          <m:ctrlPr>
                            <a:rPr lang="cs-CZ" i="1">
                              <a:latin typeface="Cambria Math"/>
                            </a:rPr>
                          </m:ctrlPr>
                        </m:dPr>
                        <m:e>
                          <m:r>
                            <a:rPr lang="cs-CZ" i="1">
                              <a:latin typeface="Cambria Math"/>
                            </a:rPr>
                            <m:t>𝐴𝐵</m:t>
                          </m:r>
                        </m:e>
                      </m:d>
                    </m:oMath>
                  </m:oMathPara>
                </a14:m>
                <a:endParaRPr lang="cs-CZ" dirty="0"/>
              </a:p>
            </p:txBody>
          </p:sp>
        </mc:Choice>
        <mc:Fallback xmlns="">
          <p:sp>
            <p:nvSpPr>
              <p:cNvPr id="51" name="TextovéPole 50"/>
              <p:cNvSpPr txBox="1">
                <a:spLocks noRot="1" noChangeAspect="1" noMove="1" noResize="1" noEditPoints="1" noAdjustHandles="1" noChangeArrowheads="1" noChangeShapeType="1" noTextEdit="1"/>
              </p:cNvSpPr>
              <p:nvPr/>
            </p:nvSpPr>
            <p:spPr>
              <a:xfrm>
                <a:off x="4680000" y="3240000"/>
                <a:ext cx="2176358" cy="369332"/>
              </a:xfrm>
              <a:prstGeom prst="rect">
                <a:avLst/>
              </a:prstGeom>
              <a:blipFill rotWithShape="1">
                <a:blip r:embed="rId16"/>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2" name="TextovéPole 51"/>
              <p:cNvSpPr txBox="1"/>
              <p:nvPr/>
            </p:nvSpPr>
            <p:spPr>
              <a:xfrm>
                <a:off x="4680000" y="3600000"/>
                <a:ext cx="1728192" cy="62959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a:latin typeface="Cambria Math"/>
                            </a:rPr>
                          </m:ctrlPr>
                        </m:dPr>
                        <m:e>
                          <m:r>
                            <a:rPr lang="cs-CZ" i="1">
                              <a:latin typeface="Cambria Math"/>
                            </a:rPr>
                            <m:t>𝐴𝐵</m:t>
                          </m:r>
                        </m:e>
                      </m:d>
                      <m:r>
                        <a:rPr lang="cs-CZ" b="0" i="1" smtClean="0">
                          <a:latin typeface="Cambria Math"/>
                        </a:rPr>
                        <m:t>=</m:t>
                      </m:r>
                      <m:f>
                        <m:fPr>
                          <m:ctrlPr>
                            <a:rPr lang="cs-CZ" b="0" i="1" smtClean="0">
                              <a:latin typeface="Cambria Math"/>
                            </a:rPr>
                          </m:ctrlPr>
                        </m:fPr>
                        <m:num>
                          <m:d>
                            <m:dPr>
                              <m:begChr m:val="|"/>
                              <m:endChr m:val="|"/>
                              <m:ctrlPr>
                                <a:rPr lang="cs-CZ" b="0" i="1" smtClean="0">
                                  <a:latin typeface="Cambria Math"/>
                                </a:rPr>
                              </m:ctrlPr>
                            </m:dPr>
                            <m:e>
                              <m:r>
                                <a:rPr lang="cs-CZ" b="0" i="1" smtClean="0">
                                  <a:latin typeface="Cambria Math"/>
                                </a:rPr>
                                <m:t>𝐵𝐶</m:t>
                              </m:r>
                            </m:e>
                          </m:d>
                        </m:num>
                        <m:den>
                          <m:r>
                            <a:rPr lang="cs-CZ" i="1">
                              <a:latin typeface="Cambria Math"/>
                            </a:rPr>
                            <m:t>𝑠𝑖𝑛</m:t>
                          </m:r>
                          <m:r>
                            <a:rPr lang="cs-CZ" i="1">
                              <a:latin typeface="Cambria Math"/>
                              <a:sym typeface="Symbol"/>
                            </a:rPr>
                            <m:t></m:t>
                          </m:r>
                        </m:den>
                      </m:f>
                    </m:oMath>
                  </m:oMathPara>
                </a14:m>
                <a:endParaRPr lang="cs-CZ" dirty="0"/>
              </a:p>
            </p:txBody>
          </p:sp>
        </mc:Choice>
        <mc:Fallback xmlns="">
          <p:sp>
            <p:nvSpPr>
              <p:cNvPr id="52" name="TextovéPole 51"/>
              <p:cNvSpPr txBox="1">
                <a:spLocks noRot="1" noChangeAspect="1" noMove="1" noResize="1" noEditPoints="1" noAdjustHandles="1" noChangeArrowheads="1" noChangeShapeType="1" noTextEdit="1"/>
              </p:cNvSpPr>
              <p:nvPr/>
            </p:nvSpPr>
            <p:spPr>
              <a:xfrm>
                <a:off x="4680000" y="3600000"/>
                <a:ext cx="1728192" cy="629596"/>
              </a:xfrm>
              <a:prstGeom prst="rect">
                <a:avLst/>
              </a:prstGeom>
              <a:blipFill rotWithShape="1">
                <a:blip r:embed="rId17"/>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3" name="TextovéPole 52"/>
              <p:cNvSpPr txBox="1"/>
              <p:nvPr/>
            </p:nvSpPr>
            <p:spPr>
              <a:xfrm>
                <a:off x="4680000" y="4212000"/>
                <a:ext cx="2556296" cy="61831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a:latin typeface="Cambria Math"/>
                            </a:rPr>
                            <m:t>𝐴𝐵</m:t>
                          </m:r>
                        </m:e>
                      </m:d>
                      <m:r>
                        <a:rPr lang="cs-CZ" b="0" i="1" smtClean="0">
                          <a:latin typeface="Cambria Math"/>
                        </a:rPr>
                        <m:t>=</m:t>
                      </m:r>
                      <m:f>
                        <m:fPr>
                          <m:ctrlPr>
                            <a:rPr lang="cs-CZ" b="0" i="1" smtClean="0">
                              <a:latin typeface="Cambria Math"/>
                            </a:rPr>
                          </m:ctrlPr>
                        </m:fPr>
                        <m:num>
                          <m:r>
                            <a:rPr lang="cs-CZ" b="0" i="1" smtClean="0">
                              <a:latin typeface="Cambria Math"/>
                            </a:rPr>
                            <m:t>7,5</m:t>
                          </m:r>
                        </m:num>
                        <m:den>
                          <m:r>
                            <a:rPr lang="cs-CZ" b="0" i="1" smtClean="0">
                              <a:latin typeface="Cambria Math"/>
                            </a:rPr>
                            <m:t>𝑠𝑖𝑛</m:t>
                          </m:r>
                          <m:r>
                            <a:rPr lang="cs-CZ" b="0" i="1" smtClean="0">
                              <a:latin typeface="Cambria Math"/>
                              <a:sym typeface="Symbol"/>
                            </a:rPr>
                            <m:t>22°40´</m:t>
                          </m:r>
                        </m:den>
                      </m:f>
                    </m:oMath>
                  </m:oMathPara>
                </a14:m>
                <a:endParaRPr lang="cs-CZ" dirty="0"/>
              </a:p>
            </p:txBody>
          </p:sp>
        </mc:Choice>
        <mc:Fallback xmlns="">
          <p:sp>
            <p:nvSpPr>
              <p:cNvPr id="53" name="TextovéPole 52"/>
              <p:cNvSpPr txBox="1">
                <a:spLocks noRot="1" noChangeAspect="1" noMove="1" noResize="1" noEditPoints="1" noAdjustHandles="1" noChangeArrowheads="1" noChangeShapeType="1" noTextEdit="1"/>
              </p:cNvSpPr>
              <p:nvPr/>
            </p:nvSpPr>
            <p:spPr>
              <a:xfrm>
                <a:off x="4680000" y="4212000"/>
                <a:ext cx="2556296" cy="618311"/>
              </a:xfrm>
              <a:prstGeom prst="rect">
                <a:avLst/>
              </a:prstGeom>
              <a:blipFill rotWithShape="1">
                <a:blip r:embed="rId18"/>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4" name="TextovéPole 53"/>
              <p:cNvSpPr txBox="1"/>
              <p:nvPr/>
            </p:nvSpPr>
            <p:spPr>
              <a:xfrm>
                <a:off x="4680000" y="4788000"/>
                <a:ext cx="2033370" cy="64761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a:latin typeface="Cambria Math"/>
                            </a:rPr>
                            <m:t>𝐴𝐵</m:t>
                          </m:r>
                        </m:e>
                      </m:d>
                      <m:r>
                        <a:rPr lang="cs-CZ" b="0" i="1" smtClean="0">
                          <a:latin typeface="Cambria Math"/>
                        </a:rPr>
                        <m:t>=</m:t>
                      </m:r>
                      <m:f>
                        <m:fPr>
                          <m:ctrlPr>
                            <a:rPr lang="cs-CZ" b="0" i="1" smtClean="0">
                              <a:latin typeface="Cambria Math"/>
                            </a:rPr>
                          </m:ctrlPr>
                        </m:fPr>
                        <m:num>
                          <m:r>
                            <a:rPr lang="cs-CZ" b="0" i="1" smtClean="0">
                              <a:latin typeface="Cambria Math"/>
                            </a:rPr>
                            <m:t>7,5</m:t>
                          </m:r>
                        </m:num>
                        <m:den>
                          <m:r>
                            <a:rPr lang="cs-CZ" i="1" smtClean="0">
                              <a:latin typeface="Cambria Math"/>
                            </a:rPr>
                            <m:t>0</m:t>
                          </m:r>
                          <m:r>
                            <a:rPr lang="cs-CZ" b="0" i="1" smtClean="0">
                              <a:latin typeface="Cambria Math"/>
                            </a:rPr>
                            <m:t>,385 4</m:t>
                          </m:r>
                        </m:den>
                      </m:f>
                    </m:oMath>
                  </m:oMathPara>
                </a14:m>
                <a:endParaRPr lang="cs-CZ" dirty="0"/>
              </a:p>
            </p:txBody>
          </p:sp>
        </mc:Choice>
        <mc:Fallback xmlns="">
          <p:sp>
            <p:nvSpPr>
              <p:cNvPr id="54" name="TextovéPole 53"/>
              <p:cNvSpPr txBox="1">
                <a:spLocks noRot="1" noChangeAspect="1" noMove="1" noResize="1" noEditPoints="1" noAdjustHandles="1" noChangeArrowheads="1" noChangeShapeType="1" noTextEdit="1"/>
              </p:cNvSpPr>
              <p:nvPr/>
            </p:nvSpPr>
            <p:spPr>
              <a:xfrm>
                <a:off x="4680000" y="4788000"/>
                <a:ext cx="2033370" cy="647613"/>
              </a:xfrm>
              <a:prstGeom prst="rect">
                <a:avLst/>
              </a:prstGeom>
              <a:blipFill rotWithShape="1">
                <a:blip r:embed="rId19"/>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5" name="TextovéPole 54"/>
              <p:cNvSpPr txBox="1"/>
              <p:nvPr/>
            </p:nvSpPr>
            <p:spPr>
              <a:xfrm>
                <a:off x="4680000" y="5400000"/>
                <a:ext cx="203337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u="sng" smtClean="0">
                              <a:latin typeface="Cambria Math"/>
                            </a:rPr>
                          </m:ctrlPr>
                        </m:dPr>
                        <m:e>
                          <m:r>
                            <a:rPr lang="cs-CZ" i="1" u="sng">
                              <a:latin typeface="Cambria Math"/>
                            </a:rPr>
                            <m:t>𝐴𝐵</m:t>
                          </m:r>
                        </m:e>
                      </m:d>
                      <m:r>
                        <a:rPr lang="cs-CZ" b="0" i="1" u="sng" smtClean="0">
                          <a:latin typeface="Cambria Math"/>
                        </a:rPr>
                        <m:t>=19,5</m:t>
                      </m:r>
                    </m:oMath>
                  </m:oMathPara>
                </a14:m>
                <a:endParaRPr lang="cs-CZ" u="sng" dirty="0"/>
              </a:p>
            </p:txBody>
          </p:sp>
        </mc:Choice>
        <mc:Fallback xmlns="">
          <p:sp>
            <p:nvSpPr>
              <p:cNvPr id="55" name="TextovéPole 54"/>
              <p:cNvSpPr txBox="1">
                <a:spLocks noRot="1" noChangeAspect="1" noMove="1" noResize="1" noEditPoints="1" noAdjustHandles="1" noChangeArrowheads="1" noChangeShapeType="1" noTextEdit="1"/>
              </p:cNvSpPr>
              <p:nvPr/>
            </p:nvSpPr>
            <p:spPr>
              <a:xfrm>
                <a:off x="4680000" y="5400000"/>
                <a:ext cx="2033370" cy="369332"/>
              </a:xfrm>
              <a:prstGeom prst="rect">
                <a:avLst/>
              </a:prstGeom>
              <a:blipFill rotWithShape="1">
                <a:blip r:embed="rId20"/>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6" name="TextovéPole 55"/>
              <p:cNvSpPr txBox="1"/>
              <p:nvPr/>
            </p:nvSpPr>
            <p:spPr>
              <a:xfrm>
                <a:off x="4680000" y="5760000"/>
                <a:ext cx="203337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u="dbl" smtClean="0">
                              <a:latin typeface="Cambria Math"/>
                            </a:rPr>
                          </m:ctrlPr>
                        </m:dPr>
                        <m:e>
                          <m:r>
                            <a:rPr lang="cs-CZ" i="1" u="dbl">
                              <a:latin typeface="Cambria Math"/>
                            </a:rPr>
                            <m:t>𝐴𝐵</m:t>
                          </m:r>
                        </m:e>
                      </m:d>
                      <m:r>
                        <a:rPr lang="cs-CZ" b="0" i="1" u="dbl" smtClean="0">
                          <a:latin typeface="Cambria Math"/>
                        </a:rPr>
                        <m:t>=19,5 </m:t>
                      </m:r>
                      <m:r>
                        <a:rPr lang="cs-CZ" b="0" i="1" u="dbl" smtClean="0">
                          <a:latin typeface="Cambria Math"/>
                        </a:rPr>
                        <m:t>𝑐𝑚</m:t>
                      </m:r>
                    </m:oMath>
                  </m:oMathPara>
                </a14:m>
                <a:endParaRPr lang="cs-CZ" u="dbl" dirty="0"/>
              </a:p>
            </p:txBody>
          </p:sp>
        </mc:Choice>
        <mc:Fallback xmlns="">
          <p:sp>
            <p:nvSpPr>
              <p:cNvPr id="56" name="TextovéPole 55"/>
              <p:cNvSpPr txBox="1">
                <a:spLocks noRot="1" noChangeAspect="1" noMove="1" noResize="1" noEditPoints="1" noAdjustHandles="1" noChangeArrowheads="1" noChangeShapeType="1" noTextEdit="1"/>
              </p:cNvSpPr>
              <p:nvPr/>
            </p:nvSpPr>
            <p:spPr>
              <a:xfrm>
                <a:off x="4680000" y="5760000"/>
                <a:ext cx="2033370" cy="369332"/>
              </a:xfrm>
              <a:prstGeom prst="rect">
                <a:avLst/>
              </a:prstGeom>
              <a:blipFill rotWithShape="1">
                <a:blip r:embed="rId21"/>
                <a:stretch>
                  <a:fillRect/>
                </a:stretch>
              </a:blipFill>
            </p:spPr>
            <p:txBody>
              <a:bodyPr/>
              <a:lstStyle/>
              <a:p>
                <a:r>
                  <a:rPr lang="cs-CZ">
                    <a:noFill/>
                  </a:rPr>
                  <a:t> </a:t>
                </a:r>
              </a:p>
            </p:txBody>
          </p:sp>
        </mc:Fallback>
      </mc:AlternateContent>
    </p:spTree>
    <p:extLst>
      <p:ext uri="{BB962C8B-B14F-4D97-AF65-F5344CB8AC3E}">
        <p14:creationId xmlns:p14="http://schemas.microsoft.com/office/powerpoint/2010/main" val="2293413582"/>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ppt_x"/>
                                          </p:val>
                                        </p:tav>
                                        <p:tav tm="100000">
                                          <p:val>
                                            <p:strVal val="#ppt_x"/>
                                          </p:val>
                                        </p:tav>
                                      </p:tavLst>
                                    </p:anim>
                                    <p:anim calcmode="lin" valueType="num">
                                      <p:cBhvr additive="base">
                                        <p:cTn id="54" dur="500" fill="hold"/>
                                        <p:tgtEl>
                                          <p:spTgt spid="26"/>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048"/>
                                        </p:tgtEl>
                                        <p:attrNameLst>
                                          <p:attrName>style.visibility</p:attrName>
                                        </p:attrNameLst>
                                      </p:cBhvr>
                                      <p:to>
                                        <p:strVal val="visible"/>
                                      </p:to>
                                    </p:set>
                                    <p:anim calcmode="lin" valueType="num">
                                      <p:cBhvr additive="base">
                                        <p:cTn id="57" dur="500" fill="hold"/>
                                        <p:tgtEl>
                                          <p:spTgt spid="2048"/>
                                        </p:tgtEl>
                                        <p:attrNameLst>
                                          <p:attrName>ppt_x</p:attrName>
                                        </p:attrNameLst>
                                      </p:cBhvr>
                                      <p:tavLst>
                                        <p:tav tm="0">
                                          <p:val>
                                            <p:strVal val="#ppt_x"/>
                                          </p:val>
                                        </p:tav>
                                        <p:tav tm="100000">
                                          <p:val>
                                            <p:strVal val="#ppt_x"/>
                                          </p:val>
                                        </p:tav>
                                      </p:tavLst>
                                    </p:anim>
                                    <p:anim calcmode="lin" valueType="num">
                                      <p:cBhvr additive="base">
                                        <p:cTn id="58" dur="500" fill="hold"/>
                                        <p:tgtEl>
                                          <p:spTgt spid="204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500" fill="hold"/>
                                        <p:tgtEl>
                                          <p:spTgt spid="33"/>
                                        </p:tgtEl>
                                        <p:attrNameLst>
                                          <p:attrName>ppt_x</p:attrName>
                                        </p:attrNameLst>
                                      </p:cBhvr>
                                      <p:tavLst>
                                        <p:tav tm="0">
                                          <p:val>
                                            <p:strVal val="#ppt_x"/>
                                          </p:val>
                                        </p:tav>
                                        <p:tav tm="100000">
                                          <p:val>
                                            <p:strVal val="#ppt_x"/>
                                          </p:val>
                                        </p:tav>
                                      </p:tavLst>
                                    </p:anim>
                                    <p:anim calcmode="lin" valueType="num">
                                      <p:cBhvr additive="base">
                                        <p:cTn id="62" dur="500" fill="hold"/>
                                        <p:tgtEl>
                                          <p:spTgt spid="3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500" fill="hold"/>
                                        <p:tgtEl>
                                          <p:spTgt spid="30"/>
                                        </p:tgtEl>
                                        <p:attrNameLst>
                                          <p:attrName>ppt_x</p:attrName>
                                        </p:attrNameLst>
                                      </p:cBhvr>
                                      <p:tavLst>
                                        <p:tav tm="0">
                                          <p:val>
                                            <p:strVal val="#ppt_x"/>
                                          </p:val>
                                        </p:tav>
                                        <p:tav tm="100000">
                                          <p:val>
                                            <p:strVal val="#ppt_x"/>
                                          </p:val>
                                        </p:tav>
                                      </p:tavLst>
                                    </p:anim>
                                    <p:anim calcmode="lin" valueType="num">
                                      <p:cBhvr additive="base">
                                        <p:cTn id="66" dur="500" fill="hold"/>
                                        <p:tgtEl>
                                          <p:spTgt spid="3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049"/>
                                        </p:tgtEl>
                                        <p:attrNameLst>
                                          <p:attrName>style.visibility</p:attrName>
                                        </p:attrNameLst>
                                      </p:cBhvr>
                                      <p:to>
                                        <p:strVal val="visible"/>
                                      </p:to>
                                    </p:set>
                                    <p:anim calcmode="lin" valueType="num">
                                      <p:cBhvr additive="base">
                                        <p:cTn id="69" dur="500" fill="hold"/>
                                        <p:tgtEl>
                                          <p:spTgt spid="2049"/>
                                        </p:tgtEl>
                                        <p:attrNameLst>
                                          <p:attrName>ppt_x</p:attrName>
                                        </p:attrNameLst>
                                      </p:cBhvr>
                                      <p:tavLst>
                                        <p:tav tm="0">
                                          <p:val>
                                            <p:strVal val="#ppt_x"/>
                                          </p:val>
                                        </p:tav>
                                        <p:tav tm="100000">
                                          <p:val>
                                            <p:strVal val="#ppt_x"/>
                                          </p:val>
                                        </p:tav>
                                      </p:tavLst>
                                    </p:anim>
                                    <p:anim calcmode="lin" valueType="num">
                                      <p:cBhvr additive="base">
                                        <p:cTn id="70" dur="500" fill="hold"/>
                                        <p:tgtEl>
                                          <p:spTgt spid="204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additive="base">
                                        <p:cTn id="73" dur="500" fill="hold"/>
                                        <p:tgtEl>
                                          <p:spTgt spid="31"/>
                                        </p:tgtEl>
                                        <p:attrNameLst>
                                          <p:attrName>ppt_x</p:attrName>
                                        </p:attrNameLst>
                                      </p:cBhvr>
                                      <p:tavLst>
                                        <p:tav tm="0">
                                          <p:val>
                                            <p:strVal val="#ppt_x"/>
                                          </p:val>
                                        </p:tav>
                                        <p:tav tm="100000">
                                          <p:val>
                                            <p:strVal val="#ppt_x"/>
                                          </p:val>
                                        </p:tav>
                                      </p:tavLst>
                                    </p:anim>
                                    <p:anim calcmode="lin" valueType="num">
                                      <p:cBhvr additive="base">
                                        <p:cTn id="74" dur="500" fill="hold"/>
                                        <p:tgtEl>
                                          <p:spTgt spid="31"/>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additive="base">
                                        <p:cTn id="77" dur="500" fill="hold"/>
                                        <p:tgtEl>
                                          <p:spTgt spid="9"/>
                                        </p:tgtEl>
                                        <p:attrNameLst>
                                          <p:attrName>ppt_x</p:attrName>
                                        </p:attrNameLst>
                                      </p:cBhvr>
                                      <p:tavLst>
                                        <p:tav tm="0">
                                          <p:val>
                                            <p:strVal val="#ppt_x"/>
                                          </p:val>
                                        </p:tav>
                                        <p:tav tm="100000">
                                          <p:val>
                                            <p:strVal val="#ppt_x"/>
                                          </p:val>
                                        </p:tav>
                                      </p:tavLst>
                                    </p:anim>
                                    <p:anim calcmode="lin" valueType="num">
                                      <p:cBhvr additive="base">
                                        <p:cTn id="78" dur="500" fill="hold"/>
                                        <p:tgtEl>
                                          <p:spTgt spid="9"/>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additive="base">
                                        <p:cTn id="81" dur="500" fill="hold"/>
                                        <p:tgtEl>
                                          <p:spTgt spid="34"/>
                                        </p:tgtEl>
                                        <p:attrNameLst>
                                          <p:attrName>ppt_x</p:attrName>
                                        </p:attrNameLst>
                                      </p:cBhvr>
                                      <p:tavLst>
                                        <p:tav tm="0">
                                          <p:val>
                                            <p:strVal val="#ppt_x"/>
                                          </p:val>
                                        </p:tav>
                                        <p:tav tm="100000">
                                          <p:val>
                                            <p:strVal val="#ppt_x"/>
                                          </p:val>
                                        </p:tav>
                                      </p:tavLst>
                                    </p:anim>
                                    <p:anim calcmode="lin" valueType="num">
                                      <p:cBhvr additive="base">
                                        <p:cTn id="82" dur="500" fill="hold"/>
                                        <p:tgtEl>
                                          <p:spTgt spid="34"/>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9"/>
                                        </p:tgtEl>
                                        <p:attrNameLst>
                                          <p:attrName>style.visibility</p:attrName>
                                        </p:attrNameLst>
                                      </p:cBhvr>
                                      <p:to>
                                        <p:strVal val="visible"/>
                                      </p:to>
                                    </p:set>
                                    <p:anim calcmode="lin" valueType="num">
                                      <p:cBhvr additive="base">
                                        <p:cTn id="89" dur="500" fill="hold"/>
                                        <p:tgtEl>
                                          <p:spTgt spid="29"/>
                                        </p:tgtEl>
                                        <p:attrNameLst>
                                          <p:attrName>ppt_x</p:attrName>
                                        </p:attrNameLst>
                                      </p:cBhvr>
                                      <p:tavLst>
                                        <p:tav tm="0">
                                          <p:val>
                                            <p:strVal val="#ppt_x"/>
                                          </p:val>
                                        </p:tav>
                                        <p:tav tm="100000">
                                          <p:val>
                                            <p:strVal val="#ppt_x"/>
                                          </p:val>
                                        </p:tav>
                                      </p:tavLst>
                                    </p:anim>
                                    <p:anim calcmode="lin" valueType="num">
                                      <p:cBhvr additive="base">
                                        <p:cTn id="90" dur="500" fill="hold"/>
                                        <p:tgtEl>
                                          <p:spTgt spid="29"/>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23"/>
                                        </p:tgtEl>
                                        <p:attrNameLst>
                                          <p:attrName>style.visibility</p:attrName>
                                        </p:attrNameLst>
                                      </p:cBhvr>
                                      <p:to>
                                        <p:strVal val="visible"/>
                                      </p:to>
                                    </p:set>
                                    <p:anim calcmode="lin" valueType="num">
                                      <p:cBhvr additive="base">
                                        <p:cTn id="93" dur="500" fill="hold"/>
                                        <p:tgtEl>
                                          <p:spTgt spid="23"/>
                                        </p:tgtEl>
                                        <p:attrNameLst>
                                          <p:attrName>ppt_x</p:attrName>
                                        </p:attrNameLst>
                                      </p:cBhvr>
                                      <p:tavLst>
                                        <p:tav tm="0">
                                          <p:val>
                                            <p:strVal val="#ppt_x"/>
                                          </p:val>
                                        </p:tav>
                                        <p:tav tm="100000">
                                          <p:val>
                                            <p:strVal val="#ppt_x"/>
                                          </p:val>
                                        </p:tav>
                                      </p:tavLst>
                                    </p:anim>
                                    <p:anim calcmode="lin" valueType="num">
                                      <p:cBhvr additive="base">
                                        <p:cTn id="94" dur="500" fill="hold"/>
                                        <p:tgtEl>
                                          <p:spTgt spid="23"/>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500" fill="hold"/>
                                        <p:tgtEl>
                                          <p:spTgt spid="27"/>
                                        </p:tgtEl>
                                        <p:attrNameLst>
                                          <p:attrName>ppt_x</p:attrName>
                                        </p:attrNameLst>
                                      </p:cBhvr>
                                      <p:tavLst>
                                        <p:tav tm="0">
                                          <p:val>
                                            <p:strVal val="#ppt_x"/>
                                          </p:val>
                                        </p:tav>
                                        <p:tav tm="100000">
                                          <p:val>
                                            <p:strVal val="#ppt_x"/>
                                          </p:val>
                                        </p:tav>
                                      </p:tavLst>
                                    </p:anim>
                                    <p:anim calcmode="lin" valueType="num">
                                      <p:cBhvr additive="base">
                                        <p:cTn id="9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31" presetClass="entr" presetSubtype="0" fill="hold" grpId="0" nodeType="clickEffect">
                                  <p:stCondLst>
                                    <p:cond delay="0"/>
                                  </p:stCondLst>
                                  <p:childTnLst>
                                    <p:set>
                                      <p:cBhvr>
                                        <p:cTn id="102" dur="1" fill="hold">
                                          <p:stCondLst>
                                            <p:cond delay="0"/>
                                          </p:stCondLst>
                                        </p:cTn>
                                        <p:tgtEl>
                                          <p:spTgt spid="2051"/>
                                        </p:tgtEl>
                                        <p:attrNameLst>
                                          <p:attrName>style.visibility</p:attrName>
                                        </p:attrNameLst>
                                      </p:cBhvr>
                                      <p:to>
                                        <p:strVal val="visible"/>
                                      </p:to>
                                    </p:set>
                                    <p:anim calcmode="lin" valueType="num">
                                      <p:cBhvr>
                                        <p:cTn id="103" dur="1000" fill="hold"/>
                                        <p:tgtEl>
                                          <p:spTgt spid="2051"/>
                                        </p:tgtEl>
                                        <p:attrNameLst>
                                          <p:attrName>ppt_w</p:attrName>
                                        </p:attrNameLst>
                                      </p:cBhvr>
                                      <p:tavLst>
                                        <p:tav tm="0">
                                          <p:val>
                                            <p:fltVal val="0"/>
                                          </p:val>
                                        </p:tav>
                                        <p:tav tm="100000">
                                          <p:val>
                                            <p:strVal val="#ppt_w"/>
                                          </p:val>
                                        </p:tav>
                                      </p:tavLst>
                                    </p:anim>
                                    <p:anim calcmode="lin" valueType="num">
                                      <p:cBhvr>
                                        <p:cTn id="104" dur="1000" fill="hold"/>
                                        <p:tgtEl>
                                          <p:spTgt spid="2051"/>
                                        </p:tgtEl>
                                        <p:attrNameLst>
                                          <p:attrName>ppt_h</p:attrName>
                                        </p:attrNameLst>
                                      </p:cBhvr>
                                      <p:tavLst>
                                        <p:tav tm="0">
                                          <p:val>
                                            <p:fltVal val="0"/>
                                          </p:val>
                                        </p:tav>
                                        <p:tav tm="100000">
                                          <p:val>
                                            <p:strVal val="#ppt_h"/>
                                          </p:val>
                                        </p:tav>
                                      </p:tavLst>
                                    </p:anim>
                                    <p:anim calcmode="lin" valueType="num">
                                      <p:cBhvr>
                                        <p:cTn id="105" dur="1000" fill="hold"/>
                                        <p:tgtEl>
                                          <p:spTgt spid="2051"/>
                                        </p:tgtEl>
                                        <p:attrNameLst>
                                          <p:attrName>style.rotation</p:attrName>
                                        </p:attrNameLst>
                                      </p:cBhvr>
                                      <p:tavLst>
                                        <p:tav tm="0">
                                          <p:val>
                                            <p:fltVal val="90"/>
                                          </p:val>
                                        </p:tav>
                                        <p:tav tm="100000">
                                          <p:val>
                                            <p:fltVal val="0"/>
                                          </p:val>
                                        </p:tav>
                                      </p:tavLst>
                                    </p:anim>
                                    <p:animEffect transition="in" filter="fade">
                                      <p:cBhvr>
                                        <p:cTn id="106" dur="1000"/>
                                        <p:tgtEl>
                                          <p:spTgt spid="2051"/>
                                        </p:tgtEl>
                                      </p:cBhvr>
                                    </p:animEffect>
                                  </p:childTnLst>
                                </p:cTn>
                              </p:par>
                            </p:childTnLst>
                          </p:cTn>
                        </p:par>
                      </p:childTnLst>
                    </p:cTn>
                  </p:par>
                  <p:par>
                    <p:cTn id="107" fill="hold">
                      <p:stCondLst>
                        <p:cond delay="indefinite"/>
                      </p:stCondLst>
                      <p:childTnLst>
                        <p:par>
                          <p:cTn id="108" fill="hold">
                            <p:stCondLst>
                              <p:cond delay="0"/>
                            </p:stCondLst>
                            <p:childTnLst>
                              <p:par>
                                <p:cTn id="109" presetID="31" presetClass="exit" presetSubtype="0" fill="hold" grpId="1" nodeType="clickEffect">
                                  <p:stCondLst>
                                    <p:cond delay="0"/>
                                  </p:stCondLst>
                                  <p:childTnLst>
                                    <p:anim calcmode="lin" valueType="num">
                                      <p:cBhvr>
                                        <p:cTn id="110" dur="1000"/>
                                        <p:tgtEl>
                                          <p:spTgt spid="2051"/>
                                        </p:tgtEl>
                                        <p:attrNameLst>
                                          <p:attrName>ppt_w</p:attrName>
                                        </p:attrNameLst>
                                      </p:cBhvr>
                                      <p:tavLst>
                                        <p:tav tm="0">
                                          <p:val>
                                            <p:strVal val="ppt_w"/>
                                          </p:val>
                                        </p:tav>
                                        <p:tav tm="100000">
                                          <p:val>
                                            <p:fltVal val="0"/>
                                          </p:val>
                                        </p:tav>
                                      </p:tavLst>
                                    </p:anim>
                                    <p:anim calcmode="lin" valueType="num">
                                      <p:cBhvr>
                                        <p:cTn id="111" dur="1000"/>
                                        <p:tgtEl>
                                          <p:spTgt spid="2051"/>
                                        </p:tgtEl>
                                        <p:attrNameLst>
                                          <p:attrName>ppt_h</p:attrName>
                                        </p:attrNameLst>
                                      </p:cBhvr>
                                      <p:tavLst>
                                        <p:tav tm="0">
                                          <p:val>
                                            <p:strVal val="ppt_h"/>
                                          </p:val>
                                        </p:tav>
                                        <p:tav tm="100000">
                                          <p:val>
                                            <p:fltVal val="0"/>
                                          </p:val>
                                        </p:tav>
                                      </p:tavLst>
                                    </p:anim>
                                    <p:anim calcmode="lin" valueType="num">
                                      <p:cBhvr>
                                        <p:cTn id="112" dur="1000"/>
                                        <p:tgtEl>
                                          <p:spTgt spid="2051"/>
                                        </p:tgtEl>
                                        <p:attrNameLst>
                                          <p:attrName>style.rotation</p:attrName>
                                        </p:attrNameLst>
                                      </p:cBhvr>
                                      <p:tavLst>
                                        <p:tav tm="0">
                                          <p:val>
                                            <p:fltVal val="0"/>
                                          </p:val>
                                        </p:tav>
                                        <p:tav tm="100000">
                                          <p:val>
                                            <p:fltVal val="90"/>
                                          </p:val>
                                        </p:tav>
                                      </p:tavLst>
                                    </p:anim>
                                    <p:animEffect transition="out" filter="fade">
                                      <p:cBhvr>
                                        <p:cTn id="113" dur="1000"/>
                                        <p:tgtEl>
                                          <p:spTgt spid="2051"/>
                                        </p:tgtEl>
                                      </p:cBhvr>
                                    </p:animEffect>
                                    <p:set>
                                      <p:cBhvr>
                                        <p:cTn id="114" dur="1" fill="hold">
                                          <p:stCondLst>
                                            <p:cond delay="999"/>
                                          </p:stCondLst>
                                        </p:cTn>
                                        <p:tgtEl>
                                          <p:spTgt spid="2051"/>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41"/>
                                        </p:tgtEl>
                                        <p:attrNameLst>
                                          <p:attrName>style.visibility</p:attrName>
                                        </p:attrNameLst>
                                      </p:cBhvr>
                                      <p:to>
                                        <p:strVal val="visible"/>
                                      </p:to>
                                    </p:set>
                                    <p:anim calcmode="lin" valueType="num">
                                      <p:cBhvr additive="base">
                                        <p:cTn id="119" dur="500" fill="hold"/>
                                        <p:tgtEl>
                                          <p:spTgt spid="41"/>
                                        </p:tgtEl>
                                        <p:attrNameLst>
                                          <p:attrName>ppt_x</p:attrName>
                                        </p:attrNameLst>
                                      </p:cBhvr>
                                      <p:tavLst>
                                        <p:tav tm="0">
                                          <p:val>
                                            <p:strVal val="#ppt_x"/>
                                          </p:val>
                                        </p:tav>
                                        <p:tav tm="100000">
                                          <p:val>
                                            <p:strVal val="#ppt_x"/>
                                          </p:val>
                                        </p:tav>
                                      </p:tavLst>
                                    </p:anim>
                                    <p:anim calcmode="lin" valueType="num">
                                      <p:cBhvr additive="base">
                                        <p:cTn id="12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42"/>
                                        </p:tgtEl>
                                        <p:attrNameLst>
                                          <p:attrName>style.visibility</p:attrName>
                                        </p:attrNameLst>
                                      </p:cBhvr>
                                      <p:to>
                                        <p:strVal val="visible"/>
                                      </p:to>
                                    </p:set>
                                    <p:anim calcmode="lin" valueType="num">
                                      <p:cBhvr additive="base">
                                        <p:cTn id="125" dur="500" fill="hold"/>
                                        <p:tgtEl>
                                          <p:spTgt spid="42"/>
                                        </p:tgtEl>
                                        <p:attrNameLst>
                                          <p:attrName>ppt_x</p:attrName>
                                        </p:attrNameLst>
                                      </p:cBhvr>
                                      <p:tavLst>
                                        <p:tav tm="0">
                                          <p:val>
                                            <p:strVal val="#ppt_x"/>
                                          </p:val>
                                        </p:tav>
                                        <p:tav tm="100000">
                                          <p:val>
                                            <p:strVal val="#ppt_x"/>
                                          </p:val>
                                        </p:tav>
                                      </p:tavLst>
                                    </p:anim>
                                    <p:anim calcmode="lin" valueType="num">
                                      <p:cBhvr additive="base">
                                        <p:cTn id="126"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4" fill="hold" grpId="0" nodeType="clickEffect">
                                  <p:stCondLst>
                                    <p:cond delay="0"/>
                                  </p:stCondLst>
                                  <p:childTnLst>
                                    <p:set>
                                      <p:cBhvr>
                                        <p:cTn id="130" dur="1" fill="hold">
                                          <p:stCondLst>
                                            <p:cond delay="0"/>
                                          </p:stCondLst>
                                        </p:cTn>
                                        <p:tgtEl>
                                          <p:spTgt spid="43"/>
                                        </p:tgtEl>
                                        <p:attrNameLst>
                                          <p:attrName>style.visibility</p:attrName>
                                        </p:attrNameLst>
                                      </p:cBhvr>
                                      <p:to>
                                        <p:strVal val="visible"/>
                                      </p:to>
                                    </p:set>
                                    <p:anim calcmode="lin" valueType="num">
                                      <p:cBhvr additive="base">
                                        <p:cTn id="131" dur="500" fill="hold"/>
                                        <p:tgtEl>
                                          <p:spTgt spid="43"/>
                                        </p:tgtEl>
                                        <p:attrNameLst>
                                          <p:attrName>ppt_x</p:attrName>
                                        </p:attrNameLst>
                                      </p:cBhvr>
                                      <p:tavLst>
                                        <p:tav tm="0">
                                          <p:val>
                                            <p:strVal val="#ppt_x"/>
                                          </p:val>
                                        </p:tav>
                                        <p:tav tm="100000">
                                          <p:val>
                                            <p:strVal val="#ppt_x"/>
                                          </p:val>
                                        </p:tav>
                                      </p:tavLst>
                                    </p:anim>
                                    <p:anim calcmode="lin" valueType="num">
                                      <p:cBhvr additive="base">
                                        <p:cTn id="13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2" presetClass="entr" presetSubtype="4" fill="hold" grpId="0" nodeType="clickEffect">
                                  <p:stCondLst>
                                    <p:cond delay="0"/>
                                  </p:stCondLst>
                                  <p:childTnLst>
                                    <p:set>
                                      <p:cBhvr>
                                        <p:cTn id="136" dur="1" fill="hold">
                                          <p:stCondLst>
                                            <p:cond delay="0"/>
                                          </p:stCondLst>
                                        </p:cTn>
                                        <p:tgtEl>
                                          <p:spTgt spid="44"/>
                                        </p:tgtEl>
                                        <p:attrNameLst>
                                          <p:attrName>style.visibility</p:attrName>
                                        </p:attrNameLst>
                                      </p:cBhvr>
                                      <p:to>
                                        <p:strVal val="visible"/>
                                      </p:to>
                                    </p:set>
                                    <p:anim calcmode="lin" valueType="num">
                                      <p:cBhvr additive="base">
                                        <p:cTn id="137" dur="500" fill="hold"/>
                                        <p:tgtEl>
                                          <p:spTgt spid="44"/>
                                        </p:tgtEl>
                                        <p:attrNameLst>
                                          <p:attrName>ppt_x</p:attrName>
                                        </p:attrNameLst>
                                      </p:cBhvr>
                                      <p:tavLst>
                                        <p:tav tm="0">
                                          <p:val>
                                            <p:strVal val="#ppt_x"/>
                                          </p:val>
                                        </p:tav>
                                        <p:tav tm="100000">
                                          <p:val>
                                            <p:strVal val="#ppt_x"/>
                                          </p:val>
                                        </p:tav>
                                      </p:tavLst>
                                    </p:anim>
                                    <p:anim calcmode="lin" valueType="num">
                                      <p:cBhvr additive="base">
                                        <p:cTn id="138"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31" presetClass="entr" presetSubtype="0" fill="hold" grpId="0" nodeType="clickEffect">
                                  <p:stCondLst>
                                    <p:cond delay="0"/>
                                  </p:stCondLst>
                                  <p:childTnLst>
                                    <p:set>
                                      <p:cBhvr>
                                        <p:cTn id="142" dur="1" fill="hold">
                                          <p:stCondLst>
                                            <p:cond delay="0"/>
                                          </p:stCondLst>
                                        </p:cTn>
                                        <p:tgtEl>
                                          <p:spTgt spid="46"/>
                                        </p:tgtEl>
                                        <p:attrNameLst>
                                          <p:attrName>style.visibility</p:attrName>
                                        </p:attrNameLst>
                                      </p:cBhvr>
                                      <p:to>
                                        <p:strVal val="visible"/>
                                      </p:to>
                                    </p:set>
                                    <p:anim calcmode="lin" valueType="num">
                                      <p:cBhvr>
                                        <p:cTn id="143" dur="1000" fill="hold"/>
                                        <p:tgtEl>
                                          <p:spTgt spid="46"/>
                                        </p:tgtEl>
                                        <p:attrNameLst>
                                          <p:attrName>ppt_w</p:attrName>
                                        </p:attrNameLst>
                                      </p:cBhvr>
                                      <p:tavLst>
                                        <p:tav tm="0">
                                          <p:val>
                                            <p:fltVal val="0"/>
                                          </p:val>
                                        </p:tav>
                                        <p:tav tm="100000">
                                          <p:val>
                                            <p:strVal val="#ppt_w"/>
                                          </p:val>
                                        </p:tav>
                                      </p:tavLst>
                                    </p:anim>
                                    <p:anim calcmode="lin" valueType="num">
                                      <p:cBhvr>
                                        <p:cTn id="144" dur="1000" fill="hold"/>
                                        <p:tgtEl>
                                          <p:spTgt spid="46"/>
                                        </p:tgtEl>
                                        <p:attrNameLst>
                                          <p:attrName>ppt_h</p:attrName>
                                        </p:attrNameLst>
                                      </p:cBhvr>
                                      <p:tavLst>
                                        <p:tav tm="0">
                                          <p:val>
                                            <p:fltVal val="0"/>
                                          </p:val>
                                        </p:tav>
                                        <p:tav tm="100000">
                                          <p:val>
                                            <p:strVal val="#ppt_h"/>
                                          </p:val>
                                        </p:tav>
                                      </p:tavLst>
                                    </p:anim>
                                    <p:anim calcmode="lin" valueType="num">
                                      <p:cBhvr>
                                        <p:cTn id="145" dur="1000" fill="hold"/>
                                        <p:tgtEl>
                                          <p:spTgt spid="46"/>
                                        </p:tgtEl>
                                        <p:attrNameLst>
                                          <p:attrName>style.rotation</p:attrName>
                                        </p:attrNameLst>
                                      </p:cBhvr>
                                      <p:tavLst>
                                        <p:tav tm="0">
                                          <p:val>
                                            <p:fltVal val="90"/>
                                          </p:val>
                                        </p:tav>
                                        <p:tav tm="100000">
                                          <p:val>
                                            <p:fltVal val="0"/>
                                          </p:val>
                                        </p:tav>
                                      </p:tavLst>
                                    </p:anim>
                                    <p:animEffect transition="in" filter="fade">
                                      <p:cBhvr>
                                        <p:cTn id="146" dur="1000"/>
                                        <p:tgtEl>
                                          <p:spTgt spid="46"/>
                                        </p:tgtEl>
                                      </p:cBhvr>
                                    </p:animEffect>
                                  </p:childTnLst>
                                </p:cTn>
                              </p:par>
                            </p:childTnLst>
                          </p:cTn>
                        </p:par>
                      </p:childTnLst>
                    </p:cTn>
                  </p:par>
                  <p:par>
                    <p:cTn id="147" fill="hold">
                      <p:stCondLst>
                        <p:cond delay="indefinite"/>
                      </p:stCondLst>
                      <p:childTnLst>
                        <p:par>
                          <p:cTn id="148" fill="hold">
                            <p:stCondLst>
                              <p:cond delay="0"/>
                            </p:stCondLst>
                            <p:childTnLst>
                              <p:par>
                                <p:cTn id="149" presetID="31" presetClass="exit" presetSubtype="0" fill="hold" grpId="1" nodeType="clickEffect">
                                  <p:stCondLst>
                                    <p:cond delay="0"/>
                                  </p:stCondLst>
                                  <p:childTnLst>
                                    <p:anim calcmode="lin" valueType="num">
                                      <p:cBhvr>
                                        <p:cTn id="150" dur="1000"/>
                                        <p:tgtEl>
                                          <p:spTgt spid="46"/>
                                        </p:tgtEl>
                                        <p:attrNameLst>
                                          <p:attrName>ppt_w</p:attrName>
                                        </p:attrNameLst>
                                      </p:cBhvr>
                                      <p:tavLst>
                                        <p:tav tm="0">
                                          <p:val>
                                            <p:strVal val="ppt_w"/>
                                          </p:val>
                                        </p:tav>
                                        <p:tav tm="100000">
                                          <p:val>
                                            <p:fltVal val="0"/>
                                          </p:val>
                                        </p:tav>
                                      </p:tavLst>
                                    </p:anim>
                                    <p:anim calcmode="lin" valueType="num">
                                      <p:cBhvr>
                                        <p:cTn id="151" dur="1000"/>
                                        <p:tgtEl>
                                          <p:spTgt spid="46"/>
                                        </p:tgtEl>
                                        <p:attrNameLst>
                                          <p:attrName>ppt_h</p:attrName>
                                        </p:attrNameLst>
                                      </p:cBhvr>
                                      <p:tavLst>
                                        <p:tav tm="0">
                                          <p:val>
                                            <p:strVal val="ppt_h"/>
                                          </p:val>
                                        </p:tav>
                                        <p:tav tm="100000">
                                          <p:val>
                                            <p:fltVal val="0"/>
                                          </p:val>
                                        </p:tav>
                                      </p:tavLst>
                                    </p:anim>
                                    <p:anim calcmode="lin" valueType="num">
                                      <p:cBhvr>
                                        <p:cTn id="152" dur="1000"/>
                                        <p:tgtEl>
                                          <p:spTgt spid="46"/>
                                        </p:tgtEl>
                                        <p:attrNameLst>
                                          <p:attrName>style.rotation</p:attrName>
                                        </p:attrNameLst>
                                      </p:cBhvr>
                                      <p:tavLst>
                                        <p:tav tm="0">
                                          <p:val>
                                            <p:fltVal val="0"/>
                                          </p:val>
                                        </p:tav>
                                        <p:tav tm="100000">
                                          <p:val>
                                            <p:fltVal val="90"/>
                                          </p:val>
                                        </p:tav>
                                      </p:tavLst>
                                    </p:anim>
                                    <p:animEffect transition="out" filter="fade">
                                      <p:cBhvr>
                                        <p:cTn id="153" dur="1000"/>
                                        <p:tgtEl>
                                          <p:spTgt spid="46"/>
                                        </p:tgtEl>
                                      </p:cBhvr>
                                    </p:animEffect>
                                    <p:set>
                                      <p:cBhvr>
                                        <p:cTn id="154" dur="1" fill="hold">
                                          <p:stCondLst>
                                            <p:cond delay="999"/>
                                          </p:stCondLst>
                                        </p:cTn>
                                        <p:tgtEl>
                                          <p:spTgt spid="46"/>
                                        </p:tgtEl>
                                        <p:attrNameLst>
                                          <p:attrName>style.visibility</p:attrName>
                                        </p:attrNameLst>
                                      </p:cBhvr>
                                      <p:to>
                                        <p:strVal val="hidden"/>
                                      </p:to>
                                    </p:set>
                                  </p:childTnLst>
                                </p:cTn>
                              </p:par>
                            </p:childTnLst>
                          </p:cTn>
                        </p:par>
                      </p:childTnLst>
                    </p:cTn>
                  </p:par>
                  <p:par>
                    <p:cTn id="155" fill="hold">
                      <p:stCondLst>
                        <p:cond delay="indefinite"/>
                      </p:stCondLst>
                      <p:childTnLst>
                        <p:par>
                          <p:cTn id="156" fill="hold">
                            <p:stCondLst>
                              <p:cond delay="0"/>
                            </p:stCondLst>
                            <p:childTnLst>
                              <p:par>
                                <p:cTn id="157" presetID="2" presetClass="entr" presetSubtype="4" fill="hold" grpId="0" nodeType="clickEffect">
                                  <p:stCondLst>
                                    <p:cond delay="0"/>
                                  </p:stCondLst>
                                  <p:childTnLst>
                                    <p:set>
                                      <p:cBhvr>
                                        <p:cTn id="158" dur="1" fill="hold">
                                          <p:stCondLst>
                                            <p:cond delay="0"/>
                                          </p:stCondLst>
                                        </p:cTn>
                                        <p:tgtEl>
                                          <p:spTgt spid="47"/>
                                        </p:tgtEl>
                                        <p:attrNameLst>
                                          <p:attrName>style.visibility</p:attrName>
                                        </p:attrNameLst>
                                      </p:cBhvr>
                                      <p:to>
                                        <p:strVal val="visible"/>
                                      </p:to>
                                    </p:set>
                                    <p:anim calcmode="lin" valueType="num">
                                      <p:cBhvr additive="base">
                                        <p:cTn id="159" dur="500" fill="hold"/>
                                        <p:tgtEl>
                                          <p:spTgt spid="47"/>
                                        </p:tgtEl>
                                        <p:attrNameLst>
                                          <p:attrName>ppt_x</p:attrName>
                                        </p:attrNameLst>
                                      </p:cBhvr>
                                      <p:tavLst>
                                        <p:tav tm="0">
                                          <p:val>
                                            <p:strVal val="#ppt_x"/>
                                          </p:val>
                                        </p:tav>
                                        <p:tav tm="100000">
                                          <p:val>
                                            <p:strVal val="#ppt_x"/>
                                          </p:val>
                                        </p:tav>
                                      </p:tavLst>
                                    </p:anim>
                                    <p:anim calcmode="lin" valueType="num">
                                      <p:cBhvr additive="base">
                                        <p:cTn id="160"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161" fill="hold">
                      <p:stCondLst>
                        <p:cond delay="indefinite"/>
                      </p:stCondLst>
                      <p:childTnLst>
                        <p:par>
                          <p:cTn id="162" fill="hold">
                            <p:stCondLst>
                              <p:cond delay="0"/>
                            </p:stCondLst>
                            <p:childTnLst>
                              <p:par>
                                <p:cTn id="163" presetID="2" presetClass="entr" presetSubtype="4" fill="hold" grpId="0" nodeType="clickEffect">
                                  <p:stCondLst>
                                    <p:cond delay="0"/>
                                  </p:stCondLst>
                                  <p:childTnLst>
                                    <p:set>
                                      <p:cBhvr>
                                        <p:cTn id="164" dur="1" fill="hold">
                                          <p:stCondLst>
                                            <p:cond delay="0"/>
                                          </p:stCondLst>
                                        </p:cTn>
                                        <p:tgtEl>
                                          <p:spTgt spid="48"/>
                                        </p:tgtEl>
                                        <p:attrNameLst>
                                          <p:attrName>style.visibility</p:attrName>
                                        </p:attrNameLst>
                                      </p:cBhvr>
                                      <p:to>
                                        <p:strVal val="visible"/>
                                      </p:to>
                                    </p:set>
                                    <p:anim calcmode="lin" valueType="num">
                                      <p:cBhvr additive="base">
                                        <p:cTn id="165" dur="500" fill="hold"/>
                                        <p:tgtEl>
                                          <p:spTgt spid="48"/>
                                        </p:tgtEl>
                                        <p:attrNameLst>
                                          <p:attrName>ppt_x</p:attrName>
                                        </p:attrNameLst>
                                      </p:cBhvr>
                                      <p:tavLst>
                                        <p:tav tm="0">
                                          <p:val>
                                            <p:strVal val="#ppt_x"/>
                                          </p:val>
                                        </p:tav>
                                        <p:tav tm="100000">
                                          <p:val>
                                            <p:strVal val="#ppt_x"/>
                                          </p:val>
                                        </p:tav>
                                      </p:tavLst>
                                    </p:anim>
                                    <p:anim calcmode="lin" valueType="num">
                                      <p:cBhvr additive="base">
                                        <p:cTn id="166"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167" fill="hold">
                      <p:stCondLst>
                        <p:cond delay="indefinite"/>
                      </p:stCondLst>
                      <p:childTnLst>
                        <p:par>
                          <p:cTn id="168" fill="hold">
                            <p:stCondLst>
                              <p:cond delay="0"/>
                            </p:stCondLst>
                            <p:childTnLst>
                              <p:par>
                                <p:cTn id="169" presetID="31" presetClass="entr" presetSubtype="0" fill="hold" grpId="0" nodeType="clickEffect">
                                  <p:stCondLst>
                                    <p:cond delay="0"/>
                                  </p:stCondLst>
                                  <p:childTnLst>
                                    <p:set>
                                      <p:cBhvr>
                                        <p:cTn id="170" dur="1" fill="hold">
                                          <p:stCondLst>
                                            <p:cond delay="0"/>
                                          </p:stCondLst>
                                        </p:cTn>
                                        <p:tgtEl>
                                          <p:spTgt spid="45"/>
                                        </p:tgtEl>
                                        <p:attrNameLst>
                                          <p:attrName>style.visibility</p:attrName>
                                        </p:attrNameLst>
                                      </p:cBhvr>
                                      <p:to>
                                        <p:strVal val="visible"/>
                                      </p:to>
                                    </p:set>
                                    <p:anim calcmode="lin" valueType="num">
                                      <p:cBhvr>
                                        <p:cTn id="171" dur="1000" fill="hold"/>
                                        <p:tgtEl>
                                          <p:spTgt spid="45"/>
                                        </p:tgtEl>
                                        <p:attrNameLst>
                                          <p:attrName>ppt_w</p:attrName>
                                        </p:attrNameLst>
                                      </p:cBhvr>
                                      <p:tavLst>
                                        <p:tav tm="0">
                                          <p:val>
                                            <p:fltVal val="0"/>
                                          </p:val>
                                        </p:tav>
                                        <p:tav tm="100000">
                                          <p:val>
                                            <p:strVal val="#ppt_w"/>
                                          </p:val>
                                        </p:tav>
                                      </p:tavLst>
                                    </p:anim>
                                    <p:anim calcmode="lin" valueType="num">
                                      <p:cBhvr>
                                        <p:cTn id="172" dur="1000" fill="hold"/>
                                        <p:tgtEl>
                                          <p:spTgt spid="45"/>
                                        </p:tgtEl>
                                        <p:attrNameLst>
                                          <p:attrName>ppt_h</p:attrName>
                                        </p:attrNameLst>
                                      </p:cBhvr>
                                      <p:tavLst>
                                        <p:tav tm="0">
                                          <p:val>
                                            <p:fltVal val="0"/>
                                          </p:val>
                                        </p:tav>
                                        <p:tav tm="100000">
                                          <p:val>
                                            <p:strVal val="#ppt_h"/>
                                          </p:val>
                                        </p:tav>
                                      </p:tavLst>
                                    </p:anim>
                                    <p:anim calcmode="lin" valueType="num">
                                      <p:cBhvr>
                                        <p:cTn id="173" dur="1000" fill="hold"/>
                                        <p:tgtEl>
                                          <p:spTgt spid="45"/>
                                        </p:tgtEl>
                                        <p:attrNameLst>
                                          <p:attrName>style.rotation</p:attrName>
                                        </p:attrNameLst>
                                      </p:cBhvr>
                                      <p:tavLst>
                                        <p:tav tm="0">
                                          <p:val>
                                            <p:fltVal val="90"/>
                                          </p:val>
                                        </p:tav>
                                        <p:tav tm="100000">
                                          <p:val>
                                            <p:fltVal val="0"/>
                                          </p:val>
                                        </p:tav>
                                      </p:tavLst>
                                    </p:anim>
                                    <p:animEffect transition="in" filter="fade">
                                      <p:cBhvr>
                                        <p:cTn id="174" dur="1000"/>
                                        <p:tgtEl>
                                          <p:spTgt spid="45"/>
                                        </p:tgtEl>
                                      </p:cBhvr>
                                    </p:animEffect>
                                  </p:childTnLst>
                                </p:cTn>
                              </p:par>
                            </p:childTnLst>
                          </p:cTn>
                        </p:par>
                      </p:childTnLst>
                    </p:cTn>
                  </p:par>
                  <p:par>
                    <p:cTn id="175" fill="hold">
                      <p:stCondLst>
                        <p:cond delay="indefinite"/>
                      </p:stCondLst>
                      <p:childTnLst>
                        <p:par>
                          <p:cTn id="176" fill="hold">
                            <p:stCondLst>
                              <p:cond delay="0"/>
                            </p:stCondLst>
                            <p:childTnLst>
                              <p:par>
                                <p:cTn id="177" presetID="31" presetClass="exit" presetSubtype="0" fill="hold" grpId="1" nodeType="clickEffect">
                                  <p:stCondLst>
                                    <p:cond delay="0"/>
                                  </p:stCondLst>
                                  <p:childTnLst>
                                    <p:anim calcmode="lin" valueType="num">
                                      <p:cBhvr>
                                        <p:cTn id="178" dur="1000"/>
                                        <p:tgtEl>
                                          <p:spTgt spid="45"/>
                                        </p:tgtEl>
                                        <p:attrNameLst>
                                          <p:attrName>ppt_w</p:attrName>
                                        </p:attrNameLst>
                                      </p:cBhvr>
                                      <p:tavLst>
                                        <p:tav tm="0">
                                          <p:val>
                                            <p:strVal val="ppt_w"/>
                                          </p:val>
                                        </p:tav>
                                        <p:tav tm="100000">
                                          <p:val>
                                            <p:fltVal val="0"/>
                                          </p:val>
                                        </p:tav>
                                      </p:tavLst>
                                    </p:anim>
                                    <p:anim calcmode="lin" valueType="num">
                                      <p:cBhvr>
                                        <p:cTn id="179" dur="1000"/>
                                        <p:tgtEl>
                                          <p:spTgt spid="45"/>
                                        </p:tgtEl>
                                        <p:attrNameLst>
                                          <p:attrName>ppt_h</p:attrName>
                                        </p:attrNameLst>
                                      </p:cBhvr>
                                      <p:tavLst>
                                        <p:tav tm="0">
                                          <p:val>
                                            <p:strVal val="ppt_h"/>
                                          </p:val>
                                        </p:tav>
                                        <p:tav tm="100000">
                                          <p:val>
                                            <p:fltVal val="0"/>
                                          </p:val>
                                        </p:tav>
                                      </p:tavLst>
                                    </p:anim>
                                    <p:anim calcmode="lin" valueType="num">
                                      <p:cBhvr>
                                        <p:cTn id="180" dur="1000"/>
                                        <p:tgtEl>
                                          <p:spTgt spid="45"/>
                                        </p:tgtEl>
                                        <p:attrNameLst>
                                          <p:attrName>style.rotation</p:attrName>
                                        </p:attrNameLst>
                                      </p:cBhvr>
                                      <p:tavLst>
                                        <p:tav tm="0">
                                          <p:val>
                                            <p:fltVal val="0"/>
                                          </p:val>
                                        </p:tav>
                                        <p:tav tm="100000">
                                          <p:val>
                                            <p:fltVal val="90"/>
                                          </p:val>
                                        </p:tav>
                                      </p:tavLst>
                                    </p:anim>
                                    <p:animEffect transition="out" filter="fade">
                                      <p:cBhvr>
                                        <p:cTn id="181" dur="1000"/>
                                        <p:tgtEl>
                                          <p:spTgt spid="45"/>
                                        </p:tgtEl>
                                      </p:cBhvr>
                                    </p:animEffect>
                                    <p:set>
                                      <p:cBhvr>
                                        <p:cTn id="182" dur="1" fill="hold">
                                          <p:stCondLst>
                                            <p:cond delay="999"/>
                                          </p:stCondLst>
                                        </p:cTn>
                                        <p:tgtEl>
                                          <p:spTgt spid="45"/>
                                        </p:tgtEl>
                                        <p:attrNameLst>
                                          <p:attrName>style.visibility</p:attrName>
                                        </p:attrNameLst>
                                      </p:cBhvr>
                                      <p:to>
                                        <p:strVal val="hidden"/>
                                      </p:to>
                                    </p:set>
                                  </p:childTnLst>
                                </p:cTn>
                              </p:par>
                            </p:childTnLst>
                          </p:cTn>
                        </p:par>
                      </p:childTnLst>
                    </p:cTn>
                  </p:par>
                  <p:par>
                    <p:cTn id="183" fill="hold">
                      <p:stCondLst>
                        <p:cond delay="indefinite"/>
                      </p:stCondLst>
                      <p:childTnLst>
                        <p:par>
                          <p:cTn id="184" fill="hold">
                            <p:stCondLst>
                              <p:cond delay="0"/>
                            </p:stCondLst>
                            <p:childTnLst>
                              <p:par>
                                <p:cTn id="185" presetID="2" presetClass="entr" presetSubtype="4" fill="hold" grpId="0" nodeType="clickEffect">
                                  <p:stCondLst>
                                    <p:cond delay="0"/>
                                  </p:stCondLst>
                                  <p:childTnLst>
                                    <p:set>
                                      <p:cBhvr>
                                        <p:cTn id="186" dur="1" fill="hold">
                                          <p:stCondLst>
                                            <p:cond delay="0"/>
                                          </p:stCondLst>
                                        </p:cTn>
                                        <p:tgtEl>
                                          <p:spTgt spid="50"/>
                                        </p:tgtEl>
                                        <p:attrNameLst>
                                          <p:attrName>style.visibility</p:attrName>
                                        </p:attrNameLst>
                                      </p:cBhvr>
                                      <p:to>
                                        <p:strVal val="visible"/>
                                      </p:to>
                                    </p:set>
                                    <p:anim calcmode="lin" valueType="num">
                                      <p:cBhvr additive="base">
                                        <p:cTn id="187" dur="500" fill="hold"/>
                                        <p:tgtEl>
                                          <p:spTgt spid="50"/>
                                        </p:tgtEl>
                                        <p:attrNameLst>
                                          <p:attrName>ppt_x</p:attrName>
                                        </p:attrNameLst>
                                      </p:cBhvr>
                                      <p:tavLst>
                                        <p:tav tm="0">
                                          <p:val>
                                            <p:strVal val="#ppt_x"/>
                                          </p:val>
                                        </p:tav>
                                        <p:tav tm="100000">
                                          <p:val>
                                            <p:strVal val="#ppt_x"/>
                                          </p:val>
                                        </p:tav>
                                      </p:tavLst>
                                    </p:anim>
                                    <p:anim calcmode="lin" valueType="num">
                                      <p:cBhvr additive="base">
                                        <p:cTn id="188"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4" fill="hold" grpId="0" nodeType="clickEffect">
                                  <p:stCondLst>
                                    <p:cond delay="0"/>
                                  </p:stCondLst>
                                  <p:childTnLst>
                                    <p:set>
                                      <p:cBhvr>
                                        <p:cTn id="192" dur="1" fill="hold">
                                          <p:stCondLst>
                                            <p:cond delay="0"/>
                                          </p:stCondLst>
                                        </p:cTn>
                                        <p:tgtEl>
                                          <p:spTgt spid="51"/>
                                        </p:tgtEl>
                                        <p:attrNameLst>
                                          <p:attrName>style.visibility</p:attrName>
                                        </p:attrNameLst>
                                      </p:cBhvr>
                                      <p:to>
                                        <p:strVal val="visible"/>
                                      </p:to>
                                    </p:set>
                                    <p:anim calcmode="lin" valueType="num">
                                      <p:cBhvr additive="base">
                                        <p:cTn id="193" dur="500" fill="hold"/>
                                        <p:tgtEl>
                                          <p:spTgt spid="51"/>
                                        </p:tgtEl>
                                        <p:attrNameLst>
                                          <p:attrName>ppt_x</p:attrName>
                                        </p:attrNameLst>
                                      </p:cBhvr>
                                      <p:tavLst>
                                        <p:tav tm="0">
                                          <p:val>
                                            <p:strVal val="#ppt_x"/>
                                          </p:val>
                                        </p:tav>
                                        <p:tav tm="100000">
                                          <p:val>
                                            <p:strVal val="#ppt_x"/>
                                          </p:val>
                                        </p:tav>
                                      </p:tavLst>
                                    </p:anim>
                                    <p:anim calcmode="lin" valueType="num">
                                      <p:cBhvr additive="base">
                                        <p:cTn id="194"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2" presetClass="entr" presetSubtype="4" fill="hold" grpId="0" nodeType="clickEffect">
                                  <p:stCondLst>
                                    <p:cond delay="0"/>
                                  </p:stCondLst>
                                  <p:childTnLst>
                                    <p:set>
                                      <p:cBhvr>
                                        <p:cTn id="198" dur="1" fill="hold">
                                          <p:stCondLst>
                                            <p:cond delay="0"/>
                                          </p:stCondLst>
                                        </p:cTn>
                                        <p:tgtEl>
                                          <p:spTgt spid="52"/>
                                        </p:tgtEl>
                                        <p:attrNameLst>
                                          <p:attrName>style.visibility</p:attrName>
                                        </p:attrNameLst>
                                      </p:cBhvr>
                                      <p:to>
                                        <p:strVal val="visible"/>
                                      </p:to>
                                    </p:set>
                                    <p:anim calcmode="lin" valueType="num">
                                      <p:cBhvr additive="base">
                                        <p:cTn id="199" dur="500" fill="hold"/>
                                        <p:tgtEl>
                                          <p:spTgt spid="52"/>
                                        </p:tgtEl>
                                        <p:attrNameLst>
                                          <p:attrName>ppt_x</p:attrName>
                                        </p:attrNameLst>
                                      </p:cBhvr>
                                      <p:tavLst>
                                        <p:tav tm="0">
                                          <p:val>
                                            <p:strVal val="#ppt_x"/>
                                          </p:val>
                                        </p:tav>
                                        <p:tav tm="100000">
                                          <p:val>
                                            <p:strVal val="#ppt_x"/>
                                          </p:val>
                                        </p:tav>
                                      </p:tavLst>
                                    </p:anim>
                                    <p:anim calcmode="lin" valueType="num">
                                      <p:cBhvr additive="base">
                                        <p:cTn id="200"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4" fill="hold" grpId="0" nodeType="clickEffect">
                                  <p:stCondLst>
                                    <p:cond delay="0"/>
                                  </p:stCondLst>
                                  <p:childTnLst>
                                    <p:set>
                                      <p:cBhvr>
                                        <p:cTn id="204" dur="1" fill="hold">
                                          <p:stCondLst>
                                            <p:cond delay="0"/>
                                          </p:stCondLst>
                                        </p:cTn>
                                        <p:tgtEl>
                                          <p:spTgt spid="53"/>
                                        </p:tgtEl>
                                        <p:attrNameLst>
                                          <p:attrName>style.visibility</p:attrName>
                                        </p:attrNameLst>
                                      </p:cBhvr>
                                      <p:to>
                                        <p:strVal val="visible"/>
                                      </p:to>
                                    </p:set>
                                    <p:anim calcmode="lin" valueType="num">
                                      <p:cBhvr additive="base">
                                        <p:cTn id="205" dur="500" fill="hold"/>
                                        <p:tgtEl>
                                          <p:spTgt spid="53"/>
                                        </p:tgtEl>
                                        <p:attrNameLst>
                                          <p:attrName>ppt_x</p:attrName>
                                        </p:attrNameLst>
                                      </p:cBhvr>
                                      <p:tavLst>
                                        <p:tav tm="0">
                                          <p:val>
                                            <p:strVal val="#ppt_x"/>
                                          </p:val>
                                        </p:tav>
                                        <p:tav tm="100000">
                                          <p:val>
                                            <p:strVal val="#ppt_x"/>
                                          </p:val>
                                        </p:tav>
                                      </p:tavLst>
                                    </p:anim>
                                    <p:anim calcmode="lin" valueType="num">
                                      <p:cBhvr additive="base">
                                        <p:cTn id="206"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2" presetClass="entr" presetSubtype="4" fill="hold" grpId="0" nodeType="clickEffect">
                                  <p:stCondLst>
                                    <p:cond delay="0"/>
                                  </p:stCondLst>
                                  <p:childTnLst>
                                    <p:set>
                                      <p:cBhvr>
                                        <p:cTn id="210" dur="1" fill="hold">
                                          <p:stCondLst>
                                            <p:cond delay="0"/>
                                          </p:stCondLst>
                                        </p:cTn>
                                        <p:tgtEl>
                                          <p:spTgt spid="54"/>
                                        </p:tgtEl>
                                        <p:attrNameLst>
                                          <p:attrName>style.visibility</p:attrName>
                                        </p:attrNameLst>
                                      </p:cBhvr>
                                      <p:to>
                                        <p:strVal val="visible"/>
                                      </p:to>
                                    </p:set>
                                    <p:anim calcmode="lin" valueType="num">
                                      <p:cBhvr additive="base">
                                        <p:cTn id="211" dur="500" fill="hold"/>
                                        <p:tgtEl>
                                          <p:spTgt spid="54"/>
                                        </p:tgtEl>
                                        <p:attrNameLst>
                                          <p:attrName>ppt_x</p:attrName>
                                        </p:attrNameLst>
                                      </p:cBhvr>
                                      <p:tavLst>
                                        <p:tav tm="0">
                                          <p:val>
                                            <p:strVal val="#ppt_x"/>
                                          </p:val>
                                        </p:tav>
                                        <p:tav tm="100000">
                                          <p:val>
                                            <p:strVal val="#ppt_x"/>
                                          </p:val>
                                        </p:tav>
                                      </p:tavLst>
                                    </p:anim>
                                    <p:anim calcmode="lin" valueType="num">
                                      <p:cBhvr additive="base">
                                        <p:cTn id="212"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 presetClass="entr" presetSubtype="4" fill="hold" grpId="0" nodeType="clickEffect">
                                  <p:stCondLst>
                                    <p:cond delay="0"/>
                                  </p:stCondLst>
                                  <p:childTnLst>
                                    <p:set>
                                      <p:cBhvr>
                                        <p:cTn id="216" dur="1" fill="hold">
                                          <p:stCondLst>
                                            <p:cond delay="0"/>
                                          </p:stCondLst>
                                        </p:cTn>
                                        <p:tgtEl>
                                          <p:spTgt spid="55"/>
                                        </p:tgtEl>
                                        <p:attrNameLst>
                                          <p:attrName>style.visibility</p:attrName>
                                        </p:attrNameLst>
                                      </p:cBhvr>
                                      <p:to>
                                        <p:strVal val="visible"/>
                                      </p:to>
                                    </p:set>
                                    <p:anim calcmode="lin" valueType="num">
                                      <p:cBhvr additive="base">
                                        <p:cTn id="217" dur="500" fill="hold"/>
                                        <p:tgtEl>
                                          <p:spTgt spid="55"/>
                                        </p:tgtEl>
                                        <p:attrNameLst>
                                          <p:attrName>ppt_x</p:attrName>
                                        </p:attrNameLst>
                                      </p:cBhvr>
                                      <p:tavLst>
                                        <p:tav tm="0">
                                          <p:val>
                                            <p:strVal val="#ppt_x"/>
                                          </p:val>
                                        </p:tav>
                                        <p:tav tm="100000">
                                          <p:val>
                                            <p:strVal val="#ppt_x"/>
                                          </p:val>
                                        </p:tav>
                                      </p:tavLst>
                                    </p:anim>
                                    <p:anim calcmode="lin" valueType="num">
                                      <p:cBhvr additive="base">
                                        <p:cTn id="218"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219" fill="hold">
                      <p:stCondLst>
                        <p:cond delay="indefinite"/>
                      </p:stCondLst>
                      <p:childTnLst>
                        <p:par>
                          <p:cTn id="220" fill="hold">
                            <p:stCondLst>
                              <p:cond delay="0"/>
                            </p:stCondLst>
                            <p:childTnLst>
                              <p:par>
                                <p:cTn id="221" presetID="2" presetClass="entr" presetSubtype="4" fill="hold" grpId="0" nodeType="clickEffect">
                                  <p:stCondLst>
                                    <p:cond delay="0"/>
                                  </p:stCondLst>
                                  <p:childTnLst>
                                    <p:set>
                                      <p:cBhvr>
                                        <p:cTn id="222" dur="1" fill="hold">
                                          <p:stCondLst>
                                            <p:cond delay="0"/>
                                          </p:stCondLst>
                                        </p:cTn>
                                        <p:tgtEl>
                                          <p:spTgt spid="56"/>
                                        </p:tgtEl>
                                        <p:attrNameLst>
                                          <p:attrName>style.visibility</p:attrName>
                                        </p:attrNameLst>
                                      </p:cBhvr>
                                      <p:to>
                                        <p:strVal val="visible"/>
                                      </p:to>
                                    </p:set>
                                    <p:anim calcmode="lin" valueType="num">
                                      <p:cBhvr additive="base">
                                        <p:cTn id="223" dur="500" fill="hold"/>
                                        <p:tgtEl>
                                          <p:spTgt spid="56"/>
                                        </p:tgtEl>
                                        <p:attrNameLst>
                                          <p:attrName>ppt_x</p:attrName>
                                        </p:attrNameLst>
                                      </p:cBhvr>
                                      <p:tavLst>
                                        <p:tav tm="0">
                                          <p:val>
                                            <p:strVal val="#ppt_x"/>
                                          </p:val>
                                        </p:tav>
                                        <p:tav tm="100000">
                                          <p:val>
                                            <p:strVal val="#ppt_x"/>
                                          </p:val>
                                        </p:tav>
                                      </p:tavLst>
                                    </p:anim>
                                    <p:anim calcmode="lin" valueType="num">
                                      <p:cBhvr additive="base">
                                        <p:cTn id="224"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6" grpId="0"/>
      <p:bldP spid="17" grpId="0"/>
      <p:bldP spid="18" grpId="0"/>
      <p:bldP spid="19" grpId="0"/>
      <p:bldP spid="20" grpId="0"/>
      <p:bldP spid="27" grpId="0"/>
      <p:bldP spid="29" grpId="0"/>
      <p:bldP spid="30" grpId="0"/>
      <p:bldP spid="31" grpId="0" animBg="1"/>
      <p:bldP spid="33" grpId="0" animBg="1"/>
      <p:bldP spid="34" grpId="0" animBg="1"/>
      <p:bldP spid="2048" grpId="0"/>
      <p:bldP spid="38" grpId="0"/>
      <p:bldP spid="2049" grpId="0"/>
      <p:bldP spid="2051" grpId="0"/>
      <p:bldP spid="2051" grpId="1"/>
      <p:bldP spid="41" grpId="0"/>
      <p:bldP spid="42" grpId="0"/>
      <p:bldP spid="43" grpId="0"/>
      <p:bldP spid="44" grpId="0"/>
      <p:bldP spid="45" grpId="0"/>
      <p:bldP spid="45" grpId="1"/>
      <p:bldP spid="46" grpId="0"/>
      <p:bldP spid="46" grpId="1"/>
      <p:bldP spid="47" grpId="0"/>
      <p:bldP spid="48" grpId="0"/>
      <p:bldP spid="50" grpId="0"/>
      <p:bldP spid="51" grpId="0"/>
      <p:bldP spid="52" grpId="0"/>
      <p:bldP spid="53" grpId="0"/>
      <p:bldP spid="54" grpId="0"/>
      <p:bldP spid="55" grpId="0"/>
      <p:bldP spid="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1331640" y="260648"/>
            <a:ext cx="6696744" cy="1261884"/>
          </a:xfrm>
          <a:prstGeom prst="rect">
            <a:avLst/>
          </a:prstGeom>
        </p:spPr>
        <p:txBody>
          <a:bodyPr wrap="square">
            <a:spAutoFit/>
          </a:bodyPr>
          <a:lstStyle/>
          <a:p>
            <a:pPr algn="ctr"/>
            <a:r>
              <a:rPr lang="cs-CZ" sz="4400" dirty="0">
                <a:solidFill>
                  <a:schemeClr val="accent2">
                    <a:lumMod val="50000"/>
                  </a:schemeClr>
                </a:solidFill>
                <a:latin typeface="+mj-lt"/>
              </a:rPr>
              <a:t>Goniometrické funkce</a:t>
            </a:r>
            <a:br>
              <a:rPr lang="cs-CZ" sz="4400" dirty="0">
                <a:solidFill>
                  <a:schemeClr val="accent2">
                    <a:lumMod val="50000"/>
                  </a:schemeClr>
                </a:solidFill>
                <a:latin typeface="+mj-lt"/>
              </a:rPr>
            </a:br>
            <a:r>
              <a:rPr lang="cs-CZ" sz="3200" dirty="0" smtClean="0">
                <a:solidFill>
                  <a:schemeClr val="accent2">
                    <a:lumMod val="50000"/>
                  </a:schemeClr>
                </a:solidFill>
                <a:latin typeface="+mj-lt"/>
              </a:rPr>
              <a:t>Řešení pravoúhlého trojúhelníku</a:t>
            </a:r>
            <a:endParaRPr lang="cs-CZ" sz="3200" dirty="0">
              <a:solidFill>
                <a:schemeClr val="accent2">
                  <a:lumMod val="50000"/>
                </a:schemeClr>
              </a:solidFill>
              <a:latin typeface="+mj-lt"/>
            </a:endParaRPr>
          </a:p>
        </p:txBody>
      </p:sp>
      <mc:AlternateContent xmlns:mc="http://schemas.openxmlformats.org/markup-compatibility/2006" xmlns:a14="http://schemas.microsoft.com/office/drawing/2010/main">
        <mc:Choice Requires="a14">
          <p:sp>
            <p:nvSpPr>
              <p:cNvPr id="32" name="TextovéPole 31"/>
              <p:cNvSpPr txBox="1"/>
              <p:nvPr/>
            </p:nvSpPr>
            <p:spPr>
              <a:xfrm>
                <a:off x="0" y="1916832"/>
                <a:ext cx="9144000" cy="646331"/>
              </a:xfrm>
              <a:prstGeom prst="rect">
                <a:avLst/>
              </a:prstGeom>
              <a:noFill/>
            </p:spPr>
            <p:txBody>
              <a:bodyPr wrap="square" rtlCol="0">
                <a:spAutoFit/>
              </a:bodyPr>
              <a:lstStyle/>
              <a:p>
                <a:r>
                  <a:rPr lang="cs-CZ" b="1" dirty="0" smtClean="0"/>
                  <a:t>V pravoúhlém trojúhelníku ABC s pravým úhlem u vrcholu C známe </a:t>
                </a:r>
                <a14:m>
                  <m:oMath xmlns:m="http://schemas.openxmlformats.org/officeDocument/2006/math">
                    <m:d>
                      <m:dPr>
                        <m:begChr m:val="|"/>
                        <m:endChr m:val="|"/>
                        <m:ctrlPr>
                          <a:rPr lang="cs-CZ" b="1" i="1" smtClean="0">
                            <a:latin typeface="Cambria Math"/>
                          </a:rPr>
                        </m:ctrlPr>
                      </m:dPr>
                      <m:e>
                        <m:r>
                          <a:rPr lang="cs-CZ" b="1" i="1" smtClean="0">
                            <a:latin typeface="Cambria Math"/>
                          </a:rPr>
                          <m:t>𝑨𝑩</m:t>
                        </m:r>
                      </m:e>
                    </m:d>
                    <m:r>
                      <a:rPr lang="cs-CZ" b="1" i="1" smtClean="0">
                        <a:latin typeface="Cambria Math"/>
                      </a:rPr>
                      <m:t>=</m:t>
                    </m:r>
                    <m:r>
                      <a:rPr lang="cs-CZ" b="1" i="1" smtClean="0">
                        <a:latin typeface="Cambria Math"/>
                      </a:rPr>
                      <m:t>𝟐𝟓</m:t>
                    </m:r>
                    <m:r>
                      <a:rPr lang="cs-CZ" b="1" i="1" smtClean="0">
                        <a:latin typeface="Cambria Math"/>
                      </a:rPr>
                      <m:t> </m:t>
                    </m:r>
                    <m:r>
                      <a:rPr lang="cs-CZ" b="1" i="1" smtClean="0">
                        <a:latin typeface="Cambria Math"/>
                      </a:rPr>
                      <m:t>𝒄𝒎</m:t>
                    </m:r>
                    <m:r>
                      <a:rPr lang="cs-CZ" b="1" i="1" smtClean="0">
                        <a:latin typeface="Cambria Math"/>
                      </a:rPr>
                      <m:t>,  </m:t>
                    </m:r>
                    <m:d>
                      <m:dPr>
                        <m:begChr m:val="|"/>
                        <m:endChr m:val="|"/>
                        <m:ctrlPr>
                          <a:rPr lang="cs-CZ" b="1" i="1" smtClean="0">
                            <a:latin typeface="Cambria Math"/>
                          </a:rPr>
                        </m:ctrlPr>
                      </m:dPr>
                      <m:e>
                        <m:r>
                          <a:rPr lang="cs-CZ" b="1" i="1" smtClean="0">
                            <a:latin typeface="Cambria Math"/>
                          </a:rPr>
                          <m:t>𝑩𝑪</m:t>
                        </m:r>
                      </m:e>
                    </m:d>
                    <m:r>
                      <a:rPr lang="cs-CZ" b="1" i="1" smtClean="0">
                        <a:latin typeface="Cambria Math"/>
                      </a:rPr>
                      <m:t>=</m:t>
                    </m:r>
                    <m:r>
                      <a:rPr lang="cs-CZ" b="1" i="1" smtClean="0">
                        <a:latin typeface="Cambria Math"/>
                      </a:rPr>
                      <m:t>𝟕</m:t>
                    </m:r>
                    <m:r>
                      <a:rPr lang="cs-CZ" b="1" i="1" smtClean="0">
                        <a:latin typeface="Cambria Math"/>
                      </a:rPr>
                      <m:t>𝒄𝒎</m:t>
                    </m:r>
                    <m:r>
                      <a:rPr lang="cs-CZ" b="1" i="1" smtClean="0">
                        <a:latin typeface="Cambria Math"/>
                      </a:rPr>
                      <m:t>.</m:t>
                    </m:r>
                  </m:oMath>
                </a14:m>
                <a:r>
                  <a:rPr lang="cs-CZ" b="1" dirty="0" smtClean="0"/>
                  <a:t> Vypočtěte délku zbývající strany a velikosti vnitřních úhlů.</a:t>
                </a:r>
                <a:endParaRPr lang="cs-CZ" b="1" dirty="0"/>
              </a:p>
            </p:txBody>
          </p:sp>
        </mc:Choice>
        <mc:Fallback xmlns="">
          <p:sp>
            <p:nvSpPr>
              <p:cNvPr id="32" name="TextovéPole 31"/>
              <p:cNvSpPr txBox="1">
                <a:spLocks noRot="1" noChangeAspect="1" noMove="1" noResize="1" noEditPoints="1" noAdjustHandles="1" noChangeArrowheads="1" noChangeShapeType="1" noTextEdit="1"/>
              </p:cNvSpPr>
              <p:nvPr/>
            </p:nvSpPr>
            <p:spPr>
              <a:xfrm>
                <a:off x="0" y="1916832"/>
                <a:ext cx="9144000" cy="646331"/>
              </a:xfrm>
              <a:prstGeom prst="rect">
                <a:avLst/>
              </a:prstGeom>
              <a:blipFill rotWithShape="1">
                <a:blip r:embed="rId2"/>
                <a:stretch>
                  <a:fillRect l="-533" t="-4717" b="-14151"/>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3" name="TextovéPole 32"/>
              <p:cNvSpPr txBox="1"/>
              <p:nvPr/>
            </p:nvSpPr>
            <p:spPr>
              <a:xfrm>
                <a:off x="0" y="252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𝐵𝐶</m:t>
                          </m:r>
                        </m:e>
                      </m:d>
                      <m:r>
                        <a:rPr lang="cs-CZ" b="0" i="1" smtClean="0">
                          <a:latin typeface="Cambria Math"/>
                        </a:rPr>
                        <m:t>=7</m:t>
                      </m:r>
                      <m:r>
                        <a:rPr lang="cs-CZ" b="0" i="1" smtClean="0">
                          <a:latin typeface="Cambria Math"/>
                        </a:rPr>
                        <m:t>𝑐𝑚</m:t>
                      </m:r>
                    </m:oMath>
                  </m:oMathPara>
                </a14:m>
                <a:endParaRPr lang="cs-CZ" dirty="0"/>
              </a:p>
            </p:txBody>
          </p:sp>
        </mc:Choice>
        <mc:Fallback xmlns="">
          <p:sp>
            <p:nvSpPr>
              <p:cNvPr id="33" name="TextovéPole 32"/>
              <p:cNvSpPr txBox="1">
                <a:spLocks noRot="1" noChangeAspect="1" noMove="1" noResize="1" noEditPoints="1" noAdjustHandles="1" noChangeArrowheads="1" noChangeShapeType="1" noTextEdit="1"/>
              </p:cNvSpPr>
              <p:nvPr/>
            </p:nvSpPr>
            <p:spPr>
              <a:xfrm>
                <a:off x="0" y="2520000"/>
                <a:ext cx="1728192" cy="369332"/>
              </a:xfrm>
              <a:prstGeom prst="rect">
                <a:avLst/>
              </a:prstGeom>
              <a:blipFill rotWithShape="1">
                <a:blip r:embed="rId3"/>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4" name="TextovéPole 33"/>
              <p:cNvSpPr txBox="1"/>
              <p:nvPr/>
            </p:nvSpPr>
            <p:spPr>
              <a:xfrm>
                <a:off x="0" y="288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𝐴𝐵</m:t>
                          </m:r>
                        </m:e>
                      </m:d>
                      <m:r>
                        <a:rPr lang="cs-CZ" b="0" i="1" smtClean="0">
                          <a:latin typeface="Cambria Math"/>
                        </a:rPr>
                        <m:t>=25 </m:t>
                      </m:r>
                      <m:r>
                        <a:rPr lang="cs-CZ" b="0" i="1" smtClean="0">
                          <a:latin typeface="Cambria Math"/>
                        </a:rPr>
                        <m:t>𝑐𝑚</m:t>
                      </m:r>
                    </m:oMath>
                  </m:oMathPara>
                </a14:m>
                <a:endParaRPr lang="cs-CZ" dirty="0"/>
              </a:p>
            </p:txBody>
          </p:sp>
        </mc:Choice>
        <mc:Fallback xmlns="">
          <p:sp>
            <p:nvSpPr>
              <p:cNvPr id="34" name="TextovéPole 33"/>
              <p:cNvSpPr txBox="1">
                <a:spLocks noRot="1" noChangeAspect="1" noMove="1" noResize="1" noEditPoints="1" noAdjustHandles="1" noChangeArrowheads="1" noChangeShapeType="1" noTextEdit="1"/>
              </p:cNvSpPr>
              <p:nvPr/>
            </p:nvSpPr>
            <p:spPr>
              <a:xfrm>
                <a:off x="0" y="2880000"/>
                <a:ext cx="1728192" cy="369332"/>
              </a:xfrm>
              <a:prstGeom prst="rect">
                <a:avLst/>
              </a:prstGeom>
              <a:blipFill rotWithShape="1">
                <a:blip r:embed="rId4"/>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5" name="TextovéPole 34"/>
              <p:cNvSpPr txBox="1"/>
              <p:nvPr/>
            </p:nvSpPr>
            <p:spPr>
              <a:xfrm>
                <a:off x="0" y="324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𝐵𝐶𝐴</m:t>
                          </m:r>
                        </m:e>
                      </m:d>
                      <m:r>
                        <a:rPr lang="cs-CZ" b="0" i="1" smtClean="0">
                          <a:latin typeface="Cambria Math"/>
                        </a:rPr>
                        <m:t>=90°</m:t>
                      </m:r>
                    </m:oMath>
                  </m:oMathPara>
                </a14:m>
                <a:endParaRPr lang="cs-CZ" dirty="0"/>
              </a:p>
            </p:txBody>
          </p:sp>
        </mc:Choice>
        <mc:Fallback xmlns="">
          <p:sp>
            <p:nvSpPr>
              <p:cNvPr id="35" name="TextovéPole 34"/>
              <p:cNvSpPr txBox="1">
                <a:spLocks noRot="1" noChangeAspect="1" noMove="1" noResize="1" noEditPoints="1" noAdjustHandles="1" noChangeArrowheads="1" noChangeShapeType="1" noTextEdit="1"/>
              </p:cNvSpPr>
              <p:nvPr/>
            </p:nvSpPr>
            <p:spPr>
              <a:xfrm>
                <a:off x="0" y="3240000"/>
                <a:ext cx="1728192" cy="369332"/>
              </a:xfrm>
              <a:prstGeom prst="rect">
                <a:avLst/>
              </a:prstGeom>
              <a:blipFill rotWithShape="1">
                <a:blip r:embed="rId5"/>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6" name="TextovéPole 35"/>
              <p:cNvSpPr txBox="1"/>
              <p:nvPr/>
            </p:nvSpPr>
            <p:spPr>
              <a:xfrm>
                <a:off x="0" y="360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𝐴𝐶</m:t>
                          </m:r>
                        </m:e>
                      </m:d>
                      <m:r>
                        <a:rPr lang="cs-CZ" b="0" i="1" smtClean="0">
                          <a:latin typeface="Cambria Math"/>
                        </a:rPr>
                        <m:t>=…</m:t>
                      </m:r>
                      <m:r>
                        <a:rPr lang="cs-CZ" b="0" i="1" smtClean="0">
                          <a:latin typeface="Cambria Math"/>
                        </a:rPr>
                        <m:t>𝑐𝑚</m:t>
                      </m:r>
                    </m:oMath>
                  </m:oMathPara>
                </a14:m>
                <a:endParaRPr lang="cs-CZ" dirty="0"/>
              </a:p>
            </p:txBody>
          </p:sp>
        </mc:Choice>
        <mc:Fallback xmlns="">
          <p:sp>
            <p:nvSpPr>
              <p:cNvPr id="36" name="TextovéPole 35"/>
              <p:cNvSpPr txBox="1">
                <a:spLocks noRot="1" noChangeAspect="1" noMove="1" noResize="1" noEditPoints="1" noAdjustHandles="1" noChangeArrowheads="1" noChangeShapeType="1" noTextEdit="1"/>
              </p:cNvSpPr>
              <p:nvPr/>
            </p:nvSpPr>
            <p:spPr>
              <a:xfrm>
                <a:off x="0" y="3600000"/>
                <a:ext cx="1728192" cy="369332"/>
              </a:xfrm>
              <a:prstGeom prst="rect">
                <a:avLst/>
              </a:prstGeom>
              <a:blipFill rotWithShape="1">
                <a:blip r:embed="rId6"/>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7" name="TextovéPole 36"/>
              <p:cNvSpPr txBox="1"/>
              <p:nvPr/>
            </p:nvSpPr>
            <p:spPr>
              <a:xfrm>
                <a:off x="0" y="396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𝐵𝐴𝐶</m:t>
                          </m:r>
                        </m:e>
                      </m:d>
                      <m:r>
                        <a:rPr lang="cs-CZ" b="0" i="1" smtClean="0">
                          <a:latin typeface="Cambria Math"/>
                        </a:rPr>
                        <m:t>=…°</m:t>
                      </m:r>
                    </m:oMath>
                  </m:oMathPara>
                </a14:m>
                <a:endParaRPr lang="cs-CZ" dirty="0"/>
              </a:p>
            </p:txBody>
          </p:sp>
        </mc:Choice>
        <mc:Fallback xmlns="">
          <p:sp>
            <p:nvSpPr>
              <p:cNvPr id="37" name="TextovéPole 36"/>
              <p:cNvSpPr txBox="1">
                <a:spLocks noRot="1" noChangeAspect="1" noMove="1" noResize="1" noEditPoints="1" noAdjustHandles="1" noChangeArrowheads="1" noChangeShapeType="1" noTextEdit="1"/>
              </p:cNvSpPr>
              <p:nvPr/>
            </p:nvSpPr>
            <p:spPr>
              <a:xfrm>
                <a:off x="0" y="3960000"/>
                <a:ext cx="1728192" cy="369332"/>
              </a:xfrm>
              <a:prstGeom prst="rect">
                <a:avLst/>
              </a:prstGeom>
              <a:blipFill rotWithShape="1">
                <a:blip r:embed="rId7"/>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8" name="TextovéPole 37"/>
              <p:cNvSpPr txBox="1"/>
              <p:nvPr/>
            </p:nvSpPr>
            <p:spPr>
              <a:xfrm>
                <a:off x="0" y="432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𝐶𝐵𝐴</m:t>
                          </m:r>
                        </m:e>
                      </m:d>
                      <m:r>
                        <a:rPr lang="cs-CZ" b="0" i="1" smtClean="0">
                          <a:latin typeface="Cambria Math"/>
                        </a:rPr>
                        <m:t>=…°</m:t>
                      </m:r>
                    </m:oMath>
                  </m:oMathPara>
                </a14:m>
                <a:endParaRPr lang="cs-CZ" dirty="0"/>
              </a:p>
            </p:txBody>
          </p:sp>
        </mc:Choice>
        <mc:Fallback xmlns="">
          <p:sp>
            <p:nvSpPr>
              <p:cNvPr id="38" name="TextovéPole 37"/>
              <p:cNvSpPr txBox="1">
                <a:spLocks noRot="1" noChangeAspect="1" noMove="1" noResize="1" noEditPoints="1" noAdjustHandles="1" noChangeArrowheads="1" noChangeShapeType="1" noTextEdit="1"/>
              </p:cNvSpPr>
              <p:nvPr/>
            </p:nvSpPr>
            <p:spPr>
              <a:xfrm>
                <a:off x="0" y="4320000"/>
                <a:ext cx="1728192" cy="369332"/>
              </a:xfrm>
              <a:prstGeom prst="rect">
                <a:avLst/>
              </a:prstGeom>
              <a:blipFill rotWithShape="1">
                <a:blip r:embed="rId8"/>
                <a:stretch>
                  <a:fillRect/>
                </a:stretch>
              </a:blipFill>
            </p:spPr>
            <p:txBody>
              <a:bodyPr/>
              <a:lstStyle/>
              <a:p>
                <a:r>
                  <a:rPr lang="cs-CZ">
                    <a:noFill/>
                  </a:rPr>
                  <a:t> </a:t>
                </a:r>
              </a:p>
            </p:txBody>
          </p:sp>
        </mc:Fallback>
      </mc:AlternateContent>
      <p:cxnSp>
        <p:nvCxnSpPr>
          <p:cNvPr id="39" name="Přímá spojnice 38"/>
          <p:cNvCxnSpPr/>
          <p:nvPr/>
        </p:nvCxnSpPr>
        <p:spPr bwMode="auto">
          <a:xfrm>
            <a:off x="0" y="4680000"/>
            <a:ext cx="172819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Přímá spojnice 39"/>
          <p:cNvCxnSpPr/>
          <p:nvPr/>
        </p:nvCxnSpPr>
        <p:spPr bwMode="auto">
          <a:xfrm>
            <a:off x="8676456" y="2852936"/>
            <a:ext cx="0" cy="3600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Přímá spojnice 40"/>
          <p:cNvCxnSpPr/>
          <p:nvPr/>
        </p:nvCxnSpPr>
        <p:spPr bwMode="auto">
          <a:xfrm>
            <a:off x="7236296" y="6453336"/>
            <a:ext cx="144016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2" name="Přímá spojnice 41"/>
          <p:cNvCxnSpPr/>
          <p:nvPr/>
        </p:nvCxnSpPr>
        <p:spPr bwMode="auto">
          <a:xfrm flipH="1">
            <a:off x="7236296" y="2852936"/>
            <a:ext cx="1440160" cy="3600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3" name="TextovéPole 42"/>
          <p:cNvSpPr txBox="1"/>
          <p:nvPr/>
        </p:nvSpPr>
        <p:spPr>
          <a:xfrm>
            <a:off x="6876256" y="6268670"/>
            <a:ext cx="432048" cy="369332"/>
          </a:xfrm>
          <a:prstGeom prst="rect">
            <a:avLst/>
          </a:prstGeom>
          <a:noFill/>
        </p:spPr>
        <p:txBody>
          <a:bodyPr wrap="square" rtlCol="0">
            <a:spAutoFit/>
          </a:bodyPr>
          <a:lstStyle/>
          <a:p>
            <a:r>
              <a:rPr lang="cs-CZ" dirty="0" smtClean="0"/>
              <a:t>B</a:t>
            </a:r>
            <a:endParaRPr lang="cs-CZ" dirty="0"/>
          </a:p>
        </p:txBody>
      </p:sp>
      <p:sp>
        <p:nvSpPr>
          <p:cNvPr id="44" name="TextovéPole 43"/>
          <p:cNvSpPr txBox="1"/>
          <p:nvPr/>
        </p:nvSpPr>
        <p:spPr>
          <a:xfrm>
            <a:off x="8460432" y="2411596"/>
            <a:ext cx="432048" cy="369332"/>
          </a:xfrm>
          <a:prstGeom prst="rect">
            <a:avLst/>
          </a:prstGeom>
          <a:noFill/>
        </p:spPr>
        <p:txBody>
          <a:bodyPr wrap="square" rtlCol="0">
            <a:spAutoFit/>
          </a:bodyPr>
          <a:lstStyle/>
          <a:p>
            <a:r>
              <a:rPr lang="cs-CZ" dirty="0" smtClean="0"/>
              <a:t>A</a:t>
            </a:r>
            <a:endParaRPr lang="cs-CZ" dirty="0"/>
          </a:p>
        </p:txBody>
      </p:sp>
      <p:sp>
        <p:nvSpPr>
          <p:cNvPr id="45" name="TextovéPole 44"/>
          <p:cNvSpPr txBox="1"/>
          <p:nvPr/>
        </p:nvSpPr>
        <p:spPr>
          <a:xfrm>
            <a:off x="8711952" y="6300028"/>
            <a:ext cx="432048" cy="369332"/>
          </a:xfrm>
          <a:prstGeom prst="rect">
            <a:avLst/>
          </a:prstGeom>
          <a:noFill/>
        </p:spPr>
        <p:txBody>
          <a:bodyPr wrap="square" rtlCol="0">
            <a:spAutoFit/>
          </a:bodyPr>
          <a:lstStyle/>
          <a:p>
            <a:r>
              <a:rPr lang="cs-CZ" dirty="0" smtClean="0"/>
              <a:t>C</a:t>
            </a:r>
            <a:endParaRPr lang="cs-CZ" dirty="0"/>
          </a:p>
        </p:txBody>
      </p:sp>
      <p:sp>
        <p:nvSpPr>
          <p:cNvPr id="46" name="Oblouk 45"/>
          <p:cNvSpPr/>
          <p:nvPr/>
        </p:nvSpPr>
        <p:spPr bwMode="auto">
          <a:xfrm rot="16200000">
            <a:off x="8172400" y="5941375"/>
            <a:ext cx="1008112" cy="10081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7" name="Oblouk 46"/>
          <p:cNvSpPr/>
          <p:nvPr/>
        </p:nvSpPr>
        <p:spPr bwMode="auto">
          <a:xfrm rot="605978">
            <a:off x="6867683" y="5860794"/>
            <a:ext cx="1008112" cy="10081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8" name="Oblouk 47"/>
          <p:cNvSpPr/>
          <p:nvPr/>
        </p:nvSpPr>
        <p:spPr bwMode="auto">
          <a:xfrm rot="8459621">
            <a:off x="7984322" y="3653780"/>
            <a:ext cx="828000" cy="828000"/>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9" name="TextovéPole 48"/>
          <p:cNvSpPr txBox="1"/>
          <p:nvPr/>
        </p:nvSpPr>
        <p:spPr>
          <a:xfrm>
            <a:off x="7380312" y="6021288"/>
            <a:ext cx="504056" cy="369332"/>
          </a:xfrm>
          <a:prstGeom prst="rect">
            <a:avLst/>
          </a:prstGeom>
          <a:noFill/>
        </p:spPr>
        <p:txBody>
          <a:bodyPr wrap="square" rtlCol="0">
            <a:spAutoFit/>
          </a:bodyPr>
          <a:lstStyle/>
          <a:p>
            <a:r>
              <a:rPr lang="cs-CZ" dirty="0" smtClean="0">
                <a:latin typeface="Symbol" pitchFamily="18" charset="2"/>
              </a:rPr>
              <a:t>b</a:t>
            </a:r>
            <a:endParaRPr lang="cs-CZ" dirty="0">
              <a:latin typeface="Symbol" pitchFamily="18" charset="2"/>
            </a:endParaRPr>
          </a:p>
        </p:txBody>
      </p:sp>
      <p:sp>
        <p:nvSpPr>
          <p:cNvPr id="50" name="TextovéPole 49"/>
          <p:cNvSpPr txBox="1"/>
          <p:nvPr/>
        </p:nvSpPr>
        <p:spPr>
          <a:xfrm>
            <a:off x="8244408" y="3861048"/>
            <a:ext cx="504056" cy="369332"/>
          </a:xfrm>
          <a:prstGeom prst="rect">
            <a:avLst/>
          </a:prstGeom>
          <a:noFill/>
        </p:spPr>
        <p:txBody>
          <a:bodyPr wrap="square" rtlCol="0">
            <a:spAutoFit/>
          </a:bodyPr>
          <a:lstStyle/>
          <a:p>
            <a:r>
              <a:rPr lang="cs-CZ" dirty="0" smtClean="0">
                <a:latin typeface="Symbol" pitchFamily="18" charset="2"/>
              </a:rPr>
              <a:t>a</a:t>
            </a:r>
            <a:endParaRPr lang="cs-CZ" dirty="0">
              <a:latin typeface="Symbol" pitchFamily="18" charset="2"/>
            </a:endParaRPr>
          </a:p>
        </p:txBody>
      </p:sp>
      <p:sp>
        <p:nvSpPr>
          <p:cNvPr id="51" name="TextovéPole 50"/>
          <p:cNvSpPr txBox="1"/>
          <p:nvPr/>
        </p:nvSpPr>
        <p:spPr>
          <a:xfrm>
            <a:off x="8316416" y="6031087"/>
            <a:ext cx="288032" cy="369332"/>
          </a:xfrm>
          <a:prstGeom prst="rect">
            <a:avLst/>
          </a:prstGeom>
          <a:noFill/>
        </p:spPr>
        <p:txBody>
          <a:bodyPr wrap="square" rtlCol="0">
            <a:spAutoFit/>
          </a:bodyPr>
          <a:lstStyle/>
          <a:p>
            <a:r>
              <a:rPr lang="cs-CZ" b="1" dirty="0" smtClean="0"/>
              <a:t>·</a:t>
            </a:r>
            <a:endParaRPr lang="cs-CZ" b="1" dirty="0"/>
          </a:p>
        </p:txBody>
      </p:sp>
      <p:sp>
        <p:nvSpPr>
          <p:cNvPr id="52" name="TextovéPole 51"/>
          <p:cNvSpPr txBox="1"/>
          <p:nvPr/>
        </p:nvSpPr>
        <p:spPr>
          <a:xfrm>
            <a:off x="2219140" y="2596262"/>
            <a:ext cx="3744416" cy="1077218"/>
          </a:xfrm>
          <a:prstGeom prst="rect">
            <a:avLst/>
          </a:prstGeom>
          <a:noFill/>
        </p:spPr>
        <p:txBody>
          <a:bodyPr wrap="square" rtlCol="0">
            <a:spAutoFit/>
          </a:bodyPr>
          <a:lstStyle/>
          <a:p>
            <a:r>
              <a:rPr lang="cs-CZ" sz="1600" b="1" dirty="0" smtClean="0"/>
              <a:t>Poněvadž známe délku přepony a odvěsny můžeme použít pro výpočet velikosti vnitřních úhlů funkce sinus nebo kosinus.</a:t>
            </a:r>
            <a:endParaRPr lang="cs-CZ" sz="1600" b="1" dirty="0"/>
          </a:p>
        </p:txBody>
      </p:sp>
      <mc:AlternateContent xmlns:mc="http://schemas.openxmlformats.org/markup-compatibility/2006" xmlns:a14="http://schemas.microsoft.com/office/drawing/2010/main">
        <mc:Choice Requires="a14">
          <p:sp>
            <p:nvSpPr>
              <p:cNvPr id="53" name="TextovéPole 52"/>
              <p:cNvSpPr txBox="1"/>
              <p:nvPr/>
            </p:nvSpPr>
            <p:spPr>
              <a:xfrm>
                <a:off x="2520000" y="2520000"/>
                <a:ext cx="1728192" cy="67448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i="1" smtClean="0">
                          <a:latin typeface="Cambria Math"/>
                        </a:rPr>
                        <m:t>𝑠</m:t>
                      </m:r>
                      <m:r>
                        <a:rPr lang="cs-CZ" b="0" i="1" smtClean="0">
                          <a:latin typeface="Cambria Math"/>
                        </a:rPr>
                        <m:t>𝑖𝑛</m:t>
                      </m:r>
                      <m:r>
                        <a:rPr lang="cs-CZ" b="0" i="1" smtClean="0">
                          <a:latin typeface="Cambria Math"/>
                          <a:sym typeface="Symbol"/>
                        </a:rPr>
                        <m:t></m:t>
                      </m:r>
                      <m:r>
                        <a:rPr lang="cs-CZ" b="0" i="1" smtClean="0">
                          <a:latin typeface="Cambria Math"/>
                        </a:rPr>
                        <m:t>=</m:t>
                      </m:r>
                      <m:f>
                        <m:fPr>
                          <m:ctrlPr>
                            <a:rPr lang="cs-CZ" b="0" i="1" smtClean="0">
                              <a:latin typeface="Cambria Math"/>
                            </a:rPr>
                          </m:ctrlPr>
                        </m:fPr>
                        <m:num>
                          <m:d>
                            <m:dPr>
                              <m:begChr m:val="|"/>
                              <m:endChr m:val="|"/>
                              <m:ctrlPr>
                                <a:rPr lang="cs-CZ" b="0" i="1" smtClean="0">
                                  <a:latin typeface="Cambria Math"/>
                                </a:rPr>
                              </m:ctrlPr>
                            </m:dPr>
                            <m:e>
                              <m:r>
                                <a:rPr lang="cs-CZ" b="0" i="1" smtClean="0">
                                  <a:latin typeface="Cambria Math"/>
                                </a:rPr>
                                <m:t>𝐵𝐶</m:t>
                              </m:r>
                            </m:e>
                          </m:d>
                        </m:num>
                        <m:den>
                          <m:d>
                            <m:dPr>
                              <m:begChr m:val="|"/>
                              <m:endChr m:val="|"/>
                              <m:ctrlPr>
                                <a:rPr lang="cs-CZ" b="0" i="1" smtClean="0">
                                  <a:latin typeface="Cambria Math"/>
                                </a:rPr>
                              </m:ctrlPr>
                            </m:dPr>
                            <m:e>
                              <m:r>
                                <a:rPr lang="cs-CZ" b="0" i="1" smtClean="0">
                                  <a:latin typeface="Cambria Math"/>
                                </a:rPr>
                                <m:t>𝐴𝐵</m:t>
                              </m:r>
                            </m:e>
                          </m:d>
                        </m:den>
                      </m:f>
                    </m:oMath>
                  </m:oMathPara>
                </a14:m>
                <a:endParaRPr lang="cs-CZ" dirty="0"/>
              </a:p>
            </p:txBody>
          </p:sp>
        </mc:Choice>
        <mc:Fallback xmlns="">
          <p:sp>
            <p:nvSpPr>
              <p:cNvPr id="53" name="TextovéPole 52"/>
              <p:cNvSpPr txBox="1">
                <a:spLocks noRot="1" noChangeAspect="1" noMove="1" noResize="1" noEditPoints="1" noAdjustHandles="1" noChangeArrowheads="1" noChangeShapeType="1" noTextEdit="1"/>
              </p:cNvSpPr>
              <p:nvPr/>
            </p:nvSpPr>
            <p:spPr>
              <a:xfrm>
                <a:off x="2520000" y="2520000"/>
                <a:ext cx="1728192" cy="674480"/>
              </a:xfrm>
              <a:prstGeom prst="rect">
                <a:avLst/>
              </a:prstGeom>
              <a:blipFill rotWithShape="1">
                <a:blip r:embed="rId9"/>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4" name="TextovéPole 53"/>
              <p:cNvSpPr txBox="1"/>
              <p:nvPr/>
            </p:nvSpPr>
            <p:spPr>
              <a:xfrm>
                <a:off x="2520000" y="3240000"/>
                <a:ext cx="1728192" cy="61651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i="1" smtClean="0">
                          <a:latin typeface="Cambria Math"/>
                        </a:rPr>
                        <m:t>𝑠</m:t>
                      </m:r>
                      <m:r>
                        <a:rPr lang="cs-CZ" b="0" i="1" smtClean="0">
                          <a:latin typeface="Cambria Math"/>
                        </a:rPr>
                        <m:t>𝑖𝑛</m:t>
                      </m:r>
                      <m:r>
                        <a:rPr lang="cs-CZ" b="0" i="1" smtClean="0">
                          <a:latin typeface="Cambria Math"/>
                          <a:sym typeface="Symbol"/>
                        </a:rPr>
                        <m:t></m:t>
                      </m:r>
                      <m:r>
                        <a:rPr lang="cs-CZ" b="0" i="1" smtClean="0">
                          <a:latin typeface="Cambria Math"/>
                        </a:rPr>
                        <m:t>=</m:t>
                      </m:r>
                      <m:f>
                        <m:fPr>
                          <m:ctrlPr>
                            <a:rPr lang="cs-CZ" b="0" i="1" smtClean="0">
                              <a:latin typeface="Cambria Math"/>
                            </a:rPr>
                          </m:ctrlPr>
                        </m:fPr>
                        <m:num>
                          <m:r>
                            <a:rPr lang="cs-CZ" b="0" i="1" smtClean="0">
                              <a:latin typeface="Cambria Math"/>
                            </a:rPr>
                            <m:t>7</m:t>
                          </m:r>
                        </m:num>
                        <m:den>
                          <m:r>
                            <a:rPr lang="cs-CZ" b="0" i="1" smtClean="0">
                              <a:latin typeface="Cambria Math"/>
                            </a:rPr>
                            <m:t>25</m:t>
                          </m:r>
                        </m:den>
                      </m:f>
                    </m:oMath>
                  </m:oMathPara>
                </a14:m>
                <a:endParaRPr lang="cs-CZ" dirty="0"/>
              </a:p>
            </p:txBody>
          </p:sp>
        </mc:Choice>
        <mc:Fallback xmlns="">
          <p:sp>
            <p:nvSpPr>
              <p:cNvPr id="54" name="TextovéPole 53"/>
              <p:cNvSpPr txBox="1">
                <a:spLocks noRot="1" noChangeAspect="1" noMove="1" noResize="1" noEditPoints="1" noAdjustHandles="1" noChangeArrowheads="1" noChangeShapeType="1" noTextEdit="1"/>
              </p:cNvSpPr>
              <p:nvPr/>
            </p:nvSpPr>
            <p:spPr>
              <a:xfrm>
                <a:off x="2520000" y="3240000"/>
                <a:ext cx="1728192" cy="616515"/>
              </a:xfrm>
              <a:prstGeom prst="rect">
                <a:avLst/>
              </a:prstGeom>
              <a:blipFill rotWithShape="1">
                <a:blip r:embed="rId10"/>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5" name="TextovéPole 54"/>
              <p:cNvSpPr txBox="1"/>
              <p:nvPr/>
            </p:nvSpPr>
            <p:spPr>
              <a:xfrm>
                <a:off x="2520000" y="378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i="1" smtClean="0">
                          <a:latin typeface="Cambria Math"/>
                        </a:rPr>
                        <m:t>𝑠</m:t>
                      </m:r>
                      <m:r>
                        <a:rPr lang="cs-CZ" b="0" i="1" smtClean="0">
                          <a:latin typeface="Cambria Math"/>
                        </a:rPr>
                        <m:t>𝑖𝑛</m:t>
                      </m:r>
                      <m:r>
                        <a:rPr lang="cs-CZ" b="0" i="1" smtClean="0">
                          <a:latin typeface="Cambria Math"/>
                          <a:sym typeface="Symbol"/>
                        </a:rPr>
                        <m:t></m:t>
                      </m:r>
                      <m:r>
                        <a:rPr lang="cs-CZ" b="0" i="1" smtClean="0">
                          <a:latin typeface="Cambria Math"/>
                        </a:rPr>
                        <m:t>=0,28</m:t>
                      </m:r>
                    </m:oMath>
                  </m:oMathPara>
                </a14:m>
                <a:endParaRPr lang="cs-CZ" dirty="0"/>
              </a:p>
            </p:txBody>
          </p:sp>
        </mc:Choice>
        <mc:Fallback xmlns="">
          <p:sp>
            <p:nvSpPr>
              <p:cNvPr id="55" name="TextovéPole 54"/>
              <p:cNvSpPr txBox="1">
                <a:spLocks noRot="1" noChangeAspect="1" noMove="1" noResize="1" noEditPoints="1" noAdjustHandles="1" noChangeArrowheads="1" noChangeShapeType="1" noTextEdit="1"/>
              </p:cNvSpPr>
              <p:nvPr/>
            </p:nvSpPr>
            <p:spPr>
              <a:xfrm>
                <a:off x="2520000" y="3780000"/>
                <a:ext cx="1728192" cy="369332"/>
              </a:xfrm>
              <a:prstGeom prst="rect">
                <a:avLst/>
              </a:prstGeom>
              <a:blipFill rotWithShape="1">
                <a:blip r:embed="rId11"/>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56" name="TextovéPole 55"/>
              <p:cNvSpPr txBox="1"/>
              <p:nvPr/>
            </p:nvSpPr>
            <p:spPr>
              <a:xfrm>
                <a:off x="2843808" y="4144666"/>
                <a:ext cx="1404384"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b="0" i="1" u="dbl" smtClean="0">
                          <a:latin typeface="Cambria Math"/>
                          <a:sym typeface="Symbol"/>
                        </a:rPr>
                        <m:t></m:t>
                      </m:r>
                      <m:r>
                        <a:rPr lang="cs-CZ" b="0" i="1" u="dbl" smtClean="0">
                          <a:latin typeface="Cambria Math"/>
                        </a:rPr>
                        <m:t>=16°16´</m:t>
                      </m:r>
                    </m:oMath>
                  </m:oMathPara>
                </a14:m>
                <a:endParaRPr lang="cs-CZ" u="dbl" dirty="0"/>
              </a:p>
            </p:txBody>
          </p:sp>
        </mc:Choice>
        <mc:Fallback xmlns="">
          <p:sp>
            <p:nvSpPr>
              <p:cNvPr id="56" name="TextovéPole 55"/>
              <p:cNvSpPr txBox="1">
                <a:spLocks noRot="1" noChangeAspect="1" noMove="1" noResize="1" noEditPoints="1" noAdjustHandles="1" noChangeArrowheads="1" noChangeShapeType="1" noTextEdit="1"/>
              </p:cNvSpPr>
              <p:nvPr/>
            </p:nvSpPr>
            <p:spPr>
              <a:xfrm>
                <a:off x="2843808" y="4144666"/>
                <a:ext cx="1404384" cy="369332"/>
              </a:xfrm>
              <a:prstGeom prst="rect">
                <a:avLst/>
              </a:prstGeom>
              <a:blipFill rotWithShape="1">
                <a:blip r:embed="rId12"/>
                <a:stretch>
                  <a:fillRect/>
                </a:stretch>
              </a:blipFill>
            </p:spPr>
            <p:txBody>
              <a:bodyPr/>
              <a:lstStyle/>
              <a:p>
                <a:r>
                  <a:rPr lang="cs-CZ">
                    <a:noFill/>
                  </a:rPr>
                  <a:t> </a:t>
                </a:r>
              </a:p>
            </p:txBody>
          </p:sp>
        </mc:Fallback>
      </mc:AlternateContent>
      <p:sp>
        <p:nvSpPr>
          <p:cNvPr id="57" name="TextovéPole 56"/>
          <p:cNvSpPr txBox="1"/>
          <p:nvPr/>
        </p:nvSpPr>
        <p:spPr>
          <a:xfrm>
            <a:off x="4427984" y="2563163"/>
            <a:ext cx="3744416" cy="1569660"/>
          </a:xfrm>
          <a:prstGeom prst="rect">
            <a:avLst/>
          </a:prstGeom>
          <a:noFill/>
        </p:spPr>
        <p:txBody>
          <a:bodyPr wrap="square" rtlCol="0">
            <a:spAutoFit/>
          </a:bodyPr>
          <a:lstStyle/>
          <a:p>
            <a:r>
              <a:rPr lang="cs-CZ" sz="1600" b="1" dirty="0" smtClean="0"/>
              <a:t>Délku odvěsny můžeme určit pomocí Pythagorovy věty, ale abychom se procvičili použijeme některou z goniometrických funkci. Můžeme si vybrat kosinus (cos </a:t>
            </a:r>
            <a:r>
              <a:rPr lang="cs-CZ" sz="1600" b="1" dirty="0" smtClean="0">
                <a:sym typeface="Symbol"/>
              </a:rPr>
              <a:t>) </a:t>
            </a:r>
            <a:r>
              <a:rPr lang="cs-CZ" sz="1600" b="1" dirty="0" smtClean="0"/>
              <a:t>nebo sinus (sin </a:t>
            </a:r>
            <a:r>
              <a:rPr lang="cs-CZ" sz="1600" b="1" dirty="0" smtClean="0">
                <a:sym typeface="Symbol"/>
              </a:rPr>
              <a:t>)</a:t>
            </a:r>
            <a:r>
              <a:rPr lang="cs-CZ" sz="1600" b="1" dirty="0" smtClean="0"/>
              <a:t>.</a:t>
            </a:r>
            <a:endParaRPr lang="cs-CZ" sz="1600" b="1" dirty="0"/>
          </a:p>
        </p:txBody>
      </p:sp>
      <p:sp>
        <p:nvSpPr>
          <p:cNvPr id="58" name="TextovéPole 57"/>
          <p:cNvSpPr txBox="1"/>
          <p:nvPr/>
        </p:nvSpPr>
        <p:spPr>
          <a:xfrm>
            <a:off x="180381" y="5043026"/>
            <a:ext cx="3744416" cy="584775"/>
          </a:xfrm>
          <a:prstGeom prst="rect">
            <a:avLst/>
          </a:prstGeom>
          <a:noFill/>
        </p:spPr>
        <p:txBody>
          <a:bodyPr wrap="square" rtlCol="0">
            <a:spAutoFit/>
          </a:bodyPr>
          <a:lstStyle/>
          <a:p>
            <a:r>
              <a:rPr lang="cs-CZ" sz="1600" b="1" dirty="0" smtClean="0"/>
              <a:t>Velikost druhého vnitřního úhlu vypočítáme snadno.</a:t>
            </a:r>
            <a:endParaRPr lang="cs-CZ" sz="1600" b="1" dirty="0"/>
          </a:p>
        </p:txBody>
      </p:sp>
      <mc:AlternateContent xmlns:mc="http://schemas.openxmlformats.org/markup-compatibility/2006" xmlns:a14="http://schemas.microsoft.com/office/drawing/2010/main">
        <mc:Choice Requires="a14">
          <p:sp>
            <p:nvSpPr>
              <p:cNvPr id="59" name="TextovéPole 58"/>
              <p:cNvSpPr txBox="1"/>
              <p:nvPr/>
            </p:nvSpPr>
            <p:spPr>
              <a:xfrm>
                <a:off x="180000" y="5013176"/>
                <a:ext cx="2221129"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b="0" i="1" smtClean="0">
                          <a:latin typeface="Cambria Math"/>
                          <a:sym typeface="Symbol"/>
                        </a:rPr>
                        <m:t></m:t>
                      </m:r>
                      <m:r>
                        <a:rPr lang="cs-CZ" b="0" i="1" smtClean="0">
                          <a:latin typeface="Cambria Math"/>
                        </a:rPr>
                        <m:t>=90°−16°16´</m:t>
                      </m:r>
                    </m:oMath>
                  </m:oMathPara>
                </a14:m>
                <a:endParaRPr lang="cs-CZ" dirty="0"/>
              </a:p>
            </p:txBody>
          </p:sp>
        </mc:Choice>
        <mc:Fallback xmlns="">
          <p:sp>
            <p:nvSpPr>
              <p:cNvPr id="59" name="TextovéPole 58"/>
              <p:cNvSpPr txBox="1">
                <a:spLocks noRot="1" noChangeAspect="1" noMove="1" noResize="1" noEditPoints="1" noAdjustHandles="1" noChangeArrowheads="1" noChangeShapeType="1" noTextEdit="1"/>
              </p:cNvSpPr>
              <p:nvPr/>
            </p:nvSpPr>
            <p:spPr>
              <a:xfrm>
                <a:off x="180000" y="5013176"/>
                <a:ext cx="2221129" cy="369332"/>
              </a:xfrm>
              <a:prstGeom prst="rect">
                <a:avLst/>
              </a:prstGeom>
              <a:blipFill rotWithShape="1">
                <a:blip r:embed="rId13"/>
                <a:stretch>
                  <a:fillRect l="-824" b="-13115"/>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0" name="TextovéPole 59"/>
              <p:cNvSpPr txBox="1"/>
              <p:nvPr/>
            </p:nvSpPr>
            <p:spPr>
              <a:xfrm>
                <a:off x="180000" y="5400000"/>
                <a:ext cx="2221129"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b="0" i="1" u="dbl" smtClean="0">
                          <a:latin typeface="Cambria Math"/>
                          <a:sym typeface="Symbol"/>
                        </a:rPr>
                        <m:t></m:t>
                      </m:r>
                      <m:r>
                        <a:rPr lang="cs-CZ" b="0" i="1" u="dbl" smtClean="0">
                          <a:latin typeface="Cambria Math"/>
                        </a:rPr>
                        <m:t>=73°44´</m:t>
                      </m:r>
                    </m:oMath>
                  </m:oMathPara>
                </a14:m>
                <a:endParaRPr lang="cs-CZ" u="dbl" dirty="0"/>
              </a:p>
            </p:txBody>
          </p:sp>
        </mc:Choice>
        <mc:Fallback xmlns="">
          <p:sp>
            <p:nvSpPr>
              <p:cNvPr id="60" name="TextovéPole 59"/>
              <p:cNvSpPr txBox="1">
                <a:spLocks noRot="1" noChangeAspect="1" noMove="1" noResize="1" noEditPoints="1" noAdjustHandles="1" noChangeArrowheads="1" noChangeShapeType="1" noTextEdit="1"/>
              </p:cNvSpPr>
              <p:nvPr/>
            </p:nvSpPr>
            <p:spPr>
              <a:xfrm>
                <a:off x="180000" y="5400000"/>
                <a:ext cx="2221129" cy="369332"/>
              </a:xfrm>
              <a:prstGeom prst="rect">
                <a:avLst/>
              </a:prstGeom>
              <a:blipFill rotWithShape="1">
                <a:blip r:embed="rId14"/>
                <a:stretch>
                  <a:fillRect l="-824" b="-15000"/>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1" name="TextovéPole 60"/>
              <p:cNvSpPr txBox="1"/>
              <p:nvPr/>
            </p:nvSpPr>
            <p:spPr>
              <a:xfrm>
                <a:off x="4680000" y="2520000"/>
                <a:ext cx="1728192" cy="66499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m:rPr>
                          <m:sty m:val="p"/>
                        </m:rPr>
                        <a:rPr lang="cs-CZ" b="0" i="0" smtClean="0">
                          <a:latin typeface="Cambria Math"/>
                        </a:rPr>
                        <m:t>c</m:t>
                      </m:r>
                      <m:r>
                        <a:rPr lang="cs-CZ" b="0" i="1" smtClean="0">
                          <a:latin typeface="Cambria Math"/>
                        </a:rPr>
                        <m:t>𝑜𝑠</m:t>
                      </m:r>
                      <m:r>
                        <a:rPr lang="cs-CZ" b="0" i="1" smtClean="0">
                          <a:latin typeface="Cambria Math"/>
                          <a:sym typeface="Symbol"/>
                        </a:rPr>
                        <m:t></m:t>
                      </m:r>
                      <m:r>
                        <a:rPr lang="cs-CZ" b="0" i="1" smtClean="0">
                          <a:latin typeface="Cambria Math"/>
                        </a:rPr>
                        <m:t>=</m:t>
                      </m:r>
                      <m:f>
                        <m:fPr>
                          <m:ctrlPr>
                            <a:rPr lang="cs-CZ" b="0" i="1" smtClean="0">
                              <a:latin typeface="Cambria Math"/>
                            </a:rPr>
                          </m:ctrlPr>
                        </m:fPr>
                        <m:num>
                          <m:d>
                            <m:dPr>
                              <m:begChr m:val="|"/>
                              <m:endChr m:val="|"/>
                              <m:ctrlPr>
                                <a:rPr lang="cs-CZ" b="0" i="1" smtClean="0">
                                  <a:latin typeface="Cambria Math"/>
                                </a:rPr>
                              </m:ctrlPr>
                            </m:dPr>
                            <m:e>
                              <m:r>
                                <a:rPr lang="cs-CZ" b="0" i="1" smtClean="0">
                                  <a:latin typeface="Cambria Math"/>
                                </a:rPr>
                                <m:t>𝐴𝐶</m:t>
                              </m:r>
                            </m:e>
                          </m:d>
                        </m:num>
                        <m:den>
                          <m:d>
                            <m:dPr>
                              <m:begChr m:val="|"/>
                              <m:endChr m:val="|"/>
                              <m:ctrlPr>
                                <a:rPr lang="cs-CZ" b="0" i="1" smtClean="0">
                                  <a:latin typeface="Cambria Math"/>
                                </a:rPr>
                              </m:ctrlPr>
                            </m:dPr>
                            <m:e>
                              <m:r>
                                <a:rPr lang="cs-CZ" b="0" i="1" smtClean="0">
                                  <a:latin typeface="Cambria Math"/>
                                </a:rPr>
                                <m:t>𝐴𝐵</m:t>
                              </m:r>
                            </m:e>
                          </m:d>
                        </m:den>
                      </m:f>
                    </m:oMath>
                  </m:oMathPara>
                </a14:m>
                <a:endParaRPr lang="cs-CZ" dirty="0"/>
              </a:p>
            </p:txBody>
          </p:sp>
        </mc:Choice>
        <mc:Fallback xmlns="">
          <p:sp>
            <p:nvSpPr>
              <p:cNvPr id="61" name="TextovéPole 60"/>
              <p:cNvSpPr txBox="1">
                <a:spLocks noRot="1" noChangeAspect="1" noMove="1" noResize="1" noEditPoints="1" noAdjustHandles="1" noChangeArrowheads="1" noChangeShapeType="1" noTextEdit="1"/>
              </p:cNvSpPr>
              <p:nvPr/>
            </p:nvSpPr>
            <p:spPr>
              <a:xfrm>
                <a:off x="4680000" y="2520000"/>
                <a:ext cx="1728192" cy="664990"/>
              </a:xfrm>
              <a:prstGeom prst="rect">
                <a:avLst/>
              </a:prstGeom>
              <a:blipFill rotWithShape="1">
                <a:blip r:embed="rId15"/>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2" name="TextovéPole 61"/>
              <p:cNvSpPr txBox="1"/>
              <p:nvPr/>
            </p:nvSpPr>
            <p:spPr>
              <a:xfrm>
                <a:off x="4680000" y="3240000"/>
                <a:ext cx="2176358"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𝐴</m:t>
                          </m:r>
                          <m:r>
                            <a:rPr lang="cs-CZ" i="1">
                              <a:latin typeface="Cambria Math"/>
                            </a:rPr>
                            <m:t>𝐶</m:t>
                          </m:r>
                        </m:e>
                      </m:d>
                      <m:r>
                        <a:rPr lang="cs-CZ" b="0" i="1" smtClean="0">
                          <a:latin typeface="Cambria Math"/>
                        </a:rPr>
                        <m:t>=</m:t>
                      </m:r>
                      <m:r>
                        <a:rPr lang="cs-CZ" i="1" smtClean="0">
                          <a:latin typeface="Cambria Math"/>
                        </a:rPr>
                        <m:t>𝑐</m:t>
                      </m:r>
                      <m:r>
                        <a:rPr lang="cs-CZ" b="0" i="1" smtClean="0">
                          <a:latin typeface="Cambria Math"/>
                        </a:rPr>
                        <m:t>𝑜𝑠</m:t>
                      </m:r>
                      <m:r>
                        <a:rPr lang="cs-CZ" b="0" i="1" smtClean="0">
                          <a:latin typeface="Cambria Math"/>
                          <a:sym typeface="Symbol"/>
                        </a:rPr>
                        <m:t>·</m:t>
                      </m:r>
                      <m:d>
                        <m:dPr>
                          <m:begChr m:val="|"/>
                          <m:endChr m:val="|"/>
                          <m:ctrlPr>
                            <a:rPr lang="cs-CZ" i="1">
                              <a:latin typeface="Cambria Math"/>
                            </a:rPr>
                          </m:ctrlPr>
                        </m:dPr>
                        <m:e>
                          <m:r>
                            <a:rPr lang="cs-CZ" i="1">
                              <a:latin typeface="Cambria Math"/>
                            </a:rPr>
                            <m:t>𝐴𝐵</m:t>
                          </m:r>
                        </m:e>
                      </m:d>
                    </m:oMath>
                  </m:oMathPara>
                </a14:m>
                <a:endParaRPr lang="cs-CZ" dirty="0"/>
              </a:p>
            </p:txBody>
          </p:sp>
        </mc:Choice>
        <mc:Fallback xmlns="">
          <p:sp>
            <p:nvSpPr>
              <p:cNvPr id="62" name="TextovéPole 61"/>
              <p:cNvSpPr txBox="1">
                <a:spLocks noRot="1" noChangeAspect="1" noMove="1" noResize="1" noEditPoints="1" noAdjustHandles="1" noChangeArrowheads="1" noChangeShapeType="1" noTextEdit="1"/>
              </p:cNvSpPr>
              <p:nvPr/>
            </p:nvSpPr>
            <p:spPr>
              <a:xfrm>
                <a:off x="4680000" y="3240000"/>
                <a:ext cx="2176358" cy="369332"/>
              </a:xfrm>
              <a:prstGeom prst="rect">
                <a:avLst/>
              </a:prstGeom>
              <a:blipFill rotWithShape="1">
                <a:blip r:embed="rId16"/>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3" name="TextovéPole 62"/>
              <p:cNvSpPr txBox="1"/>
              <p:nvPr/>
            </p:nvSpPr>
            <p:spPr>
              <a:xfrm>
                <a:off x="4680000" y="3707740"/>
                <a:ext cx="2952340" cy="369332"/>
              </a:xfrm>
              <a:prstGeom prst="rect">
                <a:avLst/>
              </a:prstGeom>
              <a:noFill/>
            </p:spPr>
            <p:txBody>
              <a:bodyPr wrap="square" rtlCol="0">
                <a:spAutoFit/>
              </a:bodyPr>
              <a:lstStyle/>
              <a:p>
                <a14:m>
                  <m:oMath xmlns:m="http://schemas.openxmlformats.org/officeDocument/2006/math">
                    <m:d>
                      <m:dPr>
                        <m:begChr m:val="|"/>
                        <m:endChr m:val="|"/>
                        <m:ctrlPr>
                          <a:rPr lang="cs-CZ" i="1" smtClean="0">
                            <a:latin typeface="Cambria Math"/>
                          </a:rPr>
                        </m:ctrlPr>
                      </m:dPr>
                      <m:e>
                        <m:r>
                          <a:rPr lang="cs-CZ" i="1">
                            <a:latin typeface="Cambria Math"/>
                          </a:rPr>
                          <m:t>𝐴</m:t>
                        </m:r>
                        <m:r>
                          <a:rPr lang="cs-CZ" b="0" i="1" smtClean="0">
                            <a:latin typeface="Cambria Math"/>
                          </a:rPr>
                          <m:t>𝐶</m:t>
                        </m:r>
                      </m:e>
                    </m:d>
                    <m:r>
                      <a:rPr lang="cs-CZ" b="0" i="1" smtClean="0">
                        <a:latin typeface="Cambria Math"/>
                      </a:rPr>
                      <m:t>=</m:t>
                    </m:r>
                    <m:r>
                      <a:rPr lang="cs-CZ" b="0" i="1" smtClean="0">
                        <a:latin typeface="Cambria Math"/>
                      </a:rPr>
                      <m:t>𝑐𝑜𝑠</m:t>
                    </m:r>
                    <m:r>
                      <a:rPr lang="cs-CZ" b="0" i="1" smtClean="0">
                        <a:latin typeface="Cambria Math"/>
                        <a:sym typeface="Symbol"/>
                      </a:rPr>
                      <m:t>16°16´ ·25</m:t>
                    </m:r>
                  </m:oMath>
                </a14:m>
                <a:r>
                  <a:rPr lang="cs-CZ" dirty="0" smtClean="0"/>
                  <a:t> </a:t>
                </a:r>
                <a:endParaRPr lang="cs-CZ" dirty="0"/>
              </a:p>
            </p:txBody>
          </p:sp>
        </mc:Choice>
        <mc:Fallback xmlns="">
          <p:sp>
            <p:nvSpPr>
              <p:cNvPr id="63" name="TextovéPole 62"/>
              <p:cNvSpPr txBox="1">
                <a:spLocks noRot="1" noChangeAspect="1" noMove="1" noResize="1" noEditPoints="1" noAdjustHandles="1" noChangeArrowheads="1" noChangeShapeType="1" noTextEdit="1"/>
              </p:cNvSpPr>
              <p:nvPr/>
            </p:nvSpPr>
            <p:spPr>
              <a:xfrm>
                <a:off x="4680000" y="3707740"/>
                <a:ext cx="2952340" cy="369332"/>
              </a:xfrm>
              <a:prstGeom prst="rect">
                <a:avLst/>
              </a:prstGeom>
              <a:blipFill rotWithShape="1">
                <a:blip r:embed="rId17"/>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4" name="TextovéPole 63"/>
              <p:cNvSpPr txBox="1"/>
              <p:nvPr/>
            </p:nvSpPr>
            <p:spPr>
              <a:xfrm>
                <a:off x="4680000" y="4212000"/>
                <a:ext cx="255629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a:latin typeface="Cambria Math"/>
                            </a:rPr>
                            <m:t>𝐴</m:t>
                          </m:r>
                          <m:r>
                            <a:rPr lang="cs-CZ" b="0" i="1" smtClean="0">
                              <a:latin typeface="Cambria Math"/>
                            </a:rPr>
                            <m:t>𝐶</m:t>
                          </m:r>
                        </m:e>
                      </m:d>
                      <m:r>
                        <a:rPr lang="cs-CZ" b="0" i="1" smtClean="0">
                          <a:latin typeface="Cambria Math"/>
                        </a:rPr>
                        <m:t>=0,96 ·25</m:t>
                      </m:r>
                    </m:oMath>
                  </m:oMathPara>
                </a14:m>
                <a:endParaRPr lang="cs-CZ" dirty="0"/>
              </a:p>
            </p:txBody>
          </p:sp>
        </mc:Choice>
        <mc:Fallback xmlns="">
          <p:sp>
            <p:nvSpPr>
              <p:cNvPr id="64" name="TextovéPole 63"/>
              <p:cNvSpPr txBox="1">
                <a:spLocks noRot="1" noChangeAspect="1" noMove="1" noResize="1" noEditPoints="1" noAdjustHandles="1" noChangeArrowheads="1" noChangeShapeType="1" noTextEdit="1"/>
              </p:cNvSpPr>
              <p:nvPr/>
            </p:nvSpPr>
            <p:spPr>
              <a:xfrm>
                <a:off x="4680000" y="4212000"/>
                <a:ext cx="2556296" cy="369332"/>
              </a:xfrm>
              <a:prstGeom prst="rect">
                <a:avLst/>
              </a:prstGeom>
              <a:blipFill rotWithShape="1">
                <a:blip r:embed="rId18"/>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6" name="TextovéPole 65"/>
              <p:cNvSpPr txBox="1"/>
              <p:nvPr/>
            </p:nvSpPr>
            <p:spPr>
              <a:xfrm>
                <a:off x="4680000" y="4715852"/>
                <a:ext cx="203337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u="sng" smtClean="0">
                              <a:latin typeface="Cambria Math"/>
                            </a:rPr>
                          </m:ctrlPr>
                        </m:dPr>
                        <m:e>
                          <m:r>
                            <a:rPr lang="cs-CZ" i="1" u="sng">
                              <a:latin typeface="Cambria Math"/>
                            </a:rPr>
                            <m:t>𝐴</m:t>
                          </m:r>
                          <m:r>
                            <a:rPr lang="cs-CZ" b="0" i="1" u="sng" smtClean="0">
                              <a:latin typeface="Cambria Math"/>
                            </a:rPr>
                            <m:t>𝐶</m:t>
                          </m:r>
                        </m:e>
                      </m:d>
                      <m:r>
                        <a:rPr lang="cs-CZ" b="0" i="1" u="sng" smtClean="0">
                          <a:latin typeface="Cambria Math"/>
                        </a:rPr>
                        <m:t>=24</m:t>
                      </m:r>
                    </m:oMath>
                  </m:oMathPara>
                </a14:m>
                <a:endParaRPr lang="cs-CZ" u="sng" dirty="0"/>
              </a:p>
            </p:txBody>
          </p:sp>
        </mc:Choice>
        <mc:Fallback xmlns="">
          <p:sp>
            <p:nvSpPr>
              <p:cNvPr id="66" name="TextovéPole 65"/>
              <p:cNvSpPr txBox="1">
                <a:spLocks noRot="1" noChangeAspect="1" noMove="1" noResize="1" noEditPoints="1" noAdjustHandles="1" noChangeArrowheads="1" noChangeShapeType="1" noTextEdit="1"/>
              </p:cNvSpPr>
              <p:nvPr/>
            </p:nvSpPr>
            <p:spPr>
              <a:xfrm>
                <a:off x="4680000" y="4715852"/>
                <a:ext cx="2033370" cy="369332"/>
              </a:xfrm>
              <a:prstGeom prst="rect">
                <a:avLst/>
              </a:prstGeom>
              <a:blipFill rotWithShape="1">
                <a:blip r:embed="rId19"/>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7" name="TextovéPole 66"/>
              <p:cNvSpPr txBox="1"/>
              <p:nvPr/>
            </p:nvSpPr>
            <p:spPr>
              <a:xfrm>
                <a:off x="4680000" y="5147900"/>
                <a:ext cx="203337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u="dbl" smtClean="0">
                              <a:latin typeface="Cambria Math"/>
                            </a:rPr>
                          </m:ctrlPr>
                        </m:dPr>
                        <m:e>
                          <m:r>
                            <a:rPr lang="cs-CZ" i="1" u="dbl">
                              <a:latin typeface="Cambria Math"/>
                            </a:rPr>
                            <m:t>𝐴</m:t>
                          </m:r>
                          <m:r>
                            <a:rPr lang="cs-CZ" b="0" i="1" u="dbl" smtClean="0">
                              <a:latin typeface="Cambria Math"/>
                            </a:rPr>
                            <m:t>𝐶</m:t>
                          </m:r>
                        </m:e>
                      </m:d>
                      <m:r>
                        <a:rPr lang="cs-CZ" b="0" i="1" u="dbl" smtClean="0">
                          <a:latin typeface="Cambria Math"/>
                        </a:rPr>
                        <m:t>=24 </m:t>
                      </m:r>
                      <m:r>
                        <a:rPr lang="cs-CZ" b="0" i="1" u="dbl" smtClean="0">
                          <a:latin typeface="Cambria Math"/>
                        </a:rPr>
                        <m:t>𝑐𝑚</m:t>
                      </m:r>
                    </m:oMath>
                  </m:oMathPara>
                </a14:m>
                <a:endParaRPr lang="cs-CZ" u="dbl" dirty="0"/>
              </a:p>
            </p:txBody>
          </p:sp>
        </mc:Choice>
        <mc:Fallback xmlns="">
          <p:sp>
            <p:nvSpPr>
              <p:cNvPr id="67" name="TextovéPole 66"/>
              <p:cNvSpPr txBox="1">
                <a:spLocks noRot="1" noChangeAspect="1" noMove="1" noResize="1" noEditPoints="1" noAdjustHandles="1" noChangeArrowheads="1" noChangeShapeType="1" noTextEdit="1"/>
              </p:cNvSpPr>
              <p:nvPr/>
            </p:nvSpPr>
            <p:spPr>
              <a:xfrm>
                <a:off x="4680000" y="5147900"/>
                <a:ext cx="2033370" cy="369332"/>
              </a:xfrm>
              <a:prstGeom prst="rect">
                <a:avLst/>
              </a:prstGeom>
              <a:blipFill rotWithShape="1">
                <a:blip r:embed="rId20"/>
                <a:stretch>
                  <a:fillRect/>
                </a:stretch>
              </a:blipFill>
            </p:spPr>
            <p:txBody>
              <a:bodyPr/>
              <a:lstStyle/>
              <a:p>
                <a:r>
                  <a:rPr lang="cs-CZ">
                    <a:noFill/>
                  </a:rPr>
                  <a:t> </a:t>
                </a:r>
              </a:p>
            </p:txBody>
          </p:sp>
        </mc:Fallback>
      </mc:AlternateContent>
    </p:spTree>
    <p:extLst>
      <p:ext uri="{BB962C8B-B14F-4D97-AF65-F5344CB8AC3E}">
        <p14:creationId xmlns:p14="http://schemas.microsoft.com/office/powerpoint/2010/main" val="4131806257"/>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ppt_x"/>
                                          </p:val>
                                        </p:tav>
                                        <p:tav tm="100000">
                                          <p:val>
                                            <p:strVal val="#ppt_x"/>
                                          </p:val>
                                        </p:tav>
                                      </p:tavLst>
                                    </p:anim>
                                    <p:anim calcmode="lin" valueType="num">
                                      <p:cBhvr additive="base">
                                        <p:cTn id="1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ppt_x"/>
                                          </p:val>
                                        </p:tav>
                                        <p:tav tm="100000">
                                          <p:val>
                                            <p:strVal val="#ppt_x"/>
                                          </p:val>
                                        </p:tav>
                                      </p:tavLst>
                                    </p:anim>
                                    <p:anim calcmode="lin" valueType="num">
                                      <p:cBhvr additive="base">
                                        <p:cTn id="3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ppt_x"/>
                                          </p:val>
                                        </p:tav>
                                        <p:tav tm="100000">
                                          <p:val>
                                            <p:strVal val="#ppt_x"/>
                                          </p:val>
                                        </p:tav>
                                      </p:tavLst>
                                    </p:anim>
                                    <p:anim calcmode="lin" valueType="num">
                                      <p:cBhvr additive="base">
                                        <p:cTn id="44" dur="500" fill="hold"/>
                                        <p:tgtEl>
                                          <p:spTgt spid="38"/>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ppt_x"/>
                                          </p:val>
                                        </p:tav>
                                        <p:tav tm="100000">
                                          <p:val>
                                            <p:strVal val="#ppt_x"/>
                                          </p:val>
                                        </p:tav>
                                      </p:tavLst>
                                    </p:anim>
                                    <p:anim calcmode="lin" valueType="num">
                                      <p:cBhvr additive="base">
                                        <p:cTn id="54" dur="500" fill="hold"/>
                                        <p:tgtEl>
                                          <p:spTgt spid="4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500" fill="hold"/>
                                        <p:tgtEl>
                                          <p:spTgt spid="49"/>
                                        </p:tgtEl>
                                        <p:attrNameLst>
                                          <p:attrName>ppt_x</p:attrName>
                                        </p:attrNameLst>
                                      </p:cBhvr>
                                      <p:tavLst>
                                        <p:tav tm="0">
                                          <p:val>
                                            <p:strVal val="#ppt_x"/>
                                          </p:val>
                                        </p:tav>
                                        <p:tav tm="100000">
                                          <p:val>
                                            <p:strVal val="#ppt_x"/>
                                          </p:val>
                                        </p:tav>
                                      </p:tavLst>
                                    </p:anim>
                                    <p:anim calcmode="lin" valueType="num">
                                      <p:cBhvr additive="base">
                                        <p:cTn id="58" dur="500" fill="hold"/>
                                        <p:tgtEl>
                                          <p:spTgt spid="49"/>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500" fill="hold"/>
                                        <p:tgtEl>
                                          <p:spTgt spid="45"/>
                                        </p:tgtEl>
                                        <p:attrNameLst>
                                          <p:attrName>ppt_x</p:attrName>
                                        </p:attrNameLst>
                                      </p:cBhvr>
                                      <p:tavLst>
                                        <p:tav tm="0">
                                          <p:val>
                                            <p:strVal val="#ppt_x"/>
                                          </p:val>
                                        </p:tav>
                                        <p:tav tm="100000">
                                          <p:val>
                                            <p:strVal val="#ppt_x"/>
                                          </p:val>
                                        </p:tav>
                                      </p:tavLst>
                                    </p:anim>
                                    <p:anim calcmode="lin" valueType="num">
                                      <p:cBhvr additive="base">
                                        <p:cTn id="66" dur="500" fill="hold"/>
                                        <p:tgtEl>
                                          <p:spTgt spid="4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additive="base">
                                        <p:cTn id="69" dur="500" fill="hold"/>
                                        <p:tgtEl>
                                          <p:spTgt spid="51"/>
                                        </p:tgtEl>
                                        <p:attrNameLst>
                                          <p:attrName>ppt_x</p:attrName>
                                        </p:attrNameLst>
                                      </p:cBhvr>
                                      <p:tavLst>
                                        <p:tav tm="0">
                                          <p:val>
                                            <p:strVal val="#ppt_x"/>
                                          </p:val>
                                        </p:tav>
                                        <p:tav tm="100000">
                                          <p:val>
                                            <p:strVal val="#ppt_x"/>
                                          </p:val>
                                        </p:tav>
                                      </p:tavLst>
                                    </p:anim>
                                    <p:anim calcmode="lin" valueType="num">
                                      <p:cBhvr additive="base">
                                        <p:cTn id="70" dur="500" fill="hold"/>
                                        <p:tgtEl>
                                          <p:spTgt spid="51"/>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ppt_x"/>
                                          </p:val>
                                        </p:tav>
                                        <p:tav tm="100000">
                                          <p:val>
                                            <p:strVal val="#ppt_x"/>
                                          </p:val>
                                        </p:tav>
                                      </p:tavLst>
                                    </p:anim>
                                    <p:anim calcmode="lin" valueType="num">
                                      <p:cBhvr additive="base">
                                        <p:cTn id="74" dur="500" fill="hold"/>
                                        <p:tgtEl>
                                          <p:spTgt spid="46"/>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ppt_x"/>
                                          </p:val>
                                        </p:tav>
                                        <p:tav tm="100000">
                                          <p:val>
                                            <p:strVal val="#ppt_x"/>
                                          </p:val>
                                        </p:tav>
                                      </p:tavLst>
                                    </p:anim>
                                    <p:anim calcmode="lin" valueType="num">
                                      <p:cBhvr additive="base">
                                        <p:cTn id="78" dur="500" fill="hold"/>
                                        <p:tgtEl>
                                          <p:spTgt spid="40"/>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48"/>
                                        </p:tgtEl>
                                        <p:attrNameLst>
                                          <p:attrName>style.visibility</p:attrName>
                                        </p:attrNameLst>
                                      </p:cBhvr>
                                      <p:to>
                                        <p:strVal val="visible"/>
                                      </p:to>
                                    </p:set>
                                    <p:anim calcmode="lin" valueType="num">
                                      <p:cBhvr additive="base">
                                        <p:cTn id="81" dur="500" fill="hold"/>
                                        <p:tgtEl>
                                          <p:spTgt spid="48"/>
                                        </p:tgtEl>
                                        <p:attrNameLst>
                                          <p:attrName>ppt_x</p:attrName>
                                        </p:attrNameLst>
                                      </p:cBhvr>
                                      <p:tavLst>
                                        <p:tav tm="0">
                                          <p:val>
                                            <p:strVal val="#ppt_x"/>
                                          </p:val>
                                        </p:tav>
                                        <p:tav tm="100000">
                                          <p:val>
                                            <p:strVal val="#ppt_x"/>
                                          </p:val>
                                        </p:tav>
                                      </p:tavLst>
                                    </p:anim>
                                    <p:anim calcmode="lin" valueType="num">
                                      <p:cBhvr additive="base">
                                        <p:cTn id="82" dur="500" fill="hold"/>
                                        <p:tgtEl>
                                          <p:spTgt spid="4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additive="base">
                                        <p:cTn id="85" dur="500" fill="hold"/>
                                        <p:tgtEl>
                                          <p:spTgt spid="50"/>
                                        </p:tgtEl>
                                        <p:attrNameLst>
                                          <p:attrName>ppt_x</p:attrName>
                                        </p:attrNameLst>
                                      </p:cBhvr>
                                      <p:tavLst>
                                        <p:tav tm="0">
                                          <p:val>
                                            <p:strVal val="#ppt_x"/>
                                          </p:val>
                                        </p:tav>
                                        <p:tav tm="100000">
                                          <p:val>
                                            <p:strVal val="#ppt_x"/>
                                          </p:val>
                                        </p:tav>
                                      </p:tavLst>
                                    </p:anim>
                                    <p:anim calcmode="lin" valueType="num">
                                      <p:cBhvr additive="base">
                                        <p:cTn id="86" dur="500" fill="hold"/>
                                        <p:tgtEl>
                                          <p:spTgt spid="5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 calcmode="lin" valueType="num">
                                      <p:cBhvr additive="base">
                                        <p:cTn id="89" dur="500" fill="hold"/>
                                        <p:tgtEl>
                                          <p:spTgt spid="44"/>
                                        </p:tgtEl>
                                        <p:attrNameLst>
                                          <p:attrName>ppt_x</p:attrName>
                                        </p:attrNameLst>
                                      </p:cBhvr>
                                      <p:tavLst>
                                        <p:tav tm="0">
                                          <p:val>
                                            <p:strVal val="#ppt_x"/>
                                          </p:val>
                                        </p:tav>
                                        <p:tav tm="100000">
                                          <p:val>
                                            <p:strVal val="#ppt_x"/>
                                          </p:val>
                                        </p:tav>
                                      </p:tavLst>
                                    </p:anim>
                                    <p:anim calcmode="lin" valueType="num">
                                      <p:cBhvr additive="base">
                                        <p:cTn id="90" dur="500" fill="hold"/>
                                        <p:tgtEl>
                                          <p:spTgt spid="44"/>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41"/>
                                        </p:tgtEl>
                                        <p:attrNameLst>
                                          <p:attrName>style.visibility</p:attrName>
                                        </p:attrNameLst>
                                      </p:cBhvr>
                                      <p:to>
                                        <p:strVal val="visible"/>
                                      </p:to>
                                    </p:set>
                                    <p:anim calcmode="lin" valueType="num">
                                      <p:cBhvr additive="base">
                                        <p:cTn id="93" dur="500" fill="hold"/>
                                        <p:tgtEl>
                                          <p:spTgt spid="41"/>
                                        </p:tgtEl>
                                        <p:attrNameLst>
                                          <p:attrName>ppt_x</p:attrName>
                                        </p:attrNameLst>
                                      </p:cBhvr>
                                      <p:tavLst>
                                        <p:tav tm="0">
                                          <p:val>
                                            <p:strVal val="#ppt_x"/>
                                          </p:val>
                                        </p:tav>
                                        <p:tav tm="100000">
                                          <p:val>
                                            <p:strVal val="#ppt_x"/>
                                          </p:val>
                                        </p:tav>
                                      </p:tavLst>
                                    </p:anim>
                                    <p:anim calcmode="lin" valueType="num">
                                      <p:cBhvr additive="base">
                                        <p:cTn id="94" dur="500" fill="hold"/>
                                        <p:tgtEl>
                                          <p:spTgt spid="4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3"/>
                                        </p:tgtEl>
                                        <p:attrNameLst>
                                          <p:attrName>style.visibility</p:attrName>
                                        </p:attrNameLst>
                                      </p:cBhvr>
                                      <p:to>
                                        <p:strVal val="visible"/>
                                      </p:to>
                                    </p:set>
                                    <p:anim calcmode="lin" valueType="num">
                                      <p:cBhvr additive="base">
                                        <p:cTn id="97" dur="500" fill="hold"/>
                                        <p:tgtEl>
                                          <p:spTgt spid="43"/>
                                        </p:tgtEl>
                                        <p:attrNameLst>
                                          <p:attrName>ppt_x</p:attrName>
                                        </p:attrNameLst>
                                      </p:cBhvr>
                                      <p:tavLst>
                                        <p:tav tm="0">
                                          <p:val>
                                            <p:strVal val="#ppt_x"/>
                                          </p:val>
                                        </p:tav>
                                        <p:tav tm="100000">
                                          <p:val>
                                            <p:strVal val="#ppt_x"/>
                                          </p:val>
                                        </p:tav>
                                      </p:tavLst>
                                    </p:anim>
                                    <p:anim calcmode="lin" valueType="num">
                                      <p:cBhvr additive="base">
                                        <p:cTn id="9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31" presetClass="entr" presetSubtype="0" fill="hold" grpId="0" nodeType="clickEffect">
                                  <p:stCondLst>
                                    <p:cond delay="0"/>
                                  </p:stCondLst>
                                  <p:childTnLst>
                                    <p:set>
                                      <p:cBhvr>
                                        <p:cTn id="102" dur="1" fill="hold">
                                          <p:stCondLst>
                                            <p:cond delay="0"/>
                                          </p:stCondLst>
                                        </p:cTn>
                                        <p:tgtEl>
                                          <p:spTgt spid="52"/>
                                        </p:tgtEl>
                                        <p:attrNameLst>
                                          <p:attrName>style.visibility</p:attrName>
                                        </p:attrNameLst>
                                      </p:cBhvr>
                                      <p:to>
                                        <p:strVal val="visible"/>
                                      </p:to>
                                    </p:set>
                                    <p:anim calcmode="lin" valueType="num">
                                      <p:cBhvr>
                                        <p:cTn id="103" dur="1000" fill="hold"/>
                                        <p:tgtEl>
                                          <p:spTgt spid="52"/>
                                        </p:tgtEl>
                                        <p:attrNameLst>
                                          <p:attrName>ppt_w</p:attrName>
                                        </p:attrNameLst>
                                      </p:cBhvr>
                                      <p:tavLst>
                                        <p:tav tm="0">
                                          <p:val>
                                            <p:fltVal val="0"/>
                                          </p:val>
                                        </p:tav>
                                        <p:tav tm="100000">
                                          <p:val>
                                            <p:strVal val="#ppt_w"/>
                                          </p:val>
                                        </p:tav>
                                      </p:tavLst>
                                    </p:anim>
                                    <p:anim calcmode="lin" valueType="num">
                                      <p:cBhvr>
                                        <p:cTn id="104" dur="1000" fill="hold"/>
                                        <p:tgtEl>
                                          <p:spTgt spid="52"/>
                                        </p:tgtEl>
                                        <p:attrNameLst>
                                          <p:attrName>ppt_h</p:attrName>
                                        </p:attrNameLst>
                                      </p:cBhvr>
                                      <p:tavLst>
                                        <p:tav tm="0">
                                          <p:val>
                                            <p:fltVal val="0"/>
                                          </p:val>
                                        </p:tav>
                                        <p:tav tm="100000">
                                          <p:val>
                                            <p:strVal val="#ppt_h"/>
                                          </p:val>
                                        </p:tav>
                                      </p:tavLst>
                                    </p:anim>
                                    <p:anim calcmode="lin" valueType="num">
                                      <p:cBhvr>
                                        <p:cTn id="105" dur="1000" fill="hold"/>
                                        <p:tgtEl>
                                          <p:spTgt spid="52"/>
                                        </p:tgtEl>
                                        <p:attrNameLst>
                                          <p:attrName>style.rotation</p:attrName>
                                        </p:attrNameLst>
                                      </p:cBhvr>
                                      <p:tavLst>
                                        <p:tav tm="0">
                                          <p:val>
                                            <p:fltVal val="90"/>
                                          </p:val>
                                        </p:tav>
                                        <p:tav tm="100000">
                                          <p:val>
                                            <p:fltVal val="0"/>
                                          </p:val>
                                        </p:tav>
                                      </p:tavLst>
                                    </p:anim>
                                    <p:animEffect transition="in" filter="fade">
                                      <p:cBhvr>
                                        <p:cTn id="106" dur="1000"/>
                                        <p:tgtEl>
                                          <p:spTgt spid="52"/>
                                        </p:tgtEl>
                                      </p:cBhvr>
                                    </p:animEffect>
                                  </p:childTnLst>
                                </p:cTn>
                              </p:par>
                            </p:childTnLst>
                          </p:cTn>
                        </p:par>
                      </p:childTnLst>
                    </p:cTn>
                  </p:par>
                  <p:par>
                    <p:cTn id="107" fill="hold">
                      <p:stCondLst>
                        <p:cond delay="indefinite"/>
                      </p:stCondLst>
                      <p:childTnLst>
                        <p:par>
                          <p:cTn id="108" fill="hold">
                            <p:stCondLst>
                              <p:cond delay="0"/>
                            </p:stCondLst>
                            <p:childTnLst>
                              <p:par>
                                <p:cTn id="109" presetID="31" presetClass="exit" presetSubtype="0" fill="hold" grpId="1" nodeType="clickEffect">
                                  <p:stCondLst>
                                    <p:cond delay="0"/>
                                  </p:stCondLst>
                                  <p:childTnLst>
                                    <p:anim calcmode="lin" valueType="num">
                                      <p:cBhvr>
                                        <p:cTn id="110" dur="1000"/>
                                        <p:tgtEl>
                                          <p:spTgt spid="52"/>
                                        </p:tgtEl>
                                        <p:attrNameLst>
                                          <p:attrName>ppt_w</p:attrName>
                                        </p:attrNameLst>
                                      </p:cBhvr>
                                      <p:tavLst>
                                        <p:tav tm="0">
                                          <p:val>
                                            <p:strVal val="ppt_w"/>
                                          </p:val>
                                        </p:tav>
                                        <p:tav tm="100000">
                                          <p:val>
                                            <p:fltVal val="0"/>
                                          </p:val>
                                        </p:tav>
                                      </p:tavLst>
                                    </p:anim>
                                    <p:anim calcmode="lin" valueType="num">
                                      <p:cBhvr>
                                        <p:cTn id="111" dur="1000"/>
                                        <p:tgtEl>
                                          <p:spTgt spid="52"/>
                                        </p:tgtEl>
                                        <p:attrNameLst>
                                          <p:attrName>ppt_h</p:attrName>
                                        </p:attrNameLst>
                                      </p:cBhvr>
                                      <p:tavLst>
                                        <p:tav tm="0">
                                          <p:val>
                                            <p:strVal val="ppt_h"/>
                                          </p:val>
                                        </p:tav>
                                        <p:tav tm="100000">
                                          <p:val>
                                            <p:fltVal val="0"/>
                                          </p:val>
                                        </p:tav>
                                      </p:tavLst>
                                    </p:anim>
                                    <p:anim calcmode="lin" valueType="num">
                                      <p:cBhvr>
                                        <p:cTn id="112" dur="1000"/>
                                        <p:tgtEl>
                                          <p:spTgt spid="52"/>
                                        </p:tgtEl>
                                        <p:attrNameLst>
                                          <p:attrName>style.rotation</p:attrName>
                                        </p:attrNameLst>
                                      </p:cBhvr>
                                      <p:tavLst>
                                        <p:tav tm="0">
                                          <p:val>
                                            <p:fltVal val="0"/>
                                          </p:val>
                                        </p:tav>
                                        <p:tav tm="100000">
                                          <p:val>
                                            <p:fltVal val="90"/>
                                          </p:val>
                                        </p:tav>
                                      </p:tavLst>
                                    </p:anim>
                                    <p:animEffect transition="out" filter="fade">
                                      <p:cBhvr>
                                        <p:cTn id="113" dur="1000"/>
                                        <p:tgtEl>
                                          <p:spTgt spid="52"/>
                                        </p:tgtEl>
                                      </p:cBhvr>
                                    </p:animEffect>
                                    <p:set>
                                      <p:cBhvr>
                                        <p:cTn id="114" dur="1" fill="hold">
                                          <p:stCondLst>
                                            <p:cond delay="999"/>
                                          </p:stCondLst>
                                        </p:cTn>
                                        <p:tgtEl>
                                          <p:spTgt spid="52"/>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53"/>
                                        </p:tgtEl>
                                        <p:attrNameLst>
                                          <p:attrName>style.visibility</p:attrName>
                                        </p:attrNameLst>
                                      </p:cBhvr>
                                      <p:to>
                                        <p:strVal val="visible"/>
                                      </p:to>
                                    </p:set>
                                    <p:anim calcmode="lin" valueType="num">
                                      <p:cBhvr additive="base">
                                        <p:cTn id="119" dur="500" fill="hold"/>
                                        <p:tgtEl>
                                          <p:spTgt spid="53"/>
                                        </p:tgtEl>
                                        <p:attrNameLst>
                                          <p:attrName>ppt_x</p:attrName>
                                        </p:attrNameLst>
                                      </p:cBhvr>
                                      <p:tavLst>
                                        <p:tav tm="0">
                                          <p:val>
                                            <p:strVal val="#ppt_x"/>
                                          </p:val>
                                        </p:tav>
                                        <p:tav tm="100000">
                                          <p:val>
                                            <p:strVal val="#ppt_x"/>
                                          </p:val>
                                        </p:tav>
                                      </p:tavLst>
                                    </p:anim>
                                    <p:anim calcmode="lin" valueType="num">
                                      <p:cBhvr additive="base">
                                        <p:cTn id="12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54"/>
                                        </p:tgtEl>
                                        <p:attrNameLst>
                                          <p:attrName>style.visibility</p:attrName>
                                        </p:attrNameLst>
                                      </p:cBhvr>
                                      <p:to>
                                        <p:strVal val="visible"/>
                                      </p:to>
                                    </p:set>
                                    <p:anim calcmode="lin" valueType="num">
                                      <p:cBhvr additive="base">
                                        <p:cTn id="125" dur="500" fill="hold"/>
                                        <p:tgtEl>
                                          <p:spTgt spid="54"/>
                                        </p:tgtEl>
                                        <p:attrNameLst>
                                          <p:attrName>ppt_x</p:attrName>
                                        </p:attrNameLst>
                                      </p:cBhvr>
                                      <p:tavLst>
                                        <p:tav tm="0">
                                          <p:val>
                                            <p:strVal val="#ppt_x"/>
                                          </p:val>
                                        </p:tav>
                                        <p:tav tm="100000">
                                          <p:val>
                                            <p:strVal val="#ppt_x"/>
                                          </p:val>
                                        </p:tav>
                                      </p:tavLst>
                                    </p:anim>
                                    <p:anim calcmode="lin" valueType="num">
                                      <p:cBhvr additive="base">
                                        <p:cTn id="126"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4" fill="hold" grpId="0" nodeType="clickEffect">
                                  <p:stCondLst>
                                    <p:cond delay="0"/>
                                  </p:stCondLst>
                                  <p:childTnLst>
                                    <p:set>
                                      <p:cBhvr>
                                        <p:cTn id="130" dur="1" fill="hold">
                                          <p:stCondLst>
                                            <p:cond delay="0"/>
                                          </p:stCondLst>
                                        </p:cTn>
                                        <p:tgtEl>
                                          <p:spTgt spid="55"/>
                                        </p:tgtEl>
                                        <p:attrNameLst>
                                          <p:attrName>style.visibility</p:attrName>
                                        </p:attrNameLst>
                                      </p:cBhvr>
                                      <p:to>
                                        <p:strVal val="visible"/>
                                      </p:to>
                                    </p:set>
                                    <p:anim calcmode="lin" valueType="num">
                                      <p:cBhvr additive="base">
                                        <p:cTn id="131" dur="500" fill="hold"/>
                                        <p:tgtEl>
                                          <p:spTgt spid="55"/>
                                        </p:tgtEl>
                                        <p:attrNameLst>
                                          <p:attrName>ppt_x</p:attrName>
                                        </p:attrNameLst>
                                      </p:cBhvr>
                                      <p:tavLst>
                                        <p:tav tm="0">
                                          <p:val>
                                            <p:strVal val="#ppt_x"/>
                                          </p:val>
                                        </p:tav>
                                        <p:tav tm="100000">
                                          <p:val>
                                            <p:strVal val="#ppt_x"/>
                                          </p:val>
                                        </p:tav>
                                      </p:tavLst>
                                    </p:anim>
                                    <p:anim calcmode="lin" valueType="num">
                                      <p:cBhvr additive="base">
                                        <p:cTn id="132"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2" presetClass="entr" presetSubtype="4" fill="hold" grpId="0" nodeType="clickEffect">
                                  <p:stCondLst>
                                    <p:cond delay="0"/>
                                  </p:stCondLst>
                                  <p:childTnLst>
                                    <p:set>
                                      <p:cBhvr>
                                        <p:cTn id="136" dur="1" fill="hold">
                                          <p:stCondLst>
                                            <p:cond delay="0"/>
                                          </p:stCondLst>
                                        </p:cTn>
                                        <p:tgtEl>
                                          <p:spTgt spid="56"/>
                                        </p:tgtEl>
                                        <p:attrNameLst>
                                          <p:attrName>style.visibility</p:attrName>
                                        </p:attrNameLst>
                                      </p:cBhvr>
                                      <p:to>
                                        <p:strVal val="visible"/>
                                      </p:to>
                                    </p:set>
                                    <p:anim calcmode="lin" valueType="num">
                                      <p:cBhvr additive="base">
                                        <p:cTn id="137" dur="500" fill="hold"/>
                                        <p:tgtEl>
                                          <p:spTgt spid="56"/>
                                        </p:tgtEl>
                                        <p:attrNameLst>
                                          <p:attrName>ppt_x</p:attrName>
                                        </p:attrNameLst>
                                      </p:cBhvr>
                                      <p:tavLst>
                                        <p:tav tm="0">
                                          <p:val>
                                            <p:strVal val="#ppt_x"/>
                                          </p:val>
                                        </p:tav>
                                        <p:tav tm="100000">
                                          <p:val>
                                            <p:strVal val="#ppt_x"/>
                                          </p:val>
                                        </p:tav>
                                      </p:tavLst>
                                    </p:anim>
                                    <p:anim calcmode="lin" valueType="num">
                                      <p:cBhvr additive="base">
                                        <p:cTn id="138"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31" presetClass="entr" presetSubtype="0" fill="hold" grpId="0" nodeType="clickEffect">
                                  <p:stCondLst>
                                    <p:cond delay="0"/>
                                  </p:stCondLst>
                                  <p:childTnLst>
                                    <p:set>
                                      <p:cBhvr>
                                        <p:cTn id="142" dur="1" fill="hold">
                                          <p:stCondLst>
                                            <p:cond delay="0"/>
                                          </p:stCondLst>
                                        </p:cTn>
                                        <p:tgtEl>
                                          <p:spTgt spid="58"/>
                                        </p:tgtEl>
                                        <p:attrNameLst>
                                          <p:attrName>style.visibility</p:attrName>
                                        </p:attrNameLst>
                                      </p:cBhvr>
                                      <p:to>
                                        <p:strVal val="visible"/>
                                      </p:to>
                                    </p:set>
                                    <p:anim calcmode="lin" valueType="num">
                                      <p:cBhvr>
                                        <p:cTn id="143" dur="1000" fill="hold"/>
                                        <p:tgtEl>
                                          <p:spTgt spid="58"/>
                                        </p:tgtEl>
                                        <p:attrNameLst>
                                          <p:attrName>ppt_w</p:attrName>
                                        </p:attrNameLst>
                                      </p:cBhvr>
                                      <p:tavLst>
                                        <p:tav tm="0">
                                          <p:val>
                                            <p:fltVal val="0"/>
                                          </p:val>
                                        </p:tav>
                                        <p:tav tm="100000">
                                          <p:val>
                                            <p:strVal val="#ppt_w"/>
                                          </p:val>
                                        </p:tav>
                                      </p:tavLst>
                                    </p:anim>
                                    <p:anim calcmode="lin" valueType="num">
                                      <p:cBhvr>
                                        <p:cTn id="144" dur="1000" fill="hold"/>
                                        <p:tgtEl>
                                          <p:spTgt spid="58"/>
                                        </p:tgtEl>
                                        <p:attrNameLst>
                                          <p:attrName>ppt_h</p:attrName>
                                        </p:attrNameLst>
                                      </p:cBhvr>
                                      <p:tavLst>
                                        <p:tav tm="0">
                                          <p:val>
                                            <p:fltVal val="0"/>
                                          </p:val>
                                        </p:tav>
                                        <p:tav tm="100000">
                                          <p:val>
                                            <p:strVal val="#ppt_h"/>
                                          </p:val>
                                        </p:tav>
                                      </p:tavLst>
                                    </p:anim>
                                    <p:anim calcmode="lin" valueType="num">
                                      <p:cBhvr>
                                        <p:cTn id="145" dur="1000" fill="hold"/>
                                        <p:tgtEl>
                                          <p:spTgt spid="58"/>
                                        </p:tgtEl>
                                        <p:attrNameLst>
                                          <p:attrName>style.rotation</p:attrName>
                                        </p:attrNameLst>
                                      </p:cBhvr>
                                      <p:tavLst>
                                        <p:tav tm="0">
                                          <p:val>
                                            <p:fltVal val="90"/>
                                          </p:val>
                                        </p:tav>
                                        <p:tav tm="100000">
                                          <p:val>
                                            <p:fltVal val="0"/>
                                          </p:val>
                                        </p:tav>
                                      </p:tavLst>
                                    </p:anim>
                                    <p:animEffect transition="in" filter="fade">
                                      <p:cBhvr>
                                        <p:cTn id="146" dur="1000"/>
                                        <p:tgtEl>
                                          <p:spTgt spid="58"/>
                                        </p:tgtEl>
                                      </p:cBhvr>
                                    </p:animEffect>
                                  </p:childTnLst>
                                </p:cTn>
                              </p:par>
                            </p:childTnLst>
                          </p:cTn>
                        </p:par>
                      </p:childTnLst>
                    </p:cTn>
                  </p:par>
                  <p:par>
                    <p:cTn id="147" fill="hold">
                      <p:stCondLst>
                        <p:cond delay="indefinite"/>
                      </p:stCondLst>
                      <p:childTnLst>
                        <p:par>
                          <p:cTn id="148" fill="hold">
                            <p:stCondLst>
                              <p:cond delay="0"/>
                            </p:stCondLst>
                            <p:childTnLst>
                              <p:par>
                                <p:cTn id="149" presetID="31" presetClass="exit" presetSubtype="0" fill="hold" grpId="1" nodeType="clickEffect">
                                  <p:stCondLst>
                                    <p:cond delay="0"/>
                                  </p:stCondLst>
                                  <p:childTnLst>
                                    <p:anim calcmode="lin" valueType="num">
                                      <p:cBhvr>
                                        <p:cTn id="150" dur="1000"/>
                                        <p:tgtEl>
                                          <p:spTgt spid="58"/>
                                        </p:tgtEl>
                                        <p:attrNameLst>
                                          <p:attrName>ppt_w</p:attrName>
                                        </p:attrNameLst>
                                      </p:cBhvr>
                                      <p:tavLst>
                                        <p:tav tm="0">
                                          <p:val>
                                            <p:strVal val="ppt_w"/>
                                          </p:val>
                                        </p:tav>
                                        <p:tav tm="100000">
                                          <p:val>
                                            <p:fltVal val="0"/>
                                          </p:val>
                                        </p:tav>
                                      </p:tavLst>
                                    </p:anim>
                                    <p:anim calcmode="lin" valueType="num">
                                      <p:cBhvr>
                                        <p:cTn id="151" dur="1000"/>
                                        <p:tgtEl>
                                          <p:spTgt spid="58"/>
                                        </p:tgtEl>
                                        <p:attrNameLst>
                                          <p:attrName>ppt_h</p:attrName>
                                        </p:attrNameLst>
                                      </p:cBhvr>
                                      <p:tavLst>
                                        <p:tav tm="0">
                                          <p:val>
                                            <p:strVal val="ppt_h"/>
                                          </p:val>
                                        </p:tav>
                                        <p:tav tm="100000">
                                          <p:val>
                                            <p:fltVal val="0"/>
                                          </p:val>
                                        </p:tav>
                                      </p:tavLst>
                                    </p:anim>
                                    <p:anim calcmode="lin" valueType="num">
                                      <p:cBhvr>
                                        <p:cTn id="152" dur="1000"/>
                                        <p:tgtEl>
                                          <p:spTgt spid="58"/>
                                        </p:tgtEl>
                                        <p:attrNameLst>
                                          <p:attrName>style.rotation</p:attrName>
                                        </p:attrNameLst>
                                      </p:cBhvr>
                                      <p:tavLst>
                                        <p:tav tm="0">
                                          <p:val>
                                            <p:fltVal val="0"/>
                                          </p:val>
                                        </p:tav>
                                        <p:tav tm="100000">
                                          <p:val>
                                            <p:fltVal val="90"/>
                                          </p:val>
                                        </p:tav>
                                      </p:tavLst>
                                    </p:anim>
                                    <p:animEffect transition="out" filter="fade">
                                      <p:cBhvr>
                                        <p:cTn id="153" dur="1000"/>
                                        <p:tgtEl>
                                          <p:spTgt spid="58"/>
                                        </p:tgtEl>
                                      </p:cBhvr>
                                    </p:animEffect>
                                    <p:set>
                                      <p:cBhvr>
                                        <p:cTn id="154" dur="1" fill="hold">
                                          <p:stCondLst>
                                            <p:cond delay="999"/>
                                          </p:stCondLst>
                                        </p:cTn>
                                        <p:tgtEl>
                                          <p:spTgt spid="58"/>
                                        </p:tgtEl>
                                        <p:attrNameLst>
                                          <p:attrName>style.visibility</p:attrName>
                                        </p:attrNameLst>
                                      </p:cBhvr>
                                      <p:to>
                                        <p:strVal val="hidden"/>
                                      </p:to>
                                    </p:set>
                                  </p:childTnLst>
                                </p:cTn>
                              </p:par>
                            </p:childTnLst>
                          </p:cTn>
                        </p:par>
                      </p:childTnLst>
                    </p:cTn>
                  </p:par>
                  <p:par>
                    <p:cTn id="155" fill="hold">
                      <p:stCondLst>
                        <p:cond delay="indefinite"/>
                      </p:stCondLst>
                      <p:childTnLst>
                        <p:par>
                          <p:cTn id="156" fill="hold">
                            <p:stCondLst>
                              <p:cond delay="0"/>
                            </p:stCondLst>
                            <p:childTnLst>
                              <p:par>
                                <p:cTn id="157" presetID="2" presetClass="entr" presetSubtype="4" fill="hold" grpId="0" nodeType="clickEffect">
                                  <p:stCondLst>
                                    <p:cond delay="0"/>
                                  </p:stCondLst>
                                  <p:childTnLst>
                                    <p:set>
                                      <p:cBhvr>
                                        <p:cTn id="158" dur="1" fill="hold">
                                          <p:stCondLst>
                                            <p:cond delay="0"/>
                                          </p:stCondLst>
                                        </p:cTn>
                                        <p:tgtEl>
                                          <p:spTgt spid="59"/>
                                        </p:tgtEl>
                                        <p:attrNameLst>
                                          <p:attrName>style.visibility</p:attrName>
                                        </p:attrNameLst>
                                      </p:cBhvr>
                                      <p:to>
                                        <p:strVal val="visible"/>
                                      </p:to>
                                    </p:set>
                                    <p:anim calcmode="lin" valueType="num">
                                      <p:cBhvr additive="base">
                                        <p:cTn id="159" dur="500" fill="hold"/>
                                        <p:tgtEl>
                                          <p:spTgt spid="59"/>
                                        </p:tgtEl>
                                        <p:attrNameLst>
                                          <p:attrName>ppt_x</p:attrName>
                                        </p:attrNameLst>
                                      </p:cBhvr>
                                      <p:tavLst>
                                        <p:tav tm="0">
                                          <p:val>
                                            <p:strVal val="#ppt_x"/>
                                          </p:val>
                                        </p:tav>
                                        <p:tav tm="100000">
                                          <p:val>
                                            <p:strVal val="#ppt_x"/>
                                          </p:val>
                                        </p:tav>
                                      </p:tavLst>
                                    </p:anim>
                                    <p:anim calcmode="lin" valueType="num">
                                      <p:cBhvr additive="base">
                                        <p:cTn id="160"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161" fill="hold">
                      <p:stCondLst>
                        <p:cond delay="indefinite"/>
                      </p:stCondLst>
                      <p:childTnLst>
                        <p:par>
                          <p:cTn id="162" fill="hold">
                            <p:stCondLst>
                              <p:cond delay="0"/>
                            </p:stCondLst>
                            <p:childTnLst>
                              <p:par>
                                <p:cTn id="163" presetID="2" presetClass="entr" presetSubtype="4" fill="hold" grpId="0" nodeType="clickEffect">
                                  <p:stCondLst>
                                    <p:cond delay="0"/>
                                  </p:stCondLst>
                                  <p:childTnLst>
                                    <p:set>
                                      <p:cBhvr>
                                        <p:cTn id="164" dur="1" fill="hold">
                                          <p:stCondLst>
                                            <p:cond delay="0"/>
                                          </p:stCondLst>
                                        </p:cTn>
                                        <p:tgtEl>
                                          <p:spTgt spid="60"/>
                                        </p:tgtEl>
                                        <p:attrNameLst>
                                          <p:attrName>style.visibility</p:attrName>
                                        </p:attrNameLst>
                                      </p:cBhvr>
                                      <p:to>
                                        <p:strVal val="visible"/>
                                      </p:to>
                                    </p:set>
                                    <p:anim calcmode="lin" valueType="num">
                                      <p:cBhvr additive="base">
                                        <p:cTn id="165" dur="500" fill="hold"/>
                                        <p:tgtEl>
                                          <p:spTgt spid="60"/>
                                        </p:tgtEl>
                                        <p:attrNameLst>
                                          <p:attrName>ppt_x</p:attrName>
                                        </p:attrNameLst>
                                      </p:cBhvr>
                                      <p:tavLst>
                                        <p:tav tm="0">
                                          <p:val>
                                            <p:strVal val="#ppt_x"/>
                                          </p:val>
                                        </p:tav>
                                        <p:tav tm="100000">
                                          <p:val>
                                            <p:strVal val="#ppt_x"/>
                                          </p:val>
                                        </p:tav>
                                      </p:tavLst>
                                    </p:anim>
                                    <p:anim calcmode="lin" valueType="num">
                                      <p:cBhvr additive="base">
                                        <p:cTn id="166"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167" fill="hold">
                      <p:stCondLst>
                        <p:cond delay="indefinite"/>
                      </p:stCondLst>
                      <p:childTnLst>
                        <p:par>
                          <p:cTn id="168" fill="hold">
                            <p:stCondLst>
                              <p:cond delay="0"/>
                            </p:stCondLst>
                            <p:childTnLst>
                              <p:par>
                                <p:cTn id="169" presetID="31" presetClass="entr" presetSubtype="0" fill="hold" grpId="0" nodeType="clickEffect">
                                  <p:stCondLst>
                                    <p:cond delay="0"/>
                                  </p:stCondLst>
                                  <p:childTnLst>
                                    <p:set>
                                      <p:cBhvr>
                                        <p:cTn id="170" dur="1" fill="hold">
                                          <p:stCondLst>
                                            <p:cond delay="0"/>
                                          </p:stCondLst>
                                        </p:cTn>
                                        <p:tgtEl>
                                          <p:spTgt spid="57"/>
                                        </p:tgtEl>
                                        <p:attrNameLst>
                                          <p:attrName>style.visibility</p:attrName>
                                        </p:attrNameLst>
                                      </p:cBhvr>
                                      <p:to>
                                        <p:strVal val="visible"/>
                                      </p:to>
                                    </p:set>
                                    <p:anim calcmode="lin" valueType="num">
                                      <p:cBhvr>
                                        <p:cTn id="171" dur="1000" fill="hold"/>
                                        <p:tgtEl>
                                          <p:spTgt spid="57"/>
                                        </p:tgtEl>
                                        <p:attrNameLst>
                                          <p:attrName>ppt_w</p:attrName>
                                        </p:attrNameLst>
                                      </p:cBhvr>
                                      <p:tavLst>
                                        <p:tav tm="0">
                                          <p:val>
                                            <p:fltVal val="0"/>
                                          </p:val>
                                        </p:tav>
                                        <p:tav tm="100000">
                                          <p:val>
                                            <p:strVal val="#ppt_w"/>
                                          </p:val>
                                        </p:tav>
                                      </p:tavLst>
                                    </p:anim>
                                    <p:anim calcmode="lin" valueType="num">
                                      <p:cBhvr>
                                        <p:cTn id="172" dur="1000" fill="hold"/>
                                        <p:tgtEl>
                                          <p:spTgt spid="57"/>
                                        </p:tgtEl>
                                        <p:attrNameLst>
                                          <p:attrName>ppt_h</p:attrName>
                                        </p:attrNameLst>
                                      </p:cBhvr>
                                      <p:tavLst>
                                        <p:tav tm="0">
                                          <p:val>
                                            <p:fltVal val="0"/>
                                          </p:val>
                                        </p:tav>
                                        <p:tav tm="100000">
                                          <p:val>
                                            <p:strVal val="#ppt_h"/>
                                          </p:val>
                                        </p:tav>
                                      </p:tavLst>
                                    </p:anim>
                                    <p:anim calcmode="lin" valueType="num">
                                      <p:cBhvr>
                                        <p:cTn id="173" dur="1000" fill="hold"/>
                                        <p:tgtEl>
                                          <p:spTgt spid="57"/>
                                        </p:tgtEl>
                                        <p:attrNameLst>
                                          <p:attrName>style.rotation</p:attrName>
                                        </p:attrNameLst>
                                      </p:cBhvr>
                                      <p:tavLst>
                                        <p:tav tm="0">
                                          <p:val>
                                            <p:fltVal val="90"/>
                                          </p:val>
                                        </p:tav>
                                        <p:tav tm="100000">
                                          <p:val>
                                            <p:fltVal val="0"/>
                                          </p:val>
                                        </p:tav>
                                      </p:tavLst>
                                    </p:anim>
                                    <p:animEffect transition="in" filter="fade">
                                      <p:cBhvr>
                                        <p:cTn id="174" dur="1000"/>
                                        <p:tgtEl>
                                          <p:spTgt spid="57"/>
                                        </p:tgtEl>
                                      </p:cBhvr>
                                    </p:animEffect>
                                  </p:childTnLst>
                                </p:cTn>
                              </p:par>
                            </p:childTnLst>
                          </p:cTn>
                        </p:par>
                      </p:childTnLst>
                    </p:cTn>
                  </p:par>
                  <p:par>
                    <p:cTn id="175" fill="hold">
                      <p:stCondLst>
                        <p:cond delay="indefinite"/>
                      </p:stCondLst>
                      <p:childTnLst>
                        <p:par>
                          <p:cTn id="176" fill="hold">
                            <p:stCondLst>
                              <p:cond delay="0"/>
                            </p:stCondLst>
                            <p:childTnLst>
                              <p:par>
                                <p:cTn id="177" presetID="31" presetClass="exit" presetSubtype="0" fill="hold" grpId="1" nodeType="clickEffect">
                                  <p:stCondLst>
                                    <p:cond delay="0"/>
                                  </p:stCondLst>
                                  <p:childTnLst>
                                    <p:anim calcmode="lin" valueType="num">
                                      <p:cBhvr>
                                        <p:cTn id="178" dur="1000"/>
                                        <p:tgtEl>
                                          <p:spTgt spid="57"/>
                                        </p:tgtEl>
                                        <p:attrNameLst>
                                          <p:attrName>ppt_w</p:attrName>
                                        </p:attrNameLst>
                                      </p:cBhvr>
                                      <p:tavLst>
                                        <p:tav tm="0">
                                          <p:val>
                                            <p:strVal val="ppt_w"/>
                                          </p:val>
                                        </p:tav>
                                        <p:tav tm="100000">
                                          <p:val>
                                            <p:fltVal val="0"/>
                                          </p:val>
                                        </p:tav>
                                      </p:tavLst>
                                    </p:anim>
                                    <p:anim calcmode="lin" valueType="num">
                                      <p:cBhvr>
                                        <p:cTn id="179" dur="1000"/>
                                        <p:tgtEl>
                                          <p:spTgt spid="57"/>
                                        </p:tgtEl>
                                        <p:attrNameLst>
                                          <p:attrName>ppt_h</p:attrName>
                                        </p:attrNameLst>
                                      </p:cBhvr>
                                      <p:tavLst>
                                        <p:tav tm="0">
                                          <p:val>
                                            <p:strVal val="ppt_h"/>
                                          </p:val>
                                        </p:tav>
                                        <p:tav tm="100000">
                                          <p:val>
                                            <p:fltVal val="0"/>
                                          </p:val>
                                        </p:tav>
                                      </p:tavLst>
                                    </p:anim>
                                    <p:anim calcmode="lin" valueType="num">
                                      <p:cBhvr>
                                        <p:cTn id="180" dur="1000"/>
                                        <p:tgtEl>
                                          <p:spTgt spid="57"/>
                                        </p:tgtEl>
                                        <p:attrNameLst>
                                          <p:attrName>style.rotation</p:attrName>
                                        </p:attrNameLst>
                                      </p:cBhvr>
                                      <p:tavLst>
                                        <p:tav tm="0">
                                          <p:val>
                                            <p:fltVal val="0"/>
                                          </p:val>
                                        </p:tav>
                                        <p:tav tm="100000">
                                          <p:val>
                                            <p:fltVal val="90"/>
                                          </p:val>
                                        </p:tav>
                                      </p:tavLst>
                                    </p:anim>
                                    <p:animEffect transition="out" filter="fade">
                                      <p:cBhvr>
                                        <p:cTn id="181" dur="1000"/>
                                        <p:tgtEl>
                                          <p:spTgt spid="57"/>
                                        </p:tgtEl>
                                      </p:cBhvr>
                                    </p:animEffect>
                                    <p:set>
                                      <p:cBhvr>
                                        <p:cTn id="182" dur="1" fill="hold">
                                          <p:stCondLst>
                                            <p:cond delay="999"/>
                                          </p:stCondLst>
                                        </p:cTn>
                                        <p:tgtEl>
                                          <p:spTgt spid="57"/>
                                        </p:tgtEl>
                                        <p:attrNameLst>
                                          <p:attrName>style.visibility</p:attrName>
                                        </p:attrNameLst>
                                      </p:cBhvr>
                                      <p:to>
                                        <p:strVal val="hidden"/>
                                      </p:to>
                                    </p:set>
                                  </p:childTnLst>
                                </p:cTn>
                              </p:par>
                            </p:childTnLst>
                          </p:cTn>
                        </p:par>
                      </p:childTnLst>
                    </p:cTn>
                  </p:par>
                  <p:par>
                    <p:cTn id="183" fill="hold">
                      <p:stCondLst>
                        <p:cond delay="indefinite"/>
                      </p:stCondLst>
                      <p:childTnLst>
                        <p:par>
                          <p:cTn id="184" fill="hold">
                            <p:stCondLst>
                              <p:cond delay="0"/>
                            </p:stCondLst>
                            <p:childTnLst>
                              <p:par>
                                <p:cTn id="185" presetID="2" presetClass="entr" presetSubtype="4" fill="hold" grpId="0" nodeType="clickEffect">
                                  <p:stCondLst>
                                    <p:cond delay="0"/>
                                  </p:stCondLst>
                                  <p:childTnLst>
                                    <p:set>
                                      <p:cBhvr>
                                        <p:cTn id="186" dur="1" fill="hold">
                                          <p:stCondLst>
                                            <p:cond delay="0"/>
                                          </p:stCondLst>
                                        </p:cTn>
                                        <p:tgtEl>
                                          <p:spTgt spid="61"/>
                                        </p:tgtEl>
                                        <p:attrNameLst>
                                          <p:attrName>style.visibility</p:attrName>
                                        </p:attrNameLst>
                                      </p:cBhvr>
                                      <p:to>
                                        <p:strVal val="visible"/>
                                      </p:to>
                                    </p:set>
                                    <p:anim calcmode="lin" valueType="num">
                                      <p:cBhvr additive="base">
                                        <p:cTn id="187" dur="500" fill="hold"/>
                                        <p:tgtEl>
                                          <p:spTgt spid="61"/>
                                        </p:tgtEl>
                                        <p:attrNameLst>
                                          <p:attrName>ppt_x</p:attrName>
                                        </p:attrNameLst>
                                      </p:cBhvr>
                                      <p:tavLst>
                                        <p:tav tm="0">
                                          <p:val>
                                            <p:strVal val="#ppt_x"/>
                                          </p:val>
                                        </p:tav>
                                        <p:tav tm="100000">
                                          <p:val>
                                            <p:strVal val="#ppt_x"/>
                                          </p:val>
                                        </p:tav>
                                      </p:tavLst>
                                    </p:anim>
                                    <p:anim calcmode="lin" valueType="num">
                                      <p:cBhvr additive="base">
                                        <p:cTn id="188"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4" fill="hold" grpId="0" nodeType="clickEffect">
                                  <p:stCondLst>
                                    <p:cond delay="0"/>
                                  </p:stCondLst>
                                  <p:childTnLst>
                                    <p:set>
                                      <p:cBhvr>
                                        <p:cTn id="192" dur="1" fill="hold">
                                          <p:stCondLst>
                                            <p:cond delay="0"/>
                                          </p:stCondLst>
                                        </p:cTn>
                                        <p:tgtEl>
                                          <p:spTgt spid="62"/>
                                        </p:tgtEl>
                                        <p:attrNameLst>
                                          <p:attrName>style.visibility</p:attrName>
                                        </p:attrNameLst>
                                      </p:cBhvr>
                                      <p:to>
                                        <p:strVal val="visible"/>
                                      </p:to>
                                    </p:set>
                                    <p:anim calcmode="lin" valueType="num">
                                      <p:cBhvr additive="base">
                                        <p:cTn id="193" dur="500" fill="hold"/>
                                        <p:tgtEl>
                                          <p:spTgt spid="62"/>
                                        </p:tgtEl>
                                        <p:attrNameLst>
                                          <p:attrName>ppt_x</p:attrName>
                                        </p:attrNameLst>
                                      </p:cBhvr>
                                      <p:tavLst>
                                        <p:tav tm="0">
                                          <p:val>
                                            <p:strVal val="#ppt_x"/>
                                          </p:val>
                                        </p:tav>
                                        <p:tav tm="100000">
                                          <p:val>
                                            <p:strVal val="#ppt_x"/>
                                          </p:val>
                                        </p:tav>
                                      </p:tavLst>
                                    </p:anim>
                                    <p:anim calcmode="lin" valueType="num">
                                      <p:cBhvr additive="base">
                                        <p:cTn id="194"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2" presetClass="entr" presetSubtype="4" fill="hold" grpId="0" nodeType="clickEffect">
                                  <p:stCondLst>
                                    <p:cond delay="0"/>
                                  </p:stCondLst>
                                  <p:childTnLst>
                                    <p:set>
                                      <p:cBhvr>
                                        <p:cTn id="198" dur="1" fill="hold">
                                          <p:stCondLst>
                                            <p:cond delay="0"/>
                                          </p:stCondLst>
                                        </p:cTn>
                                        <p:tgtEl>
                                          <p:spTgt spid="63"/>
                                        </p:tgtEl>
                                        <p:attrNameLst>
                                          <p:attrName>style.visibility</p:attrName>
                                        </p:attrNameLst>
                                      </p:cBhvr>
                                      <p:to>
                                        <p:strVal val="visible"/>
                                      </p:to>
                                    </p:set>
                                    <p:anim calcmode="lin" valueType="num">
                                      <p:cBhvr additive="base">
                                        <p:cTn id="199" dur="500" fill="hold"/>
                                        <p:tgtEl>
                                          <p:spTgt spid="63"/>
                                        </p:tgtEl>
                                        <p:attrNameLst>
                                          <p:attrName>ppt_x</p:attrName>
                                        </p:attrNameLst>
                                      </p:cBhvr>
                                      <p:tavLst>
                                        <p:tav tm="0">
                                          <p:val>
                                            <p:strVal val="#ppt_x"/>
                                          </p:val>
                                        </p:tav>
                                        <p:tav tm="100000">
                                          <p:val>
                                            <p:strVal val="#ppt_x"/>
                                          </p:val>
                                        </p:tav>
                                      </p:tavLst>
                                    </p:anim>
                                    <p:anim calcmode="lin" valueType="num">
                                      <p:cBhvr additive="base">
                                        <p:cTn id="200"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4" fill="hold" grpId="0" nodeType="clickEffect">
                                  <p:stCondLst>
                                    <p:cond delay="0"/>
                                  </p:stCondLst>
                                  <p:childTnLst>
                                    <p:set>
                                      <p:cBhvr>
                                        <p:cTn id="204" dur="1" fill="hold">
                                          <p:stCondLst>
                                            <p:cond delay="0"/>
                                          </p:stCondLst>
                                        </p:cTn>
                                        <p:tgtEl>
                                          <p:spTgt spid="64"/>
                                        </p:tgtEl>
                                        <p:attrNameLst>
                                          <p:attrName>style.visibility</p:attrName>
                                        </p:attrNameLst>
                                      </p:cBhvr>
                                      <p:to>
                                        <p:strVal val="visible"/>
                                      </p:to>
                                    </p:set>
                                    <p:anim calcmode="lin" valueType="num">
                                      <p:cBhvr additive="base">
                                        <p:cTn id="205" dur="500" fill="hold"/>
                                        <p:tgtEl>
                                          <p:spTgt spid="64"/>
                                        </p:tgtEl>
                                        <p:attrNameLst>
                                          <p:attrName>ppt_x</p:attrName>
                                        </p:attrNameLst>
                                      </p:cBhvr>
                                      <p:tavLst>
                                        <p:tav tm="0">
                                          <p:val>
                                            <p:strVal val="#ppt_x"/>
                                          </p:val>
                                        </p:tav>
                                        <p:tav tm="100000">
                                          <p:val>
                                            <p:strVal val="#ppt_x"/>
                                          </p:val>
                                        </p:tav>
                                      </p:tavLst>
                                    </p:anim>
                                    <p:anim calcmode="lin" valueType="num">
                                      <p:cBhvr additive="base">
                                        <p:cTn id="206"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2" presetClass="entr" presetSubtype="4" fill="hold" grpId="0" nodeType="clickEffect">
                                  <p:stCondLst>
                                    <p:cond delay="0"/>
                                  </p:stCondLst>
                                  <p:childTnLst>
                                    <p:set>
                                      <p:cBhvr>
                                        <p:cTn id="210" dur="1" fill="hold">
                                          <p:stCondLst>
                                            <p:cond delay="0"/>
                                          </p:stCondLst>
                                        </p:cTn>
                                        <p:tgtEl>
                                          <p:spTgt spid="66"/>
                                        </p:tgtEl>
                                        <p:attrNameLst>
                                          <p:attrName>style.visibility</p:attrName>
                                        </p:attrNameLst>
                                      </p:cBhvr>
                                      <p:to>
                                        <p:strVal val="visible"/>
                                      </p:to>
                                    </p:set>
                                    <p:anim calcmode="lin" valueType="num">
                                      <p:cBhvr additive="base">
                                        <p:cTn id="211" dur="500" fill="hold"/>
                                        <p:tgtEl>
                                          <p:spTgt spid="66"/>
                                        </p:tgtEl>
                                        <p:attrNameLst>
                                          <p:attrName>ppt_x</p:attrName>
                                        </p:attrNameLst>
                                      </p:cBhvr>
                                      <p:tavLst>
                                        <p:tav tm="0">
                                          <p:val>
                                            <p:strVal val="#ppt_x"/>
                                          </p:val>
                                        </p:tav>
                                        <p:tav tm="100000">
                                          <p:val>
                                            <p:strVal val="#ppt_x"/>
                                          </p:val>
                                        </p:tav>
                                      </p:tavLst>
                                    </p:anim>
                                    <p:anim calcmode="lin" valueType="num">
                                      <p:cBhvr additive="base">
                                        <p:cTn id="212"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 presetClass="entr" presetSubtype="4" fill="hold" grpId="0" nodeType="clickEffect">
                                  <p:stCondLst>
                                    <p:cond delay="0"/>
                                  </p:stCondLst>
                                  <p:childTnLst>
                                    <p:set>
                                      <p:cBhvr>
                                        <p:cTn id="216" dur="1" fill="hold">
                                          <p:stCondLst>
                                            <p:cond delay="0"/>
                                          </p:stCondLst>
                                        </p:cTn>
                                        <p:tgtEl>
                                          <p:spTgt spid="67"/>
                                        </p:tgtEl>
                                        <p:attrNameLst>
                                          <p:attrName>style.visibility</p:attrName>
                                        </p:attrNameLst>
                                      </p:cBhvr>
                                      <p:to>
                                        <p:strVal val="visible"/>
                                      </p:to>
                                    </p:set>
                                    <p:anim calcmode="lin" valueType="num">
                                      <p:cBhvr additive="base">
                                        <p:cTn id="217" dur="500" fill="hold"/>
                                        <p:tgtEl>
                                          <p:spTgt spid="67"/>
                                        </p:tgtEl>
                                        <p:attrNameLst>
                                          <p:attrName>ppt_x</p:attrName>
                                        </p:attrNameLst>
                                      </p:cBhvr>
                                      <p:tavLst>
                                        <p:tav tm="0">
                                          <p:val>
                                            <p:strVal val="#ppt_x"/>
                                          </p:val>
                                        </p:tav>
                                        <p:tav tm="100000">
                                          <p:val>
                                            <p:strVal val="#ppt_x"/>
                                          </p:val>
                                        </p:tav>
                                      </p:tavLst>
                                    </p:anim>
                                    <p:anim calcmode="lin" valueType="num">
                                      <p:cBhvr additive="base">
                                        <p:cTn id="218"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43" grpId="0"/>
      <p:bldP spid="44" grpId="0"/>
      <p:bldP spid="45" grpId="0"/>
      <p:bldP spid="46" grpId="0" animBg="1"/>
      <p:bldP spid="47" grpId="0" animBg="1"/>
      <p:bldP spid="48" grpId="0" animBg="1"/>
      <p:bldP spid="49" grpId="0"/>
      <p:bldP spid="50" grpId="0"/>
      <p:bldP spid="51" grpId="0"/>
      <p:bldP spid="52" grpId="0"/>
      <p:bldP spid="52" grpId="1"/>
      <p:bldP spid="53" grpId="0"/>
      <p:bldP spid="54" grpId="0"/>
      <p:bldP spid="55" grpId="0"/>
      <p:bldP spid="56" grpId="0"/>
      <p:bldP spid="57" grpId="0"/>
      <p:bldP spid="57" grpId="1"/>
      <p:bldP spid="58" grpId="0"/>
      <p:bldP spid="58" grpId="1"/>
      <p:bldP spid="59" grpId="0"/>
      <p:bldP spid="60" grpId="0"/>
      <p:bldP spid="61" grpId="0"/>
      <p:bldP spid="62" grpId="0"/>
      <p:bldP spid="63" grpId="0"/>
      <p:bldP spid="64" grpId="0"/>
      <p:bldP spid="66" grpId="0"/>
      <p:bldP spid="6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délník 30"/>
          <p:cNvSpPr/>
          <p:nvPr/>
        </p:nvSpPr>
        <p:spPr>
          <a:xfrm>
            <a:off x="1331640" y="260648"/>
            <a:ext cx="6696744" cy="1261884"/>
          </a:xfrm>
          <a:prstGeom prst="rect">
            <a:avLst/>
          </a:prstGeom>
        </p:spPr>
        <p:txBody>
          <a:bodyPr wrap="square">
            <a:spAutoFit/>
          </a:bodyPr>
          <a:lstStyle/>
          <a:p>
            <a:pPr algn="ctr"/>
            <a:r>
              <a:rPr lang="cs-CZ" sz="4400" dirty="0">
                <a:solidFill>
                  <a:schemeClr val="accent2">
                    <a:lumMod val="50000"/>
                  </a:schemeClr>
                </a:solidFill>
                <a:latin typeface="+mj-lt"/>
              </a:rPr>
              <a:t>Goniometrické funkce</a:t>
            </a:r>
            <a:br>
              <a:rPr lang="cs-CZ" sz="4400" dirty="0">
                <a:solidFill>
                  <a:schemeClr val="accent2">
                    <a:lumMod val="50000"/>
                  </a:schemeClr>
                </a:solidFill>
                <a:latin typeface="+mj-lt"/>
              </a:rPr>
            </a:br>
            <a:r>
              <a:rPr lang="cs-CZ" sz="3200" dirty="0" smtClean="0">
                <a:solidFill>
                  <a:schemeClr val="accent2">
                    <a:lumMod val="50000"/>
                  </a:schemeClr>
                </a:solidFill>
                <a:latin typeface="+mj-lt"/>
              </a:rPr>
              <a:t>Řešení pravoúhlého trojúhelníku</a:t>
            </a:r>
            <a:endParaRPr lang="cs-CZ" sz="3200" dirty="0">
              <a:solidFill>
                <a:schemeClr val="accent2">
                  <a:lumMod val="50000"/>
                </a:schemeClr>
              </a:solidFill>
              <a:latin typeface="+mj-lt"/>
            </a:endParaRPr>
          </a:p>
        </p:txBody>
      </p:sp>
      <mc:AlternateContent xmlns:mc="http://schemas.openxmlformats.org/markup-compatibility/2006" xmlns:a14="http://schemas.microsoft.com/office/drawing/2010/main">
        <mc:Choice Requires="a14">
          <p:sp>
            <p:nvSpPr>
              <p:cNvPr id="32" name="TextovéPole 31"/>
              <p:cNvSpPr txBox="1"/>
              <p:nvPr/>
            </p:nvSpPr>
            <p:spPr>
              <a:xfrm>
                <a:off x="0" y="1916832"/>
                <a:ext cx="9144000" cy="646331"/>
              </a:xfrm>
              <a:prstGeom prst="rect">
                <a:avLst/>
              </a:prstGeom>
              <a:noFill/>
            </p:spPr>
            <p:txBody>
              <a:bodyPr wrap="square" rtlCol="0">
                <a:spAutoFit/>
              </a:bodyPr>
              <a:lstStyle/>
              <a:p>
                <a:r>
                  <a:rPr lang="cs-CZ" b="1" dirty="0" smtClean="0"/>
                  <a:t>V pravoúhlém trojúhelníku ABC s pravým úhlem u vrcholu C známe </a:t>
                </a:r>
                <a14:m>
                  <m:oMath xmlns:m="http://schemas.openxmlformats.org/officeDocument/2006/math">
                    <m:d>
                      <m:dPr>
                        <m:begChr m:val="|"/>
                        <m:endChr m:val="|"/>
                        <m:ctrlPr>
                          <a:rPr lang="cs-CZ" b="1" i="1" smtClean="0">
                            <a:latin typeface="Cambria Math"/>
                          </a:rPr>
                        </m:ctrlPr>
                      </m:dPr>
                      <m:e>
                        <m:r>
                          <a:rPr lang="cs-CZ" b="1" i="1" smtClean="0">
                            <a:latin typeface="Cambria Math"/>
                          </a:rPr>
                          <m:t>𝑨𝑩</m:t>
                        </m:r>
                      </m:e>
                    </m:d>
                    <m:r>
                      <a:rPr lang="cs-CZ" b="1" i="1" smtClean="0">
                        <a:latin typeface="Cambria Math"/>
                      </a:rPr>
                      <m:t>=</m:t>
                    </m:r>
                    <m:r>
                      <a:rPr lang="cs-CZ" b="1" i="1" smtClean="0">
                        <a:latin typeface="Cambria Math"/>
                      </a:rPr>
                      <m:t>𝟏𝟔</m:t>
                    </m:r>
                    <m:r>
                      <a:rPr lang="cs-CZ" b="1" i="1" smtClean="0">
                        <a:latin typeface="Cambria Math"/>
                      </a:rPr>
                      <m:t> </m:t>
                    </m:r>
                    <m:r>
                      <a:rPr lang="cs-CZ" b="1" i="1" smtClean="0">
                        <a:latin typeface="Cambria Math"/>
                      </a:rPr>
                      <m:t>𝒄𝒎</m:t>
                    </m:r>
                    <m:r>
                      <a:rPr lang="cs-CZ" b="1" i="1" smtClean="0">
                        <a:latin typeface="Cambria Math"/>
                      </a:rPr>
                      <m:t>,  </m:t>
                    </m:r>
                    <m:d>
                      <m:dPr>
                        <m:begChr m:val="|"/>
                        <m:endChr m:val="|"/>
                        <m:ctrlPr>
                          <a:rPr lang="cs-CZ" b="1" i="1" smtClean="0">
                            <a:latin typeface="Cambria Math"/>
                          </a:rPr>
                        </m:ctrlPr>
                      </m:dPr>
                      <m:e>
                        <m:r>
                          <a:rPr lang="cs-CZ" b="1" i="1" smtClean="0">
                            <a:latin typeface="Cambria Math"/>
                          </a:rPr>
                          <m:t>∢</m:t>
                        </m:r>
                        <m:r>
                          <a:rPr lang="cs-CZ" b="1" i="1" smtClean="0">
                            <a:latin typeface="Cambria Math"/>
                          </a:rPr>
                          <m:t>𝑨𝑩𝑪</m:t>
                        </m:r>
                      </m:e>
                    </m:d>
                    <m:r>
                      <a:rPr lang="cs-CZ" b="1" i="1" smtClean="0">
                        <a:latin typeface="Cambria Math"/>
                      </a:rPr>
                      <m:t>=</m:t>
                    </m:r>
                    <m:r>
                      <a:rPr lang="cs-CZ" b="1" i="1" smtClean="0">
                        <a:latin typeface="Cambria Math"/>
                      </a:rPr>
                      <m:t>𝟔𝟒</m:t>
                    </m:r>
                    <m:r>
                      <a:rPr lang="cs-CZ" b="1" i="1" smtClean="0">
                        <a:latin typeface="Cambria Math"/>
                      </a:rPr>
                      <m:t>°.</m:t>
                    </m:r>
                  </m:oMath>
                </a14:m>
                <a:r>
                  <a:rPr lang="cs-CZ" b="1" dirty="0" smtClean="0"/>
                  <a:t> Vypočtěte délky zbývajících stran a velikost třetího vnitřního úhlu.</a:t>
                </a:r>
                <a:endParaRPr lang="cs-CZ" b="1" dirty="0"/>
              </a:p>
            </p:txBody>
          </p:sp>
        </mc:Choice>
        <mc:Fallback xmlns="">
          <p:sp>
            <p:nvSpPr>
              <p:cNvPr id="32" name="TextovéPole 31"/>
              <p:cNvSpPr txBox="1">
                <a:spLocks noRot="1" noChangeAspect="1" noMove="1" noResize="1" noEditPoints="1" noAdjustHandles="1" noChangeArrowheads="1" noChangeShapeType="1" noTextEdit="1"/>
              </p:cNvSpPr>
              <p:nvPr/>
            </p:nvSpPr>
            <p:spPr>
              <a:xfrm>
                <a:off x="0" y="1916832"/>
                <a:ext cx="9144000" cy="646331"/>
              </a:xfrm>
              <a:prstGeom prst="rect">
                <a:avLst/>
              </a:prstGeom>
              <a:blipFill rotWithShape="1">
                <a:blip r:embed="rId2"/>
                <a:stretch>
                  <a:fillRect l="-533" t="-4717" b="-14151"/>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3" name="TextovéPole 32"/>
              <p:cNvSpPr txBox="1"/>
              <p:nvPr/>
            </p:nvSpPr>
            <p:spPr>
              <a:xfrm>
                <a:off x="0" y="396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𝐵𝐶</m:t>
                          </m:r>
                        </m:e>
                      </m:d>
                      <m:r>
                        <a:rPr lang="cs-CZ" b="0" i="1" smtClean="0">
                          <a:latin typeface="Cambria Math"/>
                        </a:rPr>
                        <m:t>=…</m:t>
                      </m:r>
                      <m:r>
                        <a:rPr lang="cs-CZ" b="0" i="1" smtClean="0">
                          <a:latin typeface="Cambria Math"/>
                        </a:rPr>
                        <m:t>𝑐𝑚</m:t>
                      </m:r>
                    </m:oMath>
                  </m:oMathPara>
                </a14:m>
                <a:endParaRPr lang="cs-CZ" dirty="0"/>
              </a:p>
            </p:txBody>
          </p:sp>
        </mc:Choice>
        <mc:Fallback xmlns="">
          <p:sp>
            <p:nvSpPr>
              <p:cNvPr id="33" name="TextovéPole 32"/>
              <p:cNvSpPr txBox="1">
                <a:spLocks noRot="1" noChangeAspect="1" noMove="1" noResize="1" noEditPoints="1" noAdjustHandles="1" noChangeArrowheads="1" noChangeShapeType="1" noTextEdit="1"/>
              </p:cNvSpPr>
              <p:nvPr/>
            </p:nvSpPr>
            <p:spPr>
              <a:xfrm>
                <a:off x="0" y="3960000"/>
                <a:ext cx="1728192" cy="369332"/>
              </a:xfrm>
              <a:prstGeom prst="rect">
                <a:avLst/>
              </a:prstGeom>
              <a:blipFill rotWithShape="1">
                <a:blip r:embed="rId3"/>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4" name="TextovéPole 33"/>
              <p:cNvSpPr txBox="1"/>
              <p:nvPr/>
            </p:nvSpPr>
            <p:spPr>
              <a:xfrm>
                <a:off x="0" y="252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𝐴𝐵</m:t>
                          </m:r>
                        </m:e>
                      </m:d>
                      <m:r>
                        <a:rPr lang="cs-CZ" b="0" i="1" smtClean="0">
                          <a:latin typeface="Cambria Math"/>
                        </a:rPr>
                        <m:t>=16 </m:t>
                      </m:r>
                      <m:r>
                        <a:rPr lang="cs-CZ" b="0" i="1" smtClean="0">
                          <a:latin typeface="Cambria Math"/>
                        </a:rPr>
                        <m:t>𝑐𝑚</m:t>
                      </m:r>
                    </m:oMath>
                  </m:oMathPara>
                </a14:m>
                <a:endParaRPr lang="cs-CZ" dirty="0"/>
              </a:p>
            </p:txBody>
          </p:sp>
        </mc:Choice>
        <mc:Fallback xmlns="">
          <p:sp>
            <p:nvSpPr>
              <p:cNvPr id="34" name="TextovéPole 33"/>
              <p:cNvSpPr txBox="1">
                <a:spLocks noRot="1" noChangeAspect="1" noMove="1" noResize="1" noEditPoints="1" noAdjustHandles="1" noChangeArrowheads="1" noChangeShapeType="1" noTextEdit="1"/>
              </p:cNvSpPr>
              <p:nvPr/>
            </p:nvSpPr>
            <p:spPr>
              <a:xfrm>
                <a:off x="0" y="2520000"/>
                <a:ext cx="1728192" cy="369332"/>
              </a:xfrm>
              <a:prstGeom prst="rect">
                <a:avLst/>
              </a:prstGeom>
              <a:blipFill rotWithShape="1">
                <a:blip r:embed="rId4"/>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5" name="TextovéPole 34"/>
              <p:cNvSpPr txBox="1"/>
              <p:nvPr/>
            </p:nvSpPr>
            <p:spPr>
              <a:xfrm>
                <a:off x="0" y="324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𝐵𝐶𝐴</m:t>
                          </m:r>
                        </m:e>
                      </m:d>
                      <m:r>
                        <a:rPr lang="cs-CZ" b="0" i="1" smtClean="0">
                          <a:latin typeface="Cambria Math"/>
                        </a:rPr>
                        <m:t>=90°</m:t>
                      </m:r>
                    </m:oMath>
                  </m:oMathPara>
                </a14:m>
                <a:endParaRPr lang="cs-CZ" dirty="0"/>
              </a:p>
            </p:txBody>
          </p:sp>
        </mc:Choice>
        <mc:Fallback xmlns="">
          <p:sp>
            <p:nvSpPr>
              <p:cNvPr id="35" name="TextovéPole 34"/>
              <p:cNvSpPr txBox="1">
                <a:spLocks noRot="1" noChangeAspect="1" noMove="1" noResize="1" noEditPoints="1" noAdjustHandles="1" noChangeArrowheads="1" noChangeShapeType="1" noTextEdit="1"/>
              </p:cNvSpPr>
              <p:nvPr/>
            </p:nvSpPr>
            <p:spPr>
              <a:xfrm>
                <a:off x="0" y="3240000"/>
                <a:ext cx="1728192" cy="369332"/>
              </a:xfrm>
              <a:prstGeom prst="rect">
                <a:avLst/>
              </a:prstGeom>
              <a:blipFill rotWithShape="1">
                <a:blip r:embed="rId5"/>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6" name="TextovéPole 35"/>
              <p:cNvSpPr txBox="1"/>
              <p:nvPr/>
            </p:nvSpPr>
            <p:spPr>
              <a:xfrm>
                <a:off x="0" y="360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𝐴𝐶</m:t>
                          </m:r>
                        </m:e>
                      </m:d>
                      <m:r>
                        <a:rPr lang="cs-CZ" b="0" i="1" smtClean="0">
                          <a:latin typeface="Cambria Math"/>
                        </a:rPr>
                        <m:t>=…</m:t>
                      </m:r>
                      <m:r>
                        <a:rPr lang="cs-CZ" b="0" i="1" smtClean="0">
                          <a:latin typeface="Cambria Math"/>
                        </a:rPr>
                        <m:t>𝑐𝑚</m:t>
                      </m:r>
                    </m:oMath>
                  </m:oMathPara>
                </a14:m>
                <a:endParaRPr lang="cs-CZ" dirty="0"/>
              </a:p>
            </p:txBody>
          </p:sp>
        </mc:Choice>
        <mc:Fallback xmlns="">
          <p:sp>
            <p:nvSpPr>
              <p:cNvPr id="36" name="TextovéPole 35"/>
              <p:cNvSpPr txBox="1">
                <a:spLocks noRot="1" noChangeAspect="1" noMove="1" noResize="1" noEditPoints="1" noAdjustHandles="1" noChangeArrowheads="1" noChangeShapeType="1" noTextEdit="1"/>
              </p:cNvSpPr>
              <p:nvPr/>
            </p:nvSpPr>
            <p:spPr>
              <a:xfrm>
                <a:off x="0" y="3600000"/>
                <a:ext cx="1728192" cy="369332"/>
              </a:xfrm>
              <a:prstGeom prst="rect">
                <a:avLst/>
              </a:prstGeom>
              <a:blipFill rotWithShape="1">
                <a:blip r:embed="rId6"/>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7" name="TextovéPole 36"/>
              <p:cNvSpPr txBox="1"/>
              <p:nvPr/>
            </p:nvSpPr>
            <p:spPr>
              <a:xfrm>
                <a:off x="0" y="432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𝐵𝐴𝐶</m:t>
                          </m:r>
                        </m:e>
                      </m:d>
                      <m:r>
                        <a:rPr lang="cs-CZ" b="0" i="1" smtClean="0">
                          <a:latin typeface="Cambria Math"/>
                        </a:rPr>
                        <m:t>=…°</m:t>
                      </m:r>
                    </m:oMath>
                  </m:oMathPara>
                </a14:m>
                <a:endParaRPr lang="cs-CZ" dirty="0"/>
              </a:p>
            </p:txBody>
          </p:sp>
        </mc:Choice>
        <mc:Fallback xmlns="">
          <p:sp>
            <p:nvSpPr>
              <p:cNvPr id="37" name="TextovéPole 36"/>
              <p:cNvSpPr txBox="1">
                <a:spLocks noRot="1" noChangeAspect="1" noMove="1" noResize="1" noEditPoints="1" noAdjustHandles="1" noChangeArrowheads="1" noChangeShapeType="1" noTextEdit="1"/>
              </p:cNvSpPr>
              <p:nvPr/>
            </p:nvSpPr>
            <p:spPr>
              <a:xfrm>
                <a:off x="0" y="4320000"/>
                <a:ext cx="1728192" cy="369332"/>
              </a:xfrm>
              <a:prstGeom prst="rect">
                <a:avLst/>
              </a:prstGeom>
              <a:blipFill rotWithShape="1">
                <a:blip r:embed="rId7"/>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38" name="TextovéPole 37"/>
              <p:cNvSpPr txBox="1"/>
              <p:nvPr/>
            </p:nvSpPr>
            <p:spPr>
              <a:xfrm>
                <a:off x="0" y="2880000"/>
                <a:ext cx="172819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i="1" smtClean="0">
                              <a:latin typeface="Cambria Math"/>
                            </a:rPr>
                            <m:t>∢</m:t>
                          </m:r>
                          <m:r>
                            <a:rPr lang="cs-CZ" b="0" i="1" smtClean="0">
                              <a:latin typeface="Cambria Math"/>
                            </a:rPr>
                            <m:t>𝐴𝐵𝐶</m:t>
                          </m:r>
                        </m:e>
                      </m:d>
                      <m:r>
                        <a:rPr lang="cs-CZ" b="0" i="1" smtClean="0">
                          <a:latin typeface="Cambria Math"/>
                        </a:rPr>
                        <m:t>=64°</m:t>
                      </m:r>
                    </m:oMath>
                  </m:oMathPara>
                </a14:m>
                <a:endParaRPr lang="cs-CZ" dirty="0"/>
              </a:p>
            </p:txBody>
          </p:sp>
        </mc:Choice>
        <mc:Fallback xmlns="">
          <p:sp>
            <p:nvSpPr>
              <p:cNvPr id="38" name="TextovéPole 37"/>
              <p:cNvSpPr txBox="1">
                <a:spLocks noRot="1" noChangeAspect="1" noMove="1" noResize="1" noEditPoints="1" noAdjustHandles="1" noChangeArrowheads="1" noChangeShapeType="1" noTextEdit="1"/>
              </p:cNvSpPr>
              <p:nvPr/>
            </p:nvSpPr>
            <p:spPr>
              <a:xfrm>
                <a:off x="0" y="2880000"/>
                <a:ext cx="1728192" cy="369332"/>
              </a:xfrm>
              <a:prstGeom prst="rect">
                <a:avLst/>
              </a:prstGeom>
              <a:blipFill rotWithShape="1">
                <a:blip r:embed="rId8"/>
                <a:stretch>
                  <a:fillRect/>
                </a:stretch>
              </a:blipFill>
            </p:spPr>
            <p:txBody>
              <a:bodyPr/>
              <a:lstStyle/>
              <a:p>
                <a:r>
                  <a:rPr lang="cs-CZ">
                    <a:noFill/>
                  </a:rPr>
                  <a:t> </a:t>
                </a:r>
              </a:p>
            </p:txBody>
          </p:sp>
        </mc:Fallback>
      </mc:AlternateContent>
      <p:cxnSp>
        <p:nvCxnSpPr>
          <p:cNvPr id="39" name="Přímá spojnice 38"/>
          <p:cNvCxnSpPr/>
          <p:nvPr/>
        </p:nvCxnSpPr>
        <p:spPr bwMode="auto">
          <a:xfrm>
            <a:off x="0" y="4680000"/>
            <a:ext cx="172819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Přímá spojnice 39"/>
          <p:cNvCxnSpPr/>
          <p:nvPr/>
        </p:nvCxnSpPr>
        <p:spPr bwMode="auto">
          <a:xfrm>
            <a:off x="8676456" y="2852936"/>
            <a:ext cx="0" cy="3600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Přímá spojnice 40"/>
          <p:cNvCxnSpPr/>
          <p:nvPr/>
        </p:nvCxnSpPr>
        <p:spPr bwMode="auto">
          <a:xfrm>
            <a:off x="7236296" y="6453336"/>
            <a:ext cx="144016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2" name="Přímá spojnice 41"/>
          <p:cNvCxnSpPr/>
          <p:nvPr/>
        </p:nvCxnSpPr>
        <p:spPr bwMode="auto">
          <a:xfrm flipH="1">
            <a:off x="7236296" y="2852936"/>
            <a:ext cx="1440160" cy="3600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3" name="TextovéPole 42"/>
          <p:cNvSpPr txBox="1"/>
          <p:nvPr/>
        </p:nvSpPr>
        <p:spPr>
          <a:xfrm>
            <a:off x="6876256" y="6268670"/>
            <a:ext cx="432048" cy="369332"/>
          </a:xfrm>
          <a:prstGeom prst="rect">
            <a:avLst/>
          </a:prstGeom>
          <a:noFill/>
        </p:spPr>
        <p:txBody>
          <a:bodyPr wrap="square" rtlCol="0">
            <a:spAutoFit/>
          </a:bodyPr>
          <a:lstStyle/>
          <a:p>
            <a:r>
              <a:rPr lang="cs-CZ" dirty="0" smtClean="0"/>
              <a:t>B</a:t>
            </a:r>
            <a:endParaRPr lang="cs-CZ" dirty="0"/>
          </a:p>
        </p:txBody>
      </p:sp>
      <p:sp>
        <p:nvSpPr>
          <p:cNvPr id="44" name="TextovéPole 43"/>
          <p:cNvSpPr txBox="1"/>
          <p:nvPr/>
        </p:nvSpPr>
        <p:spPr>
          <a:xfrm>
            <a:off x="8460432" y="2411596"/>
            <a:ext cx="432048" cy="369332"/>
          </a:xfrm>
          <a:prstGeom prst="rect">
            <a:avLst/>
          </a:prstGeom>
          <a:noFill/>
        </p:spPr>
        <p:txBody>
          <a:bodyPr wrap="square" rtlCol="0">
            <a:spAutoFit/>
          </a:bodyPr>
          <a:lstStyle/>
          <a:p>
            <a:r>
              <a:rPr lang="cs-CZ" dirty="0" smtClean="0"/>
              <a:t>A</a:t>
            </a:r>
            <a:endParaRPr lang="cs-CZ" dirty="0"/>
          </a:p>
        </p:txBody>
      </p:sp>
      <p:sp>
        <p:nvSpPr>
          <p:cNvPr id="45" name="TextovéPole 44"/>
          <p:cNvSpPr txBox="1"/>
          <p:nvPr/>
        </p:nvSpPr>
        <p:spPr>
          <a:xfrm>
            <a:off x="8711952" y="6300028"/>
            <a:ext cx="432048" cy="369332"/>
          </a:xfrm>
          <a:prstGeom prst="rect">
            <a:avLst/>
          </a:prstGeom>
          <a:noFill/>
        </p:spPr>
        <p:txBody>
          <a:bodyPr wrap="square" rtlCol="0">
            <a:spAutoFit/>
          </a:bodyPr>
          <a:lstStyle/>
          <a:p>
            <a:r>
              <a:rPr lang="cs-CZ" dirty="0" smtClean="0"/>
              <a:t>C</a:t>
            </a:r>
            <a:endParaRPr lang="cs-CZ" dirty="0"/>
          </a:p>
        </p:txBody>
      </p:sp>
      <p:sp>
        <p:nvSpPr>
          <p:cNvPr id="46" name="Oblouk 45"/>
          <p:cNvSpPr/>
          <p:nvPr/>
        </p:nvSpPr>
        <p:spPr bwMode="auto">
          <a:xfrm rot="16200000">
            <a:off x="8172400" y="5941375"/>
            <a:ext cx="1008112" cy="10081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7" name="Oblouk 46"/>
          <p:cNvSpPr/>
          <p:nvPr/>
        </p:nvSpPr>
        <p:spPr bwMode="auto">
          <a:xfrm rot="605978">
            <a:off x="6867683" y="5860794"/>
            <a:ext cx="1008112" cy="1008112"/>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8" name="Oblouk 47"/>
          <p:cNvSpPr/>
          <p:nvPr/>
        </p:nvSpPr>
        <p:spPr bwMode="auto">
          <a:xfrm rot="8459621">
            <a:off x="7984322" y="3653780"/>
            <a:ext cx="828000" cy="828000"/>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charset="0"/>
            </a:endParaRPr>
          </a:p>
        </p:txBody>
      </p:sp>
      <p:sp>
        <p:nvSpPr>
          <p:cNvPr id="49" name="TextovéPole 48"/>
          <p:cNvSpPr txBox="1"/>
          <p:nvPr/>
        </p:nvSpPr>
        <p:spPr>
          <a:xfrm>
            <a:off x="7380312" y="6021288"/>
            <a:ext cx="504056" cy="369332"/>
          </a:xfrm>
          <a:prstGeom prst="rect">
            <a:avLst/>
          </a:prstGeom>
          <a:noFill/>
        </p:spPr>
        <p:txBody>
          <a:bodyPr wrap="square" rtlCol="0">
            <a:spAutoFit/>
          </a:bodyPr>
          <a:lstStyle/>
          <a:p>
            <a:r>
              <a:rPr lang="cs-CZ" dirty="0" smtClean="0">
                <a:latin typeface="Symbol" pitchFamily="18" charset="2"/>
              </a:rPr>
              <a:t>b</a:t>
            </a:r>
            <a:endParaRPr lang="cs-CZ" dirty="0">
              <a:latin typeface="Symbol" pitchFamily="18" charset="2"/>
            </a:endParaRPr>
          </a:p>
        </p:txBody>
      </p:sp>
      <p:sp>
        <p:nvSpPr>
          <p:cNvPr id="50" name="TextovéPole 49"/>
          <p:cNvSpPr txBox="1"/>
          <p:nvPr/>
        </p:nvSpPr>
        <p:spPr>
          <a:xfrm>
            <a:off x="8244408" y="3861048"/>
            <a:ext cx="504056" cy="369332"/>
          </a:xfrm>
          <a:prstGeom prst="rect">
            <a:avLst/>
          </a:prstGeom>
          <a:noFill/>
        </p:spPr>
        <p:txBody>
          <a:bodyPr wrap="square" rtlCol="0">
            <a:spAutoFit/>
          </a:bodyPr>
          <a:lstStyle/>
          <a:p>
            <a:r>
              <a:rPr lang="cs-CZ" dirty="0" smtClean="0">
                <a:latin typeface="Symbol" pitchFamily="18" charset="2"/>
              </a:rPr>
              <a:t>a</a:t>
            </a:r>
            <a:endParaRPr lang="cs-CZ" dirty="0">
              <a:latin typeface="Symbol" pitchFamily="18" charset="2"/>
            </a:endParaRPr>
          </a:p>
        </p:txBody>
      </p:sp>
      <p:sp>
        <p:nvSpPr>
          <p:cNvPr id="51" name="TextovéPole 50"/>
          <p:cNvSpPr txBox="1"/>
          <p:nvPr/>
        </p:nvSpPr>
        <p:spPr>
          <a:xfrm>
            <a:off x="8316416" y="6031087"/>
            <a:ext cx="288032" cy="369332"/>
          </a:xfrm>
          <a:prstGeom prst="rect">
            <a:avLst/>
          </a:prstGeom>
          <a:noFill/>
        </p:spPr>
        <p:txBody>
          <a:bodyPr wrap="square" rtlCol="0">
            <a:spAutoFit/>
          </a:bodyPr>
          <a:lstStyle/>
          <a:p>
            <a:r>
              <a:rPr lang="cs-CZ" b="1" dirty="0" smtClean="0"/>
              <a:t>·</a:t>
            </a:r>
            <a:endParaRPr lang="cs-CZ" b="1" dirty="0"/>
          </a:p>
        </p:txBody>
      </p:sp>
      <p:sp>
        <p:nvSpPr>
          <p:cNvPr id="52" name="TextovéPole 51"/>
          <p:cNvSpPr txBox="1"/>
          <p:nvPr/>
        </p:nvSpPr>
        <p:spPr>
          <a:xfrm>
            <a:off x="2052379" y="2803073"/>
            <a:ext cx="3744416" cy="1323439"/>
          </a:xfrm>
          <a:prstGeom prst="rect">
            <a:avLst/>
          </a:prstGeom>
          <a:noFill/>
        </p:spPr>
        <p:txBody>
          <a:bodyPr wrap="square" rtlCol="0">
            <a:spAutoFit/>
          </a:bodyPr>
          <a:lstStyle/>
          <a:p>
            <a:r>
              <a:rPr lang="cs-CZ" sz="1600" b="1" dirty="0" smtClean="0"/>
              <a:t>Poněvadž známe délku přepony </a:t>
            </a:r>
            <a:br>
              <a:rPr lang="cs-CZ" sz="1600" b="1" dirty="0" smtClean="0"/>
            </a:br>
            <a:r>
              <a:rPr lang="cs-CZ" sz="1600" b="1" dirty="0" smtClean="0"/>
              <a:t>a velikosti obou vnitřních úhlů můžeme použít pro výpočet délky zbývajících stran funkce sinus nebo kosinus.</a:t>
            </a:r>
            <a:endParaRPr lang="cs-CZ" sz="1600" b="1" dirty="0"/>
          </a:p>
        </p:txBody>
      </p:sp>
      <mc:AlternateContent xmlns:mc="http://schemas.openxmlformats.org/markup-compatibility/2006" xmlns:a14="http://schemas.microsoft.com/office/drawing/2010/main">
        <mc:Choice Requires="a14">
          <p:sp>
            <p:nvSpPr>
              <p:cNvPr id="53" name="TextovéPole 52"/>
              <p:cNvSpPr txBox="1"/>
              <p:nvPr/>
            </p:nvSpPr>
            <p:spPr>
              <a:xfrm>
                <a:off x="2088000" y="2988000"/>
                <a:ext cx="1728192" cy="67448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i="1" smtClean="0">
                          <a:latin typeface="Cambria Math"/>
                        </a:rPr>
                        <m:t>𝑠</m:t>
                      </m:r>
                      <m:r>
                        <a:rPr lang="cs-CZ" b="0" i="1" smtClean="0">
                          <a:latin typeface="Cambria Math"/>
                        </a:rPr>
                        <m:t>𝑖𝑛</m:t>
                      </m:r>
                      <m:r>
                        <a:rPr lang="cs-CZ" b="0" i="1" smtClean="0">
                          <a:latin typeface="Cambria Math"/>
                          <a:sym typeface="Symbol"/>
                        </a:rPr>
                        <m:t></m:t>
                      </m:r>
                      <m:r>
                        <a:rPr lang="cs-CZ" b="0" i="1" smtClean="0">
                          <a:latin typeface="Cambria Math"/>
                        </a:rPr>
                        <m:t>=</m:t>
                      </m:r>
                      <m:f>
                        <m:fPr>
                          <m:ctrlPr>
                            <a:rPr lang="cs-CZ" b="0" i="1" smtClean="0">
                              <a:latin typeface="Cambria Math"/>
                            </a:rPr>
                          </m:ctrlPr>
                        </m:fPr>
                        <m:num>
                          <m:d>
                            <m:dPr>
                              <m:begChr m:val="|"/>
                              <m:endChr m:val="|"/>
                              <m:ctrlPr>
                                <a:rPr lang="cs-CZ" b="0" i="1" smtClean="0">
                                  <a:latin typeface="Cambria Math"/>
                                </a:rPr>
                              </m:ctrlPr>
                            </m:dPr>
                            <m:e>
                              <m:r>
                                <a:rPr lang="cs-CZ" b="0" i="1" smtClean="0">
                                  <a:latin typeface="Cambria Math"/>
                                </a:rPr>
                                <m:t>𝐴𝐶</m:t>
                              </m:r>
                            </m:e>
                          </m:d>
                        </m:num>
                        <m:den>
                          <m:d>
                            <m:dPr>
                              <m:begChr m:val="|"/>
                              <m:endChr m:val="|"/>
                              <m:ctrlPr>
                                <a:rPr lang="cs-CZ" b="0" i="1" smtClean="0">
                                  <a:latin typeface="Cambria Math"/>
                                </a:rPr>
                              </m:ctrlPr>
                            </m:dPr>
                            <m:e>
                              <m:r>
                                <a:rPr lang="cs-CZ" b="0" i="1" smtClean="0">
                                  <a:latin typeface="Cambria Math"/>
                                </a:rPr>
                                <m:t>𝐴𝐵</m:t>
                              </m:r>
                            </m:e>
                          </m:d>
                        </m:den>
                      </m:f>
                    </m:oMath>
                  </m:oMathPara>
                </a14:m>
                <a:endParaRPr lang="cs-CZ" dirty="0"/>
              </a:p>
            </p:txBody>
          </p:sp>
        </mc:Choice>
        <mc:Fallback xmlns="">
          <p:sp>
            <p:nvSpPr>
              <p:cNvPr id="53" name="TextovéPole 52"/>
              <p:cNvSpPr txBox="1">
                <a:spLocks noRot="1" noChangeAspect="1" noMove="1" noResize="1" noEditPoints="1" noAdjustHandles="1" noChangeArrowheads="1" noChangeShapeType="1" noTextEdit="1"/>
              </p:cNvSpPr>
              <p:nvPr/>
            </p:nvSpPr>
            <p:spPr>
              <a:xfrm>
                <a:off x="2088000" y="2988000"/>
                <a:ext cx="1728192" cy="674480"/>
              </a:xfrm>
              <a:prstGeom prst="rect">
                <a:avLst/>
              </a:prstGeom>
              <a:blipFill rotWithShape="1">
                <a:blip r:embed="rId9"/>
                <a:stretch>
                  <a:fillRect/>
                </a:stretch>
              </a:blipFill>
            </p:spPr>
            <p:txBody>
              <a:bodyPr/>
              <a:lstStyle/>
              <a:p>
                <a:r>
                  <a:rPr lang="cs-CZ">
                    <a:noFill/>
                  </a:rPr>
                  <a:t> </a:t>
                </a:r>
              </a:p>
            </p:txBody>
          </p:sp>
        </mc:Fallback>
      </mc:AlternateContent>
      <p:sp>
        <p:nvSpPr>
          <p:cNvPr id="57" name="TextovéPole 56"/>
          <p:cNvSpPr txBox="1"/>
          <p:nvPr/>
        </p:nvSpPr>
        <p:spPr>
          <a:xfrm>
            <a:off x="4211960" y="2848952"/>
            <a:ext cx="3744416" cy="1569660"/>
          </a:xfrm>
          <a:prstGeom prst="rect">
            <a:avLst/>
          </a:prstGeom>
          <a:noFill/>
        </p:spPr>
        <p:txBody>
          <a:bodyPr wrap="square" rtlCol="0">
            <a:spAutoFit/>
          </a:bodyPr>
          <a:lstStyle/>
          <a:p>
            <a:r>
              <a:rPr lang="cs-CZ" sz="1600" b="1" dirty="0" smtClean="0"/>
              <a:t>Délku odvěsny můžeme určit pomocí Pythagorovy věty, ale abychom se procvičili použijeme některou z goniometrických funkci. Můžeme si vybrat sinus (sin</a:t>
            </a:r>
            <a:r>
              <a:rPr lang="cs-CZ" sz="1600" b="1" dirty="0" smtClean="0">
                <a:sym typeface="Symbol"/>
              </a:rPr>
              <a:t>) </a:t>
            </a:r>
            <a:r>
              <a:rPr lang="cs-CZ" sz="1600" b="1" dirty="0" smtClean="0"/>
              <a:t>nebo kosinus (cos</a:t>
            </a:r>
            <a:r>
              <a:rPr lang="cs-CZ" sz="1600" b="1" dirty="0" smtClean="0">
                <a:sym typeface="Symbol"/>
              </a:rPr>
              <a:t>)</a:t>
            </a:r>
            <a:r>
              <a:rPr lang="cs-CZ" sz="1600" b="1" dirty="0" smtClean="0"/>
              <a:t>.</a:t>
            </a:r>
            <a:endParaRPr lang="cs-CZ" sz="1600" b="1" dirty="0"/>
          </a:p>
        </p:txBody>
      </p:sp>
      <p:sp>
        <p:nvSpPr>
          <p:cNvPr id="58" name="TextovéPole 57"/>
          <p:cNvSpPr txBox="1"/>
          <p:nvPr/>
        </p:nvSpPr>
        <p:spPr>
          <a:xfrm>
            <a:off x="71776" y="5815644"/>
            <a:ext cx="3744416" cy="584775"/>
          </a:xfrm>
          <a:prstGeom prst="rect">
            <a:avLst/>
          </a:prstGeom>
          <a:noFill/>
        </p:spPr>
        <p:txBody>
          <a:bodyPr wrap="square" rtlCol="0">
            <a:spAutoFit/>
          </a:bodyPr>
          <a:lstStyle/>
          <a:p>
            <a:r>
              <a:rPr lang="cs-CZ" sz="1600" b="1" dirty="0" smtClean="0"/>
              <a:t>Velikost druhého vnitřního úhlu vypočítáme snadno.</a:t>
            </a:r>
            <a:endParaRPr lang="cs-CZ" sz="1600" b="1" dirty="0"/>
          </a:p>
        </p:txBody>
      </p:sp>
      <mc:AlternateContent xmlns:mc="http://schemas.openxmlformats.org/markup-compatibility/2006" xmlns:a14="http://schemas.microsoft.com/office/drawing/2010/main">
        <mc:Choice Requires="a14">
          <p:sp>
            <p:nvSpPr>
              <p:cNvPr id="59" name="TextovéPole 58"/>
              <p:cNvSpPr txBox="1"/>
              <p:nvPr/>
            </p:nvSpPr>
            <p:spPr>
              <a:xfrm>
                <a:off x="180000" y="5040000"/>
                <a:ext cx="2221129"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b="0" i="1" smtClean="0">
                          <a:latin typeface="Cambria Math"/>
                          <a:sym typeface="Symbol"/>
                        </a:rPr>
                        <m:t></m:t>
                      </m:r>
                      <m:r>
                        <a:rPr lang="cs-CZ" b="0" i="1" smtClean="0">
                          <a:latin typeface="Cambria Math"/>
                        </a:rPr>
                        <m:t>=90°−64°</m:t>
                      </m:r>
                    </m:oMath>
                  </m:oMathPara>
                </a14:m>
                <a:endParaRPr lang="cs-CZ" dirty="0"/>
              </a:p>
            </p:txBody>
          </p:sp>
        </mc:Choice>
        <mc:Fallback xmlns="">
          <p:sp>
            <p:nvSpPr>
              <p:cNvPr id="59" name="TextovéPole 58"/>
              <p:cNvSpPr txBox="1">
                <a:spLocks noRot="1" noChangeAspect="1" noMove="1" noResize="1" noEditPoints="1" noAdjustHandles="1" noChangeArrowheads="1" noChangeShapeType="1" noTextEdit="1"/>
              </p:cNvSpPr>
              <p:nvPr/>
            </p:nvSpPr>
            <p:spPr>
              <a:xfrm>
                <a:off x="180000" y="5040000"/>
                <a:ext cx="2221129" cy="369332"/>
              </a:xfrm>
              <a:prstGeom prst="rect">
                <a:avLst/>
              </a:prstGeom>
              <a:blipFill rotWithShape="1">
                <a:blip r:embed="rId10"/>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0" name="TextovéPole 59"/>
              <p:cNvSpPr txBox="1"/>
              <p:nvPr/>
            </p:nvSpPr>
            <p:spPr>
              <a:xfrm>
                <a:off x="180000" y="5400000"/>
                <a:ext cx="2221129"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cs-CZ" b="0" i="1" u="dbl" smtClean="0">
                          <a:latin typeface="Cambria Math"/>
                          <a:sym typeface="Symbol"/>
                        </a:rPr>
                        <m:t></m:t>
                      </m:r>
                      <m:r>
                        <a:rPr lang="cs-CZ" b="0" i="1" u="dbl" smtClean="0">
                          <a:latin typeface="Cambria Math"/>
                        </a:rPr>
                        <m:t>=26°</m:t>
                      </m:r>
                    </m:oMath>
                  </m:oMathPara>
                </a14:m>
                <a:endParaRPr lang="cs-CZ" u="dbl" dirty="0"/>
              </a:p>
            </p:txBody>
          </p:sp>
        </mc:Choice>
        <mc:Fallback xmlns="">
          <p:sp>
            <p:nvSpPr>
              <p:cNvPr id="60" name="TextovéPole 59"/>
              <p:cNvSpPr txBox="1">
                <a:spLocks noRot="1" noChangeAspect="1" noMove="1" noResize="1" noEditPoints="1" noAdjustHandles="1" noChangeArrowheads="1" noChangeShapeType="1" noTextEdit="1"/>
              </p:cNvSpPr>
              <p:nvPr/>
            </p:nvSpPr>
            <p:spPr>
              <a:xfrm>
                <a:off x="180000" y="5400000"/>
                <a:ext cx="2221129" cy="369332"/>
              </a:xfrm>
              <a:prstGeom prst="rect">
                <a:avLst/>
              </a:prstGeom>
              <a:blipFill rotWithShape="1">
                <a:blip r:embed="rId11"/>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1" name="TextovéPole 60"/>
              <p:cNvSpPr txBox="1"/>
              <p:nvPr/>
            </p:nvSpPr>
            <p:spPr>
              <a:xfrm>
                <a:off x="4680000" y="2988000"/>
                <a:ext cx="1728192" cy="66499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m:rPr>
                          <m:sty m:val="p"/>
                        </m:rPr>
                        <a:rPr lang="cs-CZ" b="0" i="0" smtClean="0">
                          <a:latin typeface="Cambria Math"/>
                        </a:rPr>
                        <m:t>c</m:t>
                      </m:r>
                      <m:r>
                        <a:rPr lang="cs-CZ" b="0" i="1" smtClean="0">
                          <a:latin typeface="Cambria Math"/>
                        </a:rPr>
                        <m:t>𝑜𝑠</m:t>
                      </m:r>
                      <m:r>
                        <a:rPr lang="cs-CZ" b="0" i="1" smtClean="0">
                          <a:latin typeface="Cambria Math"/>
                          <a:sym typeface="Symbol"/>
                        </a:rPr>
                        <m:t></m:t>
                      </m:r>
                      <m:r>
                        <a:rPr lang="cs-CZ" b="0" i="1" smtClean="0">
                          <a:latin typeface="Cambria Math"/>
                        </a:rPr>
                        <m:t>=</m:t>
                      </m:r>
                      <m:f>
                        <m:fPr>
                          <m:ctrlPr>
                            <a:rPr lang="cs-CZ" b="0" i="1" smtClean="0">
                              <a:latin typeface="Cambria Math"/>
                            </a:rPr>
                          </m:ctrlPr>
                        </m:fPr>
                        <m:num>
                          <m:d>
                            <m:dPr>
                              <m:begChr m:val="|"/>
                              <m:endChr m:val="|"/>
                              <m:ctrlPr>
                                <a:rPr lang="cs-CZ" b="0" i="1" smtClean="0">
                                  <a:latin typeface="Cambria Math"/>
                                </a:rPr>
                              </m:ctrlPr>
                            </m:dPr>
                            <m:e>
                              <m:r>
                                <a:rPr lang="cs-CZ" b="0" i="1" smtClean="0">
                                  <a:latin typeface="Cambria Math"/>
                                </a:rPr>
                                <m:t>𝐵𝐶</m:t>
                              </m:r>
                            </m:e>
                          </m:d>
                        </m:num>
                        <m:den>
                          <m:d>
                            <m:dPr>
                              <m:begChr m:val="|"/>
                              <m:endChr m:val="|"/>
                              <m:ctrlPr>
                                <a:rPr lang="cs-CZ" b="0" i="1" smtClean="0">
                                  <a:latin typeface="Cambria Math"/>
                                </a:rPr>
                              </m:ctrlPr>
                            </m:dPr>
                            <m:e>
                              <m:r>
                                <a:rPr lang="cs-CZ" b="0" i="1" smtClean="0">
                                  <a:latin typeface="Cambria Math"/>
                                </a:rPr>
                                <m:t>𝐴𝐵</m:t>
                              </m:r>
                            </m:e>
                          </m:d>
                        </m:den>
                      </m:f>
                    </m:oMath>
                  </m:oMathPara>
                </a14:m>
                <a:endParaRPr lang="cs-CZ" dirty="0"/>
              </a:p>
            </p:txBody>
          </p:sp>
        </mc:Choice>
        <mc:Fallback xmlns="">
          <p:sp>
            <p:nvSpPr>
              <p:cNvPr id="61" name="TextovéPole 60"/>
              <p:cNvSpPr txBox="1">
                <a:spLocks noRot="1" noChangeAspect="1" noMove="1" noResize="1" noEditPoints="1" noAdjustHandles="1" noChangeArrowheads="1" noChangeShapeType="1" noTextEdit="1"/>
              </p:cNvSpPr>
              <p:nvPr/>
            </p:nvSpPr>
            <p:spPr>
              <a:xfrm>
                <a:off x="4680000" y="2988000"/>
                <a:ext cx="1728192" cy="664990"/>
              </a:xfrm>
              <a:prstGeom prst="rect">
                <a:avLst/>
              </a:prstGeom>
              <a:blipFill rotWithShape="1">
                <a:blip r:embed="rId12"/>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2" name="TextovéPole 61"/>
              <p:cNvSpPr txBox="1"/>
              <p:nvPr/>
            </p:nvSpPr>
            <p:spPr>
              <a:xfrm>
                <a:off x="4680000" y="3672000"/>
                <a:ext cx="2176358"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𝐵</m:t>
                          </m:r>
                          <m:r>
                            <a:rPr lang="cs-CZ" i="1">
                              <a:latin typeface="Cambria Math"/>
                            </a:rPr>
                            <m:t>𝐶</m:t>
                          </m:r>
                        </m:e>
                      </m:d>
                      <m:r>
                        <a:rPr lang="cs-CZ" b="0" i="1" smtClean="0">
                          <a:latin typeface="Cambria Math"/>
                        </a:rPr>
                        <m:t>=</m:t>
                      </m:r>
                      <m:r>
                        <a:rPr lang="cs-CZ" i="1" smtClean="0">
                          <a:latin typeface="Cambria Math"/>
                        </a:rPr>
                        <m:t>𝑐</m:t>
                      </m:r>
                      <m:r>
                        <a:rPr lang="cs-CZ" b="0" i="1" smtClean="0">
                          <a:latin typeface="Cambria Math"/>
                        </a:rPr>
                        <m:t>𝑜𝑠</m:t>
                      </m:r>
                      <m:r>
                        <a:rPr lang="cs-CZ" b="0" i="1" smtClean="0">
                          <a:latin typeface="Cambria Math"/>
                          <a:sym typeface="Symbol"/>
                        </a:rPr>
                        <m:t>·</m:t>
                      </m:r>
                      <m:d>
                        <m:dPr>
                          <m:begChr m:val="|"/>
                          <m:endChr m:val="|"/>
                          <m:ctrlPr>
                            <a:rPr lang="cs-CZ" i="1">
                              <a:latin typeface="Cambria Math"/>
                            </a:rPr>
                          </m:ctrlPr>
                        </m:dPr>
                        <m:e>
                          <m:r>
                            <a:rPr lang="cs-CZ" i="1">
                              <a:latin typeface="Cambria Math"/>
                            </a:rPr>
                            <m:t>𝐴𝐵</m:t>
                          </m:r>
                        </m:e>
                      </m:d>
                    </m:oMath>
                  </m:oMathPara>
                </a14:m>
                <a:endParaRPr lang="cs-CZ" dirty="0"/>
              </a:p>
            </p:txBody>
          </p:sp>
        </mc:Choice>
        <mc:Fallback xmlns="">
          <p:sp>
            <p:nvSpPr>
              <p:cNvPr id="62" name="TextovéPole 61"/>
              <p:cNvSpPr txBox="1">
                <a:spLocks noRot="1" noChangeAspect="1" noMove="1" noResize="1" noEditPoints="1" noAdjustHandles="1" noChangeArrowheads="1" noChangeShapeType="1" noTextEdit="1"/>
              </p:cNvSpPr>
              <p:nvPr/>
            </p:nvSpPr>
            <p:spPr>
              <a:xfrm>
                <a:off x="4680000" y="3672000"/>
                <a:ext cx="2176358" cy="369332"/>
              </a:xfrm>
              <a:prstGeom prst="rect">
                <a:avLst/>
              </a:prstGeom>
              <a:blipFill rotWithShape="1">
                <a:blip r:embed="rId13"/>
                <a:stretch>
                  <a:fillRect b="-13115"/>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3" name="TextovéPole 62"/>
              <p:cNvSpPr txBox="1"/>
              <p:nvPr/>
            </p:nvSpPr>
            <p:spPr>
              <a:xfrm>
                <a:off x="4680000" y="4104000"/>
                <a:ext cx="210710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𝐵𝐶</m:t>
                          </m:r>
                        </m:e>
                      </m:d>
                      <m:r>
                        <a:rPr lang="cs-CZ" b="0" i="1" smtClean="0">
                          <a:latin typeface="Cambria Math"/>
                        </a:rPr>
                        <m:t>=</m:t>
                      </m:r>
                      <m:r>
                        <a:rPr lang="cs-CZ" b="0" i="1" smtClean="0">
                          <a:latin typeface="Cambria Math"/>
                        </a:rPr>
                        <m:t>𝑐𝑜𝑠</m:t>
                      </m:r>
                      <m:r>
                        <a:rPr lang="cs-CZ" b="0" i="1" smtClean="0">
                          <a:latin typeface="Cambria Math"/>
                          <a:sym typeface="Symbol"/>
                        </a:rPr>
                        <m:t>64°</m:t>
                      </m:r>
                      <m:r>
                        <a:rPr lang="cs-CZ" b="0" i="1" smtClean="0">
                          <a:latin typeface="Cambria Math"/>
                        </a:rPr>
                        <m:t>·16</m:t>
                      </m:r>
                    </m:oMath>
                  </m:oMathPara>
                </a14:m>
                <a:endParaRPr lang="cs-CZ" dirty="0"/>
              </a:p>
            </p:txBody>
          </p:sp>
        </mc:Choice>
        <mc:Fallback xmlns="">
          <p:sp>
            <p:nvSpPr>
              <p:cNvPr id="63" name="TextovéPole 62"/>
              <p:cNvSpPr txBox="1">
                <a:spLocks noRot="1" noChangeAspect="1" noMove="1" noResize="1" noEditPoints="1" noAdjustHandles="1" noChangeArrowheads="1" noChangeShapeType="1" noTextEdit="1"/>
              </p:cNvSpPr>
              <p:nvPr/>
            </p:nvSpPr>
            <p:spPr>
              <a:xfrm>
                <a:off x="4680000" y="4104000"/>
                <a:ext cx="2107102" cy="369332"/>
              </a:xfrm>
              <a:prstGeom prst="rect">
                <a:avLst/>
              </a:prstGeom>
              <a:blipFill rotWithShape="1">
                <a:blip r:embed="rId14"/>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4" name="TextovéPole 63"/>
              <p:cNvSpPr txBox="1"/>
              <p:nvPr/>
            </p:nvSpPr>
            <p:spPr>
              <a:xfrm>
                <a:off x="4680000" y="4536000"/>
                <a:ext cx="255629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𝐵𝐶</m:t>
                          </m:r>
                        </m:e>
                      </m:d>
                      <m:r>
                        <a:rPr lang="cs-CZ" b="0" i="1" smtClean="0">
                          <a:latin typeface="Cambria Math"/>
                        </a:rPr>
                        <m:t>=0,438 4·16</m:t>
                      </m:r>
                    </m:oMath>
                  </m:oMathPara>
                </a14:m>
                <a:endParaRPr lang="cs-CZ" dirty="0"/>
              </a:p>
            </p:txBody>
          </p:sp>
        </mc:Choice>
        <mc:Fallback xmlns="">
          <p:sp>
            <p:nvSpPr>
              <p:cNvPr id="64" name="TextovéPole 63"/>
              <p:cNvSpPr txBox="1">
                <a:spLocks noRot="1" noChangeAspect="1" noMove="1" noResize="1" noEditPoints="1" noAdjustHandles="1" noChangeArrowheads="1" noChangeShapeType="1" noTextEdit="1"/>
              </p:cNvSpPr>
              <p:nvPr/>
            </p:nvSpPr>
            <p:spPr>
              <a:xfrm>
                <a:off x="4680000" y="4536000"/>
                <a:ext cx="2556296" cy="369332"/>
              </a:xfrm>
              <a:prstGeom prst="rect">
                <a:avLst/>
              </a:prstGeom>
              <a:blipFill rotWithShape="1">
                <a:blip r:embed="rId15"/>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6" name="TextovéPole 65"/>
              <p:cNvSpPr txBox="1"/>
              <p:nvPr/>
            </p:nvSpPr>
            <p:spPr>
              <a:xfrm>
                <a:off x="4680000" y="4968000"/>
                <a:ext cx="203337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u="sng" smtClean="0">
                              <a:latin typeface="Cambria Math"/>
                            </a:rPr>
                          </m:ctrlPr>
                        </m:dPr>
                        <m:e>
                          <m:r>
                            <a:rPr lang="cs-CZ" b="0" i="1" u="sng" smtClean="0">
                              <a:latin typeface="Cambria Math"/>
                            </a:rPr>
                            <m:t>𝐵𝐶</m:t>
                          </m:r>
                        </m:e>
                      </m:d>
                      <m:r>
                        <a:rPr lang="cs-CZ" b="0" i="1" u="sng" smtClean="0">
                          <a:latin typeface="Cambria Math"/>
                        </a:rPr>
                        <m:t>=7</m:t>
                      </m:r>
                    </m:oMath>
                  </m:oMathPara>
                </a14:m>
                <a:endParaRPr lang="cs-CZ" u="sng" dirty="0"/>
              </a:p>
            </p:txBody>
          </p:sp>
        </mc:Choice>
        <mc:Fallback xmlns="">
          <p:sp>
            <p:nvSpPr>
              <p:cNvPr id="66" name="TextovéPole 65"/>
              <p:cNvSpPr txBox="1">
                <a:spLocks noRot="1" noChangeAspect="1" noMove="1" noResize="1" noEditPoints="1" noAdjustHandles="1" noChangeArrowheads="1" noChangeShapeType="1" noTextEdit="1"/>
              </p:cNvSpPr>
              <p:nvPr/>
            </p:nvSpPr>
            <p:spPr>
              <a:xfrm>
                <a:off x="4680000" y="4968000"/>
                <a:ext cx="2033370" cy="369332"/>
              </a:xfrm>
              <a:prstGeom prst="rect">
                <a:avLst/>
              </a:prstGeom>
              <a:blipFill rotWithShape="1">
                <a:blip r:embed="rId16"/>
                <a:stretch>
                  <a:fillRect/>
                </a:stretch>
              </a:blipFill>
            </p:spPr>
            <p:txBody>
              <a:bodyPr/>
              <a:lstStyle/>
              <a:p>
                <a:r>
                  <a:rPr lang="cs-CZ">
                    <a:noFill/>
                  </a:rPr>
                  <a:t> </a:t>
                </a:r>
              </a:p>
            </p:txBody>
          </p:sp>
        </mc:Fallback>
      </mc:AlternateContent>
      <mc:AlternateContent xmlns:mc="http://schemas.openxmlformats.org/markup-compatibility/2006">
        <mc:Choice xmlns:a14="http://schemas.microsoft.com/office/drawing/2010/main" Requires="a14">
          <p:sp>
            <p:nvSpPr>
              <p:cNvPr id="67" name="TextovéPole 66"/>
              <p:cNvSpPr txBox="1"/>
              <p:nvPr/>
            </p:nvSpPr>
            <p:spPr>
              <a:xfrm>
                <a:off x="4680000" y="5400000"/>
                <a:ext cx="203337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u="dbl" smtClean="0">
                              <a:latin typeface="Cambria Math"/>
                            </a:rPr>
                          </m:ctrlPr>
                        </m:dPr>
                        <m:e>
                          <m:r>
                            <a:rPr lang="cs-CZ" b="0" i="1" u="dbl" smtClean="0">
                              <a:latin typeface="Cambria Math"/>
                            </a:rPr>
                            <m:t>𝐵𝐶</m:t>
                          </m:r>
                        </m:e>
                      </m:d>
                      <m:r>
                        <a:rPr lang="cs-CZ" b="0" i="1" u="dbl" smtClean="0">
                          <a:latin typeface="Cambria Math"/>
                        </a:rPr>
                        <m:t>=7 </m:t>
                      </m:r>
                      <m:r>
                        <a:rPr lang="cs-CZ" b="0" i="1" u="dbl" smtClean="0">
                          <a:latin typeface="Cambria Math"/>
                        </a:rPr>
                        <m:t>𝑐𝑚</m:t>
                      </m:r>
                    </m:oMath>
                  </m:oMathPara>
                </a14:m>
                <a:endParaRPr lang="cs-CZ" u="dbl" dirty="0"/>
              </a:p>
            </p:txBody>
          </p:sp>
        </mc:Choice>
        <mc:Fallback>
          <p:sp>
            <p:nvSpPr>
              <p:cNvPr id="67" name="TextovéPole 66"/>
              <p:cNvSpPr txBox="1">
                <a:spLocks noRot="1" noChangeAspect="1" noMove="1" noResize="1" noEditPoints="1" noAdjustHandles="1" noChangeArrowheads="1" noChangeShapeType="1" noTextEdit="1"/>
              </p:cNvSpPr>
              <p:nvPr/>
            </p:nvSpPr>
            <p:spPr>
              <a:xfrm>
                <a:off x="4680000" y="5400000"/>
                <a:ext cx="2033370" cy="369332"/>
              </a:xfrm>
              <a:prstGeom prst="rect">
                <a:avLst/>
              </a:prstGeom>
              <a:blipFill rotWithShape="1">
                <a:blip r:embed="rId17"/>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8" name="TextovéPole 67"/>
              <p:cNvSpPr txBox="1"/>
              <p:nvPr/>
            </p:nvSpPr>
            <p:spPr>
              <a:xfrm>
                <a:off x="2088000" y="3672000"/>
                <a:ext cx="2176358"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𝐴</m:t>
                          </m:r>
                          <m:r>
                            <a:rPr lang="cs-CZ" i="1">
                              <a:latin typeface="Cambria Math"/>
                            </a:rPr>
                            <m:t>𝐶</m:t>
                          </m:r>
                        </m:e>
                      </m:d>
                      <m:r>
                        <a:rPr lang="cs-CZ" b="0" i="1" smtClean="0">
                          <a:latin typeface="Cambria Math"/>
                        </a:rPr>
                        <m:t>=</m:t>
                      </m:r>
                      <m:r>
                        <a:rPr lang="cs-CZ" i="1" smtClean="0">
                          <a:latin typeface="Cambria Math"/>
                        </a:rPr>
                        <m:t>𝑠</m:t>
                      </m:r>
                      <m:r>
                        <a:rPr lang="cs-CZ" b="0" i="1" smtClean="0">
                          <a:latin typeface="Cambria Math"/>
                        </a:rPr>
                        <m:t>𝑖𝑛</m:t>
                      </m:r>
                      <m:r>
                        <a:rPr lang="cs-CZ" i="1">
                          <a:latin typeface="Cambria Math"/>
                          <a:sym typeface="Symbol"/>
                        </a:rPr>
                        <m:t></m:t>
                      </m:r>
                      <m:r>
                        <a:rPr lang="cs-CZ" b="0" i="1" smtClean="0">
                          <a:latin typeface="Cambria Math"/>
                          <a:sym typeface="Symbol"/>
                        </a:rPr>
                        <m:t>·</m:t>
                      </m:r>
                      <m:d>
                        <m:dPr>
                          <m:begChr m:val="|"/>
                          <m:endChr m:val="|"/>
                          <m:ctrlPr>
                            <a:rPr lang="cs-CZ" i="1">
                              <a:latin typeface="Cambria Math"/>
                            </a:rPr>
                          </m:ctrlPr>
                        </m:dPr>
                        <m:e>
                          <m:r>
                            <a:rPr lang="cs-CZ" i="1">
                              <a:latin typeface="Cambria Math"/>
                            </a:rPr>
                            <m:t>𝐴𝐵</m:t>
                          </m:r>
                        </m:e>
                      </m:d>
                    </m:oMath>
                  </m:oMathPara>
                </a14:m>
                <a:endParaRPr lang="cs-CZ" dirty="0"/>
              </a:p>
            </p:txBody>
          </p:sp>
        </mc:Choice>
        <mc:Fallback xmlns="">
          <p:sp>
            <p:nvSpPr>
              <p:cNvPr id="68" name="TextovéPole 67"/>
              <p:cNvSpPr txBox="1">
                <a:spLocks noRot="1" noChangeAspect="1" noMove="1" noResize="1" noEditPoints="1" noAdjustHandles="1" noChangeArrowheads="1" noChangeShapeType="1" noTextEdit="1"/>
              </p:cNvSpPr>
              <p:nvPr/>
            </p:nvSpPr>
            <p:spPr>
              <a:xfrm>
                <a:off x="2088000" y="3672000"/>
                <a:ext cx="2176358" cy="369332"/>
              </a:xfrm>
              <a:prstGeom prst="rect">
                <a:avLst/>
              </a:prstGeom>
              <a:blipFill rotWithShape="1">
                <a:blip r:embed="rId18"/>
                <a:stretch>
                  <a:fillRect b="-13115"/>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69" name="TextovéPole 68"/>
              <p:cNvSpPr txBox="1"/>
              <p:nvPr/>
            </p:nvSpPr>
            <p:spPr>
              <a:xfrm>
                <a:off x="2088000" y="4104000"/>
                <a:ext cx="2348091"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𝐴</m:t>
                          </m:r>
                          <m:r>
                            <a:rPr lang="cs-CZ" i="1">
                              <a:latin typeface="Cambria Math"/>
                            </a:rPr>
                            <m:t>𝐶</m:t>
                          </m:r>
                        </m:e>
                      </m:d>
                      <m:r>
                        <a:rPr lang="cs-CZ" b="0" i="1" smtClean="0">
                          <a:latin typeface="Cambria Math"/>
                        </a:rPr>
                        <m:t>=</m:t>
                      </m:r>
                      <m:r>
                        <a:rPr lang="cs-CZ" i="1" smtClean="0">
                          <a:latin typeface="Cambria Math"/>
                        </a:rPr>
                        <m:t>𝑠</m:t>
                      </m:r>
                      <m:r>
                        <a:rPr lang="cs-CZ" b="0" i="1" smtClean="0">
                          <a:latin typeface="Cambria Math"/>
                        </a:rPr>
                        <m:t>𝑖𝑛</m:t>
                      </m:r>
                      <m:r>
                        <a:rPr lang="cs-CZ" b="0" i="1" smtClean="0">
                          <a:latin typeface="Cambria Math"/>
                          <a:sym typeface="Symbol"/>
                        </a:rPr>
                        <m:t>64°·</m:t>
                      </m:r>
                      <m:r>
                        <a:rPr lang="cs-CZ" b="0" i="1" smtClean="0">
                          <a:latin typeface="Cambria Math"/>
                        </a:rPr>
                        <m:t>16</m:t>
                      </m:r>
                    </m:oMath>
                  </m:oMathPara>
                </a14:m>
                <a:endParaRPr lang="cs-CZ" dirty="0"/>
              </a:p>
            </p:txBody>
          </p:sp>
        </mc:Choice>
        <mc:Fallback xmlns="">
          <p:sp>
            <p:nvSpPr>
              <p:cNvPr id="69" name="TextovéPole 68"/>
              <p:cNvSpPr txBox="1">
                <a:spLocks noRot="1" noChangeAspect="1" noMove="1" noResize="1" noEditPoints="1" noAdjustHandles="1" noChangeArrowheads="1" noChangeShapeType="1" noTextEdit="1"/>
              </p:cNvSpPr>
              <p:nvPr/>
            </p:nvSpPr>
            <p:spPr>
              <a:xfrm>
                <a:off x="2088000" y="4104000"/>
                <a:ext cx="2348091" cy="369332"/>
              </a:xfrm>
              <a:prstGeom prst="rect">
                <a:avLst/>
              </a:prstGeom>
              <a:blipFill rotWithShape="1">
                <a:blip r:embed="rId19"/>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70" name="TextovéPole 69"/>
              <p:cNvSpPr txBox="1"/>
              <p:nvPr/>
            </p:nvSpPr>
            <p:spPr>
              <a:xfrm>
                <a:off x="2088000" y="4536000"/>
                <a:ext cx="262828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smtClean="0">
                              <a:latin typeface="Cambria Math"/>
                            </a:rPr>
                          </m:ctrlPr>
                        </m:dPr>
                        <m:e>
                          <m:r>
                            <a:rPr lang="cs-CZ" b="0" i="1" smtClean="0">
                              <a:latin typeface="Cambria Math"/>
                            </a:rPr>
                            <m:t>𝐴</m:t>
                          </m:r>
                          <m:r>
                            <a:rPr lang="cs-CZ" i="1">
                              <a:latin typeface="Cambria Math"/>
                            </a:rPr>
                            <m:t>𝐶</m:t>
                          </m:r>
                        </m:e>
                      </m:d>
                      <m:r>
                        <a:rPr lang="cs-CZ" b="0" i="1" smtClean="0">
                          <a:latin typeface="Cambria Math"/>
                        </a:rPr>
                        <m:t>=</m:t>
                      </m:r>
                      <m:r>
                        <a:rPr lang="cs-CZ" i="1" smtClean="0">
                          <a:latin typeface="Cambria Math"/>
                        </a:rPr>
                        <m:t>1</m:t>
                      </m:r>
                      <m:r>
                        <a:rPr lang="cs-CZ" b="0" i="1" smtClean="0">
                          <a:latin typeface="Cambria Math"/>
                        </a:rPr>
                        <m:t>6</m:t>
                      </m:r>
                      <m:r>
                        <a:rPr lang="cs-CZ" b="0" i="1" smtClean="0">
                          <a:latin typeface="Cambria Math"/>
                          <a:sym typeface="Symbol"/>
                        </a:rPr>
                        <m:t>·</m:t>
                      </m:r>
                      <m:r>
                        <a:rPr lang="cs-CZ" b="0" i="1" smtClean="0">
                          <a:latin typeface="Cambria Math"/>
                        </a:rPr>
                        <m:t>0,898 8</m:t>
                      </m:r>
                    </m:oMath>
                  </m:oMathPara>
                </a14:m>
                <a:endParaRPr lang="cs-CZ" dirty="0"/>
              </a:p>
            </p:txBody>
          </p:sp>
        </mc:Choice>
        <mc:Fallback xmlns="">
          <p:sp>
            <p:nvSpPr>
              <p:cNvPr id="70" name="TextovéPole 69"/>
              <p:cNvSpPr txBox="1">
                <a:spLocks noRot="1" noChangeAspect="1" noMove="1" noResize="1" noEditPoints="1" noAdjustHandles="1" noChangeArrowheads="1" noChangeShapeType="1" noTextEdit="1"/>
              </p:cNvSpPr>
              <p:nvPr/>
            </p:nvSpPr>
            <p:spPr>
              <a:xfrm>
                <a:off x="2088000" y="4536000"/>
                <a:ext cx="2628280" cy="369332"/>
              </a:xfrm>
              <a:prstGeom prst="rect">
                <a:avLst/>
              </a:prstGeom>
              <a:blipFill rotWithShape="1">
                <a:blip r:embed="rId20"/>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71" name="TextovéPole 70"/>
              <p:cNvSpPr txBox="1"/>
              <p:nvPr/>
            </p:nvSpPr>
            <p:spPr>
              <a:xfrm>
                <a:off x="2088000" y="4968000"/>
                <a:ext cx="262828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u="sng" smtClean="0">
                              <a:latin typeface="Cambria Math"/>
                            </a:rPr>
                          </m:ctrlPr>
                        </m:dPr>
                        <m:e>
                          <m:r>
                            <a:rPr lang="cs-CZ" b="0" i="1" u="sng" smtClean="0">
                              <a:latin typeface="Cambria Math"/>
                            </a:rPr>
                            <m:t>𝐴</m:t>
                          </m:r>
                          <m:r>
                            <a:rPr lang="cs-CZ" i="1" u="sng">
                              <a:latin typeface="Cambria Math"/>
                            </a:rPr>
                            <m:t>𝐶</m:t>
                          </m:r>
                        </m:e>
                      </m:d>
                      <m:r>
                        <a:rPr lang="cs-CZ" b="0" i="1" u="sng" smtClean="0">
                          <a:latin typeface="Cambria Math"/>
                        </a:rPr>
                        <m:t>=</m:t>
                      </m:r>
                      <m:r>
                        <a:rPr lang="cs-CZ" i="1" u="sng" smtClean="0">
                          <a:latin typeface="Cambria Math"/>
                        </a:rPr>
                        <m:t>1</m:t>
                      </m:r>
                      <m:r>
                        <a:rPr lang="cs-CZ" b="0" i="1" u="sng" smtClean="0">
                          <a:latin typeface="Cambria Math"/>
                        </a:rPr>
                        <m:t>4,4</m:t>
                      </m:r>
                    </m:oMath>
                  </m:oMathPara>
                </a14:m>
                <a:endParaRPr lang="cs-CZ" u="sng" dirty="0"/>
              </a:p>
            </p:txBody>
          </p:sp>
        </mc:Choice>
        <mc:Fallback xmlns="">
          <p:sp>
            <p:nvSpPr>
              <p:cNvPr id="71" name="TextovéPole 70"/>
              <p:cNvSpPr txBox="1">
                <a:spLocks noRot="1" noChangeAspect="1" noMove="1" noResize="1" noEditPoints="1" noAdjustHandles="1" noChangeArrowheads="1" noChangeShapeType="1" noTextEdit="1"/>
              </p:cNvSpPr>
              <p:nvPr/>
            </p:nvSpPr>
            <p:spPr>
              <a:xfrm>
                <a:off x="2088000" y="4968000"/>
                <a:ext cx="2628280" cy="369332"/>
              </a:xfrm>
              <a:prstGeom prst="rect">
                <a:avLst/>
              </a:prstGeom>
              <a:blipFill rotWithShape="1">
                <a:blip r:embed="rId21"/>
                <a:stretch>
                  <a:fillRect/>
                </a:stretch>
              </a:blipFill>
            </p:spPr>
            <p:txBody>
              <a:bodyPr/>
              <a:lstStyle/>
              <a:p>
                <a:r>
                  <a:rPr lang="cs-CZ">
                    <a:noFill/>
                  </a:rPr>
                  <a:t> </a:t>
                </a:r>
              </a:p>
            </p:txBody>
          </p:sp>
        </mc:Fallback>
      </mc:AlternateContent>
      <mc:AlternateContent xmlns:mc="http://schemas.openxmlformats.org/markup-compatibility/2006">
        <mc:Choice xmlns:a14="http://schemas.microsoft.com/office/drawing/2010/main" Requires="a14">
          <p:sp>
            <p:nvSpPr>
              <p:cNvPr id="72" name="TextovéPole 71"/>
              <p:cNvSpPr txBox="1"/>
              <p:nvPr/>
            </p:nvSpPr>
            <p:spPr>
              <a:xfrm>
                <a:off x="2088000" y="5400000"/>
                <a:ext cx="262828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d>
                        <m:dPr>
                          <m:begChr m:val="|"/>
                          <m:endChr m:val="|"/>
                          <m:ctrlPr>
                            <a:rPr lang="cs-CZ" i="1" u="dbl" smtClean="0">
                              <a:latin typeface="Cambria Math"/>
                            </a:rPr>
                          </m:ctrlPr>
                        </m:dPr>
                        <m:e>
                          <m:r>
                            <a:rPr lang="cs-CZ" b="0" i="1" u="dbl" smtClean="0">
                              <a:latin typeface="Cambria Math"/>
                            </a:rPr>
                            <m:t>𝐴</m:t>
                          </m:r>
                          <m:r>
                            <a:rPr lang="cs-CZ" i="1" u="dbl">
                              <a:latin typeface="Cambria Math"/>
                            </a:rPr>
                            <m:t>𝐶</m:t>
                          </m:r>
                        </m:e>
                      </m:d>
                      <m:r>
                        <a:rPr lang="cs-CZ" b="0" i="1" u="dbl" smtClean="0">
                          <a:latin typeface="Cambria Math"/>
                        </a:rPr>
                        <m:t>=</m:t>
                      </m:r>
                      <m:r>
                        <a:rPr lang="cs-CZ" i="1" u="dbl" smtClean="0">
                          <a:latin typeface="Cambria Math"/>
                        </a:rPr>
                        <m:t>1</m:t>
                      </m:r>
                      <m:r>
                        <a:rPr lang="cs-CZ" b="0" i="1" u="dbl" smtClean="0">
                          <a:latin typeface="Cambria Math"/>
                        </a:rPr>
                        <m:t>4,4</m:t>
                      </m:r>
                      <m:r>
                        <a:rPr lang="cs-CZ" b="0" i="1" u="dbl" smtClean="0">
                          <a:latin typeface="Cambria Math"/>
                        </a:rPr>
                        <m:t> </m:t>
                      </m:r>
                      <m:r>
                        <a:rPr lang="cs-CZ" b="0" i="1" u="dbl" smtClean="0">
                          <a:latin typeface="Cambria Math"/>
                        </a:rPr>
                        <m:t>𝑐𝑚</m:t>
                      </m:r>
                    </m:oMath>
                  </m:oMathPara>
                </a14:m>
                <a:endParaRPr lang="cs-CZ" u="dbl" dirty="0"/>
              </a:p>
            </p:txBody>
          </p:sp>
        </mc:Choice>
        <mc:Fallback>
          <p:sp>
            <p:nvSpPr>
              <p:cNvPr id="72" name="TextovéPole 71"/>
              <p:cNvSpPr txBox="1">
                <a:spLocks noRot="1" noChangeAspect="1" noMove="1" noResize="1" noEditPoints="1" noAdjustHandles="1" noChangeArrowheads="1" noChangeShapeType="1" noTextEdit="1"/>
              </p:cNvSpPr>
              <p:nvPr/>
            </p:nvSpPr>
            <p:spPr>
              <a:xfrm>
                <a:off x="2088000" y="5400000"/>
                <a:ext cx="2628280" cy="369332"/>
              </a:xfrm>
              <a:prstGeom prst="rect">
                <a:avLst/>
              </a:prstGeom>
              <a:blipFill rotWithShape="1">
                <a:blip r:embed="rId22"/>
                <a:stretch>
                  <a:fillRect/>
                </a:stretch>
              </a:blipFill>
            </p:spPr>
            <p:txBody>
              <a:bodyPr/>
              <a:lstStyle/>
              <a:p>
                <a:r>
                  <a:rPr lang="cs-CZ">
                    <a:noFill/>
                  </a:rPr>
                  <a:t> </a:t>
                </a:r>
              </a:p>
            </p:txBody>
          </p:sp>
        </mc:Fallback>
      </mc:AlternateContent>
    </p:spTree>
    <p:extLst>
      <p:ext uri="{BB962C8B-B14F-4D97-AF65-F5344CB8AC3E}">
        <p14:creationId xmlns:p14="http://schemas.microsoft.com/office/powerpoint/2010/main" val="2513866153"/>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ppt_x"/>
                                          </p:val>
                                        </p:tav>
                                        <p:tav tm="100000">
                                          <p:val>
                                            <p:strVal val="#ppt_x"/>
                                          </p:val>
                                        </p:tav>
                                      </p:tavLst>
                                    </p:anim>
                                    <p:anim calcmode="lin" valueType="num">
                                      <p:cBhvr additive="base">
                                        <p:cTn id="1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ppt_x"/>
                                          </p:val>
                                        </p:tav>
                                        <p:tav tm="100000">
                                          <p:val>
                                            <p:strVal val="#ppt_x"/>
                                          </p:val>
                                        </p:tav>
                                      </p:tavLst>
                                    </p:anim>
                                    <p:anim calcmode="lin" valueType="num">
                                      <p:cBhvr additive="base">
                                        <p:cTn id="3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ppt_x"/>
                                          </p:val>
                                        </p:tav>
                                        <p:tav tm="100000">
                                          <p:val>
                                            <p:strVal val="#ppt_x"/>
                                          </p:val>
                                        </p:tav>
                                      </p:tavLst>
                                    </p:anim>
                                    <p:anim calcmode="lin" valueType="num">
                                      <p:cBhvr additive="base">
                                        <p:cTn id="3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ppt_x"/>
                                          </p:val>
                                        </p:tav>
                                        <p:tav tm="100000">
                                          <p:val>
                                            <p:strVal val="#ppt_x"/>
                                          </p:val>
                                        </p:tav>
                                      </p:tavLst>
                                    </p:anim>
                                    <p:anim calcmode="lin" valueType="num">
                                      <p:cBhvr additive="base">
                                        <p:cTn id="54" dur="500" fill="hold"/>
                                        <p:tgtEl>
                                          <p:spTgt spid="4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500" fill="hold"/>
                                        <p:tgtEl>
                                          <p:spTgt spid="49"/>
                                        </p:tgtEl>
                                        <p:attrNameLst>
                                          <p:attrName>ppt_x</p:attrName>
                                        </p:attrNameLst>
                                      </p:cBhvr>
                                      <p:tavLst>
                                        <p:tav tm="0">
                                          <p:val>
                                            <p:strVal val="#ppt_x"/>
                                          </p:val>
                                        </p:tav>
                                        <p:tav tm="100000">
                                          <p:val>
                                            <p:strVal val="#ppt_x"/>
                                          </p:val>
                                        </p:tav>
                                      </p:tavLst>
                                    </p:anim>
                                    <p:anim calcmode="lin" valueType="num">
                                      <p:cBhvr additive="base">
                                        <p:cTn id="58" dur="500" fill="hold"/>
                                        <p:tgtEl>
                                          <p:spTgt spid="49"/>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500" fill="hold"/>
                                        <p:tgtEl>
                                          <p:spTgt spid="45"/>
                                        </p:tgtEl>
                                        <p:attrNameLst>
                                          <p:attrName>ppt_x</p:attrName>
                                        </p:attrNameLst>
                                      </p:cBhvr>
                                      <p:tavLst>
                                        <p:tav tm="0">
                                          <p:val>
                                            <p:strVal val="#ppt_x"/>
                                          </p:val>
                                        </p:tav>
                                        <p:tav tm="100000">
                                          <p:val>
                                            <p:strVal val="#ppt_x"/>
                                          </p:val>
                                        </p:tav>
                                      </p:tavLst>
                                    </p:anim>
                                    <p:anim calcmode="lin" valueType="num">
                                      <p:cBhvr additive="base">
                                        <p:cTn id="66" dur="500" fill="hold"/>
                                        <p:tgtEl>
                                          <p:spTgt spid="4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additive="base">
                                        <p:cTn id="69" dur="500" fill="hold"/>
                                        <p:tgtEl>
                                          <p:spTgt spid="51"/>
                                        </p:tgtEl>
                                        <p:attrNameLst>
                                          <p:attrName>ppt_x</p:attrName>
                                        </p:attrNameLst>
                                      </p:cBhvr>
                                      <p:tavLst>
                                        <p:tav tm="0">
                                          <p:val>
                                            <p:strVal val="#ppt_x"/>
                                          </p:val>
                                        </p:tav>
                                        <p:tav tm="100000">
                                          <p:val>
                                            <p:strVal val="#ppt_x"/>
                                          </p:val>
                                        </p:tav>
                                      </p:tavLst>
                                    </p:anim>
                                    <p:anim calcmode="lin" valueType="num">
                                      <p:cBhvr additive="base">
                                        <p:cTn id="70" dur="500" fill="hold"/>
                                        <p:tgtEl>
                                          <p:spTgt spid="51"/>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ppt_x"/>
                                          </p:val>
                                        </p:tav>
                                        <p:tav tm="100000">
                                          <p:val>
                                            <p:strVal val="#ppt_x"/>
                                          </p:val>
                                        </p:tav>
                                      </p:tavLst>
                                    </p:anim>
                                    <p:anim calcmode="lin" valueType="num">
                                      <p:cBhvr additive="base">
                                        <p:cTn id="74" dur="500" fill="hold"/>
                                        <p:tgtEl>
                                          <p:spTgt spid="46"/>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ppt_x"/>
                                          </p:val>
                                        </p:tav>
                                        <p:tav tm="100000">
                                          <p:val>
                                            <p:strVal val="#ppt_x"/>
                                          </p:val>
                                        </p:tav>
                                      </p:tavLst>
                                    </p:anim>
                                    <p:anim calcmode="lin" valueType="num">
                                      <p:cBhvr additive="base">
                                        <p:cTn id="78" dur="500" fill="hold"/>
                                        <p:tgtEl>
                                          <p:spTgt spid="40"/>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48"/>
                                        </p:tgtEl>
                                        <p:attrNameLst>
                                          <p:attrName>style.visibility</p:attrName>
                                        </p:attrNameLst>
                                      </p:cBhvr>
                                      <p:to>
                                        <p:strVal val="visible"/>
                                      </p:to>
                                    </p:set>
                                    <p:anim calcmode="lin" valueType="num">
                                      <p:cBhvr additive="base">
                                        <p:cTn id="81" dur="500" fill="hold"/>
                                        <p:tgtEl>
                                          <p:spTgt spid="48"/>
                                        </p:tgtEl>
                                        <p:attrNameLst>
                                          <p:attrName>ppt_x</p:attrName>
                                        </p:attrNameLst>
                                      </p:cBhvr>
                                      <p:tavLst>
                                        <p:tav tm="0">
                                          <p:val>
                                            <p:strVal val="#ppt_x"/>
                                          </p:val>
                                        </p:tav>
                                        <p:tav tm="100000">
                                          <p:val>
                                            <p:strVal val="#ppt_x"/>
                                          </p:val>
                                        </p:tav>
                                      </p:tavLst>
                                    </p:anim>
                                    <p:anim calcmode="lin" valueType="num">
                                      <p:cBhvr additive="base">
                                        <p:cTn id="82" dur="500" fill="hold"/>
                                        <p:tgtEl>
                                          <p:spTgt spid="4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additive="base">
                                        <p:cTn id="85" dur="500" fill="hold"/>
                                        <p:tgtEl>
                                          <p:spTgt spid="50"/>
                                        </p:tgtEl>
                                        <p:attrNameLst>
                                          <p:attrName>ppt_x</p:attrName>
                                        </p:attrNameLst>
                                      </p:cBhvr>
                                      <p:tavLst>
                                        <p:tav tm="0">
                                          <p:val>
                                            <p:strVal val="#ppt_x"/>
                                          </p:val>
                                        </p:tav>
                                        <p:tav tm="100000">
                                          <p:val>
                                            <p:strVal val="#ppt_x"/>
                                          </p:val>
                                        </p:tav>
                                      </p:tavLst>
                                    </p:anim>
                                    <p:anim calcmode="lin" valueType="num">
                                      <p:cBhvr additive="base">
                                        <p:cTn id="86" dur="500" fill="hold"/>
                                        <p:tgtEl>
                                          <p:spTgt spid="5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 calcmode="lin" valueType="num">
                                      <p:cBhvr additive="base">
                                        <p:cTn id="89" dur="500" fill="hold"/>
                                        <p:tgtEl>
                                          <p:spTgt spid="44"/>
                                        </p:tgtEl>
                                        <p:attrNameLst>
                                          <p:attrName>ppt_x</p:attrName>
                                        </p:attrNameLst>
                                      </p:cBhvr>
                                      <p:tavLst>
                                        <p:tav tm="0">
                                          <p:val>
                                            <p:strVal val="#ppt_x"/>
                                          </p:val>
                                        </p:tav>
                                        <p:tav tm="100000">
                                          <p:val>
                                            <p:strVal val="#ppt_x"/>
                                          </p:val>
                                        </p:tav>
                                      </p:tavLst>
                                    </p:anim>
                                    <p:anim calcmode="lin" valueType="num">
                                      <p:cBhvr additive="base">
                                        <p:cTn id="90" dur="500" fill="hold"/>
                                        <p:tgtEl>
                                          <p:spTgt spid="44"/>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41"/>
                                        </p:tgtEl>
                                        <p:attrNameLst>
                                          <p:attrName>style.visibility</p:attrName>
                                        </p:attrNameLst>
                                      </p:cBhvr>
                                      <p:to>
                                        <p:strVal val="visible"/>
                                      </p:to>
                                    </p:set>
                                    <p:anim calcmode="lin" valueType="num">
                                      <p:cBhvr additive="base">
                                        <p:cTn id="93" dur="500" fill="hold"/>
                                        <p:tgtEl>
                                          <p:spTgt spid="41"/>
                                        </p:tgtEl>
                                        <p:attrNameLst>
                                          <p:attrName>ppt_x</p:attrName>
                                        </p:attrNameLst>
                                      </p:cBhvr>
                                      <p:tavLst>
                                        <p:tav tm="0">
                                          <p:val>
                                            <p:strVal val="#ppt_x"/>
                                          </p:val>
                                        </p:tav>
                                        <p:tav tm="100000">
                                          <p:val>
                                            <p:strVal val="#ppt_x"/>
                                          </p:val>
                                        </p:tav>
                                      </p:tavLst>
                                    </p:anim>
                                    <p:anim calcmode="lin" valueType="num">
                                      <p:cBhvr additive="base">
                                        <p:cTn id="94" dur="500" fill="hold"/>
                                        <p:tgtEl>
                                          <p:spTgt spid="4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3"/>
                                        </p:tgtEl>
                                        <p:attrNameLst>
                                          <p:attrName>style.visibility</p:attrName>
                                        </p:attrNameLst>
                                      </p:cBhvr>
                                      <p:to>
                                        <p:strVal val="visible"/>
                                      </p:to>
                                    </p:set>
                                    <p:anim calcmode="lin" valueType="num">
                                      <p:cBhvr additive="base">
                                        <p:cTn id="97" dur="500" fill="hold"/>
                                        <p:tgtEl>
                                          <p:spTgt spid="43"/>
                                        </p:tgtEl>
                                        <p:attrNameLst>
                                          <p:attrName>ppt_x</p:attrName>
                                        </p:attrNameLst>
                                      </p:cBhvr>
                                      <p:tavLst>
                                        <p:tav tm="0">
                                          <p:val>
                                            <p:strVal val="#ppt_x"/>
                                          </p:val>
                                        </p:tav>
                                        <p:tav tm="100000">
                                          <p:val>
                                            <p:strVal val="#ppt_x"/>
                                          </p:val>
                                        </p:tav>
                                      </p:tavLst>
                                    </p:anim>
                                    <p:anim calcmode="lin" valueType="num">
                                      <p:cBhvr additive="base">
                                        <p:cTn id="9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31" presetClass="entr" presetSubtype="0" fill="hold" grpId="0" nodeType="clickEffect">
                                  <p:stCondLst>
                                    <p:cond delay="0"/>
                                  </p:stCondLst>
                                  <p:childTnLst>
                                    <p:set>
                                      <p:cBhvr>
                                        <p:cTn id="102" dur="1" fill="hold">
                                          <p:stCondLst>
                                            <p:cond delay="0"/>
                                          </p:stCondLst>
                                        </p:cTn>
                                        <p:tgtEl>
                                          <p:spTgt spid="58"/>
                                        </p:tgtEl>
                                        <p:attrNameLst>
                                          <p:attrName>style.visibility</p:attrName>
                                        </p:attrNameLst>
                                      </p:cBhvr>
                                      <p:to>
                                        <p:strVal val="visible"/>
                                      </p:to>
                                    </p:set>
                                    <p:anim calcmode="lin" valueType="num">
                                      <p:cBhvr>
                                        <p:cTn id="103" dur="1000" fill="hold"/>
                                        <p:tgtEl>
                                          <p:spTgt spid="58"/>
                                        </p:tgtEl>
                                        <p:attrNameLst>
                                          <p:attrName>ppt_w</p:attrName>
                                        </p:attrNameLst>
                                      </p:cBhvr>
                                      <p:tavLst>
                                        <p:tav tm="0">
                                          <p:val>
                                            <p:fltVal val="0"/>
                                          </p:val>
                                        </p:tav>
                                        <p:tav tm="100000">
                                          <p:val>
                                            <p:strVal val="#ppt_w"/>
                                          </p:val>
                                        </p:tav>
                                      </p:tavLst>
                                    </p:anim>
                                    <p:anim calcmode="lin" valueType="num">
                                      <p:cBhvr>
                                        <p:cTn id="104" dur="1000" fill="hold"/>
                                        <p:tgtEl>
                                          <p:spTgt spid="58"/>
                                        </p:tgtEl>
                                        <p:attrNameLst>
                                          <p:attrName>ppt_h</p:attrName>
                                        </p:attrNameLst>
                                      </p:cBhvr>
                                      <p:tavLst>
                                        <p:tav tm="0">
                                          <p:val>
                                            <p:fltVal val="0"/>
                                          </p:val>
                                        </p:tav>
                                        <p:tav tm="100000">
                                          <p:val>
                                            <p:strVal val="#ppt_h"/>
                                          </p:val>
                                        </p:tav>
                                      </p:tavLst>
                                    </p:anim>
                                    <p:anim calcmode="lin" valueType="num">
                                      <p:cBhvr>
                                        <p:cTn id="105" dur="1000" fill="hold"/>
                                        <p:tgtEl>
                                          <p:spTgt spid="58"/>
                                        </p:tgtEl>
                                        <p:attrNameLst>
                                          <p:attrName>style.rotation</p:attrName>
                                        </p:attrNameLst>
                                      </p:cBhvr>
                                      <p:tavLst>
                                        <p:tav tm="0">
                                          <p:val>
                                            <p:fltVal val="90"/>
                                          </p:val>
                                        </p:tav>
                                        <p:tav tm="100000">
                                          <p:val>
                                            <p:fltVal val="0"/>
                                          </p:val>
                                        </p:tav>
                                      </p:tavLst>
                                    </p:anim>
                                    <p:animEffect transition="in" filter="fade">
                                      <p:cBhvr>
                                        <p:cTn id="106" dur="1000"/>
                                        <p:tgtEl>
                                          <p:spTgt spid="58"/>
                                        </p:tgtEl>
                                      </p:cBhvr>
                                    </p:animEffect>
                                  </p:childTnLst>
                                </p:cTn>
                              </p:par>
                            </p:childTnLst>
                          </p:cTn>
                        </p:par>
                      </p:childTnLst>
                    </p:cTn>
                  </p:par>
                  <p:par>
                    <p:cTn id="107" fill="hold">
                      <p:stCondLst>
                        <p:cond delay="indefinite"/>
                      </p:stCondLst>
                      <p:childTnLst>
                        <p:par>
                          <p:cTn id="108" fill="hold">
                            <p:stCondLst>
                              <p:cond delay="0"/>
                            </p:stCondLst>
                            <p:childTnLst>
                              <p:par>
                                <p:cTn id="109" presetID="31" presetClass="exit" presetSubtype="0" fill="hold" grpId="1" nodeType="clickEffect">
                                  <p:stCondLst>
                                    <p:cond delay="0"/>
                                  </p:stCondLst>
                                  <p:childTnLst>
                                    <p:anim calcmode="lin" valueType="num">
                                      <p:cBhvr>
                                        <p:cTn id="110" dur="1000"/>
                                        <p:tgtEl>
                                          <p:spTgt spid="58"/>
                                        </p:tgtEl>
                                        <p:attrNameLst>
                                          <p:attrName>ppt_w</p:attrName>
                                        </p:attrNameLst>
                                      </p:cBhvr>
                                      <p:tavLst>
                                        <p:tav tm="0">
                                          <p:val>
                                            <p:strVal val="ppt_w"/>
                                          </p:val>
                                        </p:tav>
                                        <p:tav tm="100000">
                                          <p:val>
                                            <p:fltVal val="0"/>
                                          </p:val>
                                        </p:tav>
                                      </p:tavLst>
                                    </p:anim>
                                    <p:anim calcmode="lin" valueType="num">
                                      <p:cBhvr>
                                        <p:cTn id="111" dur="1000"/>
                                        <p:tgtEl>
                                          <p:spTgt spid="58"/>
                                        </p:tgtEl>
                                        <p:attrNameLst>
                                          <p:attrName>ppt_h</p:attrName>
                                        </p:attrNameLst>
                                      </p:cBhvr>
                                      <p:tavLst>
                                        <p:tav tm="0">
                                          <p:val>
                                            <p:strVal val="ppt_h"/>
                                          </p:val>
                                        </p:tav>
                                        <p:tav tm="100000">
                                          <p:val>
                                            <p:fltVal val="0"/>
                                          </p:val>
                                        </p:tav>
                                      </p:tavLst>
                                    </p:anim>
                                    <p:anim calcmode="lin" valueType="num">
                                      <p:cBhvr>
                                        <p:cTn id="112" dur="1000"/>
                                        <p:tgtEl>
                                          <p:spTgt spid="58"/>
                                        </p:tgtEl>
                                        <p:attrNameLst>
                                          <p:attrName>style.rotation</p:attrName>
                                        </p:attrNameLst>
                                      </p:cBhvr>
                                      <p:tavLst>
                                        <p:tav tm="0">
                                          <p:val>
                                            <p:fltVal val="0"/>
                                          </p:val>
                                        </p:tav>
                                        <p:tav tm="100000">
                                          <p:val>
                                            <p:fltVal val="90"/>
                                          </p:val>
                                        </p:tav>
                                      </p:tavLst>
                                    </p:anim>
                                    <p:animEffect transition="out" filter="fade">
                                      <p:cBhvr>
                                        <p:cTn id="113" dur="1000"/>
                                        <p:tgtEl>
                                          <p:spTgt spid="58"/>
                                        </p:tgtEl>
                                      </p:cBhvr>
                                    </p:animEffect>
                                    <p:set>
                                      <p:cBhvr>
                                        <p:cTn id="114" dur="1" fill="hold">
                                          <p:stCondLst>
                                            <p:cond delay="999"/>
                                          </p:stCondLst>
                                        </p:cTn>
                                        <p:tgtEl>
                                          <p:spTgt spid="58"/>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59"/>
                                        </p:tgtEl>
                                        <p:attrNameLst>
                                          <p:attrName>style.visibility</p:attrName>
                                        </p:attrNameLst>
                                      </p:cBhvr>
                                      <p:to>
                                        <p:strVal val="visible"/>
                                      </p:to>
                                    </p:set>
                                    <p:anim calcmode="lin" valueType="num">
                                      <p:cBhvr additive="base">
                                        <p:cTn id="119" dur="500" fill="hold"/>
                                        <p:tgtEl>
                                          <p:spTgt spid="59"/>
                                        </p:tgtEl>
                                        <p:attrNameLst>
                                          <p:attrName>ppt_x</p:attrName>
                                        </p:attrNameLst>
                                      </p:cBhvr>
                                      <p:tavLst>
                                        <p:tav tm="0">
                                          <p:val>
                                            <p:strVal val="#ppt_x"/>
                                          </p:val>
                                        </p:tav>
                                        <p:tav tm="100000">
                                          <p:val>
                                            <p:strVal val="#ppt_x"/>
                                          </p:val>
                                        </p:tav>
                                      </p:tavLst>
                                    </p:anim>
                                    <p:anim calcmode="lin" valueType="num">
                                      <p:cBhvr additive="base">
                                        <p:cTn id="120"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60"/>
                                        </p:tgtEl>
                                        <p:attrNameLst>
                                          <p:attrName>style.visibility</p:attrName>
                                        </p:attrNameLst>
                                      </p:cBhvr>
                                      <p:to>
                                        <p:strVal val="visible"/>
                                      </p:to>
                                    </p:set>
                                    <p:anim calcmode="lin" valueType="num">
                                      <p:cBhvr additive="base">
                                        <p:cTn id="125" dur="500" fill="hold"/>
                                        <p:tgtEl>
                                          <p:spTgt spid="60"/>
                                        </p:tgtEl>
                                        <p:attrNameLst>
                                          <p:attrName>ppt_x</p:attrName>
                                        </p:attrNameLst>
                                      </p:cBhvr>
                                      <p:tavLst>
                                        <p:tav tm="0">
                                          <p:val>
                                            <p:strVal val="#ppt_x"/>
                                          </p:val>
                                        </p:tav>
                                        <p:tav tm="100000">
                                          <p:val>
                                            <p:strVal val="#ppt_x"/>
                                          </p:val>
                                        </p:tav>
                                      </p:tavLst>
                                    </p:anim>
                                    <p:anim calcmode="lin" valueType="num">
                                      <p:cBhvr additive="base">
                                        <p:cTn id="126"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31" presetClass="entr" presetSubtype="0" fill="hold" grpId="0" nodeType="clickEffect">
                                  <p:stCondLst>
                                    <p:cond delay="0"/>
                                  </p:stCondLst>
                                  <p:childTnLst>
                                    <p:set>
                                      <p:cBhvr>
                                        <p:cTn id="130" dur="1" fill="hold">
                                          <p:stCondLst>
                                            <p:cond delay="0"/>
                                          </p:stCondLst>
                                        </p:cTn>
                                        <p:tgtEl>
                                          <p:spTgt spid="52"/>
                                        </p:tgtEl>
                                        <p:attrNameLst>
                                          <p:attrName>style.visibility</p:attrName>
                                        </p:attrNameLst>
                                      </p:cBhvr>
                                      <p:to>
                                        <p:strVal val="visible"/>
                                      </p:to>
                                    </p:set>
                                    <p:anim calcmode="lin" valueType="num">
                                      <p:cBhvr>
                                        <p:cTn id="131" dur="1000" fill="hold"/>
                                        <p:tgtEl>
                                          <p:spTgt spid="52"/>
                                        </p:tgtEl>
                                        <p:attrNameLst>
                                          <p:attrName>ppt_w</p:attrName>
                                        </p:attrNameLst>
                                      </p:cBhvr>
                                      <p:tavLst>
                                        <p:tav tm="0">
                                          <p:val>
                                            <p:fltVal val="0"/>
                                          </p:val>
                                        </p:tav>
                                        <p:tav tm="100000">
                                          <p:val>
                                            <p:strVal val="#ppt_w"/>
                                          </p:val>
                                        </p:tav>
                                      </p:tavLst>
                                    </p:anim>
                                    <p:anim calcmode="lin" valueType="num">
                                      <p:cBhvr>
                                        <p:cTn id="132" dur="1000" fill="hold"/>
                                        <p:tgtEl>
                                          <p:spTgt spid="52"/>
                                        </p:tgtEl>
                                        <p:attrNameLst>
                                          <p:attrName>ppt_h</p:attrName>
                                        </p:attrNameLst>
                                      </p:cBhvr>
                                      <p:tavLst>
                                        <p:tav tm="0">
                                          <p:val>
                                            <p:fltVal val="0"/>
                                          </p:val>
                                        </p:tav>
                                        <p:tav tm="100000">
                                          <p:val>
                                            <p:strVal val="#ppt_h"/>
                                          </p:val>
                                        </p:tav>
                                      </p:tavLst>
                                    </p:anim>
                                    <p:anim calcmode="lin" valueType="num">
                                      <p:cBhvr>
                                        <p:cTn id="133" dur="1000" fill="hold"/>
                                        <p:tgtEl>
                                          <p:spTgt spid="52"/>
                                        </p:tgtEl>
                                        <p:attrNameLst>
                                          <p:attrName>style.rotation</p:attrName>
                                        </p:attrNameLst>
                                      </p:cBhvr>
                                      <p:tavLst>
                                        <p:tav tm="0">
                                          <p:val>
                                            <p:fltVal val="90"/>
                                          </p:val>
                                        </p:tav>
                                        <p:tav tm="100000">
                                          <p:val>
                                            <p:fltVal val="0"/>
                                          </p:val>
                                        </p:tav>
                                      </p:tavLst>
                                    </p:anim>
                                    <p:animEffect transition="in" filter="fade">
                                      <p:cBhvr>
                                        <p:cTn id="134" dur="1000"/>
                                        <p:tgtEl>
                                          <p:spTgt spid="52"/>
                                        </p:tgtEl>
                                      </p:cBhvr>
                                    </p:animEffect>
                                  </p:childTnLst>
                                </p:cTn>
                              </p:par>
                            </p:childTnLst>
                          </p:cTn>
                        </p:par>
                      </p:childTnLst>
                    </p:cTn>
                  </p:par>
                  <p:par>
                    <p:cTn id="135" fill="hold">
                      <p:stCondLst>
                        <p:cond delay="indefinite"/>
                      </p:stCondLst>
                      <p:childTnLst>
                        <p:par>
                          <p:cTn id="136" fill="hold">
                            <p:stCondLst>
                              <p:cond delay="0"/>
                            </p:stCondLst>
                            <p:childTnLst>
                              <p:par>
                                <p:cTn id="137" presetID="31" presetClass="exit" presetSubtype="0" fill="hold" grpId="1" nodeType="clickEffect">
                                  <p:stCondLst>
                                    <p:cond delay="0"/>
                                  </p:stCondLst>
                                  <p:childTnLst>
                                    <p:anim calcmode="lin" valueType="num">
                                      <p:cBhvr>
                                        <p:cTn id="138" dur="1000"/>
                                        <p:tgtEl>
                                          <p:spTgt spid="52"/>
                                        </p:tgtEl>
                                        <p:attrNameLst>
                                          <p:attrName>ppt_w</p:attrName>
                                        </p:attrNameLst>
                                      </p:cBhvr>
                                      <p:tavLst>
                                        <p:tav tm="0">
                                          <p:val>
                                            <p:strVal val="ppt_w"/>
                                          </p:val>
                                        </p:tav>
                                        <p:tav tm="100000">
                                          <p:val>
                                            <p:fltVal val="0"/>
                                          </p:val>
                                        </p:tav>
                                      </p:tavLst>
                                    </p:anim>
                                    <p:anim calcmode="lin" valueType="num">
                                      <p:cBhvr>
                                        <p:cTn id="139" dur="1000"/>
                                        <p:tgtEl>
                                          <p:spTgt spid="52"/>
                                        </p:tgtEl>
                                        <p:attrNameLst>
                                          <p:attrName>ppt_h</p:attrName>
                                        </p:attrNameLst>
                                      </p:cBhvr>
                                      <p:tavLst>
                                        <p:tav tm="0">
                                          <p:val>
                                            <p:strVal val="ppt_h"/>
                                          </p:val>
                                        </p:tav>
                                        <p:tav tm="100000">
                                          <p:val>
                                            <p:fltVal val="0"/>
                                          </p:val>
                                        </p:tav>
                                      </p:tavLst>
                                    </p:anim>
                                    <p:anim calcmode="lin" valueType="num">
                                      <p:cBhvr>
                                        <p:cTn id="140" dur="1000"/>
                                        <p:tgtEl>
                                          <p:spTgt spid="52"/>
                                        </p:tgtEl>
                                        <p:attrNameLst>
                                          <p:attrName>style.rotation</p:attrName>
                                        </p:attrNameLst>
                                      </p:cBhvr>
                                      <p:tavLst>
                                        <p:tav tm="0">
                                          <p:val>
                                            <p:fltVal val="0"/>
                                          </p:val>
                                        </p:tav>
                                        <p:tav tm="100000">
                                          <p:val>
                                            <p:fltVal val="90"/>
                                          </p:val>
                                        </p:tav>
                                      </p:tavLst>
                                    </p:anim>
                                    <p:animEffect transition="out" filter="fade">
                                      <p:cBhvr>
                                        <p:cTn id="141" dur="1000"/>
                                        <p:tgtEl>
                                          <p:spTgt spid="52"/>
                                        </p:tgtEl>
                                      </p:cBhvr>
                                    </p:animEffect>
                                    <p:set>
                                      <p:cBhvr>
                                        <p:cTn id="142" dur="1" fill="hold">
                                          <p:stCondLst>
                                            <p:cond delay="999"/>
                                          </p:stCondLst>
                                        </p:cTn>
                                        <p:tgtEl>
                                          <p:spTgt spid="52"/>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2" presetClass="entr" presetSubtype="4" fill="hold" grpId="0" nodeType="clickEffect">
                                  <p:stCondLst>
                                    <p:cond delay="0"/>
                                  </p:stCondLst>
                                  <p:childTnLst>
                                    <p:set>
                                      <p:cBhvr>
                                        <p:cTn id="146" dur="1" fill="hold">
                                          <p:stCondLst>
                                            <p:cond delay="0"/>
                                          </p:stCondLst>
                                        </p:cTn>
                                        <p:tgtEl>
                                          <p:spTgt spid="53"/>
                                        </p:tgtEl>
                                        <p:attrNameLst>
                                          <p:attrName>style.visibility</p:attrName>
                                        </p:attrNameLst>
                                      </p:cBhvr>
                                      <p:to>
                                        <p:strVal val="visible"/>
                                      </p:to>
                                    </p:set>
                                    <p:anim calcmode="lin" valueType="num">
                                      <p:cBhvr additive="base">
                                        <p:cTn id="147" dur="500" fill="hold"/>
                                        <p:tgtEl>
                                          <p:spTgt spid="53"/>
                                        </p:tgtEl>
                                        <p:attrNameLst>
                                          <p:attrName>ppt_x</p:attrName>
                                        </p:attrNameLst>
                                      </p:cBhvr>
                                      <p:tavLst>
                                        <p:tav tm="0">
                                          <p:val>
                                            <p:strVal val="#ppt_x"/>
                                          </p:val>
                                        </p:tav>
                                        <p:tav tm="100000">
                                          <p:val>
                                            <p:strVal val="#ppt_x"/>
                                          </p:val>
                                        </p:tav>
                                      </p:tavLst>
                                    </p:anim>
                                    <p:anim calcmode="lin" valueType="num">
                                      <p:cBhvr additive="base">
                                        <p:cTn id="14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2" presetClass="entr" presetSubtype="4" fill="hold" grpId="0" nodeType="clickEffect">
                                  <p:stCondLst>
                                    <p:cond delay="0"/>
                                  </p:stCondLst>
                                  <p:childTnLst>
                                    <p:set>
                                      <p:cBhvr>
                                        <p:cTn id="152" dur="1" fill="hold">
                                          <p:stCondLst>
                                            <p:cond delay="0"/>
                                          </p:stCondLst>
                                        </p:cTn>
                                        <p:tgtEl>
                                          <p:spTgt spid="68"/>
                                        </p:tgtEl>
                                        <p:attrNameLst>
                                          <p:attrName>style.visibility</p:attrName>
                                        </p:attrNameLst>
                                      </p:cBhvr>
                                      <p:to>
                                        <p:strVal val="visible"/>
                                      </p:to>
                                    </p:set>
                                    <p:anim calcmode="lin" valueType="num">
                                      <p:cBhvr additive="base">
                                        <p:cTn id="153" dur="500" fill="hold"/>
                                        <p:tgtEl>
                                          <p:spTgt spid="68"/>
                                        </p:tgtEl>
                                        <p:attrNameLst>
                                          <p:attrName>ppt_x</p:attrName>
                                        </p:attrNameLst>
                                      </p:cBhvr>
                                      <p:tavLst>
                                        <p:tav tm="0">
                                          <p:val>
                                            <p:strVal val="#ppt_x"/>
                                          </p:val>
                                        </p:tav>
                                        <p:tav tm="100000">
                                          <p:val>
                                            <p:strVal val="#ppt_x"/>
                                          </p:val>
                                        </p:tav>
                                      </p:tavLst>
                                    </p:anim>
                                    <p:anim calcmode="lin" valueType="num">
                                      <p:cBhvr additive="base">
                                        <p:cTn id="154"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2" presetClass="entr" presetSubtype="4" fill="hold" grpId="0" nodeType="clickEffect">
                                  <p:stCondLst>
                                    <p:cond delay="0"/>
                                  </p:stCondLst>
                                  <p:childTnLst>
                                    <p:set>
                                      <p:cBhvr>
                                        <p:cTn id="158" dur="1" fill="hold">
                                          <p:stCondLst>
                                            <p:cond delay="0"/>
                                          </p:stCondLst>
                                        </p:cTn>
                                        <p:tgtEl>
                                          <p:spTgt spid="69"/>
                                        </p:tgtEl>
                                        <p:attrNameLst>
                                          <p:attrName>style.visibility</p:attrName>
                                        </p:attrNameLst>
                                      </p:cBhvr>
                                      <p:to>
                                        <p:strVal val="visible"/>
                                      </p:to>
                                    </p:set>
                                    <p:anim calcmode="lin" valueType="num">
                                      <p:cBhvr additive="base">
                                        <p:cTn id="159" dur="500" fill="hold"/>
                                        <p:tgtEl>
                                          <p:spTgt spid="69"/>
                                        </p:tgtEl>
                                        <p:attrNameLst>
                                          <p:attrName>ppt_x</p:attrName>
                                        </p:attrNameLst>
                                      </p:cBhvr>
                                      <p:tavLst>
                                        <p:tav tm="0">
                                          <p:val>
                                            <p:strVal val="#ppt_x"/>
                                          </p:val>
                                        </p:tav>
                                        <p:tav tm="100000">
                                          <p:val>
                                            <p:strVal val="#ppt_x"/>
                                          </p:val>
                                        </p:tav>
                                      </p:tavLst>
                                    </p:anim>
                                    <p:anim calcmode="lin" valueType="num">
                                      <p:cBhvr additive="base">
                                        <p:cTn id="160"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161" fill="hold">
                      <p:stCondLst>
                        <p:cond delay="indefinite"/>
                      </p:stCondLst>
                      <p:childTnLst>
                        <p:par>
                          <p:cTn id="162" fill="hold">
                            <p:stCondLst>
                              <p:cond delay="0"/>
                            </p:stCondLst>
                            <p:childTnLst>
                              <p:par>
                                <p:cTn id="163" presetID="2" presetClass="entr" presetSubtype="4" fill="hold" grpId="0" nodeType="clickEffect">
                                  <p:stCondLst>
                                    <p:cond delay="0"/>
                                  </p:stCondLst>
                                  <p:childTnLst>
                                    <p:set>
                                      <p:cBhvr>
                                        <p:cTn id="164" dur="1" fill="hold">
                                          <p:stCondLst>
                                            <p:cond delay="0"/>
                                          </p:stCondLst>
                                        </p:cTn>
                                        <p:tgtEl>
                                          <p:spTgt spid="70"/>
                                        </p:tgtEl>
                                        <p:attrNameLst>
                                          <p:attrName>style.visibility</p:attrName>
                                        </p:attrNameLst>
                                      </p:cBhvr>
                                      <p:to>
                                        <p:strVal val="visible"/>
                                      </p:to>
                                    </p:set>
                                    <p:anim calcmode="lin" valueType="num">
                                      <p:cBhvr additive="base">
                                        <p:cTn id="165" dur="500" fill="hold"/>
                                        <p:tgtEl>
                                          <p:spTgt spid="70"/>
                                        </p:tgtEl>
                                        <p:attrNameLst>
                                          <p:attrName>ppt_x</p:attrName>
                                        </p:attrNameLst>
                                      </p:cBhvr>
                                      <p:tavLst>
                                        <p:tav tm="0">
                                          <p:val>
                                            <p:strVal val="#ppt_x"/>
                                          </p:val>
                                        </p:tav>
                                        <p:tav tm="100000">
                                          <p:val>
                                            <p:strVal val="#ppt_x"/>
                                          </p:val>
                                        </p:tav>
                                      </p:tavLst>
                                    </p:anim>
                                    <p:anim calcmode="lin" valueType="num">
                                      <p:cBhvr additive="base">
                                        <p:cTn id="166"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par>
                    <p:cTn id="167" fill="hold">
                      <p:stCondLst>
                        <p:cond delay="indefinite"/>
                      </p:stCondLst>
                      <p:childTnLst>
                        <p:par>
                          <p:cTn id="168" fill="hold">
                            <p:stCondLst>
                              <p:cond delay="0"/>
                            </p:stCondLst>
                            <p:childTnLst>
                              <p:par>
                                <p:cTn id="169" presetID="2" presetClass="entr" presetSubtype="4" fill="hold" grpId="0" nodeType="clickEffect">
                                  <p:stCondLst>
                                    <p:cond delay="0"/>
                                  </p:stCondLst>
                                  <p:childTnLst>
                                    <p:set>
                                      <p:cBhvr>
                                        <p:cTn id="170" dur="1" fill="hold">
                                          <p:stCondLst>
                                            <p:cond delay="0"/>
                                          </p:stCondLst>
                                        </p:cTn>
                                        <p:tgtEl>
                                          <p:spTgt spid="71"/>
                                        </p:tgtEl>
                                        <p:attrNameLst>
                                          <p:attrName>style.visibility</p:attrName>
                                        </p:attrNameLst>
                                      </p:cBhvr>
                                      <p:to>
                                        <p:strVal val="visible"/>
                                      </p:to>
                                    </p:set>
                                    <p:anim calcmode="lin" valueType="num">
                                      <p:cBhvr additive="base">
                                        <p:cTn id="171" dur="500" fill="hold"/>
                                        <p:tgtEl>
                                          <p:spTgt spid="71"/>
                                        </p:tgtEl>
                                        <p:attrNameLst>
                                          <p:attrName>ppt_x</p:attrName>
                                        </p:attrNameLst>
                                      </p:cBhvr>
                                      <p:tavLst>
                                        <p:tav tm="0">
                                          <p:val>
                                            <p:strVal val="#ppt_x"/>
                                          </p:val>
                                        </p:tav>
                                        <p:tav tm="100000">
                                          <p:val>
                                            <p:strVal val="#ppt_x"/>
                                          </p:val>
                                        </p:tav>
                                      </p:tavLst>
                                    </p:anim>
                                    <p:anim calcmode="lin" valueType="num">
                                      <p:cBhvr additive="base">
                                        <p:cTn id="172"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173" fill="hold">
                      <p:stCondLst>
                        <p:cond delay="indefinite"/>
                      </p:stCondLst>
                      <p:childTnLst>
                        <p:par>
                          <p:cTn id="174" fill="hold">
                            <p:stCondLst>
                              <p:cond delay="0"/>
                            </p:stCondLst>
                            <p:childTnLst>
                              <p:par>
                                <p:cTn id="175" presetID="2" presetClass="entr" presetSubtype="4" fill="hold" grpId="0" nodeType="clickEffect">
                                  <p:stCondLst>
                                    <p:cond delay="0"/>
                                  </p:stCondLst>
                                  <p:childTnLst>
                                    <p:set>
                                      <p:cBhvr>
                                        <p:cTn id="176" dur="1" fill="hold">
                                          <p:stCondLst>
                                            <p:cond delay="0"/>
                                          </p:stCondLst>
                                        </p:cTn>
                                        <p:tgtEl>
                                          <p:spTgt spid="72"/>
                                        </p:tgtEl>
                                        <p:attrNameLst>
                                          <p:attrName>style.visibility</p:attrName>
                                        </p:attrNameLst>
                                      </p:cBhvr>
                                      <p:to>
                                        <p:strVal val="visible"/>
                                      </p:to>
                                    </p:set>
                                    <p:anim calcmode="lin" valueType="num">
                                      <p:cBhvr additive="base">
                                        <p:cTn id="177" dur="500" fill="hold"/>
                                        <p:tgtEl>
                                          <p:spTgt spid="72"/>
                                        </p:tgtEl>
                                        <p:attrNameLst>
                                          <p:attrName>ppt_x</p:attrName>
                                        </p:attrNameLst>
                                      </p:cBhvr>
                                      <p:tavLst>
                                        <p:tav tm="0">
                                          <p:val>
                                            <p:strVal val="#ppt_x"/>
                                          </p:val>
                                        </p:tav>
                                        <p:tav tm="100000">
                                          <p:val>
                                            <p:strVal val="#ppt_x"/>
                                          </p:val>
                                        </p:tav>
                                      </p:tavLst>
                                    </p:anim>
                                    <p:anim calcmode="lin" valueType="num">
                                      <p:cBhvr additive="base">
                                        <p:cTn id="178"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179" fill="hold">
                      <p:stCondLst>
                        <p:cond delay="indefinite"/>
                      </p:stCondLst>
                      <p:childTnLst>
                        <p:par>
                          <p:cTn id="180" fill="hold">
                            <p:stCondLst>
                              <p:cond delay="0"/>
                            </p:stCondLst>
                            <p:childTnLst>
                              <p:par>
                                <p:cTn id="181" presetID="31" presetClass="entr" presetSubtype="0" fill="hold" grpId="0" nodeType="clickEffect">
                                  <p:stCondLst>
                                    <p:cond delay="0"/>
                                  </p:stCondLst>
                                  <p:childTnLst>
                                    <p:set>
                                      <p:cBhvr>
                                        <p:cTn id="182" dur="1" fill="hold">
                                          <p:stCondLst>
                                            <p:cond delay="0"/>
                                          </p:stCondLst>
                                        </p:cTn>
                                        <p:tgtEl>
                                          <p:spTgt spid="57"/>
                                        </p:tgtEl>
                                        <p:attrNameLst>
                                          <p:attrName>style.visibility</p:attrName>
                                        </p:attrNameLst>
                                      </p:cBhvr>
                                      <p:to>
                                        <p:strVal val="visible"/>
                                      </p:to>
                                    </p:set>
                                    <p:anim calcmode="lin" valueType="num">
                                      <p:cBhvr>
                                        <p:cTn id="183" dur="1000" fill="hold"/>
                                        <p:tgtEl>
                                          <p:spTgt spid="57"/>
                                        </p:tgtEl>
                                        <p:attrNameLst>
                                          <p:attrName>ppt_w</p:attrName>
                                        </p:attrNameLst>
                                      </p:cBhvr>
                                      <p:tavLst>
                                        <p:tav tm="0">
                                          <p:val>
                                            <p:fltVal val="0"/>
                                          </p:val>
                                        </p:tav>
                                        <p:tav tm="100000">
                                          <p:val>
                                            <p:strVal val="#ppt_w"/>
                                          </p:val>
                                        </p:tav>
                                      </p:tavLst>
                                    </p:anim>
                                    <p:anim calcmode="lin" valueType="num">
                                      <p:cBhvr>
                                        <p:cTn id="184" dur="1000" fill="hold"/>
                                        <p:tgtEl>
                                          <p:spTgt spid="57"/>
                                        </p:tgtEl>
                                        <p:attrNameLst>
                                          <p:attrName>ppt_h</p:attrName>
                                        </p:attrNameLst>
                                      </p:cBhvr>
                                      <p:tavLst>
                                        <p:tav tm="0">
                                          <p:val>
                                            <p:fltVal val="0"/>
                                          </p:val>
                                        </p:tav>
                                        <p:tav tm="100000">
                                          <p:val>
                                            <p:strVal val="#ppt_h"/>
                                          </p:val>
                                        </p:tav>
                                      </p:tavLst>
                                    </p:anim>
                                    <p:anim calcmode="lin" valueType="num">
                                      <p:cBhvr>
                                        <p:cTn id="185" dur="1000" fill="hold"/>
                                        <p:tgtEl>
                                          <p:spTgt spid="57"/>
                                        </p:tgtEl>
                                        <p:attrNameLst>
                                          <p:attrName>style.rotation</p:attrName>
                                        </p:attrNameLst>
                                      </p:cBhvr>
                                      <p:tavLst>
                                        <p:tav tm="0">
                                          <p:val>
                                            <p:fltVal val="90"/>
                                          </p:val>
                                        </p:tav>
                                        <p:tav tm="100000">
                                          <p:val>
                                            <p:fltVal val="0"/>
                                          </p:val>
                                        </p:tav>
                                      </p:tavLst>
                                    </p:anim>
                                    <p:animEffect transition="in" filter="fade">
                                      <p:cBhvr>
                                        <p:cTn id="186" dur="1000"/>
                                        <p:tgtEl>
                                          <p:spTgt spid="57"/>
                                        </p:tgtEl>
                                      </p:cBhvr>
                                    </p:animEffect>
                                  </p:childTnLst>
                                </p:cTn>
                              </p:par>
                            </p:childTnLst>
                          </p:cTn>
                        </p:par>
                      </p:childTnLst>
                    </p:cTn>
                  </p:par>
                  <p:par>
                    <p:cTn id="187" fill="hold">
                      <p:stCondLst>
                        <p:cond delay="indefinite"/>
                      </p:stCondLst>
                      <p:childTnLst>
                        <p:par>
                          <p:cTn id="188" fill="hold">
                            <p:stCondLst>
                              <p:cond delay="0"/>
                            </p:stCondLst>
                            <p:childTnLst>
                              <p:par>
                                <p:cTn id="189" presetID="31" presetClass="exit" presetSubtype="0" fill="hold" grpId="1" nodeType="clickEffect">
                                  <p:stCondLst>
                                    <p:cond delay="0"/>
                                  </p:stCondLst>
                                  <p:childTnLst>
                                    <p:anim calcmode="lin" valueType="num">
                                      <p:cBhvr>
                                        <p:cTn id="190" dur="1000"/>
                                        <p:tgtEl>
                                          <p:spTgt spid="57"/>
                                        </p:tgtEl>
                                        <p:attrNameLst>
                                          <p:attrName>ppt_w</p:attrName>
                                        </p:attrNameLst>
                                      </p:cBhvr>
                                      <p:tavLst>
                                        <p:tav tm="0">
                                          <p:val>
                                            <p:strVal val="ppt_w"/>
                                          </p:val>
                                        </p:tav>
                                        <p:tav tm="100000">
                                          <p:val>
                                            <p:fltVal val="0"/>
                                          </p:val>
                                        </p:tav>
                                      </p:tavLst>
                                    </p:anim>
                                    <p:anim calcmode="lin" valueType="num">
                                      <p:cBhvr>
                                        <p:cTn id="191" dur="1000"/>
                                        <p:tgtEl>
                                          <p:spTgt spid="57"/>
                                        </p:tgtEl>
                                        <p:attrNameLst>
                                          <p:attrName>ppt_h</p:attrName>
                                        </p:attrNameLst>
                                      </p:cBhvr>
                                      <p:tavLst>
                                        <p:tav tm="0">
                                          <p:val>
                                            <p:strVal val="ppt_h"/>
                                          </p:val>
                                        </p:tav>
                                        <p:tav tm="100000">
                                          <p:val>
                                            <p:fltVal val="0"/>
                                          </p:val>
                                        </p:tav>
                                      </p:tavLst>
                                    </p:anim>
                                    <p:anim calcmode="lin" valueType="num">
                                      <p:cBhvr>
                                        <p:cTn id="192" dur="1000"/>
                                        <p:tgtEl>
                                          <p:spTgt spid="57"/>
                                        </p:tgtEl>
                                        <p:attrNameLst>
                                          <p:attrName>style.rotation</p:attrName>
                                        </p:attrNameLst>
                                      </p:cBhvr>
                                      <p:tavLst>
                                        <p:tav tm="0">
                                          <p:val>
                                            <p:fltVal val="0"/>
                                          </p:val>
                                        </p:tav>
                                        <p:tav tm="100000">
                                          <p:val>
                                            <p:fltVal val="90"/>
                                          </p:val>
                                        </p:tav>
                                      </p:tavLst>
                                    </p:anim>
                                    <p:animEffect transition="out" filter="fade">
                                      <p:cBhvr>
                                        <p:cTn id="193" dur="1000"/>
                                        <p:tgtEl>
                                          <p:spTgt spid="57"/>
                                        </p:tgtEl>
                                      </p:cBhvr>
                                    </p:animEffect>
                                    <p:set>
                                      <p:cBhvr>
                                        <p:cTn id="194" dur="1" fill="hold">
                                          <p:stCondLst>
                                            <p:cond delay="999"/>
                                          </p:stCondLst>
                                        </p:cTn>
                                        <p:tgtEl>
                                          <p:spTgt spid="57"/>
                                        </p:tgtEl>
                                        <p:attrNameLst>
                                          <p:attrName>style.visibility</p:attrName>
                                        </p:attrNameLst>
                                      </p:cBhvr>
                                      <p:to>
                                        <p:strVal val="hidden"/>
                                      </p:to>
                                    </p:set>
                                  </p:childTnLst>
                                </p:cTn>
                              </p:par>
                            </p:childTnLst>
                          </p:cTn>
                        </p:par>
                      </p:childTnLst>
                    </p:cTn>
                  </p:par>
                  <p:par>
                    <p:cTn id="195" fill="hold">
                      <p:stCondLst>
                        <p:cond delay="indefinite"/>
                      </p:stCondLst>
                      <p:childTnLst>
                        <p:par>
                          <p:cTn id="196" fill="hold">
                            <p:stCondLst>
                              <p:cond delay="0"/>
                            </p:stCondLst>
                            <p:childTnLst>
                              <p:par>
                                <p:cTn id="197" presetID="2" presetClass="entr" presetSubtype="4" fill="hold" grpId="0" nodeType="clickEffect">
                                  <p:stCondLst>
                                    <p:cond delay="0"/>
                                  </p:stCondLst>
                                  <p:childTnLst>
                                    <p:set>
                                      <p:cBhvr>
                                        <p:cTn id="198" dur="1" fill="hold">
                                          <p:stCondLst>
                                            <p:cond delay="0"/>
                                          </p:stCondLst>
                                        </p:cTn>
                                        <p:tgtEl>
                                          <p:spTgt spid="61"/>
                                        </p:tgtEl>
                                        <p:attrNameLst>
                                          <p:attrName>style.visibility</p:attrName>
                                        </p:attrNameLst>
                                      </p:cBhvr>
                                      <p:to>
                                        <p:strVal val="visible"/>
                                      </p:to>
                                    </p:set>
                                    <p:anim calcmode="lin" valueType="num">
                                      <p:cBhvr additive="base">
                                        <p:cTn id="199" dur="500" fill="hold"/>
                                        <p:tgtEl>
                                          <p:spTgt spid="61"/>
                                        </p:tgtEl>
                                        <p:attrNameLst>
                                          <p:attrName>ppt_x</p:attrName>
                                        </p:attrNameLst>
                                      </p:cBhvr>
                                      <p:tavLst>
                                        <p:tav tm="0">
                                          <p:val>
                                            <p:strVal val="#ppt_x"/>
                                          </p:val>
                                        </p:tav>
                                        <p:tav tm="100000">
                                          <p:val>
                                            <p:strVal val="#ppt_x"/>
                                          </p:val>
                                        </p:tav>
                                      </p:tavLst>
                                    </p:anim>
                                    <p:anim calcmode="lin" valueType="num">
                                      <p:cBhvr additive="base">
                                        <p:cTn id="200"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4" fill="hold" grpId="0" nodeType="clickEffect">
                                  <p:stCondLst>
                                    <p:cond delay="0"/>
                                  </p:stCondLst>
                                  <p:childTnLst>
                                    <p:set>
                                      <p:cBhvr>
                                        <p:cTn id="204" dur="1" fill="hold">
                                          <p:stCondLst>
                                            <p:cond delay="0"/>
                                          </p:stCondLst>
                                        </p:cTn>
                                        <p:tgtEl>
                                          <p:spTgt spid="62"/>
                                        </p:tgtEl>
                                        <p:attrNameLst>
                                          <p:attrName>style.visibility</p:attrName>
                                        </p:attrNameLst>
                                      </p:cBhvr>
                                      <p:to>
                                        <p:strVal val="visible"/>
                                      </p:to>
                                    </p:set>
                                    <p:anim calcmode="lin" valueType="num">
                                      <p:cBhvr additive="base">
                                        <p:cTn id="205" dur="500" fill="hold"/>
                                        <p:tgtEl>
                                          <p:spTgt spid="62"/>
                                        </p:tgtEl>
                                        <p:attrNameLst>
                                          <p:attrName>ppt_x</p:attrName>
                                        </p:attrNameLst>
                                      </p:cBhvr>
                                      <p:tavLst>
                                        <p:tav tm="0">
                                          <p:val>
                                            <p:strVal val="#ppt_x"/>
                                          </p:val>
                                        </p:tav>
                                        <p:tav tm="100000">
                                          <p:val>
                                            <p:strVal val="#ppt_x"/>
                                          </p:val>
                                        </p:tav>
                                      </p:tavLst>
                                    </p:anim>
                                    <p:anim calcmode="lin" valueType="num">
                                      <p:cBhvr additive="base">
                                        <p:cTn id="206"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2" presetClass="entr" presetSubtype="4" fill="hold" grpId="0" nodeType="clickEffect">
                                  <p:stCondLst>
                                    <p:cond delay="0"/>
                                  </p:stCondLst>
                                  <p:childTnLst>
                                    <p:set>
                                      <p:cBhvr>
                                        <p:cTn id="210" dur="1" fill="hold">
                                          <p:stCondLst>
                                            <p:cond delay="0"/>
                                          </p:stCondLst>
                                        </p:cTn>
                                        <p:tgtEl>
                                          <p:spTgt spid="63"/>
                                        </p:tgtEl>
                                        <p:attrNameLst>
                                          <p:attrName>style.visibility</p:attrName>
                                        </p:attrNameLst>
                                      </p:cBhvr>
                                      <p:to>
                                        <p:strVal val="visible"/>
                                      </p:to>
                                    </p:set>
                                    <p:anim calcmode="lin" valueType="num">
                                      <p:cBhvr additive="base">
                                        <p:cTn id="211" dur="500" fill="hold"/>
                                        <p:tgtEl>
                                          <p:spTgt spid="63"/>
                                        </p:tgtEl>
                                        <p:attrNameLst>
                                          <p:attrName>ppt_x</p:attrName>
                                        </p:attrNameLst>
                                      </p:cBhvr>
                                      <p:tavLst>
                                        <p:tav tm="0">
                                          <p:val>
                                            <p:strVal val="#ppt_x"/>
                                          </p:val>
                                        </p:tav>
                                        <p:tav tm="100000">
                                          <p:val>
                                            <p:strVal val="#ppt_x"/>
                                          </p:val>
                                        </p:tav>
                                      </p:tavLst>
                                    </p:anim>
                                    <p:anim calcmode="lin" valueType="num">
                                      <p:cBhvr additive="base">
                                        <p:cTn id="212"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 presetClass="entr" presetSubtype="4" fill="hold" grpId="0" nodeType="clickEffect">
                                  <p:stCondLst>
                                    <p:cond delay="0"/>
                                  </p:stCondLst>
                                  <p:childTnLst>
                                    <p:set>
                                      <p:cBhvr>
                                        <p:cTn id="216" dur="1" fill="hold">
                                          <p:stCondLst>
                                            <p:cond delay="0"/>
                                          </p:stCondLst>
                                        </p:cTn>
                                        <p:tgtEl>
                                          <p:spTgt spid="64"/>
                                        </p:tgtEl>
                                        <p:attrNameLst>
                                          <p:attrName>style.visibility</p:attrName>
                                        </p:attrNameLst>
                                      </p:cBhvr>
                                      <p:to>
                                        <p:strVal val="visible"/>
                                      </p:to>
                                    </p:set>
                                    <p:anim calcmode="lin" valueType="num">
                                      <p:cBhvr additive="base">
                                        <p:cTn id="217" dur="500" fill="hold"/>
                                        <p:tgtEl>
                                          <p:spTgt spid="64"/>
                                        </p:tgtEl>
                                        <p:attrNameLst>
                                          <p:attrName>ppt_x</p:attrName>
                                        </p:attrNameLst>
                                      </p:cBhvr>
                                      <p:tavLst>
                                        <p:tav tm="0">
                                          <p:val>
                                            <p:strVal val="#ppt_x"/>
                                          </p:val>
                                        </p:tav>
                                        <p:tav tm="100000">
                                          <p:val>
                                            <p:strVal val="#ppt_x"/>
                                          </p:val>
                                        </p:tav>
                                      </p:tavLst>
                                    </p:anim>
                                    <p:anim calcmode="lin" valueType="num">
                                      <p:cBhvr additive="base">
                                        <p:cTn id="218"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219" fill="hold">
                      <p:stCondLst>
                        <p:cond delay="indefinite"/>
                      </p:stCondLst>
                      <p:childTnLst>
                        <p:par>
                          <p:cTn id="220" fill="hold">
                            <p:stCondLst>
                              <p:cond delay="0"/>
                            </p:stCondLst>
                            <p:childTnLst>
                              <p:par>
                                <p:cTn id="221" presetID="2" presetClass="entr" presetSubtype="4" fill="hold" grpId="0" nodeType="clickEffect">
                                  <p:stCondLst>
                                    <p:cond delay="0"/>
                                  </p:stCondLst>
                                  <p:childTnLst>
                                    <p:set>
                                      <p:cBhvr>
                                        <p:cTn id="222" dur="1" fill="hold">
                                          <p:stCondLst>
                                            <p:cond delay="0"/>
                                          </p:stCondLst>
                                        </p:cTn>
                                        <p:tgtEl>
                                          <p:spTgt spid="66"/>
                                        </p:tgtEl>
                                        <p:attrNameLst>
                                          <p:attrName>style.visibility</p:attrName>
                                        </p:attrNameLst>
                                      </p:cBhvr>
                                      <p:to>
                                        <p:strVal val="visible"/>
                                      </p:to>
                                    </p:set>
                                    <p:anim calcmode="lin" valueType="num">
                                      <p:cBhvr additive="base">
                                        <p:cTn id="223" dur="500" fill="hold"/>
                                        <p:tgtEl>
                                          <p:spTgt spid="66"/>
                                        </p:tgtEl>
                                        <p:attrNameLst>
                                          <p:attrName>ppt_x</p:attrName>
                                        </p:attrNameLst>
                                      </p:cBhvr>
                                      <p:tavLst>
                                        <p:tav tm="0">
                                          <p:val>
                                            <p:strVal val="#ppt_x"/>
                                          </p:val>
                                        </p:tav>
                                        <p:tav tm="100000">
                                          <p:val>
                                            <p:strVal val="#ppt_x"/>
                                          </p:val>
                                        </p:tav>
                                      </p:tavLst>
                                    </p:anim>
                                    <p:anim calcmode="lin" valueType="num">
                                      <p:cBhvr additive="base">
                                        <p:cTn id="224"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225" fill="hold">
                      <p:stCondLst>
                        <p:cond delay="indefinite"/>
                      </p:stCondLst>
                      <p:childTnLst>
                        <p:par>
                          <p:cTn id="226" fill="hold">
                            <p:stCondLst>
                              <p:cond delay="0"/>
                            </p:stCondLst>
                            <p:childTnLst>
                              <p:par>
                                <p:cTn id="227" presetID="2" presetClass="entr" presetSubtype="4" fill="hold" grpId="0" nodeType="clickEffect">
                                  <p:stCondLst>
                                    <p:cond delay="0"/>
                                  </p:stCondLst>
                                  <p:childTnLst>
                                    <p:set>
                                      <p:cBhvr>
                                        <p:cTn id="228" dur="1" fill="hold">
                                          <p:stCondLst>
                                            <p:cond delay="0"/>
                                          </p:stCondLst>
                                        </p:cTn>
                                        <p:tgtEl>
                                          <p:spTgt spid="67"/>
                                        </p:tgtEl>
                                        <p:attrNameLst>
                                          <p:attrName>style.visibility</p:attrName>
                                        </p:attrNameLst>
                                      </p:cBhvr>
                                      <p:to>
                                        <p:strVal val="visible"/>
                                      </p:to>
                                    </p:set>
                                    <p:anim calcmode="lin" valueType="num">
                                      <p:cBhvr additive="base">
                                        <p:cTn id="229" dur="500" fill="hold"/>
                                        <p:tgtEl>
                                          <p:spTgt spid="67"/>
                                        </p:tgtEl>
                                        <p:attrNameLst>
                                          <p:attrName>ppt_x</p:attrName>
                                        </p:attrNameLst>
                                      </p:cBhvr>
                                      <p:tavLst>
                                        <p:tav tm="0">
                                          <p:val>
                                            <p:strVal val="#ppt_x"/>
                                          </p:val>
                                        </p:tav>
                                        <p:tav tm="100000">
                                          <p:val>
                                            <p:strVal val="#ppt_x"/>
                                          </p:val>
                                        </p:tav>
                                      </p:tavLst>
                                    </p:anim>
                                    <p:anim calcmode="lin" valueType="num">
                                      <p:cBhvr additive="base">
                                        <p:cTn id="230"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43" grpId="0"/>
      <p:bldP spid="44" grpId="0"/>
      <p:bldP spid="45" grpId="0"/>
      <p:bldP spid="46" grpId="0" animBg="1"/>
      <p:bldP spid="47" grpId="0" animBg="1"/>
      <p:bldP spid="48" grpId="0" animBg="1"/>
      <p:bldP spid="49" grpId="0"/>
      <p:bldP spid="50" grpId="0"/>
      <p:bldP spid="51" grpId="0"/>
      <p:bldP spid="52" grpId="0"/>
      <p:bldP spid="52" grpId="1"/>
      <p:bldP spid="53" grpId="0"/>
      <p:bldP spid="57" grpId="0"/>
      <p:bldP spid="57" grpId="1"/>
      <p:bldP spid="58" grpId="0"/>
      <p:bldP spid="58" grpId="1"/>
      <p:bldP spid="59" grpId="0"/>
      <p:bldP spid="60" grpId="0"/>
      <p:bldP spid="61" grpId="0"/>
      <p:bldP spid="62" grpId="0"/>
      <p:bldP spid="63" grpId="0"/>
      <p:bldP spid="64" grpId="0"/>
      <p:bldP spid="66" grpId="0"/>
      <p:bldP spid="67" grpId="0"/>
      <p:bldP spid="68" grpId="0"/>
      <p:bldP spid="69" grpId="0"/>
      <p:bldP spid="70" grpId="0"/>
      <p:bldP spid="71" grpId="0"/>
      <p:bldP spid="72" grpId="0"/>
    </p:bldLst>
  </p:timing>
</p:sld>
</file>

<file path=ppt/theme/theme1.xml><?xml version="1.0" encoding="utf-8"?>
<a:theme xmlns:a="http://schemas.openxmlformats.org/drawingml/2006/main" name="Prezentace školení zaměstnanců">
  <a:themeElements>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fontScheme name="Blends">
      <a:majorFont>
        <a:latin typeface="Tahoma"/>
        <a:ea typeface=""/>
        <a:cs typeface=""/>
      </a:majorFont>
      <a:minorFont>
        <a:latin typeface="Tahoma"/>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ady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Prezentace školení zaměstnanců</Template>
  <TotalTime>2475</TotalTime>
  <Words>2005</Words>
  <Application>Microsoft Office PowerPoint</Application>
  <PresentationFormat>Předvádění na obrazovce (4:3)</PresentationFormat>
  <Paragraphs>267</Paragraphs>
  <Slides>21</Slides>
  <Notes>1</Notes>
  <HiddenSlides>0</HiddenSlides>
  <MMClips>0</MMClips>
  <ScaleCrop>false</ScaleCrop>
  <HeadingPairs>
    <vt:vector size="4" baseType="variant">
      <vt:variant>
        <vt:lpstr>Motiv</vt:lpstr>
      </vt:variant>
      <vt:variant>
        <vt:i4>1</vt:i4>
      </vt:variant>
      <vt:variant>
        <vt:lpstr>Nadpisy snímků</vt:lpstr>
      </vt:variant>
      <vt:variant>
        <vt:i4>21</vt:i4>
      </vt:variant>
    </vt:vector>
  </HeadingPairs>
  <TitlesOfParts>
    <vt:vector size="22" baseType="lpstr">
      <vt:lpstr>Prezentace školení zaměstnanců</vt:lpstr>
      <vt:lpstr>Goniometrické funkce Řešení pravoúhlého trojúhelníku</vt:lpstr>
      <vt:lpstr>Goniometrické funkce Sinus ostrého úhlu</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Lineární rovnice se dvěma neznámými</dc:title>
  <dc:creator>Pedro</dc:creator>
  <cp:lastModifiedBy>Meznik</cp:lastModifiedBy>
  <cp:revision>378</cp:revision>
  <dcterms:created xsi:type="dcterms:W3CDTF">2012-01-02T08:14:14Z</dcterms:created>
  <dcterms:modified xsi:type="dcterms:W3CDTF">2012-04-03T08:49:29Z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TC010130221029</vt:lpwstr>
  </property>
</Properties>
</file>