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316" r:id="rId4"/>
    <p:sldId id="317" r:id="rId5"/>
    <p:sldId id="318" r:id="rId6"/>
    <p:sldId id="319" r:id="rId7"/>
    <p:sldId id="298" r:id="rId8"/>
    <p:sldId id="320" r:id="rId9"/>
    <p:sldId id="322" r:id="rId10"/>
    <p:sldId id="321" r:id="rId11"/>
    <p:sldId id="323" r:id="rId12"/>
    <p:sldId id="324" r:id="rId13"/>
    <p:sldId id="325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Goniometrické funkce</a:t>
            </a:r>
            <a:br>
              <a:rPr lang="cs-CZ" dirty="0" smtClean="0"/>
            </a:br>
            <a:r>
              <a:rPr lang="cs-CZ" dirty="0" smtClean="0"/>
              <a:t>Kotangens ostrého úhlu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21947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funkce y = cotg x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19672" y="1216334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cotg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1921363" y="1830830"/>
            <a:ext cx="0" cy="48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741363" y="6330830"/>
            <a:ext cx="70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6" name="Přímá spojnice 1025"/>
          <p:cNvCxnSpPr/>
          <p:nvPr/>
        </p:nvCxnSpPr>
        <p:spPr bwMode="auto">
          <a:xfrm>
            <a:off x="5521363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8" name="Přímá spojnice 1027"/>
          <p:cNvCxnSpPr/>
          <p:nvPr/>
        </p:nvCxnSpPr>
        <p:spPr bwMode="auto">
          <a:xfrm>
            <a:off x="1831363" y="273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64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241363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361075" y="624167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96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081155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768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480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8401363" y="624083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9" name="TextovéPole 1028"/>
          <p:cNvSpPr txBox="1"/>
          <p:nvPr/>
        </p:nvSpPr>
        <p:spPr>
          <a:xfrm>
            <a:off x="8604448" y="6381328"/>
            <a:ext cx="33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115616" y="1691516"/>
            <a:ext cx="8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cotg</a:t>
            </a:r>
            <a:r>
              <a:rPr lang="cs-CZ" dirty="0" smtClean="0">
                <a:latin typeface="Symbol" pitchFamily="18" charset="2"/>
              </a:rPr>
              <a:t> 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1030" name="TextovéPole 1029"/>
          <p:cNvSpPr txBox="1"/>
          <p:nvPr/>
        </p:nvSpPr>
        <p:spPr>
          <a:xfrm>
            <a:off x="822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90°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0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80°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622553" y="6546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40°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78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70°</a:t>
            </a:r>
            <a:endParaRPr lang="cs-CZ" sz="16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6061363" y="6510830"/>
            <a:ext cx="4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60°</a:t>
            </a:r>
            <a:endParaRPr lang="cs-CZ" sz="16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5341363" y="6510830"/>
            <a:ext cx="68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50°</a:t>
            </a:r>
            <a:endParaRPr lang="cs-CZ" sz="16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46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10°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90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181363" y="651083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20°</a:t>
            </a:r>
            <a:endParaRPr lang="cs-CZ" sz="16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831363" y="309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1831363" y="345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1831363" y="38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831363" y="41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831363" y="453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1831363" y="489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1831363" y="525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1831363" y="56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1831363" y="59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1" name="TextovéPole 1030"/>
          <p:cNvSpPr txBox="1"/>
          <p:nvPr/>
        </p:nvSpPr>
        <p:spPr>
          <a:xfrm>
            <a:off x="1381363" y="291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4,5</a:t>
            </a:r>
            <a:endParaRPr lang="cs-CZ" sz="16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488619" y="327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</a:t>
            </a:r>
            <a:endParaRPr lang="cs-CZ" sz="16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381363" y="363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3,5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488619" y="399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  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381363" y="435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2,5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488619" y="471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381363" y="507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1,5</a:t>
            </a:r>
            <a:endParaRPr lang="cs-CZ" sz="16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1488619" y="543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489363" y="2550830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381363" y="579083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0,5</a:t>
            </a:r>
            <a:endParaRPr lang="cs-CZ" sz="1600" b="1" dirty="0"/>
          </a:p>
        </p:txBody>
      </p:sp>
      <p:sp>
        <p:nvSpPr>
          <p:cNvPr id="1032" name="TextovéPole 1031"/>
          <p:cNvSpPr txBox="1"/>
          <p:nvPr/>
        </p:nvSpPr>
        <p:spPr>
          <a:xfrm>
            <a:off x="1848907" y="626814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i="1" dirty="0" smtClean="0"/>
              <a:t>O</a:t>
            </a:r>
            <a:endParaRPr lang="cs-CZ" sz="1600" b="1" i="1" dirty="0"/>
          </a:p>
        </p:txBody>
      </p:sp>
      <p:cxnSp>
        <p:nvCxnSpPr>
          <p:cNvPr id="1034" name="Přímá spojnice 1033"/>
          <p:cNvCxnSpPr/>
          <p:nvPr/>
        </p:nvCxnSpPr>
        <p:spPr bwMode="auto">
          <a:xfrm>
            <a:off x="6241363" y="5922000"/>
            <a:ext cx="0" cy="417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642400" y="2248430"/>
            <a:ext cx="0" cy="40824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3362400" y="4352400"/>
            <a:ext cx="0" cy="19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081363" y="5086800"/>
            <a:ext cx="0" cy="1245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4801363" y="5475600"/>
            <a:ext cx="0" cy="8568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521363" y="5727600"/>
            <a:ext cx="0" cy="6048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6962400" y="6073200"/>
            <a:ext cx="0" cy="259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7682400" y="6237312"/>
            <a:ext cx="0" cy="1296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6" name="Přímá spojnice 1035"/>
          <p:cNvCxnSpPr/>
          <p:nvPr/>
        </p:nvCxnSpPr>
        <p:spPr bwMode="auto">
          <a:xfrm>
            <a:off x="1921362" y="6071630"/>
            <a:ext cx="50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1921363" y="592043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1921363" y="572603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>
            <a:off x="1921363" y="547403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921362" y="508523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1921362" y="435083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1921362" y="224843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1921363" y="6237230"/>
            <a:ext cx="57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39" name="Ovál 1038"/>
          <p:cNvSpPr>
            <a:spLocks noChangeAspect="1"/>
          </p:cNvSpPr>
          <p:nvPr/>
        </p:nvSpPr>
        <p:spPr bwMode="auto">
          <a:xfrm>
            <a:off x="8352000" y="6282000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1831363" y="237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831363" y="201083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ovéPole 76"/>
          <p:cNvSpPr txBox="1"/>
          <p:nvPr/>
        </p:nvSpPr>
        <p:spPr>
          <a:xfrm>
            <a:off x="1381363" y="2185172"/>
            <a:ext cx="53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5,5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1489363" y="1884946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</a:t>
            </a:r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1922400" y="1290830"/>
            <a:ext cx="0" cy="50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25" y="1854146"/>
            <a:ext cx="4752000" cy="107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Volný tvar 5"/>
          <p:cNvSpPr/>
          <p:nvPr/>
        </p:nvSpPr>
        <p:spPr bwMode="auto">
          <a:xfrm>
            <a:off x="2460812" y="1438835"/>
            <a:ext cx="5957047" cy="4894730"/>
          </a:xfrm>
          <a:custGeom>
            <a:avLst/>
            <a:gdLst>
              <a:gd name="connsiteX0" fmla="*/ 0 w 5957047"/>
              <a:gd name="connsiteY0" fmla="*/ 0 h 4894730"/>
              <a:gd name="connsiteX1" fmla="*/ 174812 w 5957047"/>
              <a:gd name="connsiteY1" fmla="*/ 806824 h 4894730"/>
              <a:gd name="connsiteX2" fmla="*/ 914400 w 5957047"/>
              <a:gd name="connsiteY2" fmla="*/ 2931459 h 4894730"/>
              <a:gd name="connsiteX3" fmla="*/ 1640541 w 5957047"/>
              <a:gd name="connsiteY3" fmla="*/ 3657600 h 4894730"/>
              <a:gd name="connsiteX4" fmla="*/ 2353235 w 5957047"/>
              <a:gd name="connsiteY4" fmla="*/ 4047565 h 4894730"/>
              <a:gd name="connsiteX5" fmla="*/ 3092823 w 5957047"/>
              <a:gd name="connsiteY5" fmla="*/ 4289612 h 4894730"/>
              <a:gd name="connsiteX6" fmla="*/ 3778623 w 5957047"/>
              <a:gd name="connsiteY6" fmla="*/ 4464424 h 4894730"/>
              <a:gd name="connsiteX7" fmla="*/ 4518212 w 5957047"/>
              <a:gd name="connsiteY7" fmla="*/ 4639236 h 4894730"/>
              <a:gd name="connsiteX8" fmla="*/ 5230906 w 5957047"/>
              <a:gd name="connsiteY8" fmla="*/ 4800600 h 4894730"/>
              <a:gd name="connsiteX9" fmla="*/ 5957047 w 5957047"/>
              <a:gd name="connsiteY9" fmla="*/ 4894730 h 489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7047" h="4894730">
                <a:moveTo>
                  <a:pt x="0" y="0"/>
                </a:moveTo>
                <a:cubicBezTo>
                  <a:pt x="11206" y="159124"/>
                  <a:pt x="22412" y="318248"/>
                  <a:pt x="174812" y="806824"/>
                </a:cubicBezTo>
                <a:cubicBezTo>
                  <a:pt x="327212" y="1295401"/>
                  <a:pt x="670112" y="2456330"/>
                  <a:pt x="914400" y="2931459"/>
                </a:cubicBezTo>
                <a:cubicBezTo>
                  <a:pt x="1158688" y="3406588"/>
                  <a:pt x="1400735" y="3471582"/>
                  <a:pt x="1640541" y="3657600"/>
                </a:cubicBezTo>
                <a:cubicBezTo>
                  <a:pt x="1880347" y="3843618"/>
                  <a:pt x="2111188" y="3942230"/>
                  <a:pt x="2353235" y="4047565"/>
                </a:cubicBezTo>
                <a:cubicBezTo>
                  <a:pt x="2595282" y="4152900"/>
                  <a:pt x="2855258" y="4220135"/>
                  <a:pt x="3092823" y="4289612"/>
                </a:cubicBezTo>
                <a:cubicBezTo>
                  <a:pt x="3330388" y="4359089"/>
                  <a:pt x="3778623" y="4464424"/>
                  <a:pt x="3778623" y="4464424"/>
                </a:cubicBezTo>
                <a:lnTo>
                  <a:pt x="4518212" y="4639236"/>
                </a:lnTo>
                <a:cubicBezTo>
                  <a:pt x="4760259" y="4695265"/>
                  <a:pt x="4991100" y="4758018"/>
                  <a:pt x="5230906" y="4800600"/>
                </a:cubicBezTo>
                <a:cubicBezTo>
                  <a:pt x="5470712" y="4843182"/>
                  <a:pt x="5713879" y="4868956"/>
                  <a:pt x="5957047" y="489473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859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29" grpId="0"/>
      <p:bldP spid="46" grpId="0"/>
      <p:bldP spid="1030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1031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1032" grpId="0"/>
      <p:bldP spid="1039" grpId="0" animBg="1"/>
      <p:bldP spid="77" grpId="0"/>
      <p:bldP spid="8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92" y="1844824"/>
            <a:ext cx="4977824" cy="4941168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Graf funkce y = </a:t>
            </a:r>
            <a:r>
              <a:rPr lang="cs-CZ" dirty="0" smtClean="0"/>
              <a:t>cotg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41" y="2435404"/>
            <a:ext cx="3275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3200" b="1" dirty="0" smtClean="0">
                <a:solidFill>
                  <a:srgbClr val="FF0000"/>
                </a:solidFill>
              </a:rPr>
              <a:t>Grafem funkce y = cotg x je </a:t>
            </a:r>
            <a:r>
              <a:rPr lang="cs-CZ" sz="3200" b="1" dirty="0" err="1" smtClean="0">
                <a:solidFill>
                  <a:srgbClr val="FF0000"/>
                </a:solidFill>
              </a:rPr>
              <a:t>kotangentoida</a:t>
            </a:r>
            <a:r>
              <a:rPr lang="cs-CZ" sz="3200" b="1" dirty="0" smtClean="0">
                <a:solidFill>
                  <a:srgbClr val="FF0000"/>
                </a:solidFill>
              </a:rPr>
              <a:t>.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-17766" y="4221088"/>
            <a:ext cx="4229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(0°; 90°) je grafem její část.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7385" y="5241394"/>
                <a:ext cx="419457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Font typeface="Arial" charset="0"/>
                  <a:buNone/>
                </a:pPr>
                <a:r>
                  <a:rPr lang="cs-CZ" sz="2000" b="1" dirty="0" smtClean="0"/>
                  <a:t>Pro funkci s definičním oborem D(f) = R – 2k·90°, kde k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000" b="1" dirty="0" smtClean="0"/>
                  <a:t> Z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(sudé násobky) má tvar.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5" y="5241394"/>
                <a:ext cx="4194575" cy="1015663"/>
              </a:xfrm>
              <a:prstGeom prst="rect">
                <a:avLst/>
              </a:prstGeom>
              <a:blipFill rotWithShape="1">
                <a:blip r:embed="rId3"/>
                <a:stretch>
                  <a:fillRect t="-2410" r="-436" b="-108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949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680" y="2420888"/>
            <a:ext cx="4989600" cy="169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</a:t>
            </a:r>
            <a:r>
              <a:rPr lang="cs-CZ" dirty="0"/>
              <a:t>y = </a:t>
            </a:r>
            <a:r>
              <a:rPr lang="cs-CZ" dirty="0" smtClean="0"/>
              <a:t>cotg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1959223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Tabulka základních funkčních hodnot 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funkce y = cotg x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3548" y="422108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Ostatní hodnoty lze určit z grafu funkce, nalézt v tabulkách, určit pomocí kalkulačky či dohledat na Internetu.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5157192"/>
            <a:ext cx="91288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/>
              <a:t>Například: </a:t>
            </a:r>
            <a:endParaRPr lang="cs-CZ" sz="2000" b="1" dirty="0" smtClean="0"/>
          </a:p>
          <a:p>
            <a:pPr algn="ctr">
              <a:buFont typeface="Arial" charset="0"/>
              <a:buNone/>
            </a:pPr>
            <a:r>
              <a:rPr lang="cs-CZ" sz="1400" b="1" dirty="0" smtClean="0"/>
              <a:t>http</a:t>
            </a:r>
            <a:r>
              <a:rPr lang="cs-CZ" sz="1400" b="1" dirty="0"/>
              <a:t>://www.aristoteles.cz/matematika/funkce/goniometricke/tabulka-hodnot-funkci-sinus-cosinus.php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4619638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638" y="3456000"/>
                <a:ext cx="57606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851920" y="3456000"/>
                <a:ext cx="576064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456000"/>
                <a:ext cx="576064" cy="505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 rot="18912909">
            <a:off x="2663345" y="3412246"/>
            <a:ext cx="14196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nedefinováno</a:t>
            </a:r>
            <a:endParaRPr lang="cs-CZ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372200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456000"/>
                <a:ext cx="576064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508104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212976"/>
                <a:ext cx="576064" cy="8840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051720" y="3471391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𝐜𝐨𝐭𝐠</m:t>
                    </m:r>
                  </m:oMath>
                </a14:m>
                <a:r>
                  <a:rPr lang="cs-CZ" b="1" dirty="0" smtClean="0"/>
                  <a:t>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endParaRPr lang="cs-CZ" b="1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471391"/>
                <a:ext cx="936104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135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  <p:bldP spid="4" grpId="0"/>
      <p:bldP spid="10" grpId="0"/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Kotangens ostrého úhlu</a:t>
            </a:r>
          </a:p>
          <a:p>
            <a:pPr algn="ctr"/>
            <a:r>
              <a:rPr lang="cs-CZ" sz="3200" b="1" dirty="0" smtClean="0"/>
              <a:t>Příklady</a:t>
            </a:r>
            <a:endParaRPr lang="cs-CZ" sz="32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1274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1. Urči: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236603" y="20880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cotg 62°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63007" y="2520000"/>
            <a:ext cx="194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b) cotg 52°40´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29073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d</a:t>
            </a:r>
            <a:r>
              <a:rPr lang="cs-CZ" sz="2000" b="1" dirty="0" smtClean="0"/>
              <a:t>) cotg 81,3°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290735" y="2916000"/>
            <a:ext cx="1973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c</a:t>
            </a:r>
            <a:r>
              <a:rPr lang="cs-CZ" sz="2000" b="1" dirty="0" smtClean="0"/>
              <a:t>) cotg 28°17´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604755" y="2088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</a:t>
            </a:r>
            <a:r>
              <a:rPr lang="cs-CZ" sz="2000" b="1" dirty="0" smtClean="0"/>
              <a:t>0,532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036803" y="2520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</a:t>
            </a:r>
            <a:r>
              <a:rPr lang="cs-CZ" sz="2000" b="1" dirty="0" smtClean="0"/>
              <a:t>0,763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932040" y="2916000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</a:t>
            </a:r>
            <a:r>
              <a:rPr lang="cs-CZ" sz="2000" b="1" dirty="0" smtClean="0"/>
              <a:t>1,855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113965" y="2916000"/>
            <a:ext cx="1818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cotg 28°20´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131840" y="27809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847560" y="3313005"/>
            <a:ext cx="1868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cotg 81°18´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499992" y="3312000"/>
            <a:ext cx="1913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cotg 81°20´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518000" y="321297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263307" y="2099556"/>
            <a:ext cx="4655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1600" b="1" dirty="0" smtClean="0"/>
              <a:t>(výsledky zaokrouhli na tři desetinná místa)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7211" y="3933056"/>
            <a:ext cx="429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2. Urči velikost úhlu </a:t>
            </a:r>
            <a:r>
              <a:rPr lang="cs-CZ" sz="2400" b="1" dirty="0" smtClean="0">
                <a:latin typeface="Symbol" pitchFamily="18" charset="2"/>
              </a:rPr>
              <a:t>a</a:t>
            </a:r>
            <a:r>
              <a:rPr lang="cs-CZ" sz="2400" b="1" dirty="0" smtClean="0"/>
              <a:t>, když: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08611" y="4392000"/>
            <a:ext cx="2471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cotg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0,249 3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133147" y="331300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</a:t>
            </a:r>
            <a:r>
              <a:rPr lang="cs-CZ" sz="2000" b="1" dirty="0" smtClean="0"/>
              <a:t>0,152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780000" y="4392000"/>
            <a:ext cx="107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76°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331640" y="4788000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b</a:t>
            </a:r>
            <a:r>
              <a:rPr lang="cs-CZ" sz="2000" b="1" dirty="0" smtClean="0"/>
              <a:t>) cotg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1,206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80000" y="4788000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39°40´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31640" y="5184000"/>
            <a:ext cx="2450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c) cotg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0,789 8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332838" y="5580000"/>
            <a:ext cx="244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d) cotg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12,717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780000" y="5184000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51°40´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780000" y="5580000"/>
            <a:ext cx="1561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 4°30´</a:t>
            </a:r>
            <a:endParaRPr lang="cs-CZ" sz="20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806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Pythagorova věta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i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4637565" y="4741172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553594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57950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3" grpId="0"/>
      <p:bldP spid="5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/>
          <p:cNvSpPr>
            <a:spLocks noChangeAspect="1"/>
          </p:cNvSpPr>
          <p:nvPr/>
        </p:nvSpPr>
        <p:spPr bwMode="auto">
          <a:xfrm>
            <a:off x="491967" y="1935320"/>
            <a:ext cx="4374000" cy="4374000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4081" y="25187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473671" y="2011494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209975" y="2011494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473671" y="4027718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777967" y="1534654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029967" y="196665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277722" y="175065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866159" y="40277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1643" y="402844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222467" y="6228601"/>
            <a:ext cx="3426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Thaletova věta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03532" y="4073363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2688443" y="392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525334" y="4076818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28" name="Přímá spojnice 27"/>
          <p:cNvCxnSpPr>
            <a:endCxn id="13" idx="0"/>
          </p:cNvCxnSpPr>
          <p:nvPr/>
        </p:nvCxnSpPr>
        <p:spPr bwMode="auto">
          <a:xfrm flipH="1">
            <a:off x="473671" y="2119986"/>
            <a:ext cx="1368152" cy="19084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1854473" y="2119986"/>
            <a:ext cx="3024336" cy="19077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stCxn id="13" idx="0"/>
          </p:cNvCxnSpPr>
          <p:nvPr/>
        </p:nvCxnSpPr>
        <p:spPr bwMode="auto">
          <a:xfrm>
            <a:off x="473671" y="4028446"/>
            <a:ext cx="3424911" cy="1920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3898582" y="4027718"/>
            <a:ext cx="972000" cy="19215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04000" y="4028446"/>
            <a:ext cx="252028" cy="11287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56000" y="4032000"/>
            <a:ext cx="4140268" cy="1129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752003" y="207049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89695" y="464442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77967" y="540000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2" name="Oblouk 41"/>
          <p:cNvSpPr/>
          <p:nvPr/>
        </p:nvSpPr>
        <p:spPr bwMode="auto">
          <a:xfrm rot="7663986">
            <a:off x="1427967" y="1620000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7909120">
            <a:off x="3425967" y="5481227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20998375">
            <a:off x="228962" y="465419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067944" y="5822490"/>
            <a:ext cx="5168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Množinou vrcholů </a:t>
            </a:r>
            <a:r>
              <a:rPr lang="cs-CZ" sz="2000" b="1" dirty="0" smtClean="0"/>
              <a:t>všech pravoúhlých trojúhelníků s </a:t>
            </a:r>
            <a:r>
              <a:rPr lang="cs-CZ" sz="2000" b="1" dirty="0"/>
              <a:t>přeponou AB je </a:t>
            </a:r>
            <a:r>
              <a:rPr lang="cs-CZ" sz="2000" b="1" dirty="0" smtClean="0"/>
              <a:t>kružnice k </a:t>
            </a:r>
            <a:r>
              <a:rPr lang="cs-CZ" sz="2000" b="1" dirty="0"/>
              <a:t>s průměrem AB </a:t>
            </a:r>
            <a:r>
              <a:rPr lang="cs-CZ" sz="2000" b="1" dirty="0" smtClean="0"/>
              <a:t>mimo bodů </a:t>
            </a:r>
            <a:r>
              <a:rPr lang="cs-CZ" sz="2000" b="1" dirty="0"/>
              <a:t>A </a:t>
            </a:r>
            <a:r>
              <a:rPr lang="cs-CZ" sz="2000" b="1" dirty="0" err="1"/>
              <a:t>a</a:t>
            </a:r>
            <a:r>
              <a:rPr lang="cs-CZ" sz="2000" b="1" dirty="0"/>
              <a:t> B.</a:t>
            </a:r>
          </a:p>
        </p:txBody>
      </p:sp>
    </p:spTree>
    <p:extLst>
      <p:ext uri="{BB962C8B-B14F-4D97-AF65-F5344CB8AC3E}">
        <p14:creationId xmlns:p14="http://schemas.microsoft.com/office/powerpoint/2010/main" val="2903363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5" grpId="0"/>
      <p:bldP spid="26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 rot="1020000">
            <a:off x="2117575" y="4072668"/>
            <a:ext cx="972000" cy="9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8376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66535" y="36523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68400" y="4753061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98339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7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5488875" y="412236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652120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11760" y="368741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45370" y="47036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5033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Kotangens ostrého úhlu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683568" y="1936438"/>
            <a:ext cx="3625188" cy="24367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08742" y="3484126"/>
            <a:ext cx="4956083" cy="8890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4297543" y="193643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2008" y="5938773"/>
                <a:ext cx="9252520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Tento poměr nazýváme kotangens </a:t>
                </a:r>
                <a:r>
                  <a:rPr lang="cs-CZ" sz="1600" b="1" dirty="0" smtClean="0">
                    <a:latin typeface="Symbol" pitchFamily="18" charset="2"/>
                  </a:rPr>
                  <a:t>a</a:t>
                </a:r>
                <a:r>
                  <a:rPr lang="cs-CZ" sz="1600" b="1" dirty="0" smtClean="0"/>
                  <a:t> a zapisujeme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𝐜𝐨𝐭𝐠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=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ř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𝐢𝐥𝐞𝐡𝐥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num>
                      <m:den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𝐫𝐨𝐭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𝐢𝐥𝐞𝐡𝐥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𝐛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𝐚</m:t>
                        </m:r>
                      </m:den>
                    </m:f>
                  </m:oMath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8" y="5938773"/>
                <a:ext cx="9252520" cy="679417"/>
              </a:xfrm>
              <a:prstGeom prst="rect">
                <a:avLst/>
              </a:prstGeom>
              <a:blipFill rotWithShape="1">
                <a:blip r:embed="rId5"/>
                <a:stretch>
                  <a:fillRect l="-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43493" y="465313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platí: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𝐵𝐶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𝐴𝐶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(</m:t>
                      </m:r>
                      <m:r>
                        <a:rPr lang="cs-CZ" sz="2400" b="0" i="1" smtClean="0">
                          <a:latin typeface="Cambria Math"/>
                        </a:rPr>
                        <m:t>𝑝𝑜𝑑𝑙𝑒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𝑣</m:t>
                      </m:r>
                      <m:r>
                        <a:rPr lang="cs-CZ" sz="2400" b="0" i="1" smtClean="0">
                          <a:latin typeface="Cambria Math"/>
                        </a:rPr>
                        <m:t>ě</m:t>
                      </m:r>
                      <m:r>
                        <a:rPr lang="cs-CZ" sz="2400" b="0" i="1" smtClean="0">
                          <a:latin typeface="Cambria Math"/>
                        </a:rPr>
                        <m:t>𝑡𝑦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𝑢𝑢</m:t>
                      </m:r>
                      <m:r>
                        <a:rPr lang="cs-CZ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5706" y="5085184"/>
            <a:ext cx="91439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100" b="1" dirty="0" smtClean="0">
                <a:solidFill>
                  <a:srgbClr val="FF0000"/>
                </a:solidFill>
              </a:rPr>
              <a:t>Poměr délky odvěsny přilehlé k úhlu </a:t>
            </a:r>
            <a:r>
              <a:rPr lang="cs-CZ" sz="21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100" b="1" dirty="0" smtClean="0">
                <a:solidFill>
                  <a:srgbClr val="FF0000"/>
                </a:solidFill>
              </a:rPr>
              <a:t> </a:t>
            </a:r>
            <a:r>
              <a:rPr lang="cs-CZ" sz="2100" b="1" dirty="0" err="1" smtClean="0">
                <a:solidFill>
                  <a:srgbClr val="FF0000"/>
                </a:solidFill>
              </a:rPr>
              <a:t>a</a:t>
            </a:r>
            <a:r>
              <a:rPr lang="cs-CZ" sz="2100" b="1" dirty="0" smtClean="0">
                <a:solidFill>
                  <a:srgbClr val="FF0000"/>
                </a:solidFill>
              </a:rPr>
              <a:t> délky </a:t>
            </a:r>
            <a:r>
              <a:rPr lang="cs-CZ" sz="2100" b="1" dirty="0">
                <a:solidFill>
                  <a:srgbClr val="FF0000"/>
                </a:solidFill>
              </a:rPr>
              <a:t>odvěsny </a:t>
            </a:r>
            <a:r>
              <a:rPr lang="cs-CZ" sz="2100" b="1" dirty="0" smtClean="0">
                <a:solidFill>
                  <a:srgbClr val="FF0000"/>
                </a:solidFill>
              </a:rPr>
              <a:t>protilehlé </a:t>
            </a:r>
            <a:br>
              <a:rPr lang="cs-CZ" sz="2100" b="1" dirty="0" smtClean="0">
                <a:solidFill>
                  <a:srgbClr val="FF0000"/>
                </a:solidFill>
              </a:rPr>
            </a:br>
            <a:r>
              <a:rPr lang="cs-CZ" sz="2100" b="1" dirty="0" smtClean="0">
                <a:solidFill>
                  <a:srgbClr val="FF0000"/>
                </a:solidFill>
              </a:rPr>
              <a:t>k </a:t>
            </a:r>
            <a:r>
              <a:rPr lang="cs-CZ" sz="2100" b="1" dirty="0">
                <a:solidFill>
                  <a:srgbClr val="FF0000"/>
                </a:solidFill>
              </a:rPr>
              <a:t>úhlu </a:t>
            </a:r>
            <a:r>
              <a:rPr lang="cs-CZ" sz="21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100" b="1" dirty="0">
                <a:solidFill>
                  <a:srgbClr val="FF0000"/>
                </a:solidFill>
              </a:rPr>
              <a:t> </a:t>
            </a:r>
            <a:r>
              <a:rPr lang="cs-CZ" sz="2100" b="1" dirty="0" smtClean="0">
                <a:solidFill>
                  <a:srgbClr val="FF0000"/>
                </a:solidFill>
              </a:rPr>
              <a:t> je ve všech trojúhelnících se stejným ostrým úhlem </a:t>
            </a:r>
            <a:r>
              <a:rPr lang="cs-CZ" sz="2100" b="1" dirty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sz="2100" b="1" dirty="0" smtClean="0">
                <a:solidFill>
                  <a:srgbClr val="FF0000"/>
                </a:solidFill>
              </a:rPr>
              <a:t>stejný</a:t>
            </a:r>
            <a:r>
              <a:rPr lang="cs-CZ" sz="2400" b="1" dirty="0" smtClean="0">
                <a:solidFill>
                  <a:srgbClr val="FF0000"/>
                </a:solidFill>
              </a:rPr>
              <a:t>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0" name="Přímá spojnice 39"/>
          <p:cNvCxnSpPr>
            <a:cxnSpLocks noChangeAspect="1"/>
          </p:cNvCxnSpPr>
          <p:nvPr/>
        </p:nvCxnSpPr>
        <p:spPr bwMode="auto">
          <a:xfrm>
            <a:off x="3582000" y="2421024"/>
            <a:ext cx="1079513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>
            <a:cxnSpLocks noChangeAspect="1"/>
          </p:cNvCxnSpPr>
          <p:nvPr/>
        </p:nvCxnSpPr>
        <p:spPr bwMode="auto">
          <a:xfrm>
            <a:off x="2844319" y="2926800"/>
            <a:ext cx="793763" cy="9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>
            <a:cxnSpLocks noChangeAspect="1"/>
          </p:cNvCxnSpPr>
          <p:nvPr/>
        </p:nvCxnSpPr>
        <p:spPr bwMode="auto">
          <a:xfrm>
            <a:off x="1908001" y="3546000"/>
            <a:ext cx="460383" cy="52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5166000" y="280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220072" y="2861484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4121756" y="295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4185186" y="298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313775" y="3369029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258000" y="331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211049" y="376996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149200" y="3744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431249">
            <a:off x="1672759" y="3311706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louk 75"/>
          <p:cNvSpPr/>
          <p:nvPr/>
        </p:nvSpPr>
        <p:spPr bwMode="auto">
          <a:xfrm rot="8431249">
            <a:off x="2591082" y="2664294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blouk 76"/>
          <p:cNvSpPr/>
          <p:nvPr/>
        </p:nvSpPr>
        <p:spPr bwMode="auto">
          <a:xfrm rot="8431249">
            <a:off x="3332306" y="2187317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louk 77"/>
          <p:cNvSpPr/>
          <p:nvPr/>
        </p:nvSpPr>
        <p:spPr bwMode="auto">
          <a:xfrm rot="8431249">
            <a:off x="4062302" y="1702732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790110" y="349171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695518" y="284364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36742" y="23488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176000" y="18720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2" name="Oblouk 81"/>
          <p:cNvSpPr/>
          <p:nvPr/>
        </p:nvSpPr>
        <p:spPr bwMode="auto">
          <a:xfrm rot="936920">
            <a:off x="1150889" y="3756172"/>
            <a:ext cx="682094" cy="65091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1216959" y="38753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30" grpId="0"/>
      <p:bldP spid="57" grpId="0"/>
      <p:bldP spid="58" grpId="0"/>
      <p:bldP spid="59" grpId="0"/>
      <p:bldP spid="60" grpId="0"/>
      <p:bldP spid="18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9" grpId="0" animBg="1"/>
      <p:bldP spid="76" grpId="0" animBg="1"/>
      <p:bldP spid="77" grpId="0" animBg="1"/>
      <p:bldP spid="78" grpId="0" animBg="1"/>
      <p:bldP spid="11" grpId="0"/>
      <p:bldP spid="79" grpId="0"/>
      <p:bldP spid="80" grpId="0"/>
      <p:bldP spid="81" grpId="0"/>
      <p:bldP spid="82" grpId="0" animBg="1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54868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Kotangens ostrého úhlu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323238" y="303934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059542" y="303934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323238" y="505556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627534" y="256250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879534" y="29945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127289" y="27785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3698" y="505556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1210" y="50562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40072" y="2010767"/>
            <a:ext cx="784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Pravoúhlý trojúhelník ABC má délky stran: a = 9 cm; b = 12 cm; c = 15 cm. Určete cotg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a</a:t>
            </a:r>
            <a:r>
              <a:rPr lang="cs-CZ" sz="2000" b="1" dirty="0" smtClean="0"/>
              <a:t> cotg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. 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83278" y="34197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15534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07414" y="509829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3904409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067654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83534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815534" y="32099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832401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8327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3196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52176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356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51920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9509" y="46658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27" name="Oblouk 26"/>
          <p:cNvSpPr/>
          <p:nvPr/>
        </p:nvSpPr>
        <p:spPr bwMode="auto">
          <a:xfrm rot="830412">
            <a:off x="533638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5295208" y="2708920"/>
                <a:ext cx="2013096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0" dirty="0" smtClean="0">
                    <a:sym typeface="Symbol"/>
                  </a:rPr>
                  <a:t>co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sym typeface="Symbol"/>
                      </a:rPr>
                      <m:t>𝑡𝑔</m:t>
                    </m:r>
                    <m:r>
                      <a:rPr lang="cs-CZ" b="0" i="1" smtClean="0">
                        <a:latin typeface="Cambria Math"/>
                        <a:sym typeface="Symbol"/>
                      </a:rPr>
                      <m:t> =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  <a:sym typeface="Symbol"/>
                          </a:rPr>
                          <m:t>𝑎</m:t>
                        </m:r>
                      </m:den>
                    </m:f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208" y="2708920"/>
                <a:ext cx="2013096" cy="491288"/>
              </a:xfrm>
              <a:prstGeom prst="rect">
                <a:avLst/>
              </a:prstGeom>
              <a:blipFill rotWithShape="1">
                <a:blip r:embed="rId2"/>
                <a:stretch>
                  <a:fillRect l="-2727" b="-61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𝑐𝑜𝑡𝑔</m:t>
                      </m:r>
                      <m:r>
                        <a:rPr lang="cs-CZ" i="1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𝑐𝑜𝑡𝑔</m:t>
                      </m:r>
                      <m:r>
                        <a:rPr lang="cs-CZ" i="1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𝑐𝑜𝑡𝑔</m:t>
                      </m:r>
                      <m:r>
                        <a:rPr lang="cs-CZ" i="1" u="dbl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cs-CZ" b="0" i="1" u="dbl" smtClean="0">
                          <a:latin typeface="Cambria Math"/>
                        </a:rPr>
                        <m:t>=</m:t>
                      </m:r>
                      <m:r>
                        <a:rPr lang="cs-CZ" b="0" i="0" u="dbl" smtClean="0">
                          <a:latin typeface="Cambria Math"/>
                          <a:sym typeface="Symbol"/>
                        </a:rPr>
                        <m:t>1,333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937725" y="2654013"/>
                <a:ext cx="2013096" cy="566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𝑎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725" y="2654013"/>
                <a:ext cx="2013096" cy="5666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023400" y="3338626"/>
                <a:ext cx="2013096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400" y="3338626"/>
                <a:ext cx="2013096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017144" y="4005064"/>
                <a:ext cx="2013096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𝑐𝑜𝑡𝑔</m:t>
                      </m:r>
                      <m:r>
                        <m:rPr>
                          <m:nor/>
                        </m:rPr>
                        <a:rPr lang="cs-CZ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44" y="4005064"/>
                <a:ext cx="2013096" cy="6109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393979" y="4797152"/>
                <a:ext cx="17145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𝑐𝑜𝑡𝑔</m:t>
                      </m:r>
                      <m:r>
                        <m:rPr>
                          <m:nor/>
                        </m:rPr>
                        <a:rPr lang="cs-CZ" u="dbl" dirty="0">
                          <a:latin typeface="Symbol" pitchFamily="18" charset="2"/>
                        </a:rPr>
                        <m:t>b</m:t>
                      </m:r>
                      <m:r>
                        <a:rPr lang="cs-CZ" b="0" i="1" u="dbl" smtClean="0">
                          <a:latin typeface="Cambria Math"/>
                        </a:rPr>
                        <m:t>=0,75</m:t>
                      </m:r>
                    </m:oMath>
                  </m:oMathPara>
                </a14:m>
                <a:endParaRPr lang="cs-CZ" b="0" u="dbl" dirty="0" smtClean="0">
                  <a:sym typeface="Symbol"/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3979" y="4797152"/>
                <a:ext cx="1714525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4283678" y="4080083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907414" y="3278449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005409" y="5098616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568118" y="5733256"/>
            <a:ext cx="48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053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0" grpId="1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6" grpId="0"/>
      <p:bldP spid="27" grpId="0" animBg="1"/>
      <p:bldP spid="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y = cotg x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80527" y="2060848"/>
            <a:ext cx="95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300" b="1" dirty="0"/>
              <a:t>Každému ostrému úhlu přísluší právě jedna hodnota </a:t>
            </a:r>
            <a:r>
              <a:rPr lang="cs-CZ" sz="2300" b="1" dirty="0" smtClean="0"/>
              <a:t>kotangens</a:t>
            </a:r>
            <a:r>
              <a:rPr lang="cs-CZ" sz="2300" b="1" dirty="0"/>
              <a:t>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2550880"/>
            <a:ext cx="774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Kotangens ostrého úhlu je číslo, které je vždy větší než 0 a shora není omezeno. Proč?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-36512" y="3399097"/>
            <a:ext cx="9213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i="1" dirty="0" smtClean="0">
                <a:solidFill>
                  <a:srgbClr val="0070C0"/>
                </a:solidFill>
              </a:rPr>
              <a:t>Protože délky odvěsen jsou libovolná kladná čísla.</a:t>
            </a:r>
            <a:endParaRPr lang="cs-CZ" sz="2400" b="1" i="1" dirty="0">
              <a:solidFill>
                <a:srgbClr val="0070C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-18257" y="3873792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300" b="1" dirty="0" smtClean="0"/>
              <a:t>Předpis, který přiřazuje každému ostrému úhlu jeho hodnotu kotangens se nazývá funkce kotangens a zapisuje se y = cotg x.</a:t>
            </a:r>
            <a:endParaRPr lang="cs-CZ" sz="23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755577" y="4697439"/>
                <a:ext cx="76683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charset="0"/>
                  <a:buNone/>
                </a:pPr>
                <a:r>
                  <a:rPr lang="cs-CZ" sz="2400" b="1" dirty="0" smtClean="0"/>
                  <a:t>Definiční obor funkce y = cotg x </a:t>
                </a:r>
                <a:r>
                  <a:rPr lang="cs-CZ" sz="2400" b="1" dirty="0" smtClean="0">
                    <a:sym typeface="Symbol"/>
                  </a:rPr>
                  <a:t></a:t>
                </a:r>
                <a:r>
                  <a:rPr lang="cs-CZ" sz="2400" b="1" dirty="0" smtClean="0"/>
                  <a:t> D(f) = (0°; 90°), </a:t>
                </a:r>
              </a:p>
              <a:p>
                <a:pPr>
                  <a:buFont typeface="Arial" charset="0"/>
                  <a:buNone/>
                </a:pPr>
                <a:r>
                  <a:rPr lang="cs-CZ" sz="2400" b="1" dirty="0" smtClean="0"/>
                  <a:t>obor hodnot H(f) = (0;+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2400" b="1" dirty="0" smtClean="0"/>
                  <a:t>) </a:t>
                </a:r>
                <a:r>
                  <a:rPr lang="cs-CZ" sz="1200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(platí pro ostré úhly)</a:t>
                </a:r>
                <a:endParaRPr lang="cs-CZ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7" y="4697439"/>
                <a:ext cx="7668342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1272" t="-5882" b="-169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895025" y="5703181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cotg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991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2392</TotalTime>
  <Words>773</Words>
  <Application>Microsoft Office PowerPoint</Application>
  <PresentationFormat>Předvádění na obrazovce (4:3)</PresentationFormat>
  <Paragraphs>201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Goniometrické funkce Kotangens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Podobnost trojúhelníků Kotangens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359</cp:revision>
  <dcterms:created xsi:type="dcterms:W3CDTF">2012-01-02T08:14:14Z</dcterms:created>
  <dcterms:modified xsi:type="dcterms:W3CDTF">2012-03-28T09:45:29Z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