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5" r:id="rId3"/>
    <p:sldId id="316" r:id="rId4"/>
    <p:sldId id="317" r:id="rId5"/>
    <p:sldId id="318" r:id="rId6"/>
    <p:sldId id="319" r:id="rId7"/>
    <p:sldId id="298" r:id="rId8"/>
    <p:sldId id="320" r:id="rId9"/>
    <p:sldId id="322" r:id="rId10"/>
    <p:sldId id="321" r:id="rId11"/>
    <p:sldId id="323" r:id="rId12"/>
    <p:sldId id="324" r:id="rId13"/>
    <p:sldId id="325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Goniometrické funkce</a:t>
            </a:r>
            <a:br>
              <a:rPr lang="cs-CZ" dirty="0" smtClean="0"/>
            </a:br>
            <a:r>
              <a:rPr lang="cs-CZ" dirty="0" smtClean="0"/>
              <a:t>Kosinus ostrého úhlu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2352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Graf funkce y = cos x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36576" y="1185504"/>
            <a:ext cx="731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 smtClean="0"/>
              <a:t>Sestrojte graf funkce y = cos x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540000" y="2412000"/>
            <a:ext cx="0" cy="414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360000" y="6300000"/>
            <a:ext cx="70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6" name="Přímá spojnice 1025"/>
          <p:cNvCxnSpPr/>
          <p:nvPr/>
        </p:nvCxnSpPr>
        <p:spPr bwMode="auto">
          <a:xfrm>
            <a:off x="4140000" y="621084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8" name="Přímá spojnice 1027"/>
          <p:cNvCxnSpPr/>
          <p:nvPr/>
        </p:nvCxnSpPr>
        <p:spPr bwMode="auto">
          <a:xfrm>
            <a:off x="450000" y="270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126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4860000" y="621084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1979712" y="621084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558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2699792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630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42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702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9" name="TextovéPole 1028"/>
          <p:cNvSpPr txBox="1"/>
          <p:nvPr/>
        </p:nvSpPr>
        <p:spPr>
          <a:xfrm>
            <a:off x="7380000" y="6480000"/>
            <a:ext cx="33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-49723" y="2123564"/>
            <a:ext cx="87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cos</a:t>
            </a:r>
            <a:r>
              <a:rPr lang="cs-CZ" dirty="0" smtClean="0">
                <a:latin typeface="Symbol" pitchFamily="18" charset="2"/>
              </a:rPr>
              <a:t> 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1030" name="TextovéPole 1029"/>
          <p:cNvSpPr txBox="1"/>
          <p:nvPr/>
        </p:nvSpPr>
        <p:spPr>
          <a:xfrm>
            <a:off x="684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90°</a:t>
            </a:r>
            <a:endParaRPr lang="cs-CZ" sz="16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612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80°</a:t>
            </a:r>
            <a:endParaRPr lang="cs-CZ" sz="16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241190" y="6516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40°</a:t>
            </a:r>
            <a:endParaRPr lang="cs-CZ" sz="16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40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70°</a:t>
            </a:r>
            <a:endParaRPr lang="cs-CZ" sz="16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4680000" y="6480000"/>
            <a:ext cx="498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60°</a:t>
            </a:r>
            <a:endParaRPr lang="cs-CZ" sz="16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960000" y="6480000"/>
            <a:ext cx="684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50°</a:t>
            </a:r>
            <a:endParaRPr lang="cs-CZ" sz="16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08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10°</a:t>
            </a:r>
            <a:endParaRPr lang="cs-CZ" sz="16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52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30°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80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20°</a:t>
            </a:r>
            <a:endParaRPr lang="cs-CZ" sz="16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450000" y="306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50000" y="342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450000" y="378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450000" y="414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450000" y="450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450000" y="486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450000" y="522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450000" y="558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450000" y="594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1" name="TextovéPole 1030"/>
          <p:cNvSpPr txBox="1"/>
          <p:nvPr/>
        </p:nvSpPr>
        <p:spPr>
          <a:xfrm>
            <a:off x="0" y="288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0,9</a:t>
            </a:r>
            <a:endParaRPr lang="cs-CZ" sz="16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0" y="324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0,8</a:t>
            </a:r>
            <a:endParaRPr lang="cs-CZ" sz="16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0" y="360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0,7</a:t>
            </a:r>
            <a:endParaRPr lang="cs-CZ" sz="16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0" y="396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0,6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432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0,5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468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0,4</a:t>
            </a:r>
            <a:endParaRPr lang="cs-CZ" sz="16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0" y="504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0,3</a:t>
            </a:r>
            <a:endParaRPr lang="cs-CZ" sz="16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36000" y="540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0,2</a:t>
            </a:r>
            <a:endParaRPr lang="cs-CZ" sz="16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108000" y="2520000"/>
            <a:ext cx="41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</a:t>
            </a:r>
            <a:endParaRPr lang="cs-CZ" sz="16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0" y="576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0,1</a:t>
            </a:r>
            <a:endParaRPr lang="cs-CZ" sz="1600" b="1" dirty="0"/>
          </a:p>
        </p:txBody>
      </p:sp>
      <p:sp>
        <p:nvSpPr>
          <p:cNvPr id="1032" name="TextovéPole 1031"/>
          <p:cNvSpPr txBox="1"/>
          <p:nvPr/>
        </p:nvSpPr>
        <p:spPr>
          <a:xfrm>
            <a:off x="467544" y="623731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i="1" dirty="0" smtClean="0"/>
              <a:t>O</a:t>
            </a:r>
            <a:endParaRPr lang="cs-CZ" sz="1600" b="1" i="1" dirty="0"/>
          </a:p>
        </p:txBody>
      </p:sp>
      <p:cxnSp>
        <p:nvCxnSpPr>
          <p:cNvPr id="1034" name="Přímá spojnice 1033"/>
          <p:cNvCxnSpPr/>
          <p:nvPr/>
        </p:nvCxnSpPr>
        <p:spPr bwMode="auto">
          <a:xfrm>
            <a:off x="4859999" y="4500000"/>
            <a:ext cx="0" cy="18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1260000" y="2772000"/>
            <a:ext cx="0" cy="3528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1980000" y="2916000"/>
            <a:ext cx="0" cy="338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2700000" y="3168000"/>
            <a:ext cx="0" cy="3132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3420000" y="3528000"/>
            <a:ext cx="0" cy="2772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4140000" y="3996000"/>
            <a:ext cx="0" cy="230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5579999" y="5076000"/>
            <a:ext cx="0" cy="122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6300635" y="5687124"/>
            <a:ext cx="0" cy="612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36" name="Přímá spojnice 1035"/>
          <p:cNvCxnSpPr/>
          <p:nvPr/>
        </p:nvCxnSpPr>
        <p:spPr bwMode="auto">
          <a:xfrm>
            <a:off x="539999" y="5076000"/>
            <a:ext cx="50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>
            <a:off x="540000" y="4500000"/>
            <a:ext cx="43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>
            <a:off x="540000" y="3996000"/>
            <a:ext cx="36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Přímá spojnice 88"/>
          <p:cNvCxnSpPr/>
          <p:nvPr/>
        </p:nvCxnSpPr>
        <p:spPr bwMode="auto">
          <a:xfrm>
            <a:off x="540000" y="3528000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539999" y="3168000"/>
            <a:ext cx="21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539999" y="2916000"/>
            <a:ext cx="14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539999" y="2772000"/>
            <a:ext cx="7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554209" y="5688000"/>
            <a:ext cx="57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39" name="Ovál 1038"/>
          <p:cNvSpPr>
            <a:spLocks noChangeAspect="1"/>
          </p:cNvSpPr>
          <p:nvPr/>
        </p:nvSpPr>
        <p:spPr bwMode="auto">
          <a:xfrm>
            <a:off x="486000" y="2646000"/>
            <a:ext cx="108000" cy="108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Ovál 98"/>
          <p:cNvSpPr>
            <a:spLocks noChangeAspect="1"/>
          </p:cNvSpPr>
          <p:nvPr/>
        </p:nvSpPr>
        <p:spPr bwMode="auto">
          <a:xfrm>
            <a:off x="6966000" y="6246000"/>
            <a:ext cx="108000" cy="108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515" y="2152800"/>
            <a:ext cx="4025985" cy="90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Volný tvar 5"/>
          <p:cNvSpPr/>
          <p:nvPr/>
        </p:nvSpPr>
        <p:spPr bwMode="auto">
          <a:xfrm>
            <a:off x="537882" y="2702859"/>
            <a:ext cx="6494930" cy="3603812"/>
          </a:xfrm>
          <a:custGeom>
            <a:avLst/>
            <a:gdLst>
              <a:gd name="connsiteX0" fmla="*/ 0 w 6494930"/>
              <a:gd name="connsiteY0" fmla="*/ 0 h 3603812"/>
              <a:gd name="connsiteX1" fmla="*/ 739589 w 6494930"/>
              <a:gd name="connsiteY1" fmla="*/ 67235 h 3603812"/>
              <a:gd name="connsiteX2" fmla="*/ 1425389 w 6494930"/>
              <a:gd name="connsiteY2" fmla="*/ 228600 h 3603812"/>
              <a:gd name="connsiteX3" fmla="*/ 2178424 w 6494930"/>
              <a:gd name="connsiteY3" fmla="*/ 484094 h 3603812"/>
              <a:gd name="connsiteX4" fmla="*/ 2877671 w 6494930"/>
              <a:gd name="connsiteY4" fmla="*/ 820270 h 3603812"/>
              <a:gd name="connsiteX5" fmla="*/ 3630706 w 6494930"/>
              <a:gd name="connsiteY5" fmla="*/ 1304365 h 3603812"/>
              <a:gd name="connsiteX6" fmla="*/ 4329953 w 6494930"/>
              <a:gd name="connsiteY6" fmla="*/ 1815353 h 3603812"/>
              <a:gd name="connsiteX7" fmla="*/ 5042647 w 6494930"/>
              <a:gd name="connsiteY7" fmla="*/ 2366682 h 3603812"/>
              <a:gd name="connsiteX8" fmla="*/ 5768789 w 6494930"/>
              <a:gd name="connsiteY8" fmla="*/ 2985247 h 3603812"/>
              <a:gd name="connsiteX9" fmla="*/ 6494930 w 6494930"/>
              <a:gd name="connsiteY9" fmla="*/ 3603812 h 360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94930" h="3603812">
                <a:moveTo>
                  <a:pt x="0" y="0"/>
                </a:moveTo>
                <a:cubicBezTo>
                  <a:pt x="251012" y="14567"/>
                  <a:pt x="502024" y="29135"/>
                  <a:pt x="739589" y="67235"/>
                </a:cubicBezTo>
                <a:cubicBezTo>
                  <a:pt x="977154" y="105335"/>
                  <a:pt x="1185583" y="159124"/>
                  <a:pt x="1425389" y="228600"/>
                </a:cubicBezTo>
                <a:cubicBezTo>
                  <a:pt x="1665195" y="298077"/>
                  <a:pt x="1936377" y="385482"/>
                  <a:pt x="2178424" y="484094"/>
                </a:cubicBezTo>
                <a:cubicBezTo>
                  <a:pt x="2420471" y="582706"/>
                  <a:pt x="2635624" y="683558"/>
                  <a:pt x="2877671" y="820270"/>
                </a:cubicBezTo>
                <a:cubicBezTo>
                  <a:pt x="3119718" y="956982"/>
                  <a:pt x="3388659" y="1138518"/>
                  <a:pt x="3630706" y="1304365"/>
                </a:cubicBezTo>
                <a:cubicBezTo>
                  <a:pt x="3872753" y="1470212"/>
                  <a:pt x="4094630" y="1638300"/>
                  <a:pt x="4329953" y="1815353"/>
                </a:cubicBezTo>
                <a:cubicBezTo>
                  <a:pt x="4565276" y="1992406"/>
                  <a:pt x="4802841" y="2171700"/>
                  <a:pt x="5042647" y="2366682"/>
                </a:cubicBezTo>
                <a:cubicBezTo>
                  <a:pt x="5282453" y="2561664"/>
                  <a:pt x="5768789" y="2985247"/>
                  <a:pt x="5768789" y="2985247"/>
                </a:cubicBezTo>
                <a:lnTo>
                  <a:pt x="6494930" y="3603812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0859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5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8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7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029" grpId="0"/>
      <p:bldP spid="46" grpId="0"/>
      <p:bldP spid="1030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1031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1032" grpId="0"/>
      <p:bldP spid="1039" grpId="0" animBg="1"/>
      <p:bldP spid="99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Graf funkce y = </a:t>
            </a:r>
            <a:r>
              <a:rPr lang="cs-CZ" dirty="0" smtClean="0"/>
              <a:t>cos </a:t>
            </a:r>
            <a:r>
              <a:rPr lang="cs-CZ" dirty="0"/>
              <a:t>x</a:t>
            </a:r>
            <a:endParaRPr lang="cs-CZ" sz="66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3200" b="1" dirty="0" smtClean="0">
                <a:solidFill>
                  <a:srgbClr val="FF0000"/>
                </a:solidFill>
              </a:rPr>
              <a:t>Grafem funkce y = cos x je </a:t>
            </a:r>
            <a:r>
              <a:rPr lang="cs-CZ" sz="3200" b="1" dirty="0" err="1" smtClean="0">
                <a:solidFill>
                  <a:srgbClr val="FF0000"/>
                </a:solidFill>
              </a:rPr>
              <a:t>kosinusoida</a:t>
            </a:r>
            <a:r>
              <a:rPr lang="cs-CZ" sz="3200" b="1" dirty="0" smtClean="0">
                <a:solidFill>
                  <a:srgbClr val="FF0000"/>
                </a:solidFill>
              </a:rPr>
              <a:t>.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0" y="2636912"/>
            <a:ext cx="9128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 smtClean="0"/>
              <a:t>Pro funkci s definičním oborem D(f) = (0°; 90°) je grafem její část.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513" y="299695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 smtClean="0"/>
              <a:t>Pro funkci s definičním oborem D(f) = R má tvar.</a:t>
            </a:r>
            <a:endParaRPr lang="cs-CZ" sz="2000" b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55852"/>
            <a:ext cx="8424000" cy="255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9496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664" y="2492896"/>
            <a:ext cx="4629600" cy="1571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Funkce </a:t>
            </a:r>
            <a:r>
              <a:rPr lang="cs-CZ" dirty="0"/>
              <a:t>y = </a:t>
            </a:r>
            <a:r>
              <a:rPr lang="cs-CZ" dirty="0" smtClean="0"/>
              <a:t>cos </a:t>
            </a:r>
            <a:r>
              <a:rPr lang="cs-CZ" dirty="0"/>
              <a:t>x</a:t>
            </a:r>
            <a:endParaRPr lang="cs-CZ" sz="66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Tabulka základních funkčních hodnot funkce </a:t>
            </a:r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y = cos x</a:t>
            </a:r>
            <a:endParaRPr lang="cs-CZ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3548" y="4221088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Ostatní hodnoty lze určit z grafu funkce, nalézt v tabulkách, určit pomocí kalkulačky či dohledat na Internetu.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" y="5157192"/>
            <a:ext cx="912880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/>
              <a:t>Například: </a:t>
            </a:r>
            <a:endParaRPr lang="cs-CZ" sz="2000" b="1" dirty="0" smtClean="0"/>
          </a:p>
          <a:p>
            <a:pPr algn="ctr">
              <a:buFont typeface="Arial" charset="0"/>
              <a:buNone/>
            </a:pPr>
            <a:r>
              <a:rPr lang="cs-CZ" sz="1400" b="1" dirty="0" smtClean="0"/>
              <a:t>http</a:t>
            </a:r>
            <a:r>
              <a:rPr lang="cs-CZ" sz="1400" b="1" dirty="0"/>
              <a:t>://www.aristoteles.cz/matematika/funkce/goniometricke/tabulka-hodnot-funkci-sinus-cosinus.php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3059832" y="345600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3456000"/>
                <a:ext cx="576064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4671909" y="3212976"/>
                <a:ext cx="576064" cy="88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909" y="3212976"/>
                <a:ext cx="576064" cy="88408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5436096" y="3284984"/>
                <a:ext cx="576064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284984"/>
                <a:ext cx="576064" cy="7838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228184" y="345600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3456000"/>
                <a:ext cx="576064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3923928" y="3212976"/>
                <a:ext cx="576064" cy="88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3212976"/>
                <a:ext cx="576064" cy="88408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ovéPole 15"/>
          <p:cNvSpPr txBox="1"/>
          <p:nvPr/>
        </p:nvSpPr>
        <p:spPr>
          <a:xfrm>
            <a:off x="2246656" y="3424187"/>
            <a:ext cx="8851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>
                <a:latin typeface="Arial" pitchFamily="34" charset="0"/>
                <a:cs typeface="Arial" pitchFamily="34" charset="0"/>
              </a:rPr>
              <a:t>c</a:t>
            </a: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os </a:t>
            </a:r>
            <a:r>
              <a:rPr lang="cs-CZ" sz="1900" b="1" dirty="0" smtClean="0">
                <a:latin typeface="Symbol" pitchFamily="18" charset="2"/>
              </a:rPr>
              <a:t>a</a:t>
            </a:r>
            <a:endParaRPr lang="cs-CZ" sz="1900" b="1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934135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4" grpId="0"/>
      <p:bldP spid="4" grpId="0"/>
      <p:bldP spid="10" grpId="0"/>
      <p:bldP spid="11" grpId="0"/>
      <p:bldP spid="12" grpId="0"/>
      <p:bldP spid="13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Kosinus ostrého úhlu</a:t>
            </a:r>
          </a:p>
          <a:p>
            <a:pPr algn="ctr"/>
            <a:r>
              <a:rPr lang="cs-CZ" sz="3200" b="1" dirty="0" smtClean="0"/>
              <a:t>Příklady</a:t>
            </a:r>
            <a:endParaRPr lang="cs-CZ" sz="32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1274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1. Urči: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236603" y="2060848"/>
            <a:ext cx="1494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a) cos 28°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263007" y="2512785"/>
            <a:ext cx="1940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b) cos 37°20´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1290736" y="331300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d</a:t>
            </a:r>
            <a:r>
              <a:rPr lang="cs-CZ" sz="2000" b="1" dirty="0" smtClean="0"/>
              <a:t>) cos 8,7°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290736" y="2912895"/>
            <a:ext cx="1877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c</a:t>
            </a:r>
            <a:r>
              <a:rPr lang="cs-CZ" sz="2000" b="1" dirty="0" smtClean="0"/>
              <a:t>) cos 61°37´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460739" y="2068778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0,882 9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2964795" y="2498195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0,795 1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620979" y="2912895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0,474 6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018928" y="291289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cos 61°40´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59832" y="278092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730896" y="331300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cos 8°42´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288005" y="332906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cos 8°40´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320000" y="321297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263307" y="2099556"/>
            <a:ext cx="4655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1600" b="1" dirty="0" smtClean="0"/>
              <a:t>(výsledky zaokrouhli na čtyři desetinná místa)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7211" y="3933056"/>
            <a:ext cx="4290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2. Urči velikost úhlu </a:t>
            </a:r>
            <a:r>
              <a:rPr lang="cs-CZ" sz="2400" b="1" dirty="0" smtClean="0">
                <a:latin typeface="Symbol" pitchFamily="18" charset="2"/>
              </a:rPr>
              <a:t>a</a:t>
            </a:r>
            <a:r>
              <a:rPr lang="cs-CZ" sz="2400" b="1" dirty="0" smtClean="0"/>
              <a:t>, když: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308611" y="4394721"/>
            <a:ext cx="2471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a) cos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0,241 9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845115" y="3313005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0,988 6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780000" y="4365104"/>
            <a:ext cx="1072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76°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331640" y="479715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b</a:t>
            </a:r>
            <a:r>
              <a:rPr lang="cs-CZ" sz="2000" b="1" dirty="0" smtClean="0"/>
              <a:t>) cos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0,769 8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780000" y="4765214"/>
            <a:ext cx="143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39°40´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331640" y="5179805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c) cos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0,382 1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332838" y="5594396"/>
            <a:ext cx="2447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d) cos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1,204 6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780000" y="5157192"/>
            <a:ext cx="143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67°30´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3780000" y="5544000"/>
            <a:ext cx="41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cos</a:t>
            </a:r>
            <a:r>
              <a:rPr lang="cs-CZ" sz="2000" b="1" dirty="0" smtClean="0">
                <a:latin typeface="Symbol" pitchFamily="18" charset="2"/>
              </a:rPr>
              <a:t> 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&gt; 1 =&gt; úloha nemá řešení </a:t>
            </a:r>
            <a:endParaRPr lang="cs-CZ" sz="2000" b="1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18062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1804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72100" y="321923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1219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Pythagorova věta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1804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72100" y="321923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6038237" y="2381337"/>
                <a:ext cx="2895811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i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237" y="2381337"/>
                <a:ext cx="2895811" cy="5959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4637565" y="4741172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553594" y="3549740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757950" y="3549740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3" grpId="0"/>
      <p:bldP spid="5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/>
          <p:cNvSpPr>
            <a:spLocks noChangeAspect="1"/>
          </p:cNvSpPr>
          <p:nvPr/>
        </p:nvSpPr>
        <p:spPr bwMode="auto">
          <a:xfrm>
            <a:off x="491967" y="1935320"/>
            <a:ext cx="4374000" cy="4374000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4081" y="25187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473671" y="2011494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3209975" y="2011494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473671" y="4027718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2777967" y="1534654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029967" y="196665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277722" y="175065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866159" y="40277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21643" y="402844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222467" y="6228601"/>
            <a:ext cx="3426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Thaletova věta</a:t>
            </a:r>
            <a:endParaRPr lang="cs-CZ" sz="32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203532" y="4073363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2688443" y="392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525334" y="4076818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cxnSp>
        <p:nvCxnSpPr>
          <p:cNvPr id="28" name="Přímá spojnice 27"/>
          <p:cNvCxnSpPr>
            <a:endCxn id="13" idx="0"/>
          </p:cNvCxnSpPr>
          <p:nvPr/>
        </p:nvCxnSpPr>
        <p:spPr bwMode="auto">
          <a:xfrm flipH="1">
            <a:off x="473671" y="2119986"/>
            <a:ext cx="1368152" cy="19084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1854473" y="2119986"/>
            <a:ext cx="3024336" cy="19077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>
            <a:stCxn id="13" idx="0"/>
          </p:cNvCxnSpPr>
          <p:nvPr/>
        </p:nvCxnSpPr>
        <p:spPr bwMode="auto">
          <a:xfrm>
            <a:off x="473671" y="4028446"/>
            <a:ext cx="3424911" cy="19208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3898582" y="4027718"/>
            <a:ext cx="972000" cy="19215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04000" y="4028446"/>
            <a:ext cx="252028" cy="11287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756000" y="4032000"/>
            <a:ext cx="4140268" cy="11294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752003" y="207049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89695" y="464442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77967" y="540000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2" name="Oblouk 41"/>
          <p:cNvSpPr/>
          <p:nvPr/>
        </p:nvSpPr>
        <p:spPr bwMode="auto">
          <a:xfrm rot="7663986">
            <a:off x="1427967" y="1620000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 rot="17909120">
            <a:off x="3425967" y="5481227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louk 43"/>
          <p:cNvSpPr/>
          <p:nvPr/>
        </p:nvSpPr>
        <p:spPr bwMode="auto">
          <a:xfrm rot="20998375">
            <a:off x="228962" y="465419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067944" y="5822490"/>
            <a:ext cx="5168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Množinou vrcholů </a:t>
            </a:r>
            <a:r>
              <a:rPr lang="cs-CZ" sz="2000" b="1" dirty="0" smtClean="0"/>
              <a:t>všech pravoúhlých trojúhelníků s </a:t>
            </a:r>
            <a:r>
              <a:rPr lang="cs-CZ" sz="2000" b="1" dirty="0"/>
              <a:t>přeponou AB je </a:t>
            </a:r>
            <a:r>
              <a:rPr lang="cs-CZ" sz="2000" b="1" dirty="0" smtClean="0"/>
              <a:t>kružnice k </a:t>
            </a:r>
            <a:r>
              <a:rPr lang="cs-CZ" sz="2000" b="1" dirty="0"/>
              <a:t>s průměrem AB </a:t>
            </a:r>
            <a:r>
              <a:rPr lang="cs-CZ" sz="2000" b="1" dirty="0" smtClean="0"/>
              <a:t>mimo bodů </a:t>
            </a:r>
            <a:r>
              <a:rPr lang="cs-CZ" sz="2000" b="1" dirty="0"/>
              <a:t>A </a:t>
            </a:r>
            <a:r>
              <a:rPr lang="cs-CZ" sz="2000" b="1" dirty="0" err="1"/>
              <a:t>a</a:t>
            </a:r>
            <a:r>
              <a:rPr lang="cs-CZ" sz="2000" b="1" dirty="0"/>
              <a:t> B.</a:t>
            </a:r>
          </a:p>
        </p:txBody>
      </p:sp>
    </p:spTree>
    <p:extLst>
      <p:ext uri="{BB962C8B-B14F-4D97-AF65-F5344CB8AC3E}">
        <p14:creationId xmlns:p14="http://schemas.microsoft.com/office/powerpoint/2010/main" val="29033637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1" grpId="0"/>
      <p:bldP spid="12" grpId="0"/>
      <p:bldP spid="13" grpId="0"/>
      <p:bldP spid="14" grpId="0"/>
      <p:bldP spid="5" grpId="0"/>
      <p:bldP spid="26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0596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00000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>
            <a:spLocks noChangeAspect="1"/>
          </p:cNvSpPr>
          <p:nvPr/>
        </p:nvSpPr>
        <p:spPr bwMode="auto">
          <a:xfrm rot="1020000">
            <a:off x="2117575" y="4072668"/>
            <a:ext cx="972000" cy="972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83768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68000" y="284364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400000" y="28499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400000" y="3312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466535" y="365230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668400" y="4753061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5814000" y="368133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98339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1" grpId="0"/>
      <p:bldP spid="7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0596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00000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/>
          <p:nvPr/>
        </p:nvSpPr>
        <p:spPr bwMode="auto">
          <a:xfrm rot="15407217">
            <a:off x="5488875" y="412236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652120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68000" y="284364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400000" y="28499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400000" y="3312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814000" y="368133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411760" y="3687415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45370" y="470365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5033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Kosinus ostrého úhlu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719936" y="4221088"/>
                <a:ext cx="53723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936" y="4221088"/>
                <a:ext cx="5372344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537525" y="3491716"/>
                <a:ext cx="474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525" y="3491716"/>
                <a:ext cx="47463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86083" y="4386677"/>
                <a:ext cx="341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83" y="4386677"/>
                <a:ext cx="34150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 flipV="1">
            <a:off x="683568" y="1936438"/>
            <a:ext cx="3625188" cy="24367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708742" y="3484126"/>
            <a:ext cx="4956083" cy="8890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4297543" y="1936438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0" y="5938773"/>
                <a:ext cx="9144000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Tento poměr nazýváme kosinus </a:t>
                </a:r>
                <a:r>
                  <a:rPr lang="cs-CZ" b="1" dirty="0" smtClean="0">
                    <a:latin typeface="Symbol" pitchFamily="18" charset="2"/>
                  </a:rPr>
                  <a:t>a</a:t>
                </a:r>
                <a:r>
                  <a:rPr lang="cs-CZ" b="1" dirty="0" smtClean="0"/>
                  <a:t> a zapisujeme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𝐜𝐨𝐬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 =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𝐩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ř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𝐢𝐥𝐞𝐡𝐥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á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𝐨𝐝𝐯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ě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𝐬𝐧𝐚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𝐩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ř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𝐞𝐩𝐨𝐧𝐚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𝐛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𝐜</m:t>
                        </m:r>
                      </m:den>
                    </m:f>
                  </m:oMath>
                </a14:m>
                <a:endParaRPr lang="cs-CZ" sz="2400" b="1" dirty="0">
                  <a:solidFill>
                    <a:srgbClr val="FF0000"/>
                  </a:solidFill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38773"/>
                <a:ext cx="9144000" cy="679417"/>
              </a:xfrm>
              <a:prstGeom prst="rect">
                <a:avLst/>
              </a:prstGeom>
              <a:blipFill rotWithShape="1">
                <a:blip r:embed="rId5"/>
                <a:stretch>
                  <a:fillRect l="-5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/>
          <p:cNvSpPr txBox="1"/>
          <p:nvPr/>
        </p:nvSpPr>
        <p:spPr>
          <a:xfrm>
            <a:off x="43493" y="4653136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platí: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708742" y="4653136"/>
                <a:ext cx="79086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𝐴𝐶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𝐴𝐵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 smtClean="0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 smtClean="0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42" y="4653136"/>
                <a:ext cx="7908646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6773506" y="4221088"/>
                <a:ext cx="24070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(</m:t>
                      </m:r>
                      <m:r>
                        <a:rPr lang="cs-CZ" sz="2400" b="0" i="1" smtClean="0">
                          <a:latin typeface="Cambria Math"/>
                        </a:rPr>
                        <m:t>𝑝𝑜𝑑𝑙𝑒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r>
                        <a:rPr lang="cs-CZ" sz="2400" b="0" i="1" smtClean="0">
                          <a:latin typeface="Cambria Math"/>
                        </a:rPr>
                        <m:t>𝑣</m:t>
                      </m:r>
                      <m:r>
                        <a:rPr lang="cs-CZ" sz="2400" b="0" i="1" smtClean="0">
                          <a:latin typeface="Cambria Math"/>
                        </a:rPr>
                        <m:t>ě</m:t>
                      </m:r>
                      <m:r>
                        <a:rPr lang="cs-CZ" sz="2400" b="0" i="1" smtClean="0">
                          <a:latin typeface="Cambria Math"/>
                        </a:rPr>
                        <m:t>𝑡𝑦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r>
                        <a:rPr lang="cs-CZ" sz="2400" b="0" i="1" smtClean="0">
                          <a:latin typeface="Cambria Math"/>
                        </a:rPr>
                        <m:t>𝑢𝑢</m:t>
                      </m:r>
                      <m:r>
                        <a:rPr lang="cs-CZ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506" y="4221088"/>
                <a:ext cx="2407006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55706" y="5085184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Poměr délky odvěsny přilehlé k úhlu </a:t>
            </a:r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</a:rPr>
              <a:t>a</a:t>
            </a:r>
            <a:r>
              <a:rPr lang="cs-CZ" sz="2400" b="1" dirty="0" smtClean="0">
                <a:solidFill>
                  <a:srgbClr val="FF0000"/>
                </a:solidFill>
              </a:rPr>
              <a:t> délky přepony je ve všech trojúhelnících se stejným ostrým úhlem </a:t>
            </a:r>
            <a:r>
              <a:rPr lang="cs-CZ" sz="2400" b="1" dirty="0">
                <a:solidFill>
                  <a:srgbClr val="FF0000"/>
                </a:solidFill>
                <a:latin typeface="Symbol" pitchFamily="18" charset="2"/>
              </a:rPr>
              <a:t>a </a:t>
            </a:r>
            <a:r>
              <a:rPr lang="cs-CZ" sz="2400" b="1" dirty="0" smtClean="0">
                <a:solidFill>
                  <a:srgbClr val="FF0000"/>
                </a:solidFill>
              </a:rPr>
              <a:t>stejný.</a:t>
            </a:r>
            <a:endParaRPr lang="cs-CZ" sz="2400" b="1" dirty="0">
              <a:solidFill>
                <a:srgbClr val="FF0000"/>
              </a:solidFill>
            </a:endParaRPr>
          </a:p>
        </p:txBody>
      </p:sp>
      <p:cxnSp>
        <p:nvCxnSpPr>
          <p:cNvPr id="40" name="Přímá spojnice 39"/>
          <p:cNvCxnSpPr>
            <a:cxnSpLocks noChangeAspect="1"/>
          </p:cNvCxnSpPr>
          <p:nvPr/>
        </p:nvCxnSpPr>
        <p:spPr bwMode="auto">
          <a:xfrm>
            <a:off x="3582000" y="2421024"/>
            <a:ext cx="1079513" cy="12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>
            <a:cxnSpLocks noChangeAspect="1"/>
          </p:cNvCxnSpPr>
          <p:nvPr/>
        </p:nvCxnSpPr>
        <p:spPr bwMode="auto">
          <a:xfrm>
            <a:off x="2844319" y="2926800"/>
            <a:ext cx="793763" cy="9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>
            <a:cxnSpLocks noChangeAspect="1"/>
          </p:cNvCxnSpPr>
          <p:nvPr/>
        </p:nvCxnSpPr>
        <p:spPr bwMode="auto">
          <a:xfrm>
            <a:off x="1908001" y="3546000"/>
            <a:ext cx="460383" cy="52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4445448" y="3635732"/>
                <a:ext cx="6296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448" y="3635732"/>
                <a:ext cx="629611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3424191" y="3789040"/>
                <a:ext cx="427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191" y="3789040"/>
                <a:ext cx="427781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2214583" y="4005064"/>
                <a:ext cx="427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583" y="4005064"/>
                <a:ext cx="42778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3870381" y="1691516"/>
                <a:ext cx="4383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381" y="1691516"/>
                <a:ext cx="438375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3203848" y="2051556"/>
                <a:ext cx="41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2051556"/>
                <a:ext cx="412419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2483768" y="2555612"/>
                <a:ext cx="4772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2555612"/>
                <a:ext cx="477211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1619672" y="3176080"/>
                <a:ext cx="4772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176080"/>
                <a:ext cx="477211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5"/>
          <p:cNvCxnSpPr/>
          <p:nvPr/>
        </p:nvCxnSpPr>
        <p:spPr bwMode="auto">
          <a:xfrm>
            <a:off x="5166000" y="2808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5220072" y="2861484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4121756" y="2952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4185186" y="2988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313775" y="3369029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3258000" y="3312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211049" y="376996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2149200" y="3744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431249">
            <a:off x="1672759" y="3311706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blouk 75"/>
          <p:cNvSpPr/>
          <p:nvPr/>
        </p:nvSpPr>
        <p:spPr bwMode="auto">
          <a:xfrm rot="8431249">
            <a:off x="2591082" y="2664294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Oblouk 76"/>
          <p:cNvSpPr/>
          <p:nvPr/>
        </p:nvSpPr>
        <p:spPr bwMode="auto">
          <a:xfrm rot="8431249">
            <a:off x="3332306" y="2187317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Oblouk 77"/>
          <p:cNvSpPr/>
          <p:nvPr/>
        </p:nvSpPr>
        <p:spPr bwMode="auto">
          <a:xfrm rot="8431249">
            <a:off x="4062302" y="1702732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790110" y="349171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695518" y="284364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436742" y="234888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176000" y="18720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2" name="Oblouk 81"/>
          <p:cNvSpPr/>
          <p:nvPr/>
        </p:nvSpPr>
        <p:spPr bwMode="auto">
          <a:xfrm rot="936920">
            <a:off x="1150889" y="3756172"/>
            <a:ext cx="682094" cy="650917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1216959" y="38753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1054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30" grpId="0"/>
      <p:bldP spid="57" grpId="0"/>
      <p:bldP spid="58" grpId="0"/>
      <p:bldP spid="59" grpId="0"/>
      <p:bldP spid="60" grpId="0"/>
      <p:bldP spid="18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9" grpId="0" animBg="1"/>
      <p:bldP spid="76" grpId="0" animBg="1"/>
      <p:bldP spid="77" grpId="0" animBg="1"/>
      <p:bldP spid="78" grpId="0" animBg="1"/>
      <p:bldP spid="11" grpId="0"/>
      <p:bldP spid="79" grpId="0"/>
      <p:bldP spid="80" grpId="0"/>
      <p:bldP spid="81" grpId="0"/>
      <p:bldP spid="82" grpId="0" animBg="1"/>
      <p:bldP spid="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54868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Kosinus ostrého úhlu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323238" y="303934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3059542" y="303934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323238" y="505556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2627534" y="256250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2879534" y="29945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127289" y="277850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63698" y="505556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1210" y="505629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40072" y="2010767"/>
            <a:ext cx="784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Pravoúhlý trojúhelník ABC má délky stran: a = 9 cm; b = 12 cm; c = 15 cm. Určete cos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a</a:t>
            </a:r>
            <a:r>
              <a:rPr lang="cs-CZ" sz="2000" b="1" dirty="0" smtClean="0"/>
              <a:t> cos </a:t>
            </a:r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2000" b="1" dirty="0" smtClean="0"/>
              <a:t> . 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83278" y="34197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815534" y="3429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907414" y="509829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/>
          <p:nvPr/>
        </p:nvSpPr>
        <p:spPr bwMode="auto">
          <a:xfrm rot="15407217">
            <a:off x="3904409" y="448240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067654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83534" y="320368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815534" y="320994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832401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83278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83568" y="31960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852176" y="320368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83568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851920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19509" y="46658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27" name="Oblouk 26"/>
          <p:cNvSpPr/>
          <p:nvPr/>
        </p:nvSpPr>
        <p:spPr bwMode="auto">
          <a:xfrm rot="830412">
            <a:off x="533638" y="448240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4967754" y="2708920"/>
                <a:ext cx="2013096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𝑐𝑜𝑠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=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𝑏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754" y="2708920"/>
                <a:ext cx="2013096" cy="6183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007176" y="3338626"/>
                <a:ext cx="2013096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𝑐𝑜𝑠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=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12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176" y="3338626"/>
                <a:ext cx="2013096" cy="612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004048" y="4005064"/>
                <a:ext cx="2013096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𝑐𝑜𝑠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=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4005064"/>
                <a:ext cx="2013096" cy="6127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076056" y="4797152"/>
                <a:ext cx="2013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𝑐𝑜𝑠</m:t>
                      </m:r>
                      <m:r>
                        <a:rPr lang="cs-CZ" b="0" i="1" u="dbl" smtClean="0">
                          <a:latin typeface="Cambria Math"/>
                          <a:sym typeface="Symbol"/>
                        </a:rPr>
                        <m:t>=</m:t>
                      </m:r>
                      <m:r>
                        <a:rPr lang="cs-CZ" b="0" i="0" u="dbl" smtClean="0">
                          <a:latin typeface="Cambria Math"/>
                          <a:sym typeface="Symbol"/>
                        </a:rPr>
                        <m:t>0,8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4797152"/>
                <a:ext cx="201309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6937725" y="2654013"/>
                <a:ext cx="2013096" cy="56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𝑐𝑜𝑠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=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𝑎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7725" y="2654013"/>
                <a:ext cx="2013096" cy="56675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023400" y="3338626"/>
                <a:ext cx="2013096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b="0" i="0" smtClean="0">
                          <a:latin typeface="Cambria Math"/>
                        </a:rPr>
                        <m:t>cos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=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9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400" y="3338626"/>
                <a:ext cx="2013096" cy="61279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017144" y="4005064"/>
                <a:ext cx="2013096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𝑐𝑜𝑠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=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144" y="4005064"/>
                <a:ext cx="2013096" cy="61831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095408" y="4797152"/>
                <a:ext cx="2013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𝑐𝑜𝑠</m:t>
                      </m:r>
                      <m:r>
                        <a:rPr lang="cs-CZ" b="0" i="1" u="dbl" smtClean="0">
                          <a:latin typeface="Cambria Math"/>
                          <a:sym typeface="Symbol"/>
                        </a:rPr>
                        <m:t>=0,6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408" y="4797152"/>
                <a:ext cx="2013096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4283678" y="4080083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907414" y="3278449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005409" y="5098616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0535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0" grpId="1"/>
      <p:bldP spid="21" grpId="0"/>
      <p:bldP spid="22" grpId="0"/>
      <p:bldP spid="22" grpId="1"/>
      <p:bldP spid="23" grpId="0"/>
      <p:bldP spid="23" grpId="1"/>
      <p:bldP spid="24" grpId="0"/>
      <p:bldP spid="24" grpId="1"/>
      <p:bldP spid="25" grpId="0"/>
      <p:bldP spid="26" grpId="0"/>
      <p:bldP spid="27" grpId="0" animBg="1"/>
      <p:bldP spid="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Funkce y = cos x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/>
              <a:t>Každému ostrému úhlu přísluší právě jedna hodnota </a:t>
            </a:r>
            <a:r>
              <a:rPr lang="cs-CZ" sz="2400" b="1" dirty="0" smtClean="0"/>
              <a:t>kosinus</a:t>
            </a:r>
            <a:r>
              <a:rPr lang="cs-CZ" sz="2400" b="1" dirty="0"/>
              <a:t>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683568" y="2550880"/>
            <a:ext cx="7740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Kosinus ostrého úhlu je číslo, které je vždy větší než 0 a menší než 1. Proč?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-36512" y="3399097"/>
            <a:ext cx="9213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i="1" dirty="0" smtClean="0">
                <a:solidFill>
                  <a:srgbClr val="0070C0"/>
                </a:solidFill>
              </a:rPr>
              <a:t>Protože délka odvěsny je vždy menší než délka přepony.</a:t>
            </a:r>
            <a:endParaRPr lang="cs-CZ" sz="2400" b="1" i="1" dirty="0">
              <a:solidFill>
                <a:srgbClr val="0070C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-18257" y="3873792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Předpis, který přiřazuje každému ostrému úhlu jeho hodnotu kosinus se nazývá funkce kosinus a zapisuje se y = cos x.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971600" y="4697439"/>
            <a:ext cx="7317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Definiční obor funkce y = cos x </a:t>
            </a:r>
            <a:r>
              <a:rPr lang="cs-CZ" sz="2400" b="1" dirty="0" smtClean="0">
                <a:sym typeface="Symbol"/>
              </a:rPr>
              <a:t></a:t>
            </a:r>
            <a:r>
              <a:rPr lang="cs-CZ" sz="2400" b="1" dirty="0" smtClean="0"/>
              <a:t> D(f) = (0°; 90°), </a:t>
            </a:r>
          </a:p>
          <a:p>
            <a:pPr>
              <a:buFont typeface="Arial" charset="0"/>
              <a:buNone/>
            </a:pPr>
            <a:r>
              <a:rPr lang="cs-CZ" sz="2400" b="1" dirty="0" smtClean="0"/>
              <a:t>obor hodnot H(f) = (0; 1) </a:t>
            </a:r>
            <a:r>
              <a:rPr lang="cs-CZ" sz="1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(platí pro ostré úhly)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95025" y="5703181"/>
            <a:ext cx="731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 smtClean="0"/>
              <a:t>Sestrojte graf funkce y = cos x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991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2211</TotalTime>
  <Words>789</Words>
  <Application>Microsoft Office PowerPoint</Application>
  <PresentationFormat>Předvádění na obrazovce (4:3)</PresentationFormat>
  <Paragraphs>198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Goniometrické funkce Kosinus ostrého úhlu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Podobnost trojúhelníků Kosinus ostrého úhlu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347</cp:revision>
  <dcterms:created xsi:type="dcterms:W3CDTF">2012-01-02T08:14:14Z</dcterms:created>
  <dcterms:modified xsi:type="dcterms:W3CDTF">2012-03-15T10:41:08Z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