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74" r:id="rId4"/>
    <p:sldId id="259" r:id="rId5"/>
    <p:sldId id="275" r:id="rId6"/>
    <p:sldId id="260" r:id="rId7"/>
    <p:sldId id="261" r:id="rId8"/>
    <p:sldId id="276" r:id="rId9"/>
    <p:sldId id="277" r:id="rId10"/>
    <p:sldId id="262" r:id="rId11"/>
    <p:sldId id="263" r:id="rId12"/>
    <p:sldId id="264" r:id="rId13"/>
    <p:sldId id="278" r:id="rId14"/>
    <p:sldId id="279" r:id="rId15"/>
    <p:sldId id="265" r:id="rId16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5" d="100"/>
          <a:sy n="75" d="100"/>
        </p:scale>
        <p:origin x="-12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4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image" Target="../media/image17.png"/><Relationship Id="rId7" Type="http://schemas.openxmlformats.org/officeDocument/2006/relationships/slide" Target="slide14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1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oleObject" Target="../embeddings/oleObject7.bin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package" Target="../embeddings/List_aplikace_Microsoft_Excel7.xlsx"/><Relationship Id="rId5" Type="http://schemas.openxmlformats.org/officeDocument/2006/relationships/oleObject" Target="../embeddings/oleObject8.bin"/><Relationship Id="rId4" Type="http://schemas.openxmlformats.org/officeDocument/2006/relationships/image" Target="../media/image8.wmf"/><Relationship Id="rId9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oleObject" Target="../embeddings/oleObject9.bin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package" Target="../embeddings/List_aplikace_Microsoft_Excel8.xlsx"/><Relationship Id="rId5" Type="http://schemas.openxmlformats.org/officeDocument/2006/relationships/oleObject" Target="../embeddings/oleObject10.bin"/><Relationship Id="rId4" Type="http://schemas.openxmlformats.org/officeDocument/2006/relationships/image" Target="../media/image8.wmf"/><Relationship Id="rId9" Type="http://schemas.openxmlformats.org/officeDocument/2006/relationships/slide" Target="slide1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oleObject" Target="../embeddings/oleObject11.bin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package" Target="../embeddings/List_aplikace_Microsoft_Excel9.xlsx"/><Relationship Id="rId5" Type="http://schemas.openxmlformats.org/officeDocument/2006/relationships/oleObject" Target="../embeddings/oleObject12.bin"/><Relationship Id="rId4" Type="http://schemas.openxmlformats.org/officeDocument/2006/relationships/image" Target="../media/image8.wmf"/><Relationship Id="rId9" Type="http://schemas.openxmlformats.org/officeDocument/2006/relationships/slide" Target="slide1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oleObject" Target="../embeddings/oleObject13.bin"/><Relationship Id="rId7" Type="http://schemas.openxmlformats.org/officeDocument/2006/relationships/package" Target="../embeddings/List_aplikace_Microsoft_Excel1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23.emf"/><Relationship Id="rId5" Type="http://schemas.openxmlformats.org/officeDocument/2006/relationships/image" Target="../media/image21.emf"/><Relationship Id="rId10" Type="http://schemas.openxmlformats.org/officeDocument/2006/relationships/package" Target="../embeddings/List_aplikace_Microsoft_Excel12.xlsx"/><Relationship Id="rId4" Type="http://schemas.openxmlformats.org/officeDocument/2006/relationships/package" Target="../embeddings/List_aplikace_Microsoft_Excel10.xlsx"/><Relationship Id="rId9" Type="http://schemas.openxmlformats.org/officeDocument/2006/relationships/oleObject" Target="../embeddings/oleObject15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package" Target="../embeddings/List_aplikace_Microsoft_Excel1.xlsx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package" Target="../embeddings/List_aplikace_Microsoft_Excel2.xlsx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List_aplikace_Microsoft_Excel3.xlsx"/><Relationship Id="rId13" Type="http://schemas.openxmlformats.org/officeDocument/2006/relationships/oleObject" Target="../embeddings/oleObject5.bin"/><Relationship Id="rId18" Type="http://schemas.openxmlformats.org/officeDocument/2006/relationships/image" Target="../media/image7.emf"/><Relationship Id="rId3" Type="http://schemas.openxmlformats.org/officeDocument/2006/relationships/image" Target="../media/image11.png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17" Type="http://schemas.openxmlformats.org/officeDocument/2006/relationships/package" Target="../embeddings/List_aplikace_Microsoft_Excel6.xlsx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6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png"/><Relationship Id="rId11" Type="http://schemas.openxmlformats.org/officeDocument/2006/relationships/package" Target="../embeddings/List_aplikace_Microsoft_Excel4.xlsx"/><Relationship Id="rId5" Type="http://schemas.openxmlformats.org/officeDocument/2006/relationships/image" Target="../media/image13.png"/><Relationship Id="rId15" Type="http://schemas.openxmlformats.org/officeDocument/2006/relationships/image" Target="../media/image6.emf"/><Relationship Id="rId10" Type="http://schemas.openxmlformats.org/officeDocument/2006/relationships/oleObject" Target="../embeddings/oleObject4.bin"/><Relationship Id="rId4" Type="http://schemas.openxmlformats.org/officeDocument/2006/relationships/image" Target="../media/image12.png"/><Relationship Id="rId9" Type="http://schemas.openxmlformats.org/officeDocument/2006/relationships/image" Target="../media/image4.emf"/><Relationship Id="rId14" Type="http://schemas.openxmlformats.org/officeDocument/2006/relationships/package" Target="../embeddings/List_aplikace_Microsoft_Excel5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Funkce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Funkce</a:t>
            </a:r>
            <a:br>
              <a:rPr lang="cs-CZ" dirty="0" smtClean="0"/>
            </a:br>
            <a:r>
              <a:rPr lang="cs-CZ" sz="3200" dirty="0" smtClean="0"/>
              <a:t>Graf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890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043608" y="2636912"/>
                <a:ext cx="7772400" cy="1872208"/>
              </a:xfrm>
              <a:noFill/>
              <a:ln/>
            </p:spPr>
            <p:txBody>
              <a:bodyPr lIns="182562" tIns="46037" rIns="182562" bIns="46037"/>
              <a:lstStyle/>
              <a:p>
                <a:pPr marL="0" indent="0">
                  <a:buNone/>
                </a:pPr>
                <a:r>
                  <a:rPr lang="cs-CZ" dirty="0" smtClean="0"/>
                  <a:t>Grafem funkce </a:t>
                </a:r>
                <a:r>
                  <a:rPr lang="cs-CZ" b="1" dirty="0"/>
                  <a:t>y = f(x),</a:t>
                </a:r>
                <a:r>
                  <a:rPr lang="cs-CZ" dirty="0"/>
                  <a:t> </a:t>
                </a:r>
                <a:r>
                  <a:rPr lang="cs-CZ" b="1" dirty="0"/>
                  <a:t>x </a:t>
                </a:r>
                <a14:m>
                  <m:oMath xmlns:m="http://schemas.openxmlformats.org/officeDocument/2006/math">
                    <m:r>
                      <a:rPr lang="cs-CZ" b="1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cs-CZ" b="1" dirty="0"/>
                  <a:t> </a:t>
                </a:r>
                <a:r>
                  <a:rPr lang="cs-CZ" b="1" smtClean="0"/>
                  <a:t>D </a:t>
                </a:r>
                <a:r>
                  <a:rPr lang="cs-CZ" dirty="0"/>
                  <a:t>n</a:t>
                </a:r>
                <a:r>
                  <a:rPr lang="cs-CZ" smtClean="0"/>
                  <a:t>azýváme </a:t>
                </a:r>
                <a:r>
                  <a:rPr lang="cs-CZ" dirty="0" smtClean="0"/>
                  <a:t>množinu všech bodů roviny, které mají souřadnice [x; y].</a:t>
                </a:r>
              </a:p>
            </p:txBody>
          </p:sp>
        </mc:Choice>
        <mc:Fallback xmlns="">
          <p:sp>
            <p:nvSpPr>
              <p:cNvPr id="37890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43608" y="2636912"/>
                <a:ext cx="7772400" cy="1872208"/>
              </a:xfrm>
              <a:blipFill rotWithShape="1">
                <a:blip r:embed="rId2"/>
                <a:stretch>
                  <a:fillRect l="-784" t="-4560"/>
                </a:stretch>
              </a:blipFill>
              <a:ln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Funkce</a:t>
            </a:r>
            <a:br>
              <a:rPr lang="cs-CZ" dirty="0" smtClean="0"/>
            </a:br>
            <a:r>
              <a:rPr lang="cs-CZ" sz="3200" dirty="0" smtClean="0"/>
              <a:t>Graf</a:t>
            </a:r>
            <a:endParaRPr lang="cs-CZ" sz="3200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1844825"/>
            <a:ext cx="7781800" cy="576064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dirty="0" smtClean="0"/>
              <a:t>4. Sestrojte graf funkce: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971600" y="2780928"/>
                <a:ext cx="34203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800" dirty="0" smtClean="0">
                    <a:latin typeface="+mn-lt"/>
                  </a:rPr>
                  <a:t>a) y = x + 2; </a:t>
                </a:r>
                <a14:m>
                  <m:oMath xmlns:m="http://schemas.openxmlformats.org/officeDocument/2006/math">
                    <m:r>
                      <a:rPr lang="cs-CZ" sz="2800" b="0" i="1" smtClean="0">
                        <a:latin typeface="Cambria Math"/>
                      </a:rPr>
                      <m:t>𝐷</m:t>
                    </m:r>
                    <m:r>
                      <a:rPr lang="cs-CZ" sz="28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800" b="0" i="1" smtClean="0">
                        <a:latin typeface="Cambria Math"/>
                        <a:ea typeface="Cambria Math"/>
                      </a:rPr>
                      <m:t>𝑅</m:t>
                    </m:r>
                    <m:r>
                      <a:rPr lang="cs-CZ" sz="2800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cs-CZ" sz="2800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2780928"/>
                <a:ext cx="3420380" cy="523220"/>
              </a:xfrm>
              <a:prstGeom prst="rect">
                <a:avLst/>
              </a:prstGeom>
              <a:blipFill rotWithShape="1">
                <a:blip r:embed="rId2"/>
                <a:stretch>
                  <a:fillRect l="-3565" t="-12791" b="-302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983432" y="3573016"/>
                <a:ext cx="61088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800" dirty="0" smtClean="0">
                    <a:latin typeface="+mn-lt"/>
                  </a:rPr>
                  <a:t>b) y = x + 2; </a:t>
                </a:r>
                <a14:m>
                  <m:oMath xmlns:m="http://schemas.openxmlformats.org/officeDocument/2006/math">
                    <m:r>
                      <a:rPr lang="cs-CZ" sz="2800" b="0" i="1" smtClean="0">
                        <a:latin typeface="Cambria Math"/>
                      </a:rPr>
                      <m:t>𝐷</m:t>
                    </m:r>
                    <m:r>
                      <a:rPr lang="cs-CZ" sz="2800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cs-CZ" sz="2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800" b="0" i="1" smtClean="0">
                            <a:latin typeface="Cambria Math"/>
                          </a:rPr>
                          <m:t>− 2;−1;0;1;2;3</m:t>
                        </m:r>
                      </m:e>
                    </m:d>
                    <m:r>
                      <a:rPr lang="cs-CZ" sz="2800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cs-CZ" sz="2800" dirty="0">
                  <a:latin typeface="+mn-lt"/>
                </a:endParaRPr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432" y="3573016"/>
                <a:ext cx="6108848" cy="523220"/>
              </a:xfrm>
              <a:prstGeom prst="rect">
                <a:avLst/>
              </a:prstGeom>
              <a:blipFill rotWithShape="1">
                <a:blip r:embed="rId3"/>
                <a:stretch>
                  <a:fillRect l="-1996" t="-12791" b="-302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998222" y="4365104"/>
                <a:ext cx="486992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800" dirty="0" smtClean="0">
                    <a:latin typeface="+mn-lt"/>
                  </a:rPr>
                  <a:t>c) y = x + 2; </a:t>
                </a:r>
                <a14:m>
                  <m:oMath xmlns:m="http://schemas.openxmlformats.org/officeDocument/2006/math">
                    <m:r>
                      <a:rPr lang="cs-CZ" sz="2800" b="0" i="1" smtClean="0">
                        <a:latin typeface="Cambria Math"/>
                      </a:rPr>
                      <m:t>𝐷</m:t>
                    </m:r>
                    <m:r>
                      <a:rPr lang="cs-CZ" sz="2800" b="0" i="1" smtClean="0">
                        <a:latin typeface="Cambria Math"/>
                      </a:rPr>
                      <m:t>= &lt;−2;3&gt; </m:t>
                    </m:r>
                  </m:oMath>
                </a14:m>
                <a:endParaRPr lang="cs-CZ" sz="2800" dirty="0">
                  <a:latin typeface="+mn-lt"/>
                </a:endParaRPr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222" y="4365104"/>
                <a:ext cx="4869922" cy="523220"/>
              </a:xfrm>
              <a:prstGeom prst="rect">
                <a:avLst/>
              </a:prstGeom>
              <a:blipFill rotWithShape="1">
                <a:blip r:embed="rId4"/>
                <a:stretch>
                  <a:fillRect l="-2628" t="-12791" b="-302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Šipka doprava 2">
            <a:hlinkClick r:id="rId5" action="ppaction://hlinksldjump"/>
          </p:cNvPr>
          <p:cNvSpPr/>
          <p:nvPr/>
        </p:nvSpPr>
        <p:spPr bwMode="auto">
          <a:xfrm>
            <a:off x="7308304" y="2718502"/>
            <a:ext cx="1080120" cy="648072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Šipka doprava 7">
            <a:hlinkClick r:id="rId6" action="ppaction://hlinksldjump"/>
          </p:cNvPr>
          <p:cNvSpPr/>
          <p:nvPr/>
        </p:nvSpPr>
        <p:spPr bwMode="auto">
          <a:xfrm>
            <a:off x="7308304" y="3448164"/>
            <a:ext cx="1080120" cy="648072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Šipka doprava 8">
            <a:hlinkClick r:id="rId7" action="ppaction://hlinksldjump"/>
          </p:cNvPr>
          <p:cNvSpPr/>
          <p:nvPr/>
        </p:nvSpPr>
        <p:spPr bwMode="auto">
          <a:xfrm>
            <a:off x="7308304" y="4240252"/>
            <a:ext cx="1080120" cy="648072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Šipka dolů 3">
            <a:hlinkClick r:id="rId8" action="ppaction://hlinksldjump"/>
          </p:cNvPr>
          <p:cNvSpPr/>
          <p:nvPr/>
        </p:nvSpPr>
        <p:spPr bwMode="auto">
          <a:xfrm>
            <a:off x="3995936" y="5229200"/>
            <a:ext cx="1080120" cy="864096"/>
          </a:xfrm>
          <a:prstGeom prst="down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Funkce</a:t>
            </a:r>
            <a:br>
              <a:rPr lang="cs-CZ" dirty="0" smtClean="0"/>
            </a:br>
            <a:r>
              <a:rPr lang="cs-CZ" sz="3200" dirty="0" smtClean="0"/>
              <a:t>Graf</a:t>
            </a:r>
            <a:endParaRPr lang="cs-CZ" sz="3200" dirty="0"/>
          </a:p>
        </p:txBody>
      </p:sp>
      <p:graphicFrame>
        <p:nvGraphicFramePr>
          <p:cNvPr id="34" name="Objekt 3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3" name="Rovnice" r:id="rId3" imgW="114120" imgH="215640" progId="Equation.3">
                  <p:embed/>
                </p:oleObj>
              </mc:Choice>
              <mc:Fallback>
                <p:oleObj name="Rovnice" r:id="rId3" imgW="11412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cs-CZ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611560" y="205388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>
                <a:latin typeface="+mn-lt"/>
              </a:rPr>
              <a:t>4. a)</a:t>
            </a:r>
            <a:endParaRPr lang="cs-CZ" sz="2800" dirty="0">
              <a:latin typeface="+mn-lt"/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1763418"/>
              </p:ext>
            </p:extLst>
          </p:nvPr>
        </p:nvGraphicFramePr>
        <p:xfrm>
          <a:off x="1619672" y="1939260"/>
          <a:ext cx="4772025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4" name="List" r:id="rId6" imgW="4772015" imgH="752575" progId="Excel.Sheet.12">
                  <p:embed/>
                </p:oleObj>
              </mc:Choice>
              <mc:Fallback>
                <p:oleObj name="List" r:id="rId6" imgW="4772015" imgH="7525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619672" y="1939260"/>
                        <a:ext cx="4772025" cy="752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Obrázek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697" y="2852936"/>
            <a:ext cx="4154606" cy="3789040"/>
          </a:xfrm>
          <a:prstGeom prst="rect">
            <a:avLst/>
          </a:prstGeom>
        </p:spPr>
      </p:pic>
      <p:sp>
        <p:nvSpPr>
          <p:cNvPr id="5" name="Šipka doleva 4">
            <a:hlinkClick r:id="rId9" action="ppaction://hlinksldjump"/>
          </p:cNvPr>
          <p:cNvSpPr/>
          <p:nvPr/>
        </p:nvSpPr>
        <p:spPr bwMode="auto">
          <a:xfrm>
            <a:off x="7524328" y="5877272"/>
            <a:ext cx="1008112" cy="64807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Funkce</a:t>
            </a:r>
            <a:br>
              <a:rPr lang="cs-CZ" dirty="0" smtClean="0"/>
            </a:br>
            <a:r>
              <a:rPr lang="cs-CZ" sz="3200" dirty="0" smtClean="0"/>
              <a:t>Graf</a:t>
            </a:r>
            <a:endParaRPr lang="cs-CZ" sz="3200" dirty="0"/>
          </a:p>
        </p:txBody>
      </p:sp>
      <p:graphicFrame>
        <p:nvGraphicFramePr>
          <p:cNvPr id="34" name="Objekt 3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0" name="Rovnice" r:id="rId3" imgW="114120" imgH="215640" progId="Equation.3">
                  <p:embed/>
                </p:oleObj>
              </mc:Choice>
              <mc:Fallback>
                <p:oleObj name="Rovnice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cs-CZ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611560" y="205388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>
                <a:latin typeface="+mn-lt"/>
              </a:rPr>
              <a:t>4. </a:t>
            </a:r>
            <a:r>
              <a:rPr lang="cs-CZ" sz="2800" dirty="0">
                <a:latin typeface="+mn-lt"/>
              </a:rPr>
              <a:t>b</a:t>
            </a:r>
            <a:r>
              <a:rPr lang="cs-CZ" sz="2800" dirty="0" smtClean="0">
                <a:latin typeface="+mn-lt"/>
              </a:rPr>
              <a:t>)</a:t>
            </a:r>
            <a:endParaRPr lang="cs-CZ" sz="2800" dirty="0">
              <a:latin typeface="+mn-lt"/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2685571"/>
              </p:ext>
            </p:extLst>
          </p:nvPr>
        </p:nvGraphicFramePr>
        <p:xfrm>
          <a:off x="1619672" y="1939260"/>
          <a:ext cx="4772025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1" name="List" r:id="rId6" imgW="4772015" imgH="752575" progId="Excel.Sheet.12">
                  <p:embed/>
                </p:oleObj>
              </mc:Choice>
              <mc:Fallback>
                <p:oleObj name="List" r:id="rId6" imgW="4772015" imgH="7525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619672" y="1939260"/>
                        <a:ext cx="4772025" cy="752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Obrázek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652" y="2837950"/>
            <a:ext cx="4144696" cy="3780000"/>
          </a:xfrm>
          <a:prstGeom prst="rect">
            <a:avLst/>
          </a:prstGeom>
        </p:spPr>
      </p:pic>
      <p:sp>
        <p:nvSpPr>
          <p:cNvPr id="10" name="Šipka doleva 9">
            <a:hlinkClick r:id="rId9" action="ppaction://hlinksldjump"/>
          </p:cNvPr>
          <p:cNvSpPr/>
          <p:nvPr/>
        </p:nvSpPr>
        <p:spPr bwMode="auto">
          <a:xfrm>
            <a:off x="7524328" y="5877272"/>
            <a:ext cx="1008112" cy="64807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19346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Funkce</a:t>
            </a:r>
            <a:br>
              <a:rPr lang="cs-CZ" dirty="0" smtClean="0"/>
            </a:br>
            <a:r>
              <a:rPr lang="cs-CZ" sz="3200" dirty="0" smtClean="0"/>
              <a:t>Graf</a:t>
            </a:r>
            <a:endParaRPr lang="cs-CZ" sz="3200" dirty="0"/>
          </a:p>
        </p:txBody>
      </p:sp>
      <p:graphicFrame>
        <p:nvGraphicFramePr>
          <p:cNvPr id="34" name="Objekt 3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4" name="Rovnice" r:id="rId3" imgW="114120" imgH="215640" progId="Equation.3">
                  <p:embed/>
                </p:oleObj>
              </mc:Choice>
              <mc:Fallback>
                <p:oleObj name="Rovnice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cs-CZ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611560" y="205388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>
                <a:latin typeface="+mn-lt"/>
              </a:rPr>
              <a:t>4. c)</a:t>
            </a:r>
            <a:endParaRPr lang="cs-CZ" sz="2800" dirty="0">
              <a:latin typeface="+mn-lt"/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4730470"/>
              </p:ext>
            </p:extLst>
          </p:nvPr>
        </p:nvGraphicFramePr>
        <p:xfrm>
          <a:off x="1619672" y="1939260"/>
          <a:ext cx="4772025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5" name="List" r:id="rId6" imgW="4772015" imgH="752575" progId="Excel.Sheet.12">
                  <p:embed/>
                </p:oleObj>
              </mc:Choice>
              <mc:Fallback>
                <p:oleObj name="List" r:id="rId6" imgW="4772015" imgH="7525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619672" y="1939260"/>
                        <a:ext cx="4772025" cy="752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Obrázek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641" y="2852936"/>
            <a:ext cx="4144718" cy="3780000"/>
          </a:xfrm>
          <a:prstGeom prst="rect">
            <a:avLst/>
          </a:prstGeom>
        </p:spPr>
      </p:pic>
      <p:sp>
        <p:nvSpPr>
          <p:cNvPr id="10" name="Šipka doleva 9">
            <a:hlinkClick r:id="rId9" action="ppaction://hlinksldjump"/>
          </p:cNvPr>
          <p:cNvSpPr/>
          <p:nvPr/>
        </p:nvSpPr>
        <p:spPr bwMode="auto">
          <a:xfrm>
            <a:off x="7524328" y="5877272"/>
            <a:ext cx="1008112" cy="64807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9588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Funkce</a:t>
            </a:r>
            <a:br>
              <a:rPr lang="cs-CZ" dirty="0" smtClean="0"/>
            </a:br>
            <a:r>
              <a:rPr lang="cs-CZ" sz="3200" dirty="0" smtClean="0"/>
              <a:t>Příklady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2688" y="2017713"/>
            <a:ext cx="7772400" cy="547191"/>
          </a:xfrm>
        </p:spPr>
        <p:txBody>
          <a:bodyPr/>
          <a:lstStyle/>
          <a:p>
            <a:pPr>
              <a:buNone/>
            </a:pPr>
            <a:r>
              <a:rPr lang="cs-CZ" sz="2400" dirty="0" smtClean="0"/>
              <a:t>5. Zjistěte, zda dané tabulky popisují funkce:</a:t>
            </a:r>
            <a:endParaRPr lang="cs-CZ" sz="2400" b="1" u="sng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8501914"/>
              </p:ext>
            </p:extLst>
          </p:nvPr>
        </p:nvGraphicFramePr>
        <p:xfrm>
          <a:off x="1403648" y="2564904"/>
          <a:ext cx="4772025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4" name="List" r:id="rId4" imgW="4772015" imgH="752575" progId="Excel.Sheet.12">
                  <p:embed/>
                </p:oleObj>
              </mc:Choice>
              <mc:Fallback>
                <p:oleObj name="List" r:id="rId4" imgW="4772015" imgH="7525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03648" y="2564904"/>
                        <a:ext cx="4772025" cy="752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713260" y="269776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>
                <a:latin typeface="+mn-lt"/>
              </a:rPr>
              <a:t>a)</a:t>
            </a:r>
            <a:endParaRPr lang="cs-CZ" sz="2800" dirty="0"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713260" y="386104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latin typeface="+mn-lt"/>
              </a:rPr>
              <a:t>b</a:t>
            </a:r>
            <a:r>
              <a:rPr lang="cs-CZ" sz="2800" dirty="0" smtClean="0">
                <a:latin typeface="+mn-lt"/>
              </a:rPr>
              <a:t>)</a:t>
            </a:r>
            <a:endParaRPr lang="cs-CZ" sz="2800" dirty="0">
              <a:latin typeface="+mn-lt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740768" y="494116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>
                <a:latin typeface="+mn-lt"/>
              </a:rPr>
              <a:t>c)</a:t>
            </a:r>
            <a:endParaRPr lang="cs-CZ" sz="2800" dirty="0">
              <a:latin typeface="+mn-lt"/>
            </a:endParaRPr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4867256"/>
              </p:ext>
            </p:extLst>
          </p:nvPr>
        </p:nvGraphicFramePr>
        <p:xfrm>
          <a:off x="1403648" y="3644741"/>
          <a:ext cx="4772025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5" name="List" r:id="rId7" imgW="4772015" imgH="752575" progId="Excel.Sheet.12">
                  <p:embed/>
                </p:oleObj>
              </mc:Choice>
              <mc:Fallback>
                <p:oleObj name="List" r:id="rId7" imgW="4772015" imgH="7525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403648" y="3644741"/>
                        <a:ext cx="4772025" cy="752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095386"/>
              </p:ext>
            </p:extLst>
          </p:nvPr>
        </p:nvGraphicFramePr>
        <p:xfrm>
          <a:off x="1403648" y="4826540"/>
          <a:ext cx="4772025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6" name="List" r:id="rId10" imgW="4772015" imgH="752575" progId="Excel.Sheet.12">
                  <p:embed/>
                </p:oleObj>
              </mc:Choice>
              <mc:Fallback>
                <p:oleObj name="List" r:id="rId10" imgW="4772015" imgH="7525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03648" y="4826540"/>
                        <a:ext cx="4772025" cy="752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ovéPole 9"/>
          <p:cNvSpPr txBox="1"/>
          <p:nvPr/>
        </p:nvSpPr>
        <p:spPr>
          <a:xfrm>
            <a:off x="6444208" y="27747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j</a:t>
            </a:r>
            <a:r>
              <a:rPr lang="cs-CZ" dirty="0" smtClean="0"/>
              <a:t>e funkce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6444208" y="50181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j</a:t>
            </a:r>
            <a:r>
              <a:rPr lang="cs-CZ" dirty="0" smtClean="0"/>
              <a:t>e funkce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226894" y="3522493"/>
            <a:ext cx="2665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není funkce – číslu 1 jsou přiřazeny dvě různé hodnoty, stejně tak číslu 4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Funkce</a:t>
            </a:r>
            <a:br>
              <a:rPr lang="cs-CZ" dirty="0" smtClean="0"/>
            </a:br>
            <a:r>
              <a:rPr lang="cs-CZ" sz="3200" dirty="0" smtClean="0"/>
              <a:t>Co to vlastně je?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420887"/>
            <a:ext cx="7772400" cy="3711625"/>
          </a:xfrm>
          <a:noFill/>
          <a:ln/>
        </p:spPr>
        <p:txBody>
          <a:bodyPr lIns="182562" tIns="46037" rIns="182562" bIns="46037"/>
          <a:lstStyle/>
          <a:p>
            <a:r>
              <a:rPr lang="cs-CZ" sz="2800" dirty="0" smtClean="0"/>
              <a:t>Funkce je vlastně jakýsi matematický stroj. </a:t>
            </a:r>
            <a:r>
              <a:rPr lang="cs-CZ" sz="2800" dirty="0"/>
              <a:t>Do funkce vložíte nějaký vstup </a:t>
            </a:r>
            <a:r>
              <a:rPr lang="cs-CZ" sz="2800" dirty="0" smtClean="0"/>
              <a:t>(materiál) </a:t>
            </a:r>
            <a:br>
              <a:rPr lang="cs-CZ" sz="2800" dirty="0" smtClean="0"/>
            </a:br>
            <a:r>
              <a:rPr lang="cs-CZ" sz="2800" dirty="0" smtClean="0"/>
              <a:t>a </a:t>
            </a:r>
            <a:r>
              <a:rPr lang="cs-CZ" sz="2800" dirty="0"/>
              <a:t>funkce vrátí nějaký výstup </a:t>
            </a:r>
            <a:r>
              <a:rPr lang="cs-CZ" sz="2800" dirty="0" smtClean="0"/>
              <a:t>(výrobek). </a:t>
            </a:r>
          </a:p>
          <a:p>
            <a:r>
              <a:rPr lang="cs-CZ" sz="2800" dirty="0" smtClean="0"/>
              <a:t>Úkolem matematické funkce </a:t>
            </a:r>
            <a:r>
              <a:rPr lang="cs-CZ" sz="2800" dirty="0"/>
              <a:t>je </a:t>
            </a:r>
            <a:r>
              <a:rPr lang="cs-CZ" sz="2800" dirty="0" smtClean="0"/>
              <a:t>vzít jakýsi vstup (nějaké číslo), </a:t>
            </a:r>
            <a:r>
              <a:rPr lang="cs-CZ" sz="2800" dirty="0"/>
              <a:t>něco s tímto </a:t>
            </a:r>
            <a:r>
              <a:rPr lang="cs-CZ" sz="2800" dirty="0" smtClean="0"/>
              <a:t>vstupem udělat, </a:t>
            </a:r>
            <a:r>
              <a:rPr lang="cs-CZ" sz="2800" dirty="0"/>
              <a:t>změnit ho a následně toto nové číslo vrátit na výstupu.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Funkce</a:t>
            </a:r>
            <a:br>
              <a:rPr lang="cs-CZ" dirty="0" smtClean="0"/>
            </a:br>
            <a:r>
              <a:rPr lang="cs-CZ" sz="3200" dirty="0" smtClean="0"/>
              <a:t>Co to vlastně je?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2852936"/>
            <a:ext cx="8055496" cy="2923455"/>
          </a:xfrm>
          <a:noFill/>
          <a:ln/>
        </p:spPr>
        <p:txBody>
          <a:bodyPr lIns="182562" tIns="46037" rIns="182562" bIns="46037"/>
          <a:lstStyle/>
          <a:p>
            <a:r>
              <a:rPr lang="cs-CZ" sz="2800" dirty="0" smtClean="0"/>
              <a:t>Funkce vyjadřuje závislost dvou veličin.</a:t>
            </a:r>
          </a:p>
          <a:p>
            <a:r>
              <a:rPr lang="cs-CZ" sz="2800" dirty="0" smtClean="0"/>
              <a:t>Veličiny jejichž závislost popisují funkce bývají z oblasti fyziky, chemie, technických oborů, ale i biologie či matematické statistiky…</a:t>
            </a:r>
          </a:p>
          <a:p>
            <a:r>
              <a:rPr lang="cs-CZ" sz="2800" dirty="0" smtClean="0"/>
              <a:t>Závislost lze popsat </a:t>
            </a:r>
            <a:r>
              <a:rPr lang="cs-CZ" sz="2800" b="1" dirty="0" smtClean="0"/>
              <a:t>rovnicí</a:t>
            </a:r>
            <a:r>
              <a:rPr lang="cs-CZ" sz="2800" dirty="0" smtClean="0"/>
              <a:t>, </a:t>
            </a:r>
            <a:r>
              <a:rPr lang="cs-CZ" sz="2800" b="1" dirty="0" smtClean="0"/>
              <a:t>tabulkou</a:t>
            </a:r>
            <a:r>
              <a:rPr lang="cs-CZ" sz="2800" dirty="0" smtClean="0"/>
              <a:t> </a:t>
            </a:r>
            <a:br>
              <a:rPr lang="cs-CZ" sz="2800" dirty="0" smtClean="0"/>
            </a:br>
            <a:r>
              <a:rPr lang="cs-CZ" sz="2800" dirty="0" smtClean="0"/>
              <a:t>nebo </a:t>
            </a:r>
            <a:r>
              <a:rPr lang="cs-CZ" sz="2800" b="1" dirty="0" smtClean="0"/>
              <a:t>grafem</a:t>
            </a:r>
            <a:r>
              <a:rPr lang="cs-CZ" sz="2800" dirty="0" smtClean="0"/>
              <a:t>.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33068810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Funkce</a:t>
            </a:r>
            <a:br>
              <a:rPr lang="cs-CZ" dirty="0" smtClean="0"/>
            </a:br>
            <a:r>
              <a:rPr lang="cs-CZ" sz="3200" dirty="0" smtClean="0"/>
              <a:t>Definice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7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07504" y="2060848"/>
                <a:ext cx="8928992" cy="4114800"/>
              </a:xfrm>
              <a:noFill/>
              <a:ln/>
            </p:spPr>
            <p:txBody>
              <a:bodyPr lIns="182562" tIns="46037" rIns="182562" bIns="46037"/>
              <a:lstStyle/>
              <a:p>
                <a:pPr>
                  <a:buNone/>
                </a:pPr>
                <a:r>
                  <a:rPr lang="cs-CZ" sz="2800" dirty="0" smtClean="0"/>
                  <a:t>Funkce </a:t>
                </a:r>
                <a:r>
                  <a:rPr lang="cs-CZ" sz="2800" dirty="0"/>
                  <a:t>je předpis, který každému číslu </a:t>
                </a:r>
                <a:r>
                  <a:rPr lang="cs-CZ" sz="2800" i="1" dirty="0"/>
                  <a:t>x</a:t>
                </a:r>
                <a:r>
                  <a:rPr lang="cs-CZ" sz="2800" dirty="0"/>
                  <a:t> </a:t>
                </a:r>
                <a:r>
                  <a:rPr lang="cs-CZ" sz="2800" dirty="0" smtClean="0"/>
                  <a:t> z </a:t>
                </a:r>
                <a:r>
                  <a:rPr lang="cs-CZ" sz="2800" dirty="0"/>
                  <a:t>množiny </a:t>
                </a:r>
                <a:r>
                  <a:rPr lang="cs-CZ" sz="2800" i="1" dirty="0" smtClean="0"/>
                  <a:t>D</a:t>
                </a:r>
                <a:r>
                  <a:rPr lang="cs-CZ" sz="2800" dirty="0" smtClean="0"/>
                  <a:t> přiřadí </a:t>
                </a:r>
                <a:r>
                  <a:rPr lang="cs-CZ" sz="2800" dirty="0"/>
                  <a:t>právě jedno </a:t>
                </a:r>
                <a:r>
                  <a:rPr lang="cs-CZ" sz="2800" dirty="0" smtClean="0"/>
                  <a:t>číslo </a:t>
                </a:r>
                <a:r>
                  <a:rPr lang="cs-CZ" sz="2800" i="1" dirty="0" smtClean="0"/>
                  <a:t>y</a:t>
                </a:r>
                <a:r>
                  <a:rPr lang="cs-CZ" sz="2800" dirty="0" smtClean="0"/>
                  <a:t> z </a:t>
                </a:r>
                <a:r>
                  <a:rPr lang="cs-CZ" sz="2800" dirty="0"/>
                  <a:t>množiny </a:t>
                </a:r>
                <a:r>
                  <a:rPr lang="cs-CZ" sz="2800" i="1" dirty="0" smtClean="0"/>
                  <a:t>H</a:t>
                </a:r>
                <a:r>
                  <a:rPr lang="cs-CZ" sz="2800" dirty="0" smtClean="0"/>
                  <a:t>. </a:t>
                </a:r>
              </a:p>
              <a:p>
                <a:pPr>
                  <a:buNone/>
                </a:pPr>
                <a:r>
                  <a:rPr lang="cs-CZ" sz="2800" dirty="0"/>
                  <a:t> </a:t>
                </a:r>
                <a:r>
                  <a:rPr lang="cs-CZ" sz="2800" dirty="0" smtClean="0"/>
                  <a:t>  Funkci </a:t>
                </a:r>
                <a:r>
                  <a:rPr lang="cs-CZ" sz="2800" dirty="0"/>
                  <a:t>obvykle zapisujeme ve tvaru </a:t>
                </a:r>
                <a:endParaRPr lang="cs-CZ" sz="2800" dirty="0" smtClean="0"/>
              </a:p>
              <a:p>
                <a:pPr algn="ctr">
                  <a:buNone/>
                </a:pPr>
                <a:r>
                  <a:rPr lang="cs-CZ" sz="2800" i="1" dirty="0"/>
                  <a:t> </a:t>
                </a:r>
                <a:r>
                  <a:rPr lang="cs-CZ" sz="2800" i="1" dirty="0" smtClean="0"/>
                  <a:t>  </a:t>
                </a:r>
                <a:r>
                  <a:rPr lang="cs-CZ" sz="2800" b="1" dirty="0" smtClean="0"/>
                  <a:t>y </a:t>
                </a:r>
                <a:r>
                  <a:rPr lang="cs-CZ" sz="2800" b="1" dirty="0"/>
                  <a:t>= f(x),</a:t>
                </a:r>
                <a:r>
                  <a:rPr lang="cs-CZ" sz="2800" dirty="0"/>
                  <a:t> </a:t>
                </a:r>
                <a:r>
                  <a:rPr lang="cs-CZ" sz="2800" b="1" dirty="0" smtClean="0"/>
                  <a:t>x </a:t>
                </a:r>
                <a14:m>
                  <m:oMath xmlns:m="http://schemas.openxmlformats.org/officeDocument/2006/math">
                    <m:r>
                      <a:rPr lang="cs-CZ" sz="2800" b="1" i="0" smtClean="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cs-CZ" sz="2800" b="1" dirty="0" smtClean="0"/>
                  <a:t> D</a:t>
                </a:r>
              </a:p>
              <a:p>
                <a:pPr>
                  <a:buNone/>
                </a:pPr>
                <a:r>
                  <a:rPr lang="cs-CZ" sz="2800" dirty="0"/>
                  <a:t> </a:t>
                </a:r>
                <a:r>
                  <a:rPr lang="cs-CZ" sz="2800" dirty="0" smtClean="0"/>
                  <a:t>  nebo</a:t>
                </a:r>
              </a:p>
              <a:p>
                <a:pPr algn="ctr">
                  <a:buNone/>
                </a:pPr>
                <a:r>
                  <a:rPr lang="cs-CZ" sz="2800" b="1" dirty="0" smtClean="0"/>
                  <a:t>f: x </a:t>
                </a:r>
                <a14:m>
                  <m:oMath xmlns:m="http://schemas.openxmlformats.org/officeDocument/2006/math">
                    <m:r>
                      <a:rPr lang="cs-CZ" sz="2800" b="1" i="1" smtClean="0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cs-CZ" sz="2800" b="1" dirty="0" smtClean="0"/>
                  <a:t> y, </a:t>
                </a:r>
                <a:r>
                  <a:rPr lang="cs-CZ" sz="2800" b="1" dirty="0"/>
                  <a:t>x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cs-CZ" sz="2800" b="1" dirty="0"/>
                  <a:t> D</a:t>
                </a:r>
              </a:p>
              <a:p>
                <a:pPr>
                  <a:buNone/>
                </a:pPr>
                <a:r>
                  <a:rPr lang="cs-CZ" sz="2800" dirty="0" smtClean="0"/>
                  <a:t>   (čteme: </a:t>
                </a:r>
                <a:r>
                  <a:rPr lang="cs-CZ" sz="2800" i="1" dirty="0" smtClean="0"/>
                  <a:t>Prvku x množiny D je funkcí f přiřazeno reálné číslo y</a:t>
                </a:r>
                <a:r>
                  <a:rPr lang="cs-CZ" sz="2800" dirty="0" smtClean="0"/>
                  <a:t>)</a:t>
                </a:r>
                <a:endParaRPr lang="cs-CZ" sz="2800" dirty="0"/>
              </a:p>
            </p:txBody>
          </p:sp>
        </mc:Choice>
        <mc:Fallback xmlns="">
          <p:sp>
            <p:nvSpPr>
              <p:cNvPr id="717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7504" y="2060848"/>
                <a:ext cx="8928992" cy="4114800"/>
              </a:xfrm>
              <a:blipFill rotWithShape="1">
                <a:blip r:embed="rId2"/>
                <a:stretch>
                  <a:fillRect l="-410" t="-1481"/>
                </a:stretch>
              </a:blipFill>
              <a:ln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Funkce</a:t>
            </a:r>
            <a:br>
              <a:rPr lang="cs-CZ" dirty="0" smtClean="0"/>
            </a:br>
            <a:r>
              <a:rPr lang="cs-CZ" sz="3200" dirty="0" smtClean="0"/>
              <a:t>Definiční obor a obor hodnot funkce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988840"/>
            <a:ext cx="8280920" cy="1944216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dirty="0" smtClean="0"/>
              <a:t> </a:t>
            </a:r>
            <a:r>
              <a:rPr lang="cs-CZ" dirty="0"/>
              <a:t> </a:t>
            </a:r>
            <a:r>
              <a:rPr lang="cs-CZ" dirty="0" smtClean="0"/>
              <a:t> </a:t>
            </a:r>
            <a:r>
              <a:rPr lang="cs-CZ" sz="2800" b="1" dirty="0" smtClean="0"/>
              <a:t>Definiční </a:t>
            </a:r>
            <a:r>
              <a:rPr lang="cs-CZ" sz="2800" b="1" dirty="0"/>
              <a:t>obor</a:t>
            </a:r>
            <a:r>
              <a:rPr lang="cs-CZ" sz="2800" dirty="0"/>
              <a:t> (značíme </a:t>
            </a:r>
            <a:r>
              <a:rPr lang="cs-CZ" sz="2800" i="1" dirty="0" smtClean="0"/>
              <a:t>D(f</a:t>
            </a:r>
            <a:r>
              <a:rPr lang="cs-CZ" sz="2800" i="1" dirty="0"/>
              <a:t>)</a:t>
            </a:r>
            <a:r>
              <a:rPr lang="cs-CZ" sz="2800" dirty="0"/>
              <a:t>), </a:t>
            </a:r>
            <a:r>
              <a:rPr lang="cs-CZ" sz="2800" dirty="0" smtClean="0"/>
              <a:t>je </a:t>
            </a:r>
            <a:r>
              <a:rPr lang="cs-CZ" sz="2800" dirty="0"/>
              <a:t>množina všech </a:t>
            </a:r>
            <a:r>
              <a:rPr lang="cs-CZ" sz="2800" i="1" dirty="0"/>
              <a:t>přípustných</a:t>
            </a:r>
            <a:r>
              <a:rPr lang="cs-CZ" sz="2800" dirty="0"/>
              <a:t> hodnot argumentu </a:t>
            </a:r>
            <a:r>
              <a:rPr lang="cs-CZ" sz="2800" i="1" dirty="0"/>
              <a:t>x</a:t>
            </a:r>
            <a:r>
              <a:rPr lang="cs-CZ" sz="2800" dirty="0"/>
              <a:t>, tedy všechny hodnoty, kterých může proměnná </a:t>
            </a:r>
            <a:r>
              <a:rPr lang="cs-CZ" sz="2800" i="1" dirty="0"/>
              <a:t>x</a:t>
            </a:r>
            <a:r>
              <a:rPr lang="cs-CZ" sz="2800" dirty="0"/>
              <a:t> nabývat.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755576" y="4437112"/>
            <a:ext cx="78488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latin typeface="+mn-lt"/>
              </a:rPr>
              <a:t>Obor hodnot</a:t>
            </a:r>
            <a:r>
              <a:rPr lang="cs-CZ" sz="2800" dirty="0">
                <a:latin typeface="+mn-lt"/>
              </a:rPr>
              <a:t> (značíme </a:t>
            </a:r>
            <a:r>
              <a:rPr lang="cs-CZ" sz="2800" i="1" dirty="0">
                <a:latin typeface="+mn-lt"/>
              </a:rPr>
              <a:t>H(f)</a:t>
            </a:r>
            <a:r>
              <a:rPr lang="cs-CZ" sz="2800" dirty="0">
                <a:latin typeface="+mn-lt"/>
              </a:rPr>
              <a:t>) je poté </a:t>
            </a:r>
            <a:r>
              <a:rPr lang="cs-CZ" sz="2800" dirty="0" smtClean="0">
                <a:latin typeface="+mn-lt"/>
              </a:rPr>
              <a:t>množina </a:t>
            </a:r>
            <a:r>
              <a:rPr lang="cs-CZ" sz="2800" dirty="0">
                <a:latin typeface="+mn-lt"/>
              </a:rPr>
              <a:t>všech přípustných </a:t>
            </a:r>
            <a:r>
              <a:rPr lang="cs-CZ" sz="2800" i="1" dirty="0">
                <a:latin typeface="+mn-lt"/>
              </a:rPr>
              <a:t>y</a:t>
            </a:r>
            <a:r>
              <a:rPr lang="cs-CZ" sz="2800" dirty="0">
                <a:latin typeface="+mn-lt"/>
              </a:rPr>
              <a:t>, tedy </a:t>
            </a:r>
            <a:r>
              <a:rPr lang="cs-CZ" sz="2800" dirty="0" smtClean="0">
                <a:latin typeface="+mn-lt"/>
              </a:rPr>
              <a:t>množina </a:t>
            </a:r>
            <a:r>
              <a:rPr lang="cs-CZ" sz="2800" dirty="0">
                <a:latin typeface="+mn-lt"/>
              </a:rPr>
              <a:t>všech prvků, kam může ukazovat funkce </a:t>
            </a:r>
            <a:r>
              <a:rPr lang="cs-CZ" sz="2800" i="1" dirty="0">
                <a:latin typeface="+mn-lt"/>
              </a:rPr>
              <a:t>f</a:t>
            </a:r>
            <a:r>
              <a:rPr lang="cs-CZ" sz="2800" dirty="0">
                <a:latin typeface="+mn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059479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Funkce</a:t>
            </a:r>
            <a:br>
              <a:rPr lang="cs-CZ" dirty="0" smtClean="0"/>
            </a:br>
            <a:r>
              <a:rPr lang="cs-CZ" sz="3200" dirty="0" smtClean="0"/>
              <a:t>Zadání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18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539552" y="2060848"/>
                <a:ext cx="7772400" cy="4114800"/>
              </a:xfrm>
              <a:noFill/>
              <a:ln/>
            </p:spPr>
            <p:txBody>
              <a:bodyPr lIns="182562" tIns="46037" rIns="182562" bIns="46037"/>
              <a:lstStyle/>
              <a:p>
                <a:pPr>
                  <a:buNone/>
                </a:pPr>
                <a:r>
                  <a:rPr lang="cs-CZ" dirty="0" smtClean="0"/>
                  <a:t>   </a:t>
                </a:r>
                <a:r>
                  <a:rPr lang="cs-CZ" b="1" u="sng" dirty="0" smtClean="0"/>
                  <a:t>Funkce může být zadána:</a:t>
                </a:r>
              </a:p>
              <a:p>
                <a:pPr>
                  <a:buNone/>
                </a:pPr>
                <a:endParaRPr lang="cs-CZ" dirty="0" smtClean="0"/>
              </a:p>
              <a:p>
                <a:pPr>
                  <a:buNone/>
                </a:pPr>
                <a:r>
                  <a:rPr lang="cs-CZ" dirty="0" smtClean="0"/>
                  <a:t>Rovnicí		y = 2x – 3, x </a:t>
                </a:r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cs-CZ" dirty="0" smtClean="0"/>
                  <a:t> D</a:t>
                </a:r>
              </a:p>
              <a:p>
                <a:pPr>
                  <a:buNone/>
                </a:pPr>
                <a:endParaRPr lang="cs-CZ" dirty="0" smtClean="0"/>
              </a:p>
              <a:p>
                <a:pPr>
                  <a:buNone/>
                </a:pPr>
                <a:r>
                  <a:rPr lang="cs-CZ" dirty="0" smtClean="0"/>
                  <a:t>Tabulkou </a:t>
                </a:r>
              </a:p>
              <a:p>
                <a:pPr>
                  <a:buNone/>
                </a:pPr>
                <a:endParaRPr lang="cs-CZ" dirty="0"/>
              </a:p>
              <a:p>
                <a:pPr>
                  <a:buNone/>
                </a:pPr>
                <a:r>
                  <a:rPr lang="cs-CZ" dirty="0" smtClean="0"/>
                  <a:t>Grafem </a:t>
                </a:r>
                <a:endParaRPr lang="cs-CZ" dirty="0"/>
              </a:p>
            </p:txBody>
          </p:sp>
        </mc:Choice>
        <mc:Fallback xmlns="">
          <p:sp>
            <p:nvSpPr>
              <p:cNvPr id="921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39552" y="2060848"/>
                <a:ext cx="7772400" cy="4114800"/>
              </a:xfrm>
              <a:blipFill rotWithShape="1">
                <a:blip r:embed="rId2"/>
                <a:stretch>
                  <a:fillRect l="-863" t="-1926" b="-4296"/>
                </a:stretch>
              </a:blipFill>
              <a:ln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077072"/>
            <a:ext cx="2337048" cy="2348733"/>
          </a:xfrm>
          <a:prstGeom prst="rect">
            <a:avLst/>
          </a:prstGeom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925916"/>
              </p:ext>
            </p:extLst>
          </p:nvPr>
        </p:nvGraphicFramePr>
        <p:xfrm>
          <a:off x="2699792" y="4149080"/>
          <a:ext cx="4713313" cy="8256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0093"/>
                <a:gridCol w="653870"/>
                <a:gridCol w="653870"/>
                <a:gridCol w="653870"/>
                <a:gridCol w="653870"/>
                <a:gridCol w="653870"/>
                <a:gridCol w="653870"/>
              </a:tblGrid>
              <a:tr h="412812">
                <a:tc>
                  <a:txBody>
                    <a:bodyPr/>
                    <a:lstStyle/>
                    <a:p>
                      <a:pPr algn="ctr" fontAlgn="b"/>
                      <a:r>
                        <a:rPr lang="cs-CZ" dirty="0"/>
                        <a:t>t (h)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dirty="0"/>
                        <a:t>1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dirty="0"/>
                        <a:t>2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/>
                        <a:t>3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/>
                        <a:t>4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/>
                        <a:t>5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/>
                        <a:t>6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12812">
                <a:tc>
                  <a:txBody>
                    <a:bodyPr/>
                    <a:lstStyle/>
                    <a:p>
                      <a:pPr algn="ctr" fontAlgn="b"/>
                      <a:r>
                        <a:rPr lang="cs-CZ" dirty="0"/>
                        <a:t>s (km)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dirty="0"/>
                        <a:t>5, 5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dirty="0"/>
                        <a:t>11,0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dirty="0"/>
                        <a:t>16,5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dirty="0"/>
                        <a:t>22,0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dirty="0"/>
                        <a:t>27,5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dirty="0"/>
                        <a:t>33,0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Funkce</a:t>
            </a:r>
            <a:br>
              <a:rPr lang="cs-CZ" dirty="0" smtClean="0"/>
            </a:br>
            <a:r>
              <a:rPr lang="cs-CZ" sz="3200" dirty="0" smtClean="0"/>
              <a:t>Příklady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42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539552" y="1988840"/>
                <a:ext cx="8064896" cy="2275383"/>
              </a:xfrm>
              <a:noFill/>
              <a:ln/>
            </p:spPr>
            <p:txBody>
              <a:bodyPr lIns="182562" tIns="46037" rIns="182562" bIns="46037"/>
              <a:lstStyle/>
              <a:p>
                <a:pPr marL="0" indent="0">
                  <a:buNone/>
                </a:pPr>
                <a:r>
                  <a:rPr lang="cs-CZ" dirty="0" smtClean="0"/>
                  <a:t>1. Zapište rovnici a sestavte tabulku závislosti dráhy </a:t>
                </a:r>
                <a:r>
                  <a:rPr lang="cs-CZ" b="1" i="1" dirty="0" smtClean="0"/>
                  <a:t>s</a:t>
                </a:r>
                <a:r>
                  <a:rPr lang="cs-CZ" dirty="0" smtClean="0"/>
                  <a:t> ujeté cyklistou za čas </a:t>
                </a:r>
                <a:r>
                  <a:rPr lang="cs-CZ" b="1" i="1" dirty="0" smtClean="0"/>
                  <a:t>t</a:t>
                </a:r>
                <a:r>
                  <a:rPr lang="cs-CZ" dirty="0" smtClean="0"/>
                  <a:t>, je-li průměrná rychlost cyklisty </a:t>
                </a:r>
                <a:r>
                  <a:rPr lang="cs-CZ" b="1" i="1" dirty="0" smtClean="0"/>
                  <a:t>v </a:t>
                </a:r>
                <a:r>
                  <a:rPr lang="cs-CZ" dirty="0" smtClean="0"/>
                  <a:t>=18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𝑘𝑚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h</m:t>
                        </m:r>
                      </m:den>
                    </m:f>
                    <m:r>
                      <a:rPr lang="cs-CZ" b="0" i="1" smtClean="0">
                        <a:latin typeface="Cambria Math"/>
                      </a:rPr>
                      <m:t>.</m:t>
                    </m:r>
                  </m:oMath>
                </a14:m>
                <a:r>
                  <a:rPr lang="cs-CZ" dirty="0" smtClean="0"/>
                  <a:t> Pro </a:t>
                </a:r>
                <a:r>
                  <a:rPr lang="cs-CZ" b="1" i="1" dirty="0" smtClean="0"/>
                  <a:t>t</a:t>
                </a:r>
                <a:r>
                  <a:rPr lang="cs-CZ" dirty="0" smtClean="0"/>
                  <a:t> platí, že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</a:rPr>
                      <m:t>𝒕</m:t>
                    </m:r>
                    <m:r>
                      <a:rPr lang="cs-CZ" b="0" i="1" smtClean="0">
                        <a:latin typeface="Cambria Math"/>
                      </a:rPr>
                      <m:t> 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∈ </m:t>
                    </m:r>
                    <m:d>
                      <m:dPr>
                        <m:begChr m:val="{"/>
                        <m:endChr m:val="}"/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1;2;3;4;5;6</m:t>
                        </m:r>
                      </m:e>
                    </m:d>
                  </m:oMath>
                </a14:m>
                <a:r>
                  <a:rPr lang="cs-CZ" dirty="0" smtClean="0"/>
                  <a:t>.</a:t>
                </a:r>
              </a:p>
            </p:txBody>
          </p:sp>
        </mc:Choice>
        <mc:Fallback xmlns="">
          <p:sp>
            <p:nvSpPr>
              <p:cNvPr id="10242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39552" y="1988840"/>
                <a:ext cx="8064896" cy="2275383"/>
              </a:xfrm>
              <a:blipFill rotWithShape="1">
                <a:blip r:embed="rId3"/>
                <a:stretch>
                  <a:fillRect l="-832" t="-3476" b="-7754"/>
                </a:stretch>
              </a:blipFill>
              <a:ln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ovéPole 1"/>
          <p:cNvSpPr txBox="1"/>
          <p:nvPr/>
        </p:nvSpPr>
        <p:spPr>
          <a:xfrm>
            <a:off x="755576" y="4365104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latin typeface="+mj-lt"/>
              </a:rPr>
              <a:t>Rovnice:</a:t>
            </a:r>
            <a:r>
              <a:rPr lang="cs-CZ" sz="2800" dirty="0" smtClean="0">
                <a:latin typeface="+mj-lt"/>
              </a:rPr>
              <a:t>		</a:t>
            </a:r>
            <a:r>
              <a:rPr lang="cs-CZ" sz="2800" b="1" i="1" dirty="0" smtClean="0">
                <a:latin typeface="+mj-lt"/>
              </a:rPr>
              <a:t>s = v · t  =&gt;  s = 18</a:t>
            </a:r>
            <a:r>
              <a:rPr lang="cs-CZ" sz="2800" b="1" i="1" dirty="0"/>
              <a:t> · </a:t>
            </a:r>
            <a:r>
              <a:rPr lang="cs-CZ" sz="2800" b="1" i="1" dirty="0" smtClean="0"/>
              <a:t>t</a:t>
            </a:r>
            <a:r>
              <a:rPr lang="cs-CZ" sz="2800" b="1" i="1" dirty="0" smtClean="0">
                <a:latin typeface="+mj-lt"/>
              </a:rPr>
              <a:t> </a:t>
            </a:r>
            <a:endParaRPr lang="cs-CZ" sz="2800" b="1" i="1" dirty="0">
              <a:latin typeface="+mj-lt"/>
            </a:endParaRP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6466346"/>
              </p:ext>
            </p:extLst>
          </p:nvPr>
        </p:nvGraphicFramePr>
        <p:xfrm>
          <a:off x="3347864" y="5215969"/>
          <a:ext cx="4791075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6" name="List" r:id="rId5" imgW="4791181" imgH="752575" progId="Excel.Sheet.12">
                  <p:embed/>
                </p:oleObj>
              </mc:Choice>
              <mc:Fallback>
                <p:oleObj name="List" r:id="rId5" imgW="4791181" imgH="7525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47864" y="5215969"/>
                        <a:ext cx="4791075" cy="752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827584" y="5445224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latin typeface="+mn-lt"/>
              </a:rPr>
              <a:t>Tabulka:</a:t>
            </a:r>
            <a:endParaRPr lang="cs-CZ" sz="2800" b="1" dirty="0">
              <a:latin typeface="+mn-lt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4535996" y="559653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18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5165204" y="557966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36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796136" y="559653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54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6372200" y="559653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72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948264" y="559911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90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7524328" y="559653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108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/>
      <p:bldP spid="2" grpId="0"/>
      <p:bldP spid="5" grpId="0"/>
      <p:bldP spid="7" grpId="0"/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Funkce</a:t>
            </a:r>
            <a:br>
              <a:rPr lang="cs-CZ" dirty="0" smtClean="0"/>
            </a:br>
            <a:r>
              <a:rPr lang="cs-CZ" sz="3200" dirty="0" smtClean="0"/>
              <a:t>Příklady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42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539552" y="1988840"/>
                <a:ext cx="8280920" cy="2275383"/>
              </a:xfrm>
              <a:noFill/>
              <a:ln/>
            </p:spPr>
            <p:txBody>
              <a:bodyPr lIns="182562" tIns="46037" rIns="182562" bIns="46037"/>
              <a:lstStyle/>
              <a:p>
                <a:pPr marL="0" indent="0">
                  <a:buNone/>
                </a:pPr>
                <a:r>
                  <a:rPr lang="cs-CZ" sz="2800" dirty="0" smtClean="0"/>
                  <a:t>2. Zapište rovnici a sestavte tabulku závislosti hmotnosti </a:t>
                </a:r>
                <a:r>
                  <a:rPr lang="cs-CZ" sz="2800" b="1" i="1" dirty="0" smtClean="0"/>
                  <a:t>m</a:t>
                </a:r>
                <a:r>
                  <a:rPr lang="cs-CZ" sz="2800" dirty="0" smtClean="0"/>
                  <a:t> železného plechu při změně objemu </a:t>
                </a:r>
                <a:r>
                  <a:rPr lang="cs-CZ" sz="2800" b="1" i="1" dirty="0" smtClean="0"/>
                  <a:t>V</a:t>
                </a:r>
                <a:r>
                  <a:rPr lang="cs-CZ" sz="2800" dirty="0" smtClean="0"/>
                  <a:t>, je-li průměrná hustota železa </a:t>
                </a:r>
                <a:r>
                  <a:rPr lang="cs-CZ" sz="2800" b="1" i="1" dirty="0" smtClean="0">
                    <a:sym typeface="Symbol"/>
                  </a:rPr>
                  <a:t></a:t>
                </a:r>
                <a:r>
                  <a:rPr lang="cs-CZ" sz="2800" b="1" i="1" dirty="0" smtClean="0"/>
                  <a:t> </a:t>
                </a:r>
                <a:r>
                  <a:rPr lang="cs-CZ" sz="2800" dirty="0" smtClean="0"/>
                  <a:t>=7,8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800" b="0" i="1" smtClean="0">
                            <a:latin typeface="Cambria Math"/>
                          </a:rPr>
                          <m:t>𝑔</m:t>
                        </m:r>
                      </m:num>
                      <m:den>
                        <m:sSup>
                          <m:sSupPr>
                            <m:ctrlPr>
                              <a:rPr lang="cs-CZ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800" b="0" i="1" smtClean="0">
                                <a:latin typeface="Cambria Math"/>
                              </a:rPr>
                              <m:t>𝑐𝑚</m:t>
                            </m:r>
                          </m:e>
                          <m:sup>
                            <m:r>
                              <a:rPr lang="cs-CZ" sz="28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cs-CZ" sz="2800" b="0" i="1" smtClean="0">
                        <a:latin typeface="Cambria Math"/>
                      </a:rPr>
                      <m:t>.</m:t>
                    </m:r>
                  </m:oMath>
                </a14:m>
                <a:r>
                  <a:rPr lang="cs-CZ" sz="2800" dirty="0" smtClean="0"/>
                  <a:t> </a:t>
                </a:r>
                <a:br>
                  <a:rPr lang="cs-CZ" sz="2800" dirty="0" smtClean="0"/>
                </a:br>
                <a:r>
                  <a:rPr lang="cs-CZ" sz="2800" dirty="0" smtClean="0"/>
                  <a:t>Pro </a:t>
                </a:r>
                <a:r>
                  <a:rPr lang="cs-CZ" sz="2800" b="1" i="1" dirty="0" smtClean="0"/>
                  <a:t>V</a:t>
                </a:r>
                <a:r>
                  <a:rPr lang="cs-CZ" sz="2800" dirty="0" smtClean="0"/>
                  <a:t> platí, že </a:t>
                </a:r>
                <a14:m>
                  <m:oMath xmlns:m="http://schemas.openxmlformats.org/officeDocument/2006/math">
                    <m:r>
                      <a:rPr lang="cs-CZ" sz="2800" b="1" i="1" smtClean="0">
                        <a:latin typeface="Cambria Math"/>
                      </a:rPr>
                      <m:t>𝑽</m:t>
                    </m:r>
                    <m:r>
                      <a:rPr lang="cs-CZ" sz="2800" b="0" i="1" smtClean="0">
                        <a:latin typeface="Cambria Math"/>
                      </a:rPr>
                      <m:t> </m:t>
                    </m:r>
                    <m:r>
                      <a:rPr lang="cs-CZ" sz="2800" b="0" i="1" smtClean="0">
                        <a:latin typeface="Cambria Math"/>
                        <a:ea typeface="Cambria Math"/>
                      </a:rPr>
                      <m:t>∈ </m:t>
                    </m:r>
                    <m:d>
                      <m:dPr>
                        <m:begChr m:val="{"/>
                        <m:endChr m:val="}"/>
                        <m:ctrlPr>
                          <a:rPr lang="cs-CZ" sz="28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800" b="0" i="1" smtClean="0">
                            <a:latin typeface="Cambria Math"/>
                            <a:ea typeface="Cambria Math"/>
                          </a:rPr>
                          <m:t>10;25;40;50;75;100</m:t>
                        </m:r>
                      </m:e>
                    </m:d>
                  </m:oMath>
                </a14:m>
                <a:r>
                  <a:rPr lang="cs-CZ" sz="2800" dirty="0" smtClean="0"/>
                  <a:t>.</a:t>
                </a:r>
              </a:p>
            </p:txBody>
          </p:sp>
        </mc:Choice>
        <mc:Fallback xmlns="">
          <p:sp>
            <p:nvSpPr>
              <p:cNvPr id="10242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39552" y="1988840"/>
                <a:ext cx="8280920" cy="2275383"/>
              </a:xfrm>
              <a:blipFill rotWithShape="1">
                <a:blip r:embed="rId3"/>
                <a:stretch>
                  <a:fillRect l="-442" t="-2674"/>
                </a:stretch>
              </a:blipFill>
              <a:ln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ovéPole 1"/>
          <p:cNvSpPr txBox="1"/>
          <p:nvPr/>
        </p:nvSpPr>
        <p:spPr>
          <a:xfrm>
            <a:off x="755576" y="4365104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latin typeface="+mj-lt"/>
              </a:rPr>
              <a:t>Rovnice:</a:t>
            </a:r>
            <a:r>
              <a:rPr lang="cs-CZ" sz="2800" dirty="0" smtClean="0">
                <a:latin typeface="+mj-lt"/>
              </a:rPr>
              <a:t>		</a:t>
            </a:r>
            <a:r>
              <a:rPr lang="cs-CZ" sz="2800" b="1" i="1" dirty="0">
                <a:latin typeface="+mj-lt"/>
              </a:rPr>
              <a:t>m</a:t>
            </a:r>
            <a:r>
              <a:rPr lang="cs-CZ" sz="2800" b="1" i="1" dirty="0" smtClean="0">
                <a:latin typeface="+mj-lt"/>
              </a:rPr>
              <a:t> = </a:t>
            </a:r>
            <a:r>
              <a:rPr lang="cs-CZ" sz="2800" b="1" i="1" dirty="0">
                <a:sym typeface="Symbol"/>
              </a:rPr>
              <a:t></a:t>
            </a:r>
            <a:r>
              <a:rPr lang="cs-CZ" sz="2800" b="1" i="1" dirty="0" smtClean="0">
                <a:latin typeface="+mj-lt"/>
              </a:rPr>
              <a:t> · V  =&gt; </a:t>
            </a:r>
            <a:r>
              <a:rPr lang="cs-CZ" sz="2800" b="1" i="1" dirty="0" smtClean="0">
                <a:sym typeface="Symbol"/>
              </a:rPr>
              <a:t>m</a:t>
            </a:r>
            <a:r>
              <a:rPr lang="cs-CZ" sz="2800" b="1" i="1" dirty="0" smtClean="0">
                <a:latin typeface="+mj-lt"/>
              </a:rPr>
              <a:t> = 7,8</a:t>
            </a:r>
            <a:r>
              <a:rPr lang="cs-CZ" sz="2800" b="1" i="1" dirty="0" smtClean="0"/>
              <a:t> </a:t>
            </a:r>
            <a:r>
              <a:rPr lang="cs-CZ" sz="2800" b="1" i="1" dirty="0"/>
              <a:t>· </a:t>
            </a:r>
            <a:r>
              <a:rPr lang="cs-CZ" sz="2800" b="1" i="1" dirty="0" smtClean="0"/>
              <a:t>V</a:t>
            </a:r>
            <a:r>
              <a:rPr lang="cs-CZ" sz="2800" b="1" i="1" dirty="0" smtClean="0">
                <a:latin typeface="+mj-lt"/>
              </a:rPr>
              <a:t> </a:t>
            </a:r>
            <a:endParaRPr lang="cs-CZ" sz="2800" b="1" i="1" dirty="0">
              <a:latin typeface="+mj-lt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827584" y="5445224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latin typeface="+mn-lt"/>
              </a:rPr>
              <a:t>Tabulka:</a:t>
            </a:r>
            <a:endParaRPr lang="cs-CZ" sz="2800" b="1" dirty="0">
              <a:latin typeface="+mn-lt"/>
            </a:endParaRPr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2578891"/>
              </p:ext>
            </p:extLst>
          </p:nvPr>
        </p:nvGraphicFramePr>
        <p:xfrm>
          <a:off x="3491880" y="5177869"/>
          <a:ext cx="4657725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1" name="List" r:id="rId5" imgW="4657830" imgH="790635" progId="Excel.Sheet.12">
                  <p:embed/>
                </p:oleObj>
              </mc:Choice>
              <mc:Fallback>
                <p:oleObj name="List" r:id="rId5" imgW="4657830" imgH="79063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91880" y="5177869"/>
                        <a:ext cx="4657725" cy="79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ovéPole 17"/>
          <p:cNvSpPr txBox="1"/>
          <p:nvPr/>
        </p:nvSpPr>
        <p:spPr>
          <a:xfrm>
            <a:off x="4572000" y="5537557"/>
            <a:ext cx="5760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>
                <a:latin typeface="Calibri" pitchFamily="34" charset="0"/>
                <a:cs typeface="Calibri" pitchFamily="34" charset="0"/>
              </a:rPr>
              <a:t>78</a:t>
            </a:r>
            <a:endParaRPr lang="cs-CZ" sz="2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5131668" y="5537557"/>
            <a:ext cx="7200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>
                <a:latin typeface="Calibri" pitchFamily="34" charset="0"/>
                <a:cs typeface="Calibri" pitchFamily="34" charset="0"/>
              </a:rPr>
              <a:t>195</a:t>
            </a:r>
            <a:endParaRPr lang="cs-CZ" sz="2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5696396" y="5542091"/>
            <a:ext cx="7200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>
                <a:latin typeface="Calibri" pitchFamily="34" charset="0"/>
                <a:cs typeface="Calibri" pitchFamily="34" charset="0"/>
              </a:rPr>
              <a:t>312</a:t>
            </a:r>
            <a:endParaRPr lang="cs-CZ" sz="2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6388124" y="5546982"/>
            <a:ext cx="7200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>
                <a:latin typeface="Calibri" pitchFamily="34" charset="0"/>
                <a:cs typeface="Calibri" pitchFamily="34" charset="0"/>
              </a:rPr>
              <a:t>390</a:t>
            </a:r>
            <a:endParaRPr lang="cs-CZ" sz="2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6936084" y="5546625"/>
            <a:ext cx="7200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>
                <a:latin typeface="Calibri" pitchFamily="34" charset="0"/>
                <a:cs typeface="Calibri" pitchFamily="34" charset="0"/>
              </a:rPr>
              <a:t>585</a:t>
            </a:r>
            <a:endParaRPr lang="cs-CZ" sz="2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7510088" y="5546982"/>
            <a:ext cx="7200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>
                <a:latin typeface="Calibri" pitchFamily="34" charset="0"/>
                <a:cs typeface="Calibri" pitchFamily="34" charset="0"/>
              </a:rPr>
              <a:t>780</a:t>
            </a:r>
            <a:endParaRPr lang="cs-CZ" sz="22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3631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/>
      <p:bldP spid="2" grpId="0"/>
      <p:bldP spid="5" grpId="0"/>
      <p:bldP spid="18" grpId="0"/>
      <p:bldP spid="19" grpId="0"/>
      <p:bldP spid="22" grpId="0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Funkce</a:t>
            </a:r>
            <a:br>
              <a:rPr lang="cs-CZ" dirty="0" smtClean="0"/>
            </a:br>
            <a:r>
              <a:rPr lang="cs-CZ" sz="3200" dirty="0" smtClean="0"/>
              <a:t>Příklady</a:t>
            </a:r>
            <a:endParaRPr lang="cs-CZ" sz="3200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3808" y="1933621"/>
            <a:ext cx="8784976" cy="504055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600" dirty="0" smtClean="0"/>
              <a:t>3. Sestavte tabulku, do níž zapíšete deset hodnot funkcí: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503164" y="2276872"/>
                <a:ext cx="345638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800" dirty="0" smtClean="0">
                    <a:latin typeface="+mn-lt"/>
                  </a:rPr>
                  <a:t>a) y = 2x – 1; </a:t>
                </a:r>
                <a14:m>
                  <m:oMath xmlns:m="http://schemas.openxmlformats.org/officeDocument/2006/math">
                    <m:r>
                      <a:rPr lang="cs-CZ" sz="2800" b="0" i="1" dirty="0" smtClean="0">
                        <a:latin typeface="Cambria Math"/>
                      </a:rPr>
                      <m:t>𝐷</m:t>
                    </m:r>
                  </m:oMath>
                </a14:m>
                <a:r>
                  <a:rPr lang="cs-CZ" sz="2800" dirty="0" smtClean="0">
                    <a:latin typeface="+mn-lt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800" b="0" i="1" smtClean="0">
                        <a:latin typeface="Cambria Math"/>
                        <a:ea typeface="Cambria Math"/>
                      </a:rPr>
                      <m:t>𝑅</m:t>
                    </m:r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164" y="2276872"/>
                <a:ext cx="3456384" cy="523220"/>
              </a:xfrm>
              <a:prstGeom prst="rect">
                <a:avLst/>
              </a:prstGeom>
              <a:blipFill rotWithShape="1">
                <a:blip r:embed="rId3"/>
                <a:stretch>
                  <a:fillRect l="-3704" t="-12941" b="-3176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4492848" y="2277046"/>
                <a:ext cx="424847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800" dirty="0" smtClean="0">
                    <a:latin typeface="+mn-lt"/>
                  </a:rPr>
                  <a:t>b) y = x</a:t>
                </a:r>
                <a:r>
                  <a:rPr lang="cs-CZ" sz="2800" baseline="30000" dirty="0" smtClean="0">
                    <a:latin typeface="+mn-lt"/>
                  </a:rPr>
                  <a:t>2</a:t>
                </a:r>
                <a:r>
                  <a:rPr lang="cs-CZ" sz="2800" dirty="0" smtClean="0">
                    <a:latin typeface="+mn-lt"/>
                  </a:rPr>
                  <a:t> – 2; </a:t>
                </a:r>
                <a14:m>
                  <m:oMath xmlns:m="http://schemas.openxmlformats.org/officeDocument/2006/math">
                    <m:r>
                      <a:rPr lang="cs-CZ" sz="2800" b="0" i="1" smtClean="0">
                        <a:latin typeface="Cambria Math"/>
                      </a:rPr>
                      <m:t>𝐷</m:t>
                    </m:r>
                    <m:r>
                      <a:rPr lang="cs-CZ" sz="28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800" b="0" i="1" smtClean="0">
                        <a:latin typeface="Cambria Math"/>
                        <a:ea typeface="Cambria Math"/>
                      </a:rPr>
                      <m:t>𝑅</m:t>
                    </m:r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2848" y="2277046"/>
                <a:ext cx="4248472" cy="523220"/>
              </a:xfrm>
              <a:prstGeom prst="rect">
                <a:avLst/>
              </a:prstGeom>
              <a:blipFill rotWithShape="1">
                <a:blip r:embed="rId4"/>
                <a:stretch>
                  <a:fillRect l="-2869" t="-12941" b="-3176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538660" y="2800092"/>
                <a:ext cx="3744788" cy="7016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800" dirty="0" smtClean="0">
                    <a:latin typeface="+mn-lt"/>
                  </a:rPr>
                  <a:t>c) y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8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cs-CZ" sz="2800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cs-CZ" dirty="0" smtClean="0"/>
                  <a:t>; </a:t>
                </a:r>
                <a14:m>
                  <m:oMath xmlns:m="http://schemas.openxmlformats.org/officeDocument/2006/math">
                    <m:r>
                      <a:rPr lang="cs-CZ" sz="2800" b="0" i="1" dirty="0" smtClean="0">
                        <a:latin typeface="Cambria Math"/>
                      </a:rPr>
                      <m:t>𝐷</m:t>
                    </m:r>
                    <m:r>
                      <a:rPr lang="cs-CZ" sz="2800" b="0" i="1" dirty="0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800" b="0" i="1" dirty="0" smtClean="0">
                        <a:latin typeface="Cambria Math"/>
                        <a:ea typeface="Cambria Math"/>
                      </a:rPr>
                      <m:t>𝑅</m:t>
                    </m:r>
                    <m:r>
                      <a:rPr lang="cs-CZ" sz="2800" b="0" i="1" dirty="0" smtClean="0">
                        <a:latin typeface="Cambria Math"/>
                        <a:ea typeface="Cambria Math"/>
                      </a:rPr>
                      <m:t>− </m:t>
                    </m:r>
                    <m:d>
                      <m:dPr>
                        <m:begChr m:val="{"/>
                        <m:endChr m:val="}"/>
                        <m:ctrlPr>
                          <a:rPr lang="cs-CZ" sz="2800" b="0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800" b="0" i="1" dirty="0" smtClean="0">
                            <a:latin typeface="Cambria Math"/>
                            <a:ea typeface="Cambria Math"/>
                          </a:rPr>
                          <m:t>0</m:t>
                        </m:r>
                      </m:e>
                    </m:d>
                  </m:oMath>
                </a14:m>
                <a:endParaRPr lang="cs-CZ" sz="2800" dirty="0"/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660" y="2800092"/>
                <a:ext cx="3744788" cy="701602"/>
              </a:xfrm>
              <a:prstGeom prst="rect">
                <a:avLst/>
              </a:prstGeom>
              <a:blipFill rotWithShape="1">
                <a:blip r:embed="rId5"/>
                <a:stretch>
                  <a:fillRect l="-3252" b="-86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4492848" y="2812648"/>
                <a:ext cx="4248472" cy="528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800" dirty="0" smtClean="0">
                    <a:latin typeface="+mn-lt"/>
                  </a:rPr>
                  <a:t>d) y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sz="28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2800" b="0" i="1" smtClean="0">
                            <a:latin typeface="Cambria Math"/>
                          </a:rPr>
                          <m:t>𝑥</m:t>
                        </m:r>
                      </m:e>
                    </m:rad>
                  </m:oMath>
                </a14:m>
                <a:r>
                  <a:rPr lang="cs-CZ" dirty="0" smtClean="0"/>
                  <a:t>; </a:t>
                </a:r>
                <a14:m>
                  <m:oMath xmlns:m="http://schemas.openxmlformats.org/officeDocument/2006/math">
                    <m:r>
                      <a:rPr lang="cs-CZ" sz="2800" b="0" i="1" dirty="0" smtClean="0">
                        <a:latin typeface="Cambria Math"/>
                      </a:rPr>
                      <m:t>𝐷</m:t>
                    </m:r>
                    <m:r>
                      <a:rPr lang="cs-CZ" sz="2800" b="0" i="1" dirty="0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800" b="0" i="1" dirty="0" smtClean="0">
                        <a:latin typeface="Cambria Math"/>
                        <a:ea typeface="Cambria Math"/>
                      </a:rPr>
                      <m:t>𝑅</m:t>
                    </m:r>
                    <m:r>
                      <a:rPr lang="cs-CZ" sz="2800" b="0" i="1" dirty="0" smtClean="0">
                        <a:latin typeface="Cambria Math"/>
                        <a:ea typeface="Cambria Math"/>
                      </a:rPr>
                      <m:t> ≥0</m:t>
                    </m:r>
                  </m:oMath>
                </a14:m>
                <a:endParaRPr lang="cs-CZ" sz="2800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2848" y="2812648"/>
                <a:ext cx="4248472" cy="528030"/>
              </a:xfrm>
              <a:prstGeom prst="rect">
                <a:avLst/>
              </a:prstGeom>
              <a:blipFill rotWithShape="1">
                <a:blip r:embed="rId6"/>
                <a:stretch>
                  <a:fillRect l="-2869" t="-11494" b="-2988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6530486"/>
              </p:ext>
            </p:extLst>
          </p:nvPr>
        </p:nvGraphicFramePr>
        <p:xfrm>
          <a:off x="838696" y="3575712"/>
          <a:ext cx="7315200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0" name="List" r:id="rId8" imgW="7315128" imgH="790635" progId="Excel.Sheet.12">
                  <p:embed/>
                </p:oleObj>
              </mc:Choice>
              <mc:Fallback>
                <p:oleObj name="List" r:id="rId8" imgW="7315128" imgH="79063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38696" y="3575712"/>
                        <a:ext cx="7315200" cy="79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1343342"/>
              </p:ext>
            </p:extLst>
          </p:nvPr>
        </p:nvGraphicFramePr>
        <p:xfrm>
          <a:off x="835248" y="4365104"/>
          <a:ext cx="7315200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1" name="List" r:id="rId11" imgW="7315128" imgH="790635" progId="Excel.Sheet.12">
                  <p:embed/>
                </p:oleObj>
              </mc:Choice>
              <mc:Fallback>
                <p:oleObj name="List" r:id="rId11" imgW="7315128" imgH="79063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35248" y="4365104"/>
                        <a:ext cx="7315200" cy="79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3987331"/>
              </p:ext>
            </p:extLst>
          </p:nvPr>
        </p:nvGraphicFramePr>
        <p:xfrm>
          <a:off x="835248" y="5157192"/>
          <a:ext cx="7315200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2" name="List" r:id="rId14" imgW="7315128" imgH="790635" progId="Excel.Sheet.12">
                  <p:embed/>
                </p:oleObj>
              </mc:Choice>
              <mc:Fallback>
                <p:oleObj name="List" r:id="rId14" imgW="7315128" imgH="79063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835248" y="5157192"/>
                        <a:ext cx="7315200" cy="79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1166426"/>
              </p:ext>
            </p:extLst>
          </p:nvPr>
        </p:nvGraphicFramePr>
        <p:xfrm>
          <a:off x="835025" y="5949950"/>
          <a:ext cx="7324725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3" name="List" r:id="rId17" imgW="7324846" imgH="790635" progId="Excel.Sheet.12">
                  <p:embed/>
                </p:oleObj>
              </mc:Choice>
              <mc:Fallback>
                <p:oleObj name="List" r:id="rId17" imgW="7324846" imgH="790635" progId="Excel.Sheet.12">
                  <p:embed/>
                  <p:pic>
                    <p:nvPicPr>
                      <p:cNvPr id="0" name="Objek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025" y="5949950"/>
                        <a:ext cx="7324725" cy="79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930967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644</TotalTime>
  <Words>484</Words>
  <Application>Microsoft Office PowerPoint</Application>
  <PresentationFormat>Předvádění na obrazovce (4:3)</PresentationFormat>
  <Paragraphs>92</Paragraphs>
  <Slides>15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15</vt:i4>
      </vt:variant>
    </vt:vector>
  </HeadingPairs>
  <TitlesOfParts>
    <vt:vector size="18" baseType="lpstr">
      <vt:lpstr>Prezentace školení zaměstnanců</vt:lpstr>
      <vt:lpstr>List</vt:lpstr>
      <vt:lpstr>Rovnice</vt:lpstr>
      <vt:lpstr>Funkce</vt:lpstr>
      <vt:lpstr>Funkce Co to vlastně je?</vt:lpstr>
      <vt:lpstr>Funkce Co to vlastně je?</vt:lpstr>
      <vt:lpstr>Funkce Definice</vt:lpstr>
      <vt:lpstr>Funkce Definiční obor a obor hodnot funkce</vt:lpstr>
      <vt:lpstr>Funkce Zadání</vt:lpstr>
      <vt:lpstr>Funkce Příklady</vt:lpstr>
      <vt:lpstr>Funkce Příklady</vt:lpstr>
      <vt:lpstr>Funkce Příklady</vt:lpstr>
      <vt:lpstr>Funkce Graf</vt:lpstr>
      <vt:lpstr>Funkce Graf</vt:lpstr>
      <vt:lpstr>Funkce Graf</vt:lpstr>
      <vt:lpstr>Funkce Graf</vt:lpstr>
      <vt:lpstr>Funkce Graf</vt:lpstr>
      <vt:lpstr>Funkce Příklady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108</cp:revision>
  <dcterms:created xsi:type="dcterms:W3CDTF">2012-01-02T08:14:14Z</dcterms:created>
  <dcterms:modified xsi:type="dcterms:W3CDTF">2012-02-18T18:22:28Z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