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43"/>
  </p:notesMasterIdLst>
  <p:handoutMasterIdLst>
    <p:handoutMasterId r:id="rId44"/>
  </p:handoutMasterIdLst>
  <p:sldIdLst>
    <p:sldId id="256" r:id="rId2"/>
    <p:sldId id="334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64" r:id="rId29"/>
    <p:sldId id="365" r:id="rId30"/>
    <p:sldId id="366" r:id="rId31"/>
    <p:sldId id="367" r:id="rId32"/>
    <p:sldId id="368" r:id="rId33"/>
    <p:sldId id="369" r:id="rId34"/>
    <p:sldId id="370" r:id="rId35"/>
    <p:sldId id="371" r:id="rId36"/>
    <p:sldId id="372" r:id="rId37"/>
    <p:sldId id="373" r:id="rId38"/>
    <p:sldId id="374" r:id="rId39"/>
    <p:sldId id="375" r:id="rId40"/>
    <p:sldId id="376" r:id="rId41"/>
    <p:sldId id="377" r:id="rId4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337843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249387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60933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744255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38731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0424298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633460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20315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638619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1250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737771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248223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371284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96822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98546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082190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270053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70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png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31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170.png"/><Relationship Id="rId18" Type="http://schemas.openxmlformats.org/officeDocument/2006/relationships/image" Target="../media/image220.png"/><Relationship Id="rId26" Type="http://schemas.openxmlformats.org/officeDocument/2006/relationships/image" Target="../media/image30.png"/><Relationship Id="rId3" Type="http://schemas.openxmlformats.org/officeDocument/2006/relationships/image" Target="../media/image71.png"/><Relationship Id="rId21" Type="http://schemas.openxmlformats.org/officeDocument/2006/relationships/image" Target="../media/image25.png"/><Relationship Id="rId7" Type="http://schemas.openxmlformats.org/officeDocument/2006/relationships/image" Target="../media/image114.png"/><Relationship Id="rId12" Type="http://schemas.openxmlformats.org/officeDocument/2006/relationships/image" Target="../media/image161.png"/><Relationship Id="rId17" Type="http://schemas.openxmlformats.org/officeDocument/2006/relationships/image" Target="../media/image212.png"/><Relationship Id="rId25" Type="http://schemas.openxmlformats.org/officeDocument/2006/relationships/image" Target="../media/image29.png"/><Relationship Id="rId2" Type="http://schemas.openxmlformats.org/officeDocument/2006/relationships/image" Target="../media/image61.png"/><Relationship Id="rId16" Type="http://schemas.openxmlformats.org/officeDocument/2006/relationships/image" Target="../media/image20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151.png"/><Relationship Id="rId24" Type="http://schemas.openxmlformats.org/officeDocument/2006/relationships/image" Target="../media/image28.png"/><Relationship Id="rId5" Type="http://schemas.openxmlformats.org/officeDocument/2006/relationships/image" Target="../media/image91.png"/><Relationship Id="rId15" Type="http://schemas.openxmlformats.org/officeDocument/2006/relationships/image" Target="../media/image190.png"/><Relationship Id="rId23" Type="http://schemas.openxmlformats.org/officeDocument/2006/relationships/image" Target="../media/image27.png"/><Relationship Id="rId10" Type="http://schemas.openxmlformats.org/officeDocument/2006/relationships/image" Target="../media/image141.png"/><Relationship Id="rId19" Type="http://schemas.openxmlformats.org/officeDocument/2006/relationships/image" Target="../media/image230.png"/><Relationship Id="rId4" Type="http://schemas.openxmlformats.org/officeDocument/2006/relationships/image" Target="../media/image81.png"/><Relationship Id="rId9" Type="http://schemas.openxmlformats.org/officeDocument/2006/relationships/image" Target="../media/image131.png"/><Relationship Id="rId14" Type="http://schemas.openxmlformats.org/officeDocument/2006/relationships/image" Target="../media/image180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Čtyřúhelníky, trojúhelníky, hranol - opakování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obdélníku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obdélník ABCD s délkami stran 4 cm a 7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252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7 cm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92000" y="2880000"/>
            <a:ext cx="2322468" cy="1584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715398" y="449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45390" y="4427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22251" y="25658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814101" y="24271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706242" y="44009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100749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610083" y="25031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178035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952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3014239" y="25195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3131840" y="21939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3384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cxnSp>
        <p:nvCxnSpPr>
          <p:cNvPr id="79" name="Přímá spojnice 78"/>
          <p:cNvCxnSpPr/>
          <p:nvPr/>
        </p:nvCxnSpPr>
        <p:spPr bwMode="auto">
          <a:xfrm flipV="1">
            <a:off x="683568" y="31999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539552" y="29156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(A;4 cm)</a:t>
            </a:r>
            <a:endParaRPr lang="cs-CZ" b="1" dirty="0"/>
          </a:p>
        </p:txBody>
      </p:sp>
      <p:sp>
        <p:nvSpPr>
          <p:cNvPr id="8" name="Oblouk 7"/>
          <p:cNvSpPr/>
          <p:nvPr/>
        </p:nvSpPr>
        <p:spPr bwMode="auto">
          <a:xfrm rot="18832489">
            <a:off x="51698" y="2869138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H="1" flipV="1">
            <a:off x="786902" y="2528364"/>
            <a:ext cx="12122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 flipV="1">
            <a:off x="3122467" y="2499730"/>
            <a:ext cx="0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blouk 82"/>
          <p:cNvSpPr/>
          <p:nvPr/>
        </p:nvSpPr>
        <p:spPr bwMode="auto">
          <a:xfrm rot="18832489">
            <a:off x="2365780" y="2867485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93186" y="2636912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(B;4 cm)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395965" y="2686861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⌷</a:t>
            </a:r>
            <a:r>
              <a:rPr lang="cs-CZ" b="1" dirty="0" smtClean="0"/>
              <a:t>ABCD</a:t>
            </a:r>
            <a:endParaRPr lang="cs-CZ" b="1" dirty="0"/>
          </a:p>
        </p:txBody>
      </p:sp>
      <p:sp>
        <p:nvSpPr>
          <p:cNvPr id="33" name="Obdélník 32"/>
          <p:cNvSpPr/>
          <p:nvPr/>
        </p:nvSpPr>
        <p:spPr bwMode="auto">
          <a:xfrm>
            <a:off x="792000" y="2880000"/>
            <a:ext cx="2322468" cy="158417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363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3" grpId="0" animBg="1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69" grpId="0"/>
      <p:bldP spid="70" grpId="0"/>
      <p:bldP spid="80" grpId="0"/>
      <p:bldP spid="81" grpId="0"/>
      <p:bldP spid="8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obdélníku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obdélník ABCD s délkami stran 4 cm a 7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2520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7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2952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384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(A;4 cm)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698063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(B;4 cm)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3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⌷</a:t>
            </a:r>
            <a:r>
              <a:rPr lang="cs-CZ" b="1" dirty="0" smtClean="0"/>
              <a:t>ABCD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755576" y="50851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3484494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491880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11560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159365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504635" y="423623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2038215" y="323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513759" y="42436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096000" y="2348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500442" y="26369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916542" y="3415334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864000" y="5040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97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349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3492000" y="2340000"/>
            <a:ext cx="0" cy="27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860482" y="2996952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3384000" y="2564904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972000" y="2703600"/>
            <a:ext cx="0" cy="2335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972000" y="504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972000" y="360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3492000" y="36000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972000" y="36000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blouk 59"/>
          <p:cNvSpPr>
            <a:spLocks noChangeAspect="1"/>
          </p:cNvSpPr>
          <p:nvPr/>
        </p:nvSpPr>
        <p:spPr bwMode="auto">
          <a:xfrm rot="18832489">
            <a:off x="252000" y="3600000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>
            <a:spLocks noChangeAspect="1"/>
          </p:cNvSpPr>
          <p:nvPr/>
        </p:nvSpPr>
        <p:spPr bwMode="auto">
          <a:xfrm rot="18832489">
            <a:off x="2772000" y="3600000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54076" y="3600000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7257024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60" grpId="0" animBg="1"/>
      <p:bldP spid="61" grpId="0" animBg="1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kosočtverce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784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kosočtverec ABCD s délkami stran 55 mm a velikostí úhlu ABC 125°.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2520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55 mm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2952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125°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384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55 mm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C; C</a:t>
            </a:r>
            <a:r>
              <a:rPr lang="cs-CZ" b="1" dirty="0">
                <a:latin typeface="Cambria Math"/>
                <a:ea typeface="Cambria Math"/>
              </a:rPr>
              <a:t>∈</a:t>
            </a:r>
            <a:r>
              <a:rPr lang="cs-CZ" b="1" dirty="0"/>
              <a:t>k</a:t>
            </a:r>
            <a:r>
              <a:rPr lang="cs-CZ" b="1" baseline="-25000" dirty="0"/>
              <a:t>2</a:t>
            </a:r>
            <a:r>
              <a:rPr lang="cs-CZ" b="1" dirty="0">
                <a:latin typeface="Cambria Math"/>
                <a:ea typeface="Cambria Math"/>
              </a:rPr>
              <a:t>∩↦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248000"/>
            <a:ext cx="254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55 mm)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4680000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k</a:t>
            </a:r>
            <a:r>
              <a:rPr lang="cs-CZ" b="1" baseline="-25000" dirty="0" smtClean="0"/>
              <a:t>3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r>
              <a:rPr lang="cs-CZ" b="1" dirty="0" smtClean="0"/>
              <a:t>(A; </a:t>
            </a:r>
            <a:r>
              <a:rPr lang="cs-CZ" b="1" dirty="0"/>
              <a:t>55 mm)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sym typeface="Symbol"/>
              </a:rPr>
              <a:t>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5536" y="4572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2555536" y="3204000"/>
            <a:ext cx="2499295" cy="13498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V="1">
            <a:off x="395536" y="3582308"/>
            <a:ext cx="1855200" cy="9841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250736" y="358230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9512" y="45970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277140" y="45596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283968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1979712" y="3059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1259512" y="45970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3483136" y="39646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3051088" y="32405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107112" y="37173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293218">
            <a:off x="2524963" y="3212976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608465" y="3636529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/>
          <p:nvPr/>
        </p:nvSpPr>
        <p:spPr bwMode="auto">
          <a:xfrm rot="17799384">
            <a:off x="2161266" y="4248000"/>
            <a:ext cx="1004093" cy="112515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4821330" y="3212976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4716016" y="29156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Oblouk 98"/>
          <p:cNvSpPr>
            <a:spLocks noChangeAspect="1"/>
          </p:cNvSpPr>
          <p:nvPr/>
        </p:nvSpPr>
        <p:spPr bwMode="auto">
          <a:xfrm rot="14185233">
            <a:off x="2252806" y="261860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604722" y="2498554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/>
              <a:t>2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1043608" y="3013585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/>
          </a:p>
        </p:txBody>
      </p:sp>
      <p:sp>
        <p:nvSpPr>
          <p:cNvPr id="103" name="Oblouk 102"/>
          <p:cNvSpPr>
            <a:spLocks noChangeAspect="1"/>
          </p:cNvSpPr>
          <p:nvPr/>
        </p:nvSpPr>
        <p:spPr bwMode="auto">
          <a:xfrm rot="293218">
            <a:off x="354473" y="3188398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5" name="Přímá spojnice 104"/>
          <p:cNvCxnSpPr/>
          <p:nvPr/>
        </p:nvCxnSpPr>
        <p:spPr bwMode="auto">
          <a:xfrm flipV="1">
            <a:off x="388912" y="3582308"/>
            <a:ext cx="1855200" cy="98413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2573006" y="3568666"/>
            <a:ext cx="1855200" cy="98413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410662" y="4572000"/>
            <a:ext cx="21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250736" y="3579514"/>
            <a:ext cx="21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Oblouk 38"/>
          <p:cNvSpPr/>
          <p:nvPr/>
        </p:nvSpPr>
        <p:spPr bwMode="auto">
          <a:xfrm rot="17799384">
            <a:off x="2160000" y="4248000"/>
            <a:ext cx="1004093" cy="1125152"/>
          </a:xfrm>
          <a:prstGeom prst="arc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8774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99" grpId="0" animBg="1"/>
      <p:bldP spid="100" grpId="0"/>
      <p:bldP spid="101" grpId="0"/>
      <p:bldP spid="103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kosočtverce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784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kosočtverec ABCD s délkami stran 55 mm a velikostí úhlu ABC 125°.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2520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55 mm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2952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125°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384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55 mm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C; C</a:t>
            </a:r>
            <a:r>
              <a:rPr lang="cs-CZ" b="1" dirty="0">
                <a:latin typeface="Cambria Math"/>
                <a:ea typeface="Cambria Math"/>
              </a:rPr>
              <a:t>∈</a:t>
            </a:r>
            <a:r>
              <a:rPr lang="cs-CZ" b="1" dirty="0"/>
              <a:t>k</a:t>
            </a:r>
            <a:r>
              <a:rPr lang="cs-CZ" b="1" baseline="-25000" dirty="0"/>
              <a:t>2</a:t>
            </a:r>
            <a:r>
              <a:rPr lang="cs-CZ" b="1" dirty="0">
                <a:latin typeface="Cambria Math"/>
                <a:ea typeface="Cambria Math"/>
              </a:rPr>
              <a:t>∩↦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248000"/>
            <a:ext cx="254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55 mm)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4680000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k</a:t>
            </a:r>
            <a:r>
              <a:rPr lang="cs-CZ" b="1" baseline="-25000" dirty="0" smtClean="0"/>
              <a:t>3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r>
              <a:rPr lang="cs-CZ" b="1" dirty="0" smtClean="0"/>
              <a:t>(A; </a:t>
            </a:r>
            <a:r>
              <a:rPr lang="cs-CZ" b="1" dirty="0"/>
              <a:t>55 mm)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sym typeface="Symbol"/>
              </a:rPr>
              <a:t>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99592" y="5327200"/>
            <a:ext cx="19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5736" y="4032000"/>
            <a:ext cx="31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</p:cxnSp>
      <p:cxnSp>
        <p:nvCxnSpPr>
          <p:cNvPr id="79" name="Přímá spojnice 78"/>
          <p:cNvCxnSpPr/>
          <p:nvPr/>
        </p:nvCxnSpPr>
        <p:spPr bwMode="auto">
          <a:xfrm>
            <a:off x="467544" y="4518000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</p:cxnSp>
      <p:cxnSp>
        <p:nvCxnSpPr>
          <p:cNvPr id="80" name="Přímá spojnice 79"/>
          <p:cNvCxnSpPr/>
          <p:nvPr/>
        </p:nvCxnSpPr>
        <p:spPr bwMode="auto">
          <a:xfrm>
            <a:off x="2026609" y="3706155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683568" y="53522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781196" y="5314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3851920" y="33213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1835696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1763568" y="53522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3495642" y="43404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2813469" y="333682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099690" y="40849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293218">
            <a:off x="2102983" y="329592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197377" y="4248000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/>
          <p:nvPr/>
        </p:nvSpPr>
        <p:spPr bwMode="auto">
          <a:xfrm rot="17521554">
            <a:off x="2376000" y="4968000"/>
            <a:ext cx="1004093" cy="112515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4419240" y="2846163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4699172" y="2767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Oblouk 98"/>
          <p:cNvSpPr>
            <a:spLocks noChangeAspect="1"/>
          </p:cNvSpPr>
          <p:nvPr/>
        </p:nvSpPr>
        <p:spPr bwMode="auto">
          <a:xfrm rot="14185233">
            <a:off x="1994890" y="2888176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037402" y="2780928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/>
              <a:t>2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1085372" y="3521489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/>
          </a:p>
        </p:txBody>
      </p:sp>
      <p:sp>
        <p:nvSpPr>
          <p:cNvPr id="103" name="Oblouk 102"/>
          <p:cNvSpPr>
            <a:spLocks noChangeAspect="1"/>
          </p:cNvSpPr>
          <p:nvPr/>
        </p:nvSpPr>
        <p:spPr bwMode="auto">
          <a:xfrm rot="293218">
            <a:off x="267592" y="3445072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900000" y="5328000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447984" y="4509120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</p:cxnSp>
    </p:spTree>
    <p:extLst>
      <p:ext uri="{BB962C8B-B14F-4D97-AF65-F5344CB8AC3E}">
        <p14:creationId xmlns:p14="http://schemas.microsoft.com/office/powerpoint/2010/main" val="12769867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99" grpId="0" animBg="1"/>
      <p:bldP spid="100" grpId="0"/>
      <p:bldP spid="101" grpId="0"/>
      <p:bldP spid="10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kosodélníku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700004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700004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6000" y="2201491"/>
            <a:ext cx="91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kosodélník ABCD s délkami stran 7 cm a 4 cm velikostí úhlu DAB 43°.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3060004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7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3492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BAX| = 43°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924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 4 cm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4356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788004"/>
            <a:ext cx="326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ABY; </a:t>
            </a:r>
            <a:r>
              <a:rPr lang="cs-CZ" b="1" dirty="0"/>
              <a:t>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ABY| </a:t>
            </a:r>
            <a:r>
              <a:rPr lang="cs-CZ" b="1" dirty="0"/>
              <a:t>= </a:t>
            </a:r>
            <a:r>
              <a:rPr lang="cs-CZ" b="1" dirty="0" smtClean="0"/>
              <a:t>137° </a:t>
            </a:r>
            <a:r>
              <a:rPr lang="cs-CZ" b="1" dirty="0" smtClean="0">
                <a:latin typeface="Arial"/>
                <a:cs typeface="Arial"/>
              </a:rPr>
              <a:t>*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5220004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 4 cm</a:t>
            </a:r>
            <a:r>
              <a:rPr lang="cs-CZ" b="1" dirty="0"/>
              <a:t>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652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>
                <a:latin typeface="Cambria Math"/>
                <a:ea typeface="Cambria Math"/>
              </a:rPr>
              <a:t>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6084004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sym typeface="Symbol"/>
              </a:rPr>
              <a:t>       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5536" y="511200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3276000" y="4222800"/>
            <a:ext cx="2486302" cy="8874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V="1">
            <a:off x="395536" y="3922921"/>
            <a:ext cx="3409647" cy="1183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250736" y="4464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9512" y="51370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3140344" y="520135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930872" y="410097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2139553" y="398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2066213" y="50166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172549" y="46730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3746775" y="4128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429856" y="43651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780000">
            <a:off x="899088" y="4076568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1533346" y="3738255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>
            <a:spLocks noChangeAspect="1"/>
          </p:cNvSpPr>
          <p:nvPr/>
        </p:nvSpPr>
        <p:spPr bwMode="auto">
          <a:xfrm rot="23340000">
            <a:off x="1162741" y="4638468"/>
            <a:ext cx="578277" cy="648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3509254" y="3896996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3293230" y="35632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5" name="Přímá spojnice 104"/>
          <p:cNvCxnSpPr/>
          <p:nvPr/>
        </p:nvCxnSpPr>
        <p:spPr bwMode="auto">
          <a:xfrm flipV="1">
            <a:off x="3276000" y="4482000"/>
            <a:ext cx="1799115" cy="63889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420674" y="4464000"/>
            <a:ext cx="1855200" cy="64800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396000" y="5112000"/>
            <a:ext cx="28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232000" y="4482505"/>
            <a:ext cx="28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Oblouk 46"/>
          <p:cNvSpPr>
            <a:spLocks noChangeAspect="1"/>
          </p:cNvSpPr>
          <p:nvPr/>
        </p:nvSpPr>
        <p:spPr bwMode="auto">
          <a:xfrm rot="18120000">
            <a:off x="2940862" y="4869637"/>
            <a:ext cx="898259" cy="10065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079247" y="6261519"/>
            <a:ext cx="1381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/>
                <a:cs typeface="Arial"/>
              </a:rPr>
              <a:t>* 180°- 43°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5498831" y="4187499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5292080" y="389104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780000">
            <a:off x="3779408" y="4228968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628749" y="3820197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53" name="Oblouk 52"/>
          <p:cNvSpPr>
            <a:spLocks noChangeAspect="1"/>
          </p:cNvSpPr>
          <p:nvPr/>
        </p:nvSpPr>
        <p:spPr bwMode="auto">
          <a:xfrm rot="23340000">
            <a:off x="1162800" y="4640400"/>
            <a:ext cx="578277" cy="648000"/>
          </a:xfrm>
          <a:prstGeom prst="arc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178670"/>
            <a:ext cx="354098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574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47" grpId="0" animBg="1"/>
      <p:bldP spid="13" grpId="0"/>
      <p:bldP spid="50" grpId="0"/>
      <p:bldP spid="51" grpId="0" animBg="1"/>
      <p:bldP spid="52" grpId="0"/>
      <p:bldP spid="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kosodélníku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700004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700004"/>
            <a:ext cx="1825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Konstrukce: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6000" y="2201491"/>
            <a:ext cx="91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kosodélník ABCD s délkami stran 7 cm a 4 cm velikostí úhlu DAB 43°.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3060004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7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3492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BAX| = 43°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924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 4 cm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4356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788004"/>
            <a:ext cx="326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ABY; </a:t>
            </a:r>
            <a:r>
              <a:rPr lang="cs-CZ" b="1" dirty="0"/>
              <a:t>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ABY| </a:t>
            </a:r>
            <a:r>
              <a:rPr lang="cs-CZ" b="1" dirty="0"/>
              <a:t>= </a:t>
            </a:r>
            <a:r>
              <a:rPr lang="cs-CZ" b="1" dirty="0" smtClean="0"/>
              <a:t>137° </a:t>
            </a:r>
            <a:r>
              <a:rPr lang="cs-CZ" b="1" dirty="0" smtClean="0">
                <a:latin typeface="Arial"/>
                <a:cs typeface="Arial"/>
              </a:rPr>
              <a:t>*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5220004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 4 cm</a:t>
            </a:r>
            <a:r>
              <a:rPr lang="cs-CZ" b="1" dirty="0"/>
              <a:t>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652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>
                <a:latin typeface="Cambria Math"/>
                <a:ea typeface="Cambria Math"/>
              </a:rPr>
              <a:t>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6084004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      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5536" y="511200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rot="-2580000" flipV="1">
            <a:off x="2556000" y="4176000"/>
            <a:ext cx="2736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rot="-2580000" flipV="1">
            <a:off x="0" y="4140000"/>
            <a:ext cx="2880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1440000" y="4140000"/>
            <a:ext cx="252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9512" y="51370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843189" y="50937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073436" y="395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1223976" y="35958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1662190" y="50131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3483136" y="45047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2545366" y="3829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640124" y="42687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-120000">
            <a:off x="-172388" y="3852004"/>
            <a:ext cx="1872000" cy="18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22044" y="3323163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>
            <a:spLocks noChangeAspect="1"/>
          </p:cNvSpPr>
          <p:nvPr/>
        </p:nvSpPr>
        <p:spPr bwMode="auto">
          <a:xfrm rot="22560000">
            <a:off x="403021" y="4482000"/>
            <a:ext cx="1008000" cy="100851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2259870" y="3217326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2139554" y="27000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 rot="17340000">
            <a:off x="2555213" y="4775156"/>
            <a:ext cx="1008000" cy="10065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079247" y="6261519"/>
            <a:ext cx="1381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/>
                <a:cs typeface="Arial"/>
              </a:rPr>
              <a:t>* 180°- 43°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4720191" y="3284054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4479560" y="302055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-120000">
            <a:off x="2420368" y="3901168"/>
            <a:ext cx="1872000" cy="18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289460" y="4603338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 rot="-2580000">
            <a:off x="216000" y="4608000"/>
            <a:ext cx="144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rot="-2580000">
            <a:off x="2730082" y="4617935"/>
            <a:ext cx="144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396000" y="5112000"/>
            <a:ext cx="252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64" y="6178670"/>
            <a:ext cx="354098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852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47" grpId="0" animBg="1"/>
      <p:bldP spid="13" grpId="0"/>
      <p:bldP spid="50" grpId="0"/>
      <p:bldP spid="51" grpId="0" animBg="1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čtverce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633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čtverce  ABCD s délkou strany 6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1" y="2160000"/>
            <a:ext cx="126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52898" y="5179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12898" y="51853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41357" y="25649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683568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835976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149656" y="3816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835976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49069" y="37742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448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2736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024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33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4 · 6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360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24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3926322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24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432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a</a:t>
            </a:r>
            <a:endParaRPr lang="cs-CZ" b="1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972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72000" y="288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3131840" y="2880000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971600" y="2878934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968922" y="5033142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972000" y="2880000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968922" y="2873142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3132000" y="2880000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455004" y="3024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44008" y="302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004048" y="302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364088" y="302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724128" y="3024000"/>
            <a:ext cx="9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4 · a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95936" y="424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996000" y="428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3960000" y="4608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6 · 6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960000" y="4896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36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960000" y="518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36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3996000" y="550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996000" y="5562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Obdélník 5"/>
          <p:cNvSpPr>
            <a:spLocks noChangeAspect="1"/>
          </p:cNvSpPr>
          <p:nvPr/>
        </p:nvSpPr>
        <p:spPr bwMode="auto">
          <a:xfrm>
            <a:off x="6353244" y="4500974"/>
            <a:ext cx="36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208712" y="4837078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6713244" y="4527085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Přímá spojnice se šipkou 9"/>
          <p:cNvCxnSpPr>
            <a:stCxn id="7" idx="3"/>
          </p:cNvCxnSpPr>
          <p:nvPr/>
        </p:nvCxnSpPr>
        <p:spPr bwMode="auto">
          <a:xfrm>
            <a:off x="6821760" y="4990967"/>
            <a:ext cx="630560" cy="3730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7276256" y="5392723"/>
            <a:ext cx="810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cm</a:t>
            </a:r>
            <a:r>
              <a:rPr lang="cs-CZ" sz="1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cs-CZ" sz="1600" b="1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133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69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205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41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77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972000" y="468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972000" y="432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972000" y="360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972000" y="324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972000" y="396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65093" y="6093296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čtverce je 24 cm a jeho obsah je 36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6821760" y="2376736"/>
            <a:ext cx="16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b = c = 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1962550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6" grpId="0"/>
      <p:bldP spid="48" grpId="0"/>
      <p:bldP spid="49" grpId="0"/>
      <p:bldP spid="51" grpId="0"/>
      <p:bldP spid="52" grpId="0"/>
      <p:bldP spid="60" grpId="0"/>
      <p:bldP spid="61" grpId="0"/>
      <p:bldP spid="64" grpId="0"/>
      <p:bldP spid="6" grpId="0" animBg="1"/>
      <p:bldP spid="7" grpId="0"/>
      <p:bldP spid="71" grpId="0"/>
      <p:bldP spid="72" grpId="0"/>
      <p:bldP spid="20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obdélníku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80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obdélníku  ABCD s délkami stran a = 7 cm, b = 4 cm 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0" y="2592000"/>
            <a:ext cx="133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7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23976" y="43424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25333" y="4368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974376" y="2551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33045" y="2448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629309" y="42930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059442" y="3446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691680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44540" y="342399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3168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3456000"/>
            <a:ext cx="1621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600000" y="3744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600000" y="403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2·(7 + 4)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600000" y="460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22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600000" y="489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22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600000" y="5256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b</a:t>
            </a:r>
            <a:endParaRPr lang="cs-CZ" b="1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540000" y="432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540000" y="288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3060000" y="28800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540000" y="2878934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540000" y="4307495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562861" y="2880000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40000" y="2880000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3059442" y="2867495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096800" y="3744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284000" y="374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b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644000" y="374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c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004000" y="374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d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364000" y="3744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a + b + a + b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636000" y="52848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636000" y="523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360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7 · 4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5832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28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612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28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3636000" y="644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636000" y="6480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Obdélník 5"/>
          <p:cNvSpPr>
            <a:spLocks noChangeAspect="1"/>
          </p:cNvSpPr>
          <p:nvPr/>
        </p:nvSpPr>
        <p:spPr bwMode="auto">
          <a:xfrm>
            <a:off x="6353244" y="4500974"/>
            <a:ext cx="36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208712" y="4837078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6713244" y="4527085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Přímá spojnice se šipkou 9"/>
          <p:cNvCxnSpPr>
            <a:stCxn id="7" idx="3"/>
          </p:cNvCxnSpPr>
          <p:nvPr/>
        </p:nvCxnSpPr>
        <p:spPr bwMode="auto">
          <a:xfrm>
            <a:off x="6821760" y="4990967"/>
            <a:ext cx="630560" cy="3730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7276256" y="5392723"/>
            <a:ext cx="810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cm</a:t>
            </a:r>
            <a:r>
              <a:rPr lang="cs-CZ" sz="1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cs-CZ" sz="1600" b="1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90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26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62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198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34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540000" y="360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540000" y="396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540000" y="324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20000" y="6480000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obdélníku je 22 cm a jeho obsah je 28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288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cm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5947174" y="2934748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  <a:r>
              <a:rPr lang="cs-CZ" b="1" dirty="0" smtClean="0"/>
              <a:t> = c; b = d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6948000" y="3744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2a + 2b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7992000" y="3744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2(a + b)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3600000" y="432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 · 11</a:t>
            </a:r>
            <a:endParaRPr lang="cs-CZ" b="1" dirty="0"/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270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217309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6" grpId="0"/>
      <p:bldP spid="48" grpId="0"/>
      <p:bldP spid="49" grpId="0"/>
      <p:bldP spid="51" grpId="0"/>
      <p:bldP spid="52" grpId="0"/>
      <p:bldP spid="60" grpId="0"/>
      <p:bldP spid="61" grpId="0"/>
      <p:bldP spid="64" grpId="0"/>
      <p:bldP spid="6" grpId="0" animBg="1"/>
      <p:bldP spid="7" grpId="0"/>
      <p:bldP spid="71" grpId="0"/>
      <p:bldP spid="72" grpId="0"/>
      <p:bldP spid="20" grpId="0"/>
      <p:bldP spid="69" grpId="0"/>
      <p:bldP spid="80" grpId="0"/>
      <p:bldP spid="84" grpId="0"/>
      <p:bldP spid="86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kosočtverce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040930" y="1862937"/>
            <a:ext cx="8355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kosočtverce  ABCD s délkou strany 6 cm a výškou 4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500000" y="2448000"/>
            <a:ext cx="119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50810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142758" y="506016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717839" y="32185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583976" y="32086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115616" y="506540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039049" y="43116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447952" y="32086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824906" y="38453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500000" y="3024000"/>
            <a:ext cx="14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4500000" y="3312000"/>
            <a:ext cx="140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500000" y="3600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4500000" y="388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4 · 6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4500000" y="417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24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4500000" y="4464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24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4500000" y="482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v</a:t>
            </a:r>
            <a:r>
              <a:rPr lang="cs-CZ" b="1" baseline="-25000" dirty="0" smtClean="0"/>
              <a:t>a</a:t>
            </a:r>
            <a:endParaRPr lang="cs-CZ" b="1" baseline="-25000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782000" y="360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2340000" y="3600001"/>
            <a:ext cx="1609200" cy="143999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180000" y="3600000"/>
            <a:ext cx="1609200" cy="143893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349863" y="3598934"/>
            <a:ext cx="1584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2324663" y="3600001"/>
            <a:ext cx="160920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968931" y="3600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157935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517975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878015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264000" y="3600000"/>
            <a:ext cx="9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4 · a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536000" y="478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4536000" y="482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4500000" y="5112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6 · 4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4500000" y="540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24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500000" y="5688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24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4536000" y="6012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4536000" y="604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340000" y="3598934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539552" y="6093296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kosočtverce je 24 cm a jeho obsah je 24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500000" y="2736000"/>
            <a:ext cx="1602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a</a:t>
            </a:r>
            <a:r>
              <a:rPr lang="cs-CZ" b="1" dirty="0" smtClean="0"/>
              <a:t> = 4 cm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349863" y="402999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355423" y="3600001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800000" y="3598934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180000" y="5040001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162000" y="3600000"/>
            <a:ext cx="160920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7020000" y="3240000"/>
            <a:ext cx="16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b = c = d</a:t>
            </a:r>
            <a:endParaRPr lang="cs-CZ" b="1" dirty="0"/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216024" y="3585310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189863" y="5040001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197556" y="3575654"/>
            <a:ext cx="0" cy="144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2339461" y="3593478"/>
            <a:ext cx="0" cy="144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6840000" y="468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4 · a</a:t>
            </a:r>
            <a:endParaRPr lang="cs-CZ" sz="28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6840000" y="5400000"/>
            <a:ext cx="1825670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6080538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3.7037E-7 L -0.23628 3.7037E-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0393 L -0.23386 -0.00393 " pathEditMode="relative" rAng="0" ptsTypes="AA">
                                      <p:cBhvr>
                                        <p:cTn id="18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0.00371 L -0.23733 -0.00371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6" grpId="0"/>
      <p:bldP spid="48" grpId="0"/>
      <p:bldP spid="49" grpId="0"/>
      <p:bldP spid="51" grpId="0"/>
      <p:bldP spid="52" grpId="0"/>
      <p:bldP spid="60" grpId="0"/>
      <p:bldP spid="61" grpId="0"/>
      <p:bldP spid="64" grpId="0"/>
      <p:bldP spid="20" grpId="0"/>
      <p:bldP spid="69" grpId="0"/>
      <p:bldP spid="80" grpId="0"/>
      <p:bldP spid="93" grpId="0"/>
      <p:bldP spid="99" grpId="0" animBg="1"/>
      <p:bldP spid="10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kosodélníku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159117" y="1857128"/>
            <a:ext cx="7984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kosodélníku  ABCD s délkami stran a = 6 cm, b = 4 cm a výškou v</a:t>
            </a:r>
            <a:r>
              <a:rPr lang="cs-CZ" sz="1600" b="1" baseline="-25000" dirty="0" smtClean="0"/>
              <a:t>a</a:t>
            </a:r>
            <a:r>
              <a:rPr lang="cs-CZ" sz="1600" b="1" dirty="0" smtClean="0"/>
              <a:t> = 3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0" y="2160000"/>
            <a:ext cx="119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50810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142758" y="506016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087400" y="36357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971789" y="35779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115616" y="506540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714146" y="4464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781952" y="35997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95536" y="4139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3024000"/>
            <a:ext cx="14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3312000"/>
            <a:ext cx="140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600000" y="388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 · (6 + 4)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600000" y="417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20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600000" y="4464000"/>
            <a:ext cx="133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20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600000" y="482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v</a:t>
            </a:r>
            <a:r>
              <a:rPr lang="cs-CZ" b="1" baseline="-25000" dirty="0" smtClean="0"/>
              <a:t>a</a:t>
            </a:r>
            <a:endParaRPr lang="cs-CZ" b="1" baseline="-25000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134000" y="396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2340000" y="3960000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180000" y="3960000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340000" y="3958412"/>
            <a:ext cx="93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2340000" y="3960000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Přímá spojnice 3"/>
          <p:cNvCxnSpPr/>
          <p:nvPr/>
        </p:nvCxnSpPr>
        <p:spPr bwMode="auto">
          <a:xfrm>
            <a:off x="3636000" y="478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636000" y="482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3600000" y="5112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6 · 3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540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18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5688000"/>
            <a:ext cx="151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18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3636000" y="6012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636000" y="604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340000" y="396000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539552" y="6093296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kosodélníku je 20 cm a jeho obsah je 18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2736000"/>
            <a:ext cx="1602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a</a:t>
            </a:r>
            <a:r>
              <a:rPr lang="cs-CZ" b="1" dirty="0" smtClean="0"/>
              <a:t> = 3 cm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349863" y="402999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340000" y="3960000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116000" y="3958412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180000" y="3960000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6300000" y="3240000"/>
            <a:ext cx="16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c; b = d</a:t>
            </a:r>
            <a:endParaRPr lang="cs-CZ" b="1" dirty="0"/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216024" y="3958412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174431" y="3960000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2340000" y="3960000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5940000" y="468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2 · (a + b)</a:t>
            </a:r>
            <a:endParaRPr lang="cs-CZ" sz="28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5939999" y="540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600000" y="2448000"/>
            <a:ext cx="119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cm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600000" y="3600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4096800" y="3600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284000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b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4644000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c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004000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d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5364000" y="360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a + b + a + b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6948000" y="3600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2a + 2b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7992000" y="3600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2(a + b)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6481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3.7037E-7 L -0.23628 3.7037E-7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0393 L -0.23386 -0.00393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0.00371 L -0.23733 -0.00371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5" grpId="0"/>
      <p:bldP spid="87" grpId="0"/>
      <p:bldP spid="88" grpId="0"/>
      <p:bldP spid="89" grpId="0"/>
      <p:bldP spid="60" grpId="0"/>
      <p:bldP spid="61" grpId="0"/>
      <p:bldP spid="64" grpId="0"/>
      <p:bldP spid="20" grpId="0"/>
      <p:bldP spid="69" grpId="0"/>
      <p:bldP spid="80" grpId="0"/>
      <p:bldP spid="93" grpId="0"/>
      <p:bldP spid="99" grpId="0" animBg="1"/>
      <p:bldP spid="100" grpId="0" animBg="1"/>
      <p:bldP spid="71" grpId="0"/>
      <p:bldP spid="72" grpId="0"/>
      <p:bldP spid="73" grpId="0"/>
      <p:bldP spid="75" grpId="0"/>
      <p:bldP spid="76" grpId="0"/>
      <p:bldP spid="78" grpId="0"/>
      <p:bldP spid="79" grpId="0"/>
      <p:bldP spid="82" grpId="0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Čtyřúhelníky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620000" y="180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 A; B; C; D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vrcholy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738324" y="504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vedle sebe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sousední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539552" y="2348880"/>
            <a:ext cx="2376264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395536" y="2348880"/>
            <a:ext cx="144016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395536" y="4293096"/>
            <a:ext cx="3240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 flipV="1">
            <a:off x="2915816" y="2780928"/>
            <a:ext cx="720080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447788" y="42838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57466" y="429859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51379" y="201016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799716" y="23257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679170" y="42838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246669" y="331663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539576" y="2204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14832" y="31276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2987824" y="393835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96914" y="379540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2699792" y="270892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489449" y="249289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540000" y="2376000"/>
            <a:ext cx="3096000" cy="192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>
            <a:stCxn id="79" idx="0"/>
          </p:cNvCxnSpPr>
          <p:nvPr/>
        </p:nvCxnSpPr>
        <p:spPr bwMode="auto">
          <a:xfrm flipV="1">
            <a:off x="395536" y="2780928"/>
            <a:ext cx="2520280" cy="15176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Oblouk 90"/>
          <p:cNvSpPr/>
          <p:nvPr/>
        </p:nvSpPr>
        <p:spPr bwMode="auto">
          <a:xfrm rot="10348999">
            <a:off x="2553825" y="2197585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Oblouk 91"/>
          <p:cNvSpPr/>
          <p:nvPr/>
        </p:nvSpPr>
        <p:spPr bwMode="auto">
          <a:xfrm>
            <a:off x="-53334" y="3827021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Oblouk 92"/>
          <p:cNvSpPr/>
          <p:nvPr/>
        </p:nvSpPr>
        <p:spPr bwMode="auto">
          <a:xfrm rot="16200000">
            <a:off x="2897930" y="3813294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Oblouk 93"/>
          <p:cNvSpPr/>
          <p:nvPr/>
        </p:nvSpPr>
        <p:spPr bwMode="auto">
          <a:xfrm rot="6243528">
            <a:off x="124660" y="1893554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1139575" y="342607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2511684" y="33569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635896" y="2412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AB = a; BC = b; CD = c; DA </a:t>
            </a:r>
            <a:r>
              <a:rPr lang="cs-CZ" sz="1600" b="1" smtClean="0"/>
              <a:t>= d </a:t>
            </a:r>
            <a:r>
              <a:rPr lang="cs-CZ" sz="1600" b="1" dirty="0" smtClean="0"/>
              <a:t>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strany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35896" y="32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AC = e; BD = f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úhlopříčky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726711" y="41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Úhly: </a:t>
            </a:r>
            <a:r>
              <a:rPr lang="cs-CZ" sz="1600" b="1" dirty="0" smtClean="0">
                <a:latin typeface="Cambria Math"/>
                <a:ea typeface="Cambria Math"/>
              </a:rPr>
              <a:t>∢</a:t>
            </a:r>
            <a:r>
              <a:rPr lang="cs-CZ" sz="1600" b="1" dirty="0" smtClean="0"/>
              <a:t>DAB =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ABC </a:t>
            </a:r>
            <a:r>
              <a:rPr lang="cs-CZ" sz="1600" b="1" dirty="0"/>
              <a:t>= </a:t>
            </a:r>
            <a:r>
              <a:rPr lang="cs-CZ" sz="1600" b="1" dirty="0">
                <a:latin typeface="Symbol" pitchFamily="18" charset="2"/>
              </a:rPr>
              <a:t>b</a:t>
            </a:r>
            <a:r>
              <a:rPr lang="cs-CZ" sz="1600" b="1" dirty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BCD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CDA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d</a:t>
            </a:r>
            <a:r>
              <a:rPr lang="cs-CZ" sz="1600" b="1" dirty="0" smtClean="0"/>
              <a:t>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vnitřní úhly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3779912" y="594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proti sobě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protější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1" grpId="0" animBg="1"/>
      <p:bldP spid="92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99592" y="260648"/>
            <a:ext cx="8244408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br>
              <a:rPr lang="cs-CZ" sz="5400" dirty="0" smtClean="0"/>
            </a:br>
            <a:r>
              <a:rPr lang="cs-CZ" sz="5400" dirty="0" smtClean="0"/>
              <a:t>čtverce a obdélníku</a:t>
            </a:r>
          </a:p>
        </p:txBody>
      </p:sp>
      <p:sp>
        <p:nvSpPr>
          <p:cNvPr id="53" name="TextovéPole 52"/>
          <p:cNvSpPr txBox="1"/>
          <p:nvPr/>
        </p:nvSpPr>
        <p:spPr>
          <a:xfrm>
            <a:off x="527357" y="46752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87357" y="468126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915816" y="20608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58027" y="19888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610435" y="45516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924115" y="33119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610435" y="19888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23528" y="32702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746459" y="453594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46459" y="237594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2906299" y="2375944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746059" y="2374878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743381" y="4529086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746459" y="2375944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43381" y="2369086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2906459" y="2375944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110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46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82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18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546459" y="2375944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746459" y="417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746459" y="381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746459" y="309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746459" y="273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746459" y="345594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5220910" y="40992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7822267" y="41254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871310" y="23081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5229979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6526243" y="4049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7956376" y="32035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6588614" y="22497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5141474" y="318085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5436934" y="407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5436934" y="263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 flipV="1">
            <a:off x="7956934" y="2636864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 flipV="1">
            <a:off x="5436934" y="2635798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5436934" y="4064359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5459795" y="2636864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V="1">
            <a:off x="5436934" y="2636864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7956376" y="2624359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579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615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651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687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723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5436934" y="335686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5436934" y="371686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5436934" y="299686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7596934" y="2636864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TextovéPole 111"/>
          <p:cNvSpPr txBox="1"/>
          <p:nvPr/>
        </p:nvSpPr>
        <p:spPr>
          <a:xfrm>
            <a:off x="900000" y="522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4 · a</a:t>
            </a:r>
            <a:endParaRPr lang="cs-CZ" sz="2800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900000" y="594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 = a · a</a:t>
            </a:r>
            <a:endParaRPr lang="cs-CZ" sz="2800" b="1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5400000" y="5220000"/>
            <a:ext cx="260135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2 · (a + b)</a:t>
            </a:r>
            <a:endParaRPr lang="cs-CZ" sz="2800" b="1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5400000" y="594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 = a · b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6358092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9" grpId="0"/>
      <p:bldP spid="80" grpId="0"/>
      <p:bldP spid="84" grpId="0"/>
      <p:bldP spid="86" grpId="0"/>
      <p:bldP spid="91" grpId="0"/>
      <p:bldP spid="92" grpId="0"/>
      <p:bldP spid="93" grpId="0"/>
      <p:bldP spid="94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Přímá spojnice 3"/>
          <p:cNvCxnSpPr/>
          <p:nvPr/>
        </p:nvCxnSpPr>
        <p:spPr bwMode="auto">
          <a:xfrm flipV="1">
            <a:off x="3096000" y="2628000"/>
            <a:ext cx="2498393" cy="14133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99592" y="260648"/>
            <a:ext cx="8244408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br>
              <a:rPr lang="cs-CZ" sz="5400" dirty="0" smtClean="0"/>
            </a:br>
            <a:r>
              <a:rPr lang="cs-CZ" sz="5400" dirty="0" smtClean="0"/>
              <a:t>pravoúhlého trojúhelníku</a:t>
            </a:r>
          </a:p>
        </p:txBody>
      </p:sp>
      <p:sp>
        <p:nvSpPr>
          <p:cNvPr id="69" name="TextovéPole 68"/>
          <p:cNvSpPr txBox="1"/>
          <p:nvPr/>
        </p:nvSpPr>
        <p:spPr>
          <a:xfrm>
            <a:off x="2851236" y="40992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5452593" y="41254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5501636" y="23081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4156569" y="4049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5586702" y="32035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3067260" y="407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3067260" y="2636864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 flipV="1">
            <a:off x="5587260" y="2636864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 flipV="1">
            <a:off x="3067260" y="2635798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3067260" y="4064359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flipV="1">
            <a:off x="3043283" y="2628000"/>
            <a:ext cx="2543419" cy="14373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5586702" y="2624359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ovéPole 113"/>
              <p:cNvSpPr txBox="1"/>
              <p:nvPr/>
            </p:nvSpPr>
            <p:spPr>
              <a:xfrm>
                <a:off x="3030326" y="4860000"/>
                <a:ext cx="2601357" cy="52322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𝐨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𝐚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𝐛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𝐜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4" name="TextovéPole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326" y="4860000"/>
                <a:ext cx="260135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ovéPole 114"/>
              <p:cNvSpPr txBox="1"/>
              <p:nvPr/>
            </p:nvSpPr>
            <p:spPr>
              <a:xfrm>
                <a:off x="3030326" y="5580000"/>
                <a:ext cx="2601357" cy="907941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𝐛</m:t>
                          </m:r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5" name="TextovéPole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326" y="5580000"/>
                <a:ext cx="2601357" cy="9079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3913148" y="30188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6416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0" grpId="0"/>
      <p:bldP spid="84" grpId="0"/>
      <p:bldP spid="91" grpId="0"/>
      <p:bldP spid="92" grpId="0"/>
      <p:bldP spid="114" grpId="0" animBg="1"/>
      <p:bldP spid="115" grpId="0" animBg="1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53" name="TextovéPole 52"/>
          <p:cNvSpPr txBox="1"/>
          <p:nvPr/>
        </p:nvSpPr>
        <p:spPr>
          <a:xfrm>
            <a:off x="2564720" y="37799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4707478" y="37590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652120" y="23346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536509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680336" y="376427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278866" y="316287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4346672" y="22985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960256" y="28385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2744720" y="373887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3698720" y="2658874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4904720" y="2658874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2744720" y="2658874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904720" y="2657286"/>
            <a:ext cx="93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4904720" y="2658874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4904720" y="2658874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4914583" y="27288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4904720" y="265887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3680720" y="2657286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2744720" y="3738874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2744720" y="2658874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/>
          <p:nvPr/>
        </p:nvCxnSpPr>
        <p:spPr bwMode="auto">
          <a:xfrm>
            <a:off x="2780744" y="2657286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2744720" y="3738874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2739151" y="2658874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4904720" y="2658874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3168915" y="468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2 · (a + b)</a:t>
            </a:r>
            <a:endParaRPr lang="cs-CZ" sz="28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3168914" y="540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3415410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3.7037E-7 L -0.23628 3.7037E-7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0393 L -0.23386 -0.00393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0.00371 L -0.23733 -0.0037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80" grpId="0"/>
      <p:bldP spid="99" grpId="0" animBg="1"/>
      <p:bldP spid="10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Přímá spojnice 83"/>
          <p:cNvCxnSpPr/>
          <p:nvPr/>
        </p:nvCxnSpPr>
        <p:spPr bwMode="auto">
          <a:xfrm>
            <a:off x="4818095" y="2789838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trojúhelníku</a:t>
            </a:r>
          </a:p>
        </p:txBody>
      </p:sp>
      <p:sp>
        <p:nvSpPr>
          <p:cNvPr id="53" name="TextovéPole 52"/>
          <p:cNvSpPr txBox="1"/>
          <p:nvPr/>
        </p:nvSpPr>
        <p:spPr>
          <a:xfrm>
            <a:off x="4698945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826897" y="45666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823532" y="4561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4243611" y="45533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326184" y="33205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649660" y="328675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3042921" y="4572000"/>
            <a:ext cx="28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944000" y="2772000"/>
            <a:ext cx="28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4824000" y="2772000"/>
            <a:ext cx="108000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 flipV="1">
            <a:off x="1944000" y="2772000"/>
            <a:ext cx="108000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4482921" y="36898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 flipV="1">
            <a:off x="3042921" y="2789838"/>
            <a:ext cx="1787508" cy="17716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129435" y="4956216"/>
                <a:ext cx="2601357" cy="52322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𝐨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𝐚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𝐛</m:t>
                      </m:r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r>
                        <a:rPr lang="cs-CZ" sz="2800" b="1" i="0" smtClean="0">
                          <a:latin typeface="Cambria Math"/>
                        </a:rPr>
                        <m:t>𝐜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435" y="4956216"/>
                <a:ext cx="260135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340000" y="5580000"/>
                <a:ext cx="1980000" cy="90000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𝐚</m:t>
                              </m:r>
                            </m:sub>
                          </m:sSub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5580000"/>
                <a:ext cx="1980000" cy="90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Přímá spojnice 13"/>
          <p:cNvCxnSpPr/>
          <p:nvPr/>
        </p:nvCxnSpPr>
        <p:spPr bwMode="auto">
          <a:xfrm flipH="1" flipV="1">
            <a:off x="4482921" y="3102091"/>
            <a:ext cx="1421080" cy="147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>
            <a:stCxn id="54" idx="0"/>
          </p:cNvCxnSpPr>
          <p:nvPr/>
        </p:nvCxnSpPr>
        <p:spPr bwMode="auto">
          <a:xfrm flipV="1">
            <a:off x="3042921" y="3286757"/>
            <a:ext cx="2077575" cy="127987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3865684" y="39497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5042887" y="39647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Přímá spojnice 51"/>
          <p:cNvCxnSpPr/>
          <p:nvPr/>
        </p:nvCxnSpPr>
        <p:spPr bwMode="auto">
          <a:xfrm>
            <a:off x="4830429" y="2772000"/>
            <a:ext cx="28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5904000" y="2781734"/>
            <a:ext cx="1787508" cy="17716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4680000" y="5580000"/>
                <a:ext cx="1980000" cy="90000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𝐛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𝐛</m:t>
                              </m:r>
                            </m:sub>
                          </m:sSub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580000"/>
                <a:ext cx="1980000" cy="90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7020000" y="5580000"/>
                <a:ext cx="1980000" cy="90000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/>
                            </a:rPr>
                            <m:t>𝐜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𝐜</m:t>
                              </m:r>
                            </m:sub>
                          </m:sSub>
                        </m:num>
                        <m:den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5580000"/>
                <a:ext cx="1980000" cy="9000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141923" y="4754189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 flipH="1" flipV="1">
            <a:off x="4824000" y="2772000"/>
            <a:ext cx="108000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042000" y="4572000"/>
            <a:ext cx="28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3042000" y="2790000"/>
            <a:ext cx="1787508" cy="177161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1727976" y="23980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C´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0" y="5780196"/>
                <a:ext cx="23397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𝐁𝐀𝐂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´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80196"/>
                <a:ext cx="2339752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128585" y="4746113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b · v</a:t>
            </a:r>
            <a:r>
              <a:rPr lang="cs-CZ" sz="2800" b="1" baseline="-25000" dirty="0" smtClean="0"/>
              <a:t>b</a:t>
            </a:r>
            <a:endParaRPr lang="cs-CZ" sz="2800" b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6797754" y="4022676"/>
                <a:ext cx="1980000" cy="830805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𝐳</m:t>
                          </m:r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𝐯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7754" y="4022676"/>
                <a:ext cx="1980000" cy="8308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29600" y="47448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c · v</a:t>
            </a:r>
            <a:r>
              <a:rPr lang="cs-CZ" sz="2800" b="1" baseline="-25000" dirty="0" smtClean="0"/>
              <a:t>c</a:t>
            </a:r>
            <a:endParaRPr lang="cs-CZ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127165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7" grpId="0"/>
      <p:bldP spid="62" grpId="0"/>
      <p:bldP spid="63" grpId="0"/>
      <p:bldP spid="80" grpId="0"/>
      <p:bldP spid="39" grpId="0" animBg="1"/>
      <p:bldP spid="41" grpId="0" animBg="1"/>
      <p:bldP spid="49" grpId="0"/>
      <p:bldP spid="51" grpId="0"/>
      <p:bldP spid="60" grpId="0" animBg="1"/>
      <p:bldP spid="61" grpId="0" animBg="1"/>
      <p:bldP spid="64" grpId="0" animBg="1"/>
      <p:bldP spid="64" grpId="1" animBg="1"/>
      <p:bldP spid="69" grpId="0"/>
      <p:bldP spid="69" grpId="1"/>
      <p:bldP spid="70" grpId="0" animBg="1"/>
      <p:bldP spid="70" grpId="1" animBg="1"/>
      <p:bldP spid="71" grpId="0" animBg="1"/>
      <p:bldP spid="72" grpId="0" animBg="1"/>
      <p:bldP spid="7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trojúhelníku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1314635" y="1844824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obsah trojúhelníku ABC, ve kterém je</a:t>
            </a:r>
            <a:r>
              <a:rPr lang="cs-CZ" sz="2000" b="1" i="1" dirty="0" smtClean="0"/>
              <a:t>:</a:t>
            </a:r>
            <a:endParaRPr lang="cs-CZ" sz="2000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79512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1) a = 75 cm; v</a:t>
            </a:r>
            <a:r>
              <a:rPr lang="cs-CZ" b="1" baseline="-25000" dirty="0" smtClean="0">
                <a:solidFill>
                  <a:srgbClr val="002060"/>
                </a:solidFill>
              </a:rPr>
              <a:t>a</a:t>
            </a:r>
            <a:r>
              <a:rPr lang="cs-CZ" b="1" dirty="0" smtClean="0">
                <a:solidFill>
                  <a:srgbClr val="002060"/>
                </a:solidFill>
              </a:rPr>
              <a:t>= 21 cm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79512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75 cm</a:t>
            </a:r>
            <a:endParaRPr lang="cs-CZ" b="1" i="1" dirty="0"/>
          </a:p>
        </p:txBody>
      </p:sp>
      <p:sp>
        <p:nvSpPr>
          <p:cNvPr id="38" name="Obdélník 37"/>
          <p:cNvSpPr/>
          <p:nvPr/>
        </p:nvSpPr>
        <p:spPr>
          <a:xfrm>
            <a:off x="180000" y="3420000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a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21 </a:t>
            </a:r>
            <a:r>
              <a:rPr lang="cs-CZ" b="1" dirty="0"/>
              <a:t>cm</a:t>
            </a:r>
            <a:endParaRPr lang="cs-CZ" dirty="0"/>
          </a:p>
        </p:txBody>
      </p:sp>
      <p:sp>
        <p:nvSpPr>
          <p:cNvPr id="40" name="Obdélník 39"/>
          <p:cNvSpPr/>
          <p:nvPr/>
        </p:nvSpPr>
        <p:spPr>
          <a:xfrm>
            <a:off x="180000" y="3780000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 </a:t>
            </a:r>
            <a:r>
              <a:rPr lang="cs-CZ" b="1" dirty="0"/>
              <a:t>= </a:t>
            </a:r>
            <a:r>
              <a:rPr lang="cs-CZ" b="1" dirty="0" smtClean="0"/>
              <a:t>… cm</a:t>
            </a:r>
            <a:r>
              <a:rPr lang="cs-CZ" b="1" baseline="30000" dirty="0" smtClean="0"/>
              <a:t>2</a:t>
            </a:r>
            <a:endParaRPr lang="cs-CZ" baseline="30000" dirty="0"/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18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179512" y="4140000"/>
                <a:ext cx="1701443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𝐚</m:t>
                              </m:r>
                            </m:sub>
                          </m:sSub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140000"/>
                <a:ext cx="1701443" cy="5688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80000" y="4752000"/>
                <a:ext cx="2061483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𝟕𝟓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752000"/>
                <a:ext cx="2061483" cy="6165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80000" y="5364000"/>
                <a:ext cx="2061483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𝟓𝟕𝟓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364000"/>
                <a:ext cx="2061483" cy="6165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𝟕𝟖𝟕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Přímá spojnice 55"/>
          <p:cNvCxnSpPr/>
          <p:nvPr/>
        </p:nvCxnSpPr>
        <p:spPr bwMode="auto">
          <a:xfrm>
            <a:off x="18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180000" y="630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𝟕𝟖𝟕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𝐜𝐦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6300000"/>
                <a:ext cx="2061483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Přímá spojnice 72"/>
          <p:cNvCxnSpPr/>
          <p:nvPr/>
        </p:nvCxnSpPr>
        <p:spPr bwMode="auto">
          <a:xfrm>
            <a:off x="180000" y="662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180000" y="66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306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2) b = 4,8 m; v</a:t>
            </a:r>
            <a:r>
              <a:rPr lang="cs-CZ" b="1" baseline="-25000" dirty="0" smtClean="0">
                <a:solidFill>
                  <a:srgbClr val="002060"/>
                </a:solidFill>
              </a:rPr>
              <a:t>b</a:t>
            </a:r>
            <a:r>
              <a:rPr lang="cs-CZ" b="1" dirty="0" smtClean="0">
                <a:solidFill>
                  <a:srgbClr val="002060"/>
                </a:solidFill>
              </a:rPr>
              <a:t> = 8,6 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594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3) c = 6 m; v</a:t>
            </a:r>
            <a:r>
              <a:rPr lang="cs-CZ" b="1" baseline="-25000" dirty="0" smtClean="0">
                <a:solidFill>
                  <a:srgbClr val="002060"/>
                </a:solidFill>
              </a:rPr>
              <a:t>c</a:t>
            </a:r>
            <a:r>
              <a:rPr lang="cs-CZ" b="1" dirty="0" smtClean="0">
                <a:solidFill>
                  <a:srgbClr val="002060"/>
                </a:solidFill>
              </a:rPr>
              <a:t> = 37 dm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3060000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4,8 m</a:t>
            </a:r>
            <a:endParaRPr lang="cs-CZ" b="1" i="1" dirty="0"/>
          </a:p>
        </p:txBody>
      </p:sp>
      <p:sp>
        <p:nvSpPr>
          <p:cNvPr id="78" name="Obdélník 77"/>
          <p:cNvSpPr/>
          <p:nvPr/>
        </p:nvSpPr>
        <p:spPr>
          <a:xfrm>
            <a:off x="3060000" y="3420000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b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8,6 m</a:t>
            </a:r>
            <a:endParaRPr lang="cs-CZ" dirty="0"/>
          </a:p>
        </p:txBody>
      </p:sp>
      <p:sp>
        <p:nvSpPr>
          <p:cNvPr id="79" name="Obdélník 78"/>
          <p:cNvSpPr/>
          <p:nvPr/>
        </p:nvSpPr>
        <p:spPr>
          <a:xfrm>
            <a:off x="3060000" y="3780000"/>
            <a:ext cx="1186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 </a:t>
            </a:r>
            <a:r>
              <a:rPr lang="cs-CZ" b="1" dirty="0"/>
              <a:t>= </a:t>
            </a:r>
            <a:r>
              <a:rPr lang="cs-CZ" b="1" dirty="0" smtClean="0"/>
              <a:t>… m</a:t>
            </a:r>
            <a:r>
              <a:rPr lang="cs-CZ" b="1" baseline="30000" dirty="0" smtClean="0"/>
              <a:t>2</a:t>
            </a:r>
            <a:endParaRPr lang="cs-CZ" baseline="30000" dirty="0"/>
          </a:p>
          <a:p>
            <a:endParaRPr lang="cs-CZ" dirty="0"/>
          </a:p>
        </p:txBody>
      </p:sp>
      <p:cxnSp>
        <p:nvCxnSpPr>
          <p:cNvPr id="81" name="Přímá spojnice 80"/>
          <p:cNvCxnSpPr/>
          <p:nvPr/>
        </p:nvCxnSpPr>
        <p:spPr bwMode="auto">
          <a:xfrm>
            <a:off x="306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3060000" y="4140000"/>
                <a:ext cx="1701443" cy="893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𝐒</m:t>
                      </m:r>
                      <m:r>
                        <a:rPr lang="cs-CZ" b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  <m:r>
                            <a:rPr lang="cs-CZ" b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1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𝐛</m:t>
                              </m:r>
                            </m:sub>
                          </m:sSub>
                        </m:num>
                        <m:den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  <a:p>
                <a:endParaRPr lang="cs-CZ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140000"/>
                <a:ext cx="1701443" cy="8936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ovéPole 84"/>
              <p:cNvSpPr txBox="1"/>
              <p:nvPr/>
            </p:nvSpPr>
            <p:spPr>
              <a:xfrm>
                <a:off x="3022491" y="4752000"/>
                <a:ext cx="2448104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𝟖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𝟖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491" y="4752000"/>
                <a:ext cx="2448104" cy="61651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3060000" y="5364000"/>
                <a:ext cx="2061483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𝟒𝟏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𝟐𝟖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364000"/>
                <a:ext cx="2061483" cy="61651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𝟔𝟒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306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3060000" y="630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𝟔𝟒</m:t>
                      </m:r>
                      <m:sSup>
                        <m:sSupPr>
                          <m:ctrlPr>
                            <a:rPr lang="cs-CZ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6300000"/>
                <a:ext cx="1701443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Přímá spojnice 90"/>
          <p:cNvCxnSpPr/>
          <p:nvPr/>
        </p:nvCxnSpPr>
        <p:spPr bwMode="auto">
          <a:xfrm>
            <a:off x="306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306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5940000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6 m</a:t>
            </a:r>
            <a:endParaRPr lang="cs-CZ" b="1" i="1" dirty="0"/>
          </a:p>
        </p:txBody>
      </p:sp>
      <p:sp>
        <p:nvSpPr>
          <p:cNvPr id="94" name="Obdélník 93"/>
          <p:cNvSpPr/>
          <p:nvPr/>
        </p:nvSpPr>
        <p:spPr>
          <a:xfrm>
            <a:off x="5940000" y="3420000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37 dm</a:t>
            </a:r>
            <a:endParaRPr lang="cs-CZ" dirty="0"/>
          </a:p>
        </p:txBody>
      </p:sp>
      <p:sp>
        <p:nvSpPr>
          <p:cNvPr id="95" name="Obdélník 94"/>
          <p:cNvSpPr/>
          <p:nvPr/>
        </p:nvSpPr>
        <p:spPr>
          <a:xfrm>
            <a:off x="5940000" y="3780000"/>
            <a:ext cx="1327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S = … </a:t>
            </a:r>
            <a:r>
              <a:rPr lang="cs-CZ" b="1" dirty="0" smtClean="0"/>
              <a:t>dm</a:t>
            </a:r>
            <a:r>
              <a:rPr lang="cs-CZ" b="1" baseline="30000" dirty="0" smtClean="0"/>
              <a:t>2</a:t>
            </a:r>
            <a:endParaRPr lang="cs-CZ" baseline="30000" dirty="0"/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594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ovéPole 96"/>
              <p:cNvSpPr txBox="1"/>
              <p:nvPr/>
            </p:nvSpPr>
            <p:spPr>
              <a:xfrm>
                <a:off x="5940000" y="4140000"/>
                <a:ext cx="1701443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𝐒</m:t>
                      </m:r>
                      <m:r>
                        <a:rPr lang="cs-CZ" b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  <m:r>
                            <a:rPr lang="cs-CZ" b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b="1">
                                  <a:latin typeface="Cambria Math"/>
                                  <a:ea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cs-CZ" b="1" i="0" smtClean="0">
                                  <a:latin typeface="Cambria Math"/>
                                  <a:ea typeface="Cambria Math"/>
                                </a:rPr>
                                <m:t>𝐜</m:t>
                              </m:r>
                            </m:sub>
                          </m:sSub>
                        </m:num>
                        <m:den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140000"/>
                <a:ext cx="1701443" cy="56887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5940000" y="4752000"/>
                <a:ext cx="2241656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𝟔𝟎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𝟑𝟕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752000"/>
                <a:ext cx="2241656" cy="61093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5940000" y="5364000"/>
                <a:ext cx="2061483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𝟐𝟐𝟎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364000"/>
                <a:ext cx="2061483" cy="61093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𝟏𝟏𝟎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Přímá spojnice 102"/>
          <p:cNvCxnSpPr/>
          <p:nvPr/>
        </p:nvCxnSpPr>
        <p:spPr bwMode="auto">
          <a:xfrm>
            <a:off x="594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5940000" y="6300000"/>
                <a:ext cx="198400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𝟏𝟏𝟎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</m:t>
                      </m:r>
                      <m:sSup>
                        <m:sSupPr>
                          <m:ctrlPr>
                            <a:rPr lang="cs-CZ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6300000"/>
                <a:ext cx="1984002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" name="Přímá spojnice 104"/>
          <p:cNvCxnSpPr/>
          <p:nvPr/>
        </p:nvCxnSpPr>
        <p:spPr bwMode="auto">
          <a:xfrm>
            <a:off x="5940000" y="662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5940000" y="6660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TextovéPole 106"/>
          <p:cNvSpPr txBox="1"/>
          <p:nvPr/>
        </p:nvSpPr>
        <p:spPr>
          <a:xfrm>
            <a:off x="6804248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60 dm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39744595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40" grpId="0"/>
      <p:bldP spid="43" grpId="0"/>
      <p:bldP spid="45" grpId="0"/>
      <p:bldP spid="46" grpId="0"/>
      <p:bldP spid="48" grpId="0"/>
      <p:bldP spid="67" grpId="0"/>
      <p:bldP spid="75" grpId="0"/>
      <p:bldP spid="76" grpId="0"/>
      <p:bldP spid="77" grpId="0"/>
      <p:bldP spid="78" grpId="0"/>
      <p:bldP spid="79" grpId="0"/>
      <p:bldP spid="82" grpId="0"/>
      <p:bldP spid="85" grpId="0"/>
      <p:bldP spid="87" grpId="0"/>
      <p:bldP spid="88" grpId="0"/>
      <p:bldP spid="90" grpId="0"/>
      <p:bldP spid="93" grpId="0"/>
      <p:bldP spid="94" grpId="0"/>
      <p:bldP spid="95" grpId="0"/>
      <p:bldP spid="97" grpId="0"/>
      <p:bldP spid="99" grpId="0"/>
      <p:bldP spid="101" grpId="0"/>
      <p:bldP spid="102" grpId="0"/>
      <p:bldP spid="104" grpId="0"/>
      <p:bldP spid="1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569503" y="4519442"/>
            <a:ext cx="50988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>
            <a:endCxn id="96" idx="2"/>
          </p:cNvCxnSpPr>
          <p:nvPr/>
        </p:nvCxnSpPr>
        <p:spPr bwMode="auto">
          <a:xfrm flipV="1">
            <a:off x="2569503" y="3331438"/>
            <a:ext cx="801120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H="1" flipV="1">
            <a:off x="6097896" y="3324839"/>
            <a:ext cx="1570448" cy="12017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3361999" y="332928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2425487" y="44903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7624252" y="443426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5896060" y="29781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3132553" y="29621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883120" y="348429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4627054" y="28968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682588" y="36012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766436" y="450893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1" name="Oblouk 100"/>
          <p:cNvSpPr/>
          <p:nvPr/>
        </p:nvSpPr>
        <p:spPr bwMode="auto">
          <a:xfrm rot="662097">
            <a:off x="2361775" y="398003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louk 101"/>
          <p:cNvSpPr/>
          <p:nvPr/>
        </p:nvSpPr>
        <p:spPr bwMode="auto">
          <a:xfrm rot="6683380">
            <a:off x="2886663" y="2696736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15898998">
            <a:off x="6542334" y="402423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9104876">
            <a:off x="5444679" y="2314421"/>
            <a:ext cx="1414125" cy="13618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2771800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3303772" y="328498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5868144" y="326617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804248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4441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477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3" name="Přímá spojnice 112"/>
          <p:cNvCxnSpPr/>
          <p:nvPr/>
        </p:nvCxnSpPr>
        <p:spPr bwMode="auto">
          <a:xfrm>
            <a:off x="4441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4" name="Přímá spojnice 113"/>
          <p:cNvCxnSpPr/>
          <p:nvPr/>
        </p:nvCxnSpPr>
        <p:spPr bwMode="auto">
          <a:xfrm>
            <a:off x="4477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sp>
        <p:nvSpPr>
          <p:cNvPr id="119" name="TextovéPole 118"/>
          <p:cNvSpPr txBox="1"/>
          <p:nvPr/>
        </p:nvSpPr>
        <p:spPr>
          <a:xfrm>
            <a:off x="180000" y="5040000"/>
            <a:ext cx="37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Dvě protější strany lichoběžníku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rovnoběžné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ovéPole 119"/>
              <p:cNvSpPr txBox="1"/>
              <p:nvPr/>
            </p:nvSpPr>
            <p:spPr>
              <a:xfrm>
                <a:off x="3960000" y="5040000"/>
                <a:ext cx="20745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𝐀𝐁</m:t>
                          </m:r>
                        </m:e>
                      </m:d>
                      <m:r>
                        <a:rPr lang="cs-CZ" sz="2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∥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𝐂</m:t>
                          </m:r>
                          <m:r>
                            <a:rPr lang="cs-CZ" sz="2000" b="1" i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𝐃</m:t>
                          </m:r>
                        </m:e>
                      </m:d>
                    </m:oMath>
                  </m:oMathPara>
                </a14:m>
                <a:endParaRPr lang="cs-CZ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5040000"/>
                <a:ext cx="2074531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TextovéPole 120"/>
          <p:cNvSpPr txBox="1"/>
          <p:nvPr/>
        </p:nvSpPr>
        <p:spPr>
          <a:xfrm>
            <a:off x="180000" y="5580000"/>
            <a:ext cx="379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Dvě protější </a:t>
            </a:r>
            <a:r>
              <a:rPr lang="cs-CZ" sz="1600" b="1" dirty="0"/>
              <a:t>strany lichoběžníku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různoběžné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5940000" y="6120000"/>
            <a:ext cx="3381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v</a:t>
            </a:r>
            <a:r>
              <a:rPr lang="cs-CZ" sz="1600" b="1" dirty="0" smtClean="0"/>
              <a:t>ýška lichoběžníku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ovéPole 122"/>
              <p:cNvSpPr txBox="1"/>
              <p:nvPr/>
            </p:nvSpPr>
            <p:spPr>
              <a:xfrm>
                <a:off x="3960000" y="5580000"/>
                <a:ext cx="20123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𝐁𝐂</m:t>
                          </m:r>
                        </m:e>
                      </m:d>
                      <m:r>
                        <a:rPr lang="cs-CZ" sz="2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∦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𝐃𝐀</m:t>
                          </m:r>
                        </m:e>
                      </m:d>
                    </m:oMath>
                  </m:oMathPara>
                </a14:m>
                <a:endParaRPr lang="cs-CZ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3" name="TextovéPole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5580000"/>
                <a:ext cx="2012322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TextovéPole 123"/>
          <p:cNvSpPr txBox="1"/>
          <p:nvPr/>
        </p:nvSpPr>
        <p:spPr>
          <a:xfrm>
            <a:off x="4320000" y="6120000"/>
            <a:ext cx="1282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772816"/>
            <a:ext cx="6840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Lichoběžník je čtyřúhelník, který má dvě strany rovnoběžné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a zbývající dvě různoběžné.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TextovéPole 124"/>
          <p:cNvSpPr txBox="1"/>
          <p:nvPr/>
        </p:nvSpPr>
        <p:spPr>
          <a:xfrm>
            <a:off x="5940000" y="5040000"/>
            <a:ext cx="2848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z</a:t>
            </a:r>
            <a:r>
              <a:rPr lang="cs-CZ" sz="1600" b="1" dirty="0" smtClean="0"/>
              <a:t>ákladny lichoběžníku</a:t>
            </a:r>
            <a:endParaRPr lang="cs-CZ" sz="1600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5940000" y="5580000"/>
            <a:ext cx="2848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ramena lichoběžníku</a:t>
            </a:r>
            <a:endParaRPr lang="cs-CZ" sz="1600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180000" y="612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Vzdálenost základen lichoběžníku</a:t>
            </a:r>
            <a:endParaRPr lang="cs-CZ" sz="1600" b="1" dirty="0"/>
          </a:p>
        </p:txBody>
      </p:sp>
      <p:cxnSp>
        <p:nvCxnSpPr>
          <p:cNvPr id="14" name="Přímá spojnice 13"/>
          <p:cNvCxnSpPr/>
          <p:nvPr/>
        </p:nvCxnSpPr>
        <p:spPr bwMode="auto">
          <a:xfrm>
            <a:off x="5242576" y="3331438"/>
            <a:ext cx="0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ovéPole 127"/>
          <p:cNvSpPr txBox="1"/>
          <p:nvPr/>
        </p:nvSpPr>
        <p:spPr>
          <a:xfrm>
            <a:off x="4959956" y="392902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0" y="2434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latin typeface="Arial" pitchFamily="34" charset="0"/>
                <a:cs typeface="Arial" pitchFamily="34" charset="0"/>
              </a:rPr>
              <a:t>Lichoběžník je čtyřúhelník, který má právě jednu dvojici rovnoběžných stran.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2357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7" grpId="0"/>
      <p:bldP spid="108" grpId="0"/>
      <p:bldP spid="109" grpId="0"/>
      <p:bldP spid="110" grpId="0"/>
      <p:bldP spid="119" grpId="0"/>
      <p:bldP spid="120" grpId="0"/>
      <p:bldP spid="121" grpId="0"/>
      <p:bldP spid="122" grpId="0"/>
      <p:bldP spid="123" grpId="0"/>
      <p:bldP spid="124" grpId="0"/>
      <p:bldP spid="11" grpId="0"/>
      <p:bldP spid="125" grpId="0"/>
      <p:bldP spid="126" grpId="0"/>
      <p:bldP spid="127" grpId="0"/>
      <p:bldP spid="128" grpId="0"/>
      <p:bldP spid="1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569503" y="4442202"/>
            <a:ext cx="50988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 flipV="1">
            <a:off x="2569503" y="2639497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H="1" flipV="1">
            <a:off x="5305807" y="2639497"/>
            <a:ext cx="2362537" cy="18098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2569503" y="2639497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2425487" y="4413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7624252" y="435702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5896060" y="29009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3132553" y="288486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883120" y="340705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4627054" y="28196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158533" y="33443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766436" y="443169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1" name="Oblouk 100"/>
          <p:cNvSpPr/>
          <p:nvPr/>
        </p:nvSpPr>
        <p:spPr bwMode="auto">
          <a:xfrm rot="662097">
            <a:off x="1937437" y="3802008"/>
            <a:ext cx="1080000" cy="1080000"/>
          </a:xfrm>
          <a:prstGeom prst="arc">
            <a:avLst>
              <a:gd name="adj1" fmla="val 16192803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louk 101"/>
          <p:cNvSpPr/>
          <p:nvPr/>
        </p:nvSpPr>
        <p:spPr bwMode="auto">
          <a:xfrm rot="6683380">
            <a:off x="2229749" y="2101860"/>
            <a:ext cx="1080000" cy="1080000"/>
          </a:xfrm>
          <a:prstGeom prst="arc">
            <a:avLst>
              <a:gd name="adj1" fmla="val 14888551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15898998">
            <a:off x="6542334" y="394699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9104876">
            <a:off x="4680090" y="1638765"/>
            <a:ext cx="1414125" cy="13618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2547827" y="389020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2634673" y="278230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5103194" y="25649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919710" y="408004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4441999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477999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3" name="Přímá spojnice 112"/>
          <p:cNvCxnSpPr/>
          <p:nvPr/>
        </p:nvCxnSpPr>
        <p:spPr bwMode="auto">
          <a:xfrm>
            <a:off x="4139952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4" name="Přímá spojnice 113"/>
          <p:cNvCxnSpPr/>
          <p:nvPr/>
        </p:nvCxnSpPr>
        <p:spPr bwMode="auto">
          <a:xfrm>
            <a:off x="4175952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sp>
        <p:nvSpPr>
          <p:cNvPr id="119" name="TextovéPole 118"/>
          <p:cNvSpPr txBox="1"/>
          <p:nvPr/>
        </p:nvSpPr>
        <p:spPr>
          <a:xfrm>
            <a:off x="2901627" y="4975384"/>
            <a:ext cx="37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Pravoúhlý lichoběžník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2267744" y="5579471"/>
            <a:ext cx="5091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Jedno rameno je kolmé k základnám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939511"/>
            <a:ext cx="684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Může mít některý vnitřní úhel lichoběžníku velikost 90°?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3074609" y="6127031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d</a:t>
            </a:r>
            <a:r>
              <a:rPr lang="cs-CZ" sz="2000" b="1" dirty="0" smtClean="0"/>
              <a:t> = v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2627784" y="3903439"/>
            <a:ext cx="252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.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2829586" y="2607867"/>
            <a:ext cx="252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.</a:t>
            </a:r>
            <a:endParaRPr lang="cs-CZ" sz="24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265852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7" grpId="0"/>
      <p:bldP spid="108" grpId="0"/>
      <p:bldP spid="109" grpId="0"/>
      <p:bldP spid="110" grpId="0"/>
      <p:bldP spid="119" grpId="0"/>
      <p:bldP spid="121" grpId="0"/>
      <p:bldP spid="11" grpId="0"/>
      <p:bldP spid="127" grpId="0"/>
      <p:bldP spid="7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209464" y="4442202"/>
            <a:ext cx="50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 flipV="1">
            <a:off x="2209463" y="2645733"/>
            <a:ext cx="108000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H="1" flipV="1">
            <a:off x="6159646" y="2641860"/>
            <a:ext cx="108000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3289463" y="2641860"/>
            <a:ext cx="287018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2065448" y="4413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7148958" y="439522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6012161" y="231521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3051393" y="227567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869739" y="320399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4211960" y="230884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464284" y="312374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139952" y="43558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1" name="Oblouk 100"/>
          <p:cNvSpPr/>
          <p:nvPr/>
        </p:nvSpPr>
        <p:spPr bwMode="auto">
          <a:xfrm rot="662097">
            <a:off x="1972704" y="3794058"/>
            <a:ext cx="1080000" cy="1080000"/>
          </a:xfrm>
          <a:prstGeom prst="arc">
            <a:avLst>
              <a:gd name="adj1" fmla="val 16192803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louk 101"/>
          <p:cNvSpPr/>
          <p:nvPr/>
        </p:nvSpPr>
        <p:spPr bwMode="auto">
          <a:xfrm rot="6683380">
            <a:off x="2629296" y="2099259"/>
            <a:ext cx="1080000" cy="1080000"/>
          </a:xfrm>
          <a:prstGeom prst="arc">
            <a:avLst>
              <a:gd name="adj1" fmla="val 14888551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15898998">
            <a:off x="6473354" y="393848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9988005">
            <a:off x="5614526" y="1800000"/>
            <a:ext cx="1414125" cy="13618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2464284" y="403278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3178494" y="268454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5896060" y="25649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688149" y="408004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4081960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117960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3" name="Přímá spojnice 112"/>
          <p:cNvCxnSpPr/>
          <p:nvPr/>
        </p:nvCxnSpPr>
        <p:spPr bwMode="auto">
          <a:xfrm>
            <a:off x="4103953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4" name="Přímá spojnice 113"/>
          <p:cNvCxnSpPr/>
          <p:nvPr/>
        </p:nvCxnSpPr>
        <p:spPr bwMode="auto">
          <a:xfrm>
            <a:off x="4139953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sp>
        <p:nvSpPr>
          <p:cNvPr id="119" name="TextovéPole 118"/>
          <p:cNvSpPr txBox="1"/>
          <p:nvPr/>
        </p:nvSpPr>
        <p:spPr>
          <a:xfrm>
            <a:off x="2209463" y="5040000"/>
            <a:ext cx="5040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Rovnoramenný lichoběžník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2209463" y="5400000"/>
            <a:ext cx="50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Ramena jsou shodné úsečky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939511"/>
            <a:ext cx="684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Může být nějaký lichoběžník osově souměrný?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0" y="5760000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b = d</a:t>
            </a:r>
            <a:endParaRPr lang="cs-CZ" sz="20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730400" y="2267221"/>
            <a:ext cx="0" cy="26122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422734" y="34021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880000" y="5760000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/>
              <a:t> = </a:t>
            </a:r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5760000" y="5760000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2000" b="1" dirty="0" smtClean="0"/>
              <a:t> = </a:t>
            </a:r>
            <a:r>
              <a:rPr lang="cs-CZ" sz="2000" b="1" dirty="0" smtClean="0">
                <a:latin typeface="Symbol" pitchFamily="18" charset="2"/>
              </a:rPr>
              <a:t>d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0" y="61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Osa souměrnosti (o) rozděluje rovnoramenný lichoběžník </a:t>
            </a:r>
            <a:br>
              <a:rPr lang="cs-CZ" sz="2000" b="1" dirty="0" smtClean="0"/>
            </a:br>
            <a:r>
              <a:rPr lang="cs-CZ" sz="2000" b="1" dirty="0" smtClean="0"/>
              <a:t>na dva shodné pravoúhlé lichoběžníky.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8230629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7" grpId="0"/>
      <p:bldP spid="108" grpId="0"/>
      <p:bldP spid="109" grpId="0"/>
      <p:bldP spid="110" grpId="0"/>
      <p:bldP spid="119" grpId="0"/>
      <p:bldP spid="121" grpId="0"/>
      <p:bldP spid="11" grpId="0"/>
      <p:bldP spid="127" grpId="0"/>
      <p:bldP spid="38" grpId="0"/>
      <p:bldP spid="39" grpId="0"/>
      <p:bldP spid="40" grpId="0"/>
      <p:bldP spid="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939511"/>
            <a:ext cx="68407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 otázky odpovídej ano nebo ne. Odpověď zdůvodni! Načrtni si obrázek!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0" y="288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Rovnoramenný lichoběžník má stejně dlouhá ramena. </a:t>
            </a:r>
            <a:br>
              <a:rPr lang="cs-CZ" sz="2000" b="1" dirty="0" smtClean="0"/>
            </a:br>
            <a:r>
              <a:rPr lang="cs-CZ" sz="2000" b="1" dirty="0" smtClean="0"/>
              <a:t>    Může mít nějaký lichoběžník shodné základny?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378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Existuje lichoběžník, který má stejně dlouhé tři strany?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0" y="43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 Existuje pravoúhlý lichoběžník, který má tři pravé úhly?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486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Existuje lichoběžník, v němž je úhlopříčka kolmá na jednu jeho stranu?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540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</a:t>
            </a:r>
            <a:r>
              <a:rPr lang="cs-CZ" sz="2000" b="1" dirty="0" smtClean="0"/>
              <a:t>. Může mít lichoběžník výšku delší než kratší rameno?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699792" y="5940000"/>
            <a:ext cx="1404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ANO</a:t>
            </a:r>
            <a:endParaRPr lang="cs-CZ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4320000" y="5940000"/>
            <a:ext cx="1044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</a:t>
            </a:r>
            <a:endParaRPr lang="cs-CZ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019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7" grpId="0"/>
      <p:bldP spid="36" grpId="0"/>
      <p:bldP spid="37" grpId="0"/>
      <p:bldP spid="41" grpId="0"/>
      <p:bldP spid="42" grpId="0"/>
      <p:bldP spid="3" grpId="0"/>
      <p:bldP spid="3" grpId="1"/>
      <p:bldP spid="3" grpId="2"/>
      <p:bldP spid="3" grpId="3"/>
      <p:bldP spid="43" grpId="0"/>
      <p:bldP spid="43" grpId="1"/>
      <p:bldP spid="43" grpId="2"/>
      <p:bldP spid="43" grpId="3"/>
      <p:bldP spid="43" grpId="4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lichoběžníku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0" y="215532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Obecný lichoběžník má (obvykle) každou stranu různě dlouhou </a:t>
            </a:r>
            <a:br>
              <a:rPr lang="cs-CZ" sz="2000" b="1" dirty="0" smtClean="0"/>
            </a:br>
            <a:r>
              <a:rPr lang="cs-CZ" sz="2000" b="1" dirty="0" smtClean="0"/>
              <a:t>a tudíž jeho obvod vypočítáme</a:t>
            </a:r>
            <a:endParaRPr lang="cs-CZ" sz="2000" b="1" dirty="0"/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2569503" y="4519442"/>
            <a:ext cx="50988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>
            <a:endCxn id="82" idx="2"/>
          </p:cNvCxnSpPr>
          <p:nvPr/>
        </p:nvCxnSpPr>
        <p:spPr bwMode="auto">
          <a:xfrm flipV="1">
            <a:off x="2569503" y="3331438"/>
            <a:ext cx="801120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 flipH="1" flipV="1">
            <a:off x="6097896" y="3324839"/>
            <a:ext cx="1570448" cy="12017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3361999" y="332928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2425487" y="44903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7624252" y="443426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5896060" y="29781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3132553" y="29621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6883120" y="348429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627054" y="28968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682588" y="36012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4766436" y="450893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2" name="Oblouk 101"/>
          <p:cNvSpPr/>
          <p:nvPr/>
        </p:nvSpPr>
        <p:spPr bwMode="auto">
          <a:xfrm rot="662097">
            <a:off x="2361775" y="398003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6683380">
            <a:off x="2886663" y="2696736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15898998">
            <a:off x="6542334" y="402423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2771800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3303772" y="328498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5868144" y="326617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6804248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09" name="Přímá spojnice 108"/>
          <p:cNvCxnSpPr/>
          <p:nvPr/>
        </p:nvCxnSpPr>
        <p:spPr bwMode="auto">
          <a:xfrm>
            <a:off x="4441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0" name="Přímá spojnice 109"/>
          <p:cNvCxnSpPr/>
          <p:nvPr/>
        </p:nvCxnSpPr>
        <p:spPr bwMode="auto">
          <a:xfrm>
            <a:off x="4477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1" name="Přímá spojnice 110"/>
          <p:cNvCxnSpPr/>
          <p:nvPr/>
        </p:nvCxnSpPr>
        <p:spPr bwMode="auto">
          <a:xfrm>
            <a:off x="4441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477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7" name="Přímá spojnice 116"/>
          <p:cNvCxnSpPr/>
          <p:nvPr/>
        </p:nvCxnSpPr>
        <p:spPr bwMode="auto">
          <a:xfrm>
            <a:off x="5242576" y="3331438"/>
            <a:ext cx="0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TextovéPole 117"/>
          <p:cNvSpPr txBox="1"/>
          <p:nvPr/>
        </p:nvSpPr>
        <p:spPr>
          <a:xfrm>
            <a:off x="4959956" y="392902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-7005" y="50349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j</a:t>
            </a:r>
            <a:r>
              <a:rPr lang="cs-CZ" sz="2000" b="1" dirty="0" smtClean="0"/>
              <a:t>ako součet všech jeho stran.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ovéPole 119"/>
              <p:cNvSpPr txBox="1"/>
              <p:nvPr/>
            </p:nvSpPr>
            <p:spPr>
              <a:xfrm>
                <a:off x="2425488" y="5733256"/>
                <a:ext cx="4378760" cy="707886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𝒐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+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𝒅</m:t>
                      </m:r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488" y="5733256"/>
                <a:ext cx="4378760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13186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  <p:bldP spid="78" grpId="0"/>
      <p:bldP spid="79" grpId="0"/>
      <p:bldP spid="82" grpId="0"/>
      <p:bldP spid="83" grpId="0"/>
      <p:bldP spid="86" grpId="0"/>
      <p:bldP spid="94" grpId="0"/>
      <p:bldP spid="101" grpId="0"/>
      <p:bldP spid="102" grpId="0" animBg="1"/>
      <p:bldP spid="103" grpId="0" animBg="1"/>
      <p:bldP spid="104" grpId="0" animBg="1"/>
      <p:bldP spid="105" grpId="0"/>
      <p:bldP spid="106" grpId="0"/>
      <p:bldP spid="107" grpId="0"/>
      <p:bldP spid="108" grpId="0"/>
      <p:bldP spid="118" grpId="0"/>
      <p:bldP spid="119" grpId="0"/>
      <p:bldP spid="1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780000" y="180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 A; B; C; D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vrcholy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780000" y="378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vedle sebe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sousední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780000" y="216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AB = a; BC = b; CD = c; DA = a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strany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780000" y="270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AC = e; BD = f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úhlopříčky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780000" y="32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Úhly: </a:t>
            </a:r>
            <a:r>
              <a:rPr lang="cs-CZ" sz="1600" b="1" dirty="0" smtClean="0">
                <a:latin typeface="Cambria Math"/>
                <a:ea typeface="Cambria Math"/>
              </a:rPr>
              <a:t>∢</a:t>
            </a:r>
            <a:r>
              <a:rPr lang="cs-CZ" sz="1600" b="1" dirty="0" smtClean="0"/>
              <a:t>DAB =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ABC </a:t>
            </a:r>
            <a:r>
              <a:rPr lang="cs-CZ" sz="1600" b="1" dirty="0"/>
              <a:t>= </a:t>
            </a:r>
            <a:r>
              <a:rPr lang="cs-CZ" sz="1600" b="1" dirty="0">
                <a:latin typeface="Symbol" pitchFamily="18" charset="2"/>
              </a:rPr>
              <a:t>b</a:t>
            </a:r>
            <a:r>
              <a:rPr lang="cs-CZ" sz="1600" b="1" dirty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BCD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CDA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d</a:t>
            </a:r>
            <a:r>
              <a:rPr lang="cs-CZ" sz="1600" b="1" dirty="0" smtClean="0"/>
              <a:t>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vnitřní úhly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3779912" y="432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proti sobě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protější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746162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V="1">
            <a:off x="107504" y="2578090"/>
            <a:ext cx="810000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2843808" y="2578090"/>
            <a:ext cx="774000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900000" y="255600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-36512" y="37170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699792" y="37170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34061" y="2204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70554" y="21888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231764" y="30125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2165055" y="19662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20589" y="28279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355430" y="374345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Oblouk 48"/>
          <p:cNvSpPr/>
          <p:nvPr/>
        </p:nvSpPr>
        <p:spPr bwMode="auto">
          <a:xfrm rot="662097">
            <a:off x="-100224" y="320675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louk 49"/>
          <p:cNvSpPr/>
          <p:nvPr/>
        </p:nvSpPr>
        <p:spPr bwMode="auto">
          <a:xfrm rot="6683380">
            <a:off x="415631" y="1927350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louk 50"/>
          <p:cNvSpPr/>
          <p:nvPr/>
        </p:nvSpPr>
        <p:spPr bwMode="auto">
          <a:xfrm rot="17513820">
            <a:off x="2369791" y="3454705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louk 51"/>
          <p:cNvSpPr/>
          <p:nvPr/>
        </p:nvSpPr>
        <p:spPr bwMode="auto">
          <a:xfrm rot="11175144">
            <a:off x="2891689" y="214065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>
            <a:stCxn id="44" idx="2"/>
          </p:cNvCxnSpPr>
          <p:nvPr/>
        </p:nvCxnSpPr>
        <p:spPr bwMode="auto">
          <a:xfrm>
            <a:off x="908624" y="2558158"/>
            <a:ext cx="1935184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07504" y="2558158"/>
            <a:ext cx="3528392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ovéPole 57"/>
          <p:cNvSpPr txBox="1"/>
          <p:nvPr/>
        </p:nvSpPr>
        <p:spPr>
          <a:xfrm>
            <a:off x="396914" y="321505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783492" y="255768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3034097" y="26703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2655700" y="33569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1980000" y="3638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4" name="Přímá spojnice 63"/>
          <p:cNvCxnSpPr/>
          <p:nvPr/>
        </p:nvCxnSpPr>
        <p:spPr bwMode="auto">
          <a:xfrm>
            <a:off x="2016000" y="3638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5" name="Přímá spojnice 64"/>
          <p:cNvCxnSpPr/>
          <p:nvPr/>
        </p:nvCxnSpPr>
        <p:spPr bwMode="auto">
          <a:xfrm>
            <a:off x="1980000" y="2450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6" name="Přímá spojnice 65"/>
          <p:cNvCxnSpPr/>
          <p:nvPr/>
        </p:nvCxnSpPr>
        <p:spPr bwMode="auto">
          <a:xfrm>
            <a:off x="2016000" y="2450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23" name="Přímá spojnice 22"/>
          <p:cNvCxnSpPr/>
          <p:nvPr/>
        </p:nvCxnSpPr>
        <p:spPr bwMode="auto">
          <a:xfrm>
            <a:off x="468000" y="3098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504000" y="3062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006000" y="3350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2988000" y="3314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ovéPole 73"/>
          <p:cNvSpPr txBox="1"/>
          <p:nvPr/>
        </p:nvSpPr>
        <p:spPr>
          <a:xfrm>
            <a:off x="180000" y="504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dvě protější strany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rovnoběžné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5147721"/>
            <a:ext cx="2498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AB||CD a BC||DA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180000" y="5580000"/>
            <a:ext cx="379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dvě protější strany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stejně dlouhé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80000" y="612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dva protější úhly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stejně velké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60000" y="5688000"/>
            <a:ext cx="281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|AB| = |CD| a |BC| = |DA|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3960000" y="6227721"/>
            <a:ext cx="281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g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b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d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9418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97" grpId="0"/>
      <p:bldP spid="98" grpId="0"/>
      <p:bldP spid="99" grpId="0"/>
      <p:bldP spid="10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8" grpId="0"/>
      <p:bldP spid="59" grpId="0"/>
      <p:bldP spid="60" grpId="0"/>
      <p:bldP spid="61" grpId="0"/>
      <p:bldP spid="74" grpId="0"/>
      <p:bldP spid="24" grpId="0"/>
      <p:bldP spid="75" grpId="0"/>
      <p:bldP spid="76" grpId="0"/>
      <p:bldP spid="77" grpId="0"/>
      <p:bldP spid="7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lichoběžníku</a:t>
            </a: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915816" y="4149080"/>
            <a:ext cx="38884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2915816" y="2348880"/>
            <a:ext cx="1296144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6372200" y="2348880"/>
            <a:ext cx="43204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4211960" y="234888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3203848" y="28740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5136745" y="19795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6444208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4808862" y="41620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4031940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262483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6663644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ovéPole 111"/>
          <p:cNvSpPr txBox="1"/>
          <p:nvPr/>
        </p:nvSpPr>
        <p:spPr>
          <a:xfrm>
            <a:off x="2735796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Přímá spojnice 17"/>
          <p:cNvCxnSpPr>
            <a:stCxn id="109" idx="2"/>
          </p:cNvCxnSpPr>
          <p:nvPr/>
        </p:nvCxnSpPr>
        <p:spPr bwMode="auto">
          <a:xfrm>
            <a:off x="4211960" y="2358172"/>
            <a:ext cx="0" cy="1803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6" name="TextovéPole 115"/>
          <p:cNvSpPr txBox="1"/>
          <p:nvPr/>
        </p:nvSpPr>
        <p:spPr>
          <a:xfrm>
            <a:off x="3851920" y="32433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ovéPole 121"/>
              <p:cNvSpPr txBox="1"/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𝑺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e>
                          </m:d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22" name="TextovéPole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>
            <a:stCxn id="109" idx="2"/>
          </p:cNvCxnSpPr>
          <p:nvPr/>
        </p:nvCxnSpPr>
        <p:spPr bwMode="auto">
          <a:xfrm>
            <a:off x="4211960" y="2358172"/>
            <a:ext cx="4752528" cy="17909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H="1">
            <a:off x="6804248" y="414908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8820472" y="417190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6663644" y="280829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0" y="306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∢DSC ≅∢BSX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0" y="2340000"/>
            <a:ext cx="1496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|SB| = |SC|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7009" y="378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∢DCS ≅∢XBS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728192" y="306000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(vrcholové)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633518" y="3780000"/>
            <a:ext cx="128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(střídavé)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0" y="450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△DCS ≅△XBS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1620000" y="4500000"/>
            <a:ext cx="872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(usu)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90531" y="5220000"/>
            <a:ext cx="64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=&gt;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738603" y="5220000"/>
                <a:ext cx="20331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𝐒</m:t>
                          </m:r>
                        </m:e>
                        <m:sub>
                          <m:r>
                            <a:rPr lang="cs-CZ" sz="2000" b="1" i="0" smtClean="0">
                              <a:latin typeface="Cambria Math"/>
                            </a:rPr>
                            <m:t>𝐀𝐁𝐂𝐃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𝐒</m:t>
                          </m:r>
                        </m:e>
                        <m:sub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𝐀𝐗𝐃</m:t>
                          </m:r>
                        </m:sub>
                      </m:sSub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603" y="5220000"/>
                <a:ext cx="2033197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563888" y="5076000"/>
                <a:ext cx="2446222" cy="687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𝐒</m:t>
                          </m:r>
                        </m:e>
                        <m:sub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𝐀𝐗𝐃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2000" b="1" i="0" smtClean="0">
                                  <a:latin typeface="Cambria Math"/>
                                </a:rPr>
                                <m:t>𝐚</m:t>
                              </m:r>
                              <m:r>
                                <a:rPr lang="cs-CZ" sz="2000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000" b="1" i="0" smtClean="0">
                                  <a:latin typeface="Cambria Math"/>
                                </a:rPr>
                                <m:t>𝐜</m:t>
                              </m:r>
                            </m:e>
                          </m:d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𝐯</m:t>
                          </m:r>
                        </m:num>
                        <m:den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5076000"/>
                <a:ext cx="2446222" cy="68762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7704348" y="41076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V="1">
            <a:off x="6471449" y="3177625"/>
            <a:ext cx="305557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239546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6" grpId="0"/>
      <p:bldP spid="122" grpId="0" animBg="1"/>
      <p:bldP spid="31" grpId="0"/>
      <p:bldP spid="32" grpId="0"/>
      <p:bldP spid="7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lichoběžníku</a:t>
            </a: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699792" y="4149080"/>
            <a:ext cx="38884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2699792" y="2348880"/>
            <a:ext cx="1296144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6156176" y="2348880"/>
            <a:ext cx="43204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3995936" y="234888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3995936" y="2348880"/>
            <a:ext cx="259228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987824" y="28740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4920721" y="19795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6267600" y="268939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4592838" y="41620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3815916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046459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6447620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ovéPole 111"/>
          <p:cNvSpPr txBox="1"/>
          <p:nvPr/>
        </p:nvSpPr>
        <p:spPr>
          <a:xfrm>
            <a:off x="2519772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Přímá spojnice 17"/>
          <p:cNvCxnSpPr>
            <a:stCxn id="109" idx="2"/>
          </p:cNvCxnSpPr>
          <p:nvPr/>
        </p:nvCxnSpPr>
        <p:spPr bwMode="auto">
          <a:xfrm>
            <a:off x="3995936" y="2358172"/>
            <a:ext cx="0" cy="1803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6588224" y="2358000"/>
            <a:ext cx="0" cy="1803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flipH="1">
            <a:off x="6156176" y="2358172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6588224" y="289079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3635896" y="32433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4531405"/>
                <a:ext cx="3491880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𝑨𝑩𝑫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31405"/>
                <a:ext cx="3491880" cy="62183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ovéPole 116"/>
              <p:cNvSpPr txBox="1"/>
              <p:nvPr/>
            </p:nvSpPr>
            <p:spPr>
              <a:xfrm>
                <a:off x="5652120" y="4510190"/>
                <a:ext cx="3491880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𝑩𝑪𝑫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17" name="TextovéPole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4510190"/>
                <a:ext cx="3491880" cy="6218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ovéPole 117"/>
              <p:cNvSpPr txBox="1"/>
              <p:nvPr/>
            </p:nvSpPr>
            <p:spPr>
              <a:xfrm>
                <a:off x="40214" y="5203647"/>
                <a:ext cx="3451666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𝑨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𝑩𝑪𝑫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18" name="TextovéPole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4" y="5203647"/>
                <a:ext cx="3451666" cy="6218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ovéPole 118"/>
              <p:cNvSpPr txBox="1"/>
              <p:nvPr/>
            </p:nvSpPr>
            <p:spPr>
              <a:xfrm>
                <a:off x="2915816" y="5203646"/>
                <a:ext cx="2189167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000" b="1" i="1" smtClean="0"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sz="2000" b="1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000" b="1" i="1" smtClean="0">
                                  <a:latin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19" name="TextovéPole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5203646"/>
                <a:ext cx="2189167" cy="6218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ovéPole 119"/>
              <p:cNvSpPr txBox="1"/>
              <p:nvPr/>
            </p:nvSpPr>
            <p:spPr>
              <a:xfrm>
                <a:off x="4427984" y="5170623"/>
                <a:ext cx="1606166" cy="649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170623"/>
                <a:ext cx="1606166" cy="64934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ovéPole 121"/>
              <p:cNvSpPr txBox="1"/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𝑺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e>
                          </m:d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22" name="TextovéPole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54444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5" grpId="0"/>
      <p:bldP spid="116" grpId="0"/>
      <p:bldP spid="22" grpId="0"/>
      <p:bldP spid="117" grpId="0"/>
      <p:bldP spid="118" grpId="0"/>
      <p:bldP spid="119" grpId="0"/>
      <p:bldP spid="120" grpId="0"/>
      <p:bldP spid="1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lichoběžníku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24843" y="1952637"/>
            <a:ext cx="8003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</a:t>
            </a:r>
            <a:r>
              <a:rPr lang="cs-CZ" b="1" dirty="0" smtClean="0"/>
              <a:t>Vypočtěte obvod a obsah lichoběžníku, </a:t>
            </a:r>
            <a:r>
              <a:rPr lang="cs-CZ" b="1" dirty="0"/>
              <a:t>je-li: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a </a:t>
            </a:r>
            <a:r>
              <a:rPr lang="cs-CZ" b="1" dirty="0"/>
              <a:t>= </a:t>
            </a:r>
            <a:r>
              <a:rPr lang="cs-CZ" b="1" dirty="0" smtClean="0"/>
              <a:t>4 dm; </a:t>
            </a:r>
            <a:r>
              <a:rPr lang="cs-CZ" b="1" dirty="0"/>
              <a:t>b = </a:t>
            </a:r>
            <a:r>
              <a:rPr lang="cs-CZ" b="1" dirty="0" smtClean="0"/>
              <a:t>18 cm; c = 25 cm; d = 166 mm; </a:t>
            </a:r>
            <a:br>
              <a:rPr lang="cs-CZ" b="1" dirty="0" smtClean="0"/>
            </a:br>
            <a:r>
              <a:rPr lang="cs-CZ" b="1" dirty="0" smtClean="0"/>
              <a:t>    v </a:t>
            </a:r>
            <a:r>
              <a:rPr lang="cs-CZ" b="1" dirty="0"/>
              <a:t>= </a:t>
            </a:r>
            <a:r>
              <a:rPr lang="cs-CZ" b="1" dirty="0" smtClean="0"/>
              <a:t>15,5 cm.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372472" y="2236128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5940472" y="3352128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8496472" y="2146128"/>
            <a:ext cx="0" cy="12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5940472" y="2236128"/>
            <a:ext cx="432000" cy="11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6624280" y="2236128"/>
            <a:ext cx="0" cy="11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5796136" y="250663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164288" y="188237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8460432" y="250663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255414" y="33546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184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020290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676456" y="33623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734146" y="33623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615606" y="260946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107504" y="2875967"/>
            <a:ext cx="52565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80000" y="2880000"/>
            <a:ext cx="120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 = 4 dm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80000" y="360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 = 25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80000" y="324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 = 18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180000" y="396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 = 166 mm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180000" y="4320000"/>
            <a:ext cx="164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 = 15,5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180000" y="5400000"/>
            <a:ext cx="14396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180000" y="4680000"/>
            <a:ext cx="120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…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80000" y="5040000"/>
            <a:ext cx="1764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 = … cm</a:t>
            </a:r>
            <a:r>
              <a:rPr lang="cs-CZ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cs-CZ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240000" y="3960000"/>
            <a:ext cx="214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a + b + c + 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187624" y="2880000"/>
            <a:ext cx="120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40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1475656" y="3960000"/>
            <a:ext cx="145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16,6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3240000" y="4320000"/>
            <a:ext cx="267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40 + 18 + 25 + 16,6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3240000" y="4680000"/>
            <a:ext cx="214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99,6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240000" y="5040000"/>
            <a:ext cx="214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99,6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 flipV="1">
            <a:off x="3240000" y="5040000"/>
            <a:ext cx="25357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3240000" y="5436000"/>
            <a:ext cx="25357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3240000" y="5400000"/>
            <a:ext cx="25357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6660000" y="3780000"/>
                <a:ext cx="214147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𝒄</m:t>
                              </m:r>
                            </m:e>
                          </m:d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𝒗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3780000"/>
                <a:ext cx="2141470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6660000" y="4500000"/>
                <a:ext cx="2482108" cy="628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𝟒𝟎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𝟐𝟓</m:t>
                              </m:r>
                            </m:e>
                          </m:d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𝟏𝟓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4500000"/>
                <a:ext cx="2482108" cy="628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6660000" y="5220000"/>
                <a:ext cx="248210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𝟎𝟎𝟕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5220000"/>
                <a:ext cx="2482108" cy="6347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660000" y="5940000"/>
                <a:ext cx="24821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𝟓𝟎𝟑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𝟕𝟓</m:t>
                      </m:r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5940000"/>
                <a:ext cx="248210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6660000" y="6300000"/>
                <a:ext cx="248210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𝟓𝟎𝟑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𝟕𝟓</m:t>
                      </m:r>
                      <m:r>
                        <a:rPr lang="cs-CZ" b="1" i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6300000"/>
                <a:ext cx="248210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50"/>
          <p:cNvCxnSpPr/>
          <p:nvPr/>
        </p:nvCxnSpPr>
        <p:spPr bwMode="auto">
          <a:xfrm flipV="1">
            <a:off x="6660000" y="63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6660000" y="6696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6660000" y="666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064817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0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6" grpId="0"/>
      <p:bldP spid="47" grpId="0"/>
      <p:bldP spid="48" grpId="0"/>
      <p:bldP spid="49" grpId="0"/>
      <p:bldP spid="5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3593" y="23426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Kvádr</a:t>
            </a:r>
            <a:endParaRPr lang="cs-CZ" sz="3200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160000" y="4680000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178192" y="3996000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V="1">
            <a:off x="5760000" y="4005064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2862000" y="3996000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2160000" y="2996952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2178192" y="2322016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2862000" y="2322016"/>
            <a:ext cx="36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5793061" y="2322016"/>
            <a:ext cx="683808" cy="67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2160000" y="3006000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2862000" y="2331064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5786400" y="3006000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448059" y="2331064"/>
            <a:ext cx="0" cy="167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0" y="501317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Kvádr je trojrozměrné </a:t>
            </a:r>
            <a:r>
              <a:rPr lang="cs-CZ" sz="1600" b="1" dirty="0" smtClean="0"/>
              <a:t>těleso </a:t>
            </a:r>
            <a:r>
              <a:rPr lang="cs-CZ" sz="1600" b="1" dirty="0"/>
              <a:t>– </a:t>
            </a:r>
            <a:r>
              <a:rPr lang="cs-CZ" sz="1600" b="1" dirty="0" smtClean="0"/>
              <a:t>rovnoběžnostěn, </a:t>
            </a:r>
            <a:r>
              <a:rPr lang="cs-CZ" sz="1600" b="1" dirty="0"/>
              <a:t>jehož stěny tvoří šest pravoúhlých </a:t>
            </a:r>
            <a:r>
              <a:rPr lang="cs-CZ" sz="1600" b="1" dirty="0" smtClean="0"/>
              <a:t>čtyřúhelníků </a:t>
            </a:r>
            <a:r>
              <a:rPr lang="cs-CZ" sz="1600" b="1" dirty="0"/>
              <a:t>(zpravidla </a:t>
            </a:r>
            <a:r>
              <a:rPr lang="cs-CZ" sz="1600" b="1" dirty="0" smtClean="0"/>
              <a:t>obdélníků). </a:t>
            </a:r>
            <a:r>
              <a:rPr lang="cs-CZ" sz="1600" b="1" dirty="0"/>
              <a:t>Má tři skupiny rovnoběžných hran shodné délky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(</a:t>
            </a:r>
            <a:r>
              <a:rPr lang="cs-CZ" sz="1600" b="1" dirty="0"/>
              <a:t>v rámci skupiny). Tyto délky jsou obvykle označovány jako </a:t>
            </a:r>
            <a:r>
              <a:rPr lang="cs-CZ" sz="1600" b="1" dirty="0" smtClean="0"/>
              <a:t>délka (a), </a:t>
            </a:r>
            <a:r>
              <a:rPr lang="cs-CZ" sz="1600" b="1" dirty="0"/>
              <a:t>šířka </a:t>
            </a:r>
            <a:r>
              <a:rPr lang="cs-CZ" sz="1600" b="1" dirty="0" smtClean="0"/>
              <a:t>(b) </a:t>
            </a:r>
            <a:br>
              <a:rPr lang="cs-CZ" sz="1600" b="1" dirty="0" smtClean="0"/>
            </a:br>
            <a:r>
              <a:rPr lang="cs-CZ" sz="1600" b="1" dirty="0" smtClean="0"/>
              <a:t>a výška (c) </a:t>
            </a:r>
            <a:r>
              <a:rPr lang="cs-CZ" sz="1600" b="1" dirty="0"/>
              <a:t>kvádru.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6084168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928493" y="46438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724128" y="36084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c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197197" y="6090393"/>
            <a:ext cx="388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Kvádr je speciální případ hranolu.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636057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2" grpId="0"/>
      <p:bldP spid="32" grpId="0"/>
      <p:bldP spid="33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57916" y="19647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6000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18287" y="6381328"/>
            <a:ext cx="179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Trojboký hranol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382302" y="6381328"/>
            <a:ext cx="2125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Čtyřboký hranol</a:t>
            </a:r>
            <a:endParaRPr lang="cs-CZ" sz="1600" b="1" dirty="0"/>
          </a:p>
        </p:txBody>
      </p:sp>
      <p:sp>
        <p:nvSpPr>
          <p:cNvPr id="93" name="Obdélník 92"/>
          <p:cNvSpPr/>
          <p:nvPr/>
        </p:nvSpPr>
        <p:spPr>
          <a:xfrm>
            <a:off x="6304945" y="6381328"/>
            <a:ext cx="2259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Šestiboký hranol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44092" y="4365104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544092" y="3780656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1903860" y="3789040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580092" y="2340000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947860" y="2348880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575552" y="2924944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H="1">
            <a:off x="539552" y="2924448"/>
            <a:ext cx="40540" cy="1440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H="1">
            <a:off x="2272092" y="3492000"/>
            <a:ext cx="1254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H="1">
            <a:off x="1912092" y="2348880"/>
            <a:ext cx="1254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3347864" y="47971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>
            <a:off x="3347960" y="42752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H="1" flipV="1">
            <a:off x="4067960" y="42752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4788024" y="43651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H="1">
            <a:off x="3347960" y="27899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3347960" y="22768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H="1" flipV="1">
            <a:off x="4067960" y="22680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>
            <a:off x="4787960" y="2340000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3347960" y="294596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5220072" y="2376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4788024" y="2810951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4077063" y="2268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7820624" y="4584368"/>
            <a:ext cx="792088" cy="6474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 flipH="1">
            <a:off x="6740624" y="5236961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 flipH="1" flipV="1">
            <a:off x="7532712" y="4072880"/>
            <a:ext cx="1080000" cy="5114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6452712" y="4074453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 flipH="1">
            <a:off x="5904000" y="4072880"/>
            <a:ext cx="540000" cy="6622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 flipH="1" flipV="1">
            <a:off x="5904000" y="4736656"/>
            <a:ext cx="836624" cy="4951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 flipH="1" flipV="1">
            <a:off x="5904000" y="2645792"/>
            <a:ext cx="836624" cy="4951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 flipH="1">
            <a:off x="5912712" y="1974717"/>
            <a:ext cx="540000" cy="6622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/>
          <p:nvPr/>
        </p:nvCxnSpPr>
        <p:spPr bwMode="auto">
          <a:xfrm flipH="1">
            <a:off x="6452712" y="1974717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 flipH="1" flipV="1">
            <a:off x="7532712" y="1974717"/>
            <a:ext cx="1080000" cy="5114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 flipH="1">
            <a:off x="7820624" y="2493519"/>
            <a:ext cx="792088" cy="6474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 flipH="1">
            <a:off x="6740624" y="3140953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5904000" y="2656101"/>
            <a:ext cx="0" cy="205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6452712" y="1977814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6740624" y="3140968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7532712" y="1995814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820624" y="3148961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8612712" y="2513263"/>
            <a:ext cx="0" cy="20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Zakřivená spojnice 107"/>
          <p:cNvCxnSpPr/>
          <p:nvPr/>
        </p:nvCxnSpPr>
        <p:spPr bwMode="auto">
          <a:xfrm rot="5400000" flipH="1" flipV="1">
            <a:off x="3712522" y="5177679"/>
            <a:ext cx="1011020" cy="912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6" name="TextovéPole 115"/>
          <p:cNvSpPr txBox="1"/>
          <p:nvPr/>
        </p:nvSpPr>
        <p:spPr>
          <a:xfrm>
            <a:off x="3572416" y="5791220"/>
            <a:ext cx="1241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118" name="Přímá spojnice se šipkou 117"/>
          <p:cNvCxnSpPr/>
          <p:nvPr/>
        </p:nvCxnSpPr>
        <p:spPr bwMode="auto">
          <a:xfrm flipH="1" flipV="1">
            <a:off x="1616229" y="4403981"/>
            <a:ext cx="1766073" cy="15565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9" name="Přímá spojnice se šipkou 118"/>
          <p:cNvCxnSpPr>
            <a:stCxn id="116" idx="3"/>
          </p:cNvCxnSpPr>
          <p:nvPr/>
        </p:nvCxnSpPr>
        <p:spPr bwMode="auto">
          <a:xfrm flipV="1">
            <a:off x="4813771" y="4601263"/>
            <a:ext cx="2350256" cy="13592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1" name="TextovéPole 120"/>
          <p:cNvSpPr txBox="1"/>
          <p:nvPr/>
        </p:nvSpPr>
        <p:spPr>
          <a:xfrm>
            <a:off x="3761263" y="1826537"/>
            <a:ext cx="1241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podstava</a:t>
            </a:r>
            <a:endParaRPr lang="cs-CZ" sz="1600" b="1" dirty="0"/>
          </a:p>
        </p:txBody>
      </p:sp>
      <p:cxnSp>
        <p:nvCxnSpPr>
          <p:cNvPr id="123" name="Přímá spojnice se šipkou 122"/>
          <p:cNvCxnSpPr/>
          <p:nvPr/>
        </p:nvCxnSpPr>
        <p:spPr bwMode="auto">
          <a:xfrm flipH="1">
            <a:off x="1616229" y="1974717"/>
            <a:ext cx="1956187" cy="9186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Přímá spojnice se šipkou 123"/>
          <p:cNvCxnSpPr>
            <a:stCxn id="121" idx="3"/>
          </p:cNvCxnSpPr>
          <p:nvPr/>
        </p:nvCxnSpPr>
        <p:spPr bwMode="auto">
          <a:xfrm>
            <a:off x="5002618" y="1995814"/>
            <a:ext cx="1990095" cy="4977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6" name="Přímá spojnice se šipkou 125"/>
          <p:cNvCxnSpPr/>
          <p:nvPr/>
        </p:nvCxnSpPr>
        <p:spPr bwMode="auto">
          <a:xfrm flipH="1">
            <a:off x="4222592" y="2143558"/>
            <a:ext cx="1" cy="4592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9" name="TextovéPole 128"/>
          <p:cNvSpPr txBox="1"/>
          <p:nvPr/>
        </p:nvSpPr>
        <p:spPr>
          <a:xfrm>
            <a:off x="2450760" y="3600193"/>
            <a:ext cx="87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hrana</a:t>
            </a:r>
            <a:endParaRPr lang="cs-CZ" sz="1600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5222119" y="3608186"/>
            <a:ext cx="775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hrana</a:t>
            </a:r>
            <a:endParaRPr lang="cs-CZ" sz="1600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4756018" y="4676729"/>
            <a:ext cx="1300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podstavná hrana</a:t>
            </a:r>
            <a:endParaRPr lang="cs-CZ" sz="1600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477296" y="4551841"/>
            <a:ext cx="87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stěna</a:t>
            </a:r>
            <a:endParaRPr lang="cs-CZ" sz="1600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5130458" y="2484185"/>
            <a:ext cx="87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</a:t>
            </a:r>
            <a:r>
              <a:rPr lang="cs-CZ" sz="1600" b="1" dirty="0" smtClean="0"/>
              <a:t>oční stěna</a:t>
            </a:r>
            <a:endParaRPr lang="cs-CZ" sz="1600" b="1" dirty="0"/>
          </a:p>
        </p:txBody>
      </p:sp>
      <p:cxnSp>
        <p:nvCxnSpPr>
          <p:cNvPr id="135" name="Přímá spojnice se šipkou 134"/>
          <p:cNvCxnSpPr/>
          <p:nvPr/>
        </p:nvCxnSpPr>
        <p:spPr bwMode="auto">
          <a:xfrm flipH="1" flipV="1">
            <a:off x="544092" y="3644777"/>
            <a:ext cx="2050230" cy="2557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6" name="Přímá spojnice se šipkou 135"/>
          <p:cNvCxnSpPr/>
          <p:nvPr/>
        </p:nvCxnSpPr>
        <p:spPr bwMode="auto">
          <a:xfrm flipV="1">
            <a:off x="3131840" y="3557263"/>
            <a:ext cx="218243" cy="3353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0" name="Přímá spojnice se šipkou 139"/>
          <p:cNvCxnSpPr/>
          <p:nvPr/>
        </p:nvCxnSpPr>
        <p:spPr bwMode="auto">
          <a:xfrm flipH="1" flipV="1">
            <a:off x="4785847" y="3674200"/>
            <a:ext cx="650249" cy="218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3" name="Přímá spojnice se šipkou 142"/>
          <p:cNvCxnSpPr/>
          <p:nvPr/>
        </p:nvCxnSpPr>
        <p:spPr bwMode="auto">
          <a:xfrm flipV="1">
            <a:off x="5796136" y="3789040"/>
            <a:ext cx="2024488" cy="150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6" name="TextovéPole 145"/>
          <p:cNvSpPr txBox="1"/>
          <p:nvPr/>
        </p:nvSpPr>
        <p:spPr>
          <a:xfrm>
            <a:off x="2139990" y="2524855"/>
            <a:ext cx="1300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podstavná hrana</a:t>
            </a:r>
            <a:endParaRPr lang="cs-CZ" sz="1600" b="1" dirty="0"/>
          </a:p>
        </p:txBody>
      </p:sp>
      <p:cxnSp>
        <p:nvCxnSpPr>
          <p:cNvPr id="148" name="Přímá spojnice se šipkou 147"/>
          <p:cNvCxnSpPr/>
          <p:nvPr/>
        </p:nvCxnSpPr>
        <p:spPr bwMode="auto">
          <a:xfrm flipH="1" flipV="1">
            <a:off x="1408188" y="3557263"/>
            <a:ext cx="1186134" cy="1239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9" name="Přímá spojnice se šipkou 148"/>
          <p:cNvCxnSpPr/>
          <p:nvPr/>
        </p:nvCxnSpPr>
        <p:spPr bwMode="auto">
          <a:xfrm flipV="1">
            <a:off x="3131840" y="3692273"/>
            <a:ext cx="747229" cy="11519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2" name="Přímá spojnice se šipkou 151"/>
          <p:cNvCxnSpPr/>
          <p:nvPr/>
        </p:nvCxnSpPr>
        <p:spPr bwMode="auto">
          <a:xfrm flipH="1">
            <a:off x="4932040" y="2789935"/>
            <a:ext cx="474227" cy="3196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Přímá spojnice se šipkou 154"/>
          <p:cNvCxnSpPr/>
          <p:nvPr/>
        </p:nvCxnSpPr>
        <p:spPr bwMode="auto">
          <a:xfrm>
            <a:off x="5796136" y="2789935"/>
            <a:ext cx="508809" cy="8102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7" name="Přímá spojnice se šipkou 156"/>
          <p:cNvCxnSpPr/>
          <p:nvPr/>
        </p:nvCxnSpPr>
        <p:spPr bwMode="auto">
          <a:xfrm flipH="1" flipV="1">
            <a:off x="1292984" y="2602848"/>
            <a:ext cx="1190784" cy="2545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9" name="Přímá spojnice se šipkou 158"/>
          <p:cNvCxnSpPr/>
          <p:nvPr/>
        </p:nvCxnSpPr>
        <p:spPr bwMode="auto">
          <a:xfrm flipV="1">
            <a:off x="3131840" y="2632224"/>
            <a:ext cx="1800200" cy="1787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1" name="Přímá spojnice se šipkou 160"/>
          <p:cNvCxnSpPr/>
          <p:nvPr/>
        </p:nvCxnSpPr>
        <p:spPr bwMode="auto">
          <a:xfrm flipH="1" flipV="1">
            <a:off x="4445203" y="4844228"/>
            <a:ext cx="559868" cy="140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3" name="Přímá spojnice se šipkou 162"/>
          <p:cNvCxnSpPr/>
          <p:nvPr/>
        </p:nvCxnSpPr>
        <p:spPr bwMode="auto">
          <a:xfrm flipV="1">
            <a:off x="5724128" y="4927239"/>
            <a:ext cx="508809" cy="418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5" name="Obdélník 164"/>
          <p:cNvSpPr/>
          <p:nvPr/>
        </p:nvSpPr>
        <p:spPr>
          <a:xfrm>
            <a:off x="491329" y="6058162"/>
            <a:ext cx="7920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Hranol</a:t>
            </a:r>
            <a:r>
              <a:rPr lang="cs-CZ" dirty="0"/>
              <a:t> je mnohostěn, jehož dvě stěny leží v rovnoběžných rovinách.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Tyto </a:t>
            </a:r>
            <a:r>
              <a:rPr lang="cs-CZ" dirty="0"/>
              <a:t>dvě stěny označujeme jako </a:t>
            </a:r>
            <a:r>
              <a:rPr lang="cs-CZ" i="1" dirty="0"/>
              <a:t>podstavy (podstavné stěny)</a:t>
            </a:r>
            <a:r>
              <a:rPr lang="cs-CZ" dirty="0"/>
              <a:t>. </a:t>
            </a:r>
          </a:p>
        </p:txBody>
      </p:sp>
      <p:sp>
        <p:nvSpPr>
          <p:cNvPr id="166" name="Obdélník 165"/>
          <p:cNvSpPr/>
          <p:nvPr/>
        </p:nvSpPr>
        <p:spPr>
          <a:xfrm>
            <a:off x="1582858" y="6058161"/>
            <a:ext cx="5364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Ostatní, tzv. </a:t>
            </a:r>
            <a:r>
              <a:rPr lang="cs-CZ" i="1" dirty="0"/>
              <a:t>boční stěny</a:t>
            </a:r>
            <a:r>
              <a:rPr lang="cs-CZ" dirty="0"/>
              <a:t> tvoří tzv. </a:t>
            </a:r>
            <a:r>
              <a:rPr lang="cs-CZ" i="1" dirty="0"/>
              <a:t>plášť hranolu</a:t>
            </a:r>
            <a:r>
              <a:rPr lang="cs-CZ" dirty="0" smtClean="0"/>
              <a:t>. </a:t>
            </a:r>
            <a:br>
              <a:rPr lang="cs-CZ" dirty="0" smtClean="0"/>
            </a:br>
            <a:r>
              <a:rPr lang="cs-CZ" dirty="0" smtClean="0"/>
              <a:t>Povrch </a:t>
            </a:r>
            <a:r>
              <a:rPr lang="cs-CZ" dirty="0"/>
              <a:t>hranolu je tvořen všemi jeho stěnami. </a:t>
            </a:r>
          </a:p>
        </p:txBody>
      </p:sp>
      <p:sp>
        <p:nvSpPr>
          <p:cNvPr id="167" name="Obdélník 166"/>
          <p:cNvSpPr/>
          <p:nvPr/>
        </p:nvSpPr>
        <p:spPr>
          <a:xfrm>
            <a:off x="1239510" y="6074528"/>
            <a:ext cx="6308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Strany podstavy hranolu nazýváme </a:t>
            </a:r>
            <a:r>
              <a:rPr lang="cs-CZ" i="1" dirty="0"/>
              <a:t>podstavnými hranami</a:t>
            </a:r>
            <a:r>
              <a:rPr lang="cs-CZ" dirty="0"/>
              <a:t>.</a:t>
            </a:r>
          </a:p>
        </p:txBody>
      </p:sp>
      <p:sp>
        <p:nvSpPr>
          <p:cNvPr id="168" name="Obdélník 167"/>
          <p:cNvSpPr/>
          <p:nvPr/>
        </p:nvSpPr>
        <p:spPr>
          <a:xfrm>
            <a:off x="1105132" y="6129774"/>
            <a:ext cx="6175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Hrany, které nejsou podstavnými nazýváme </a:t>
            </a:r>
            <a:r>
              <a:rPr lang="cs-CZ" i="1" dirty="0"/>
              <a:t>boční hrany</a:t>
            </a:r>
            <a:r>
              <a:rPr lang="cs-CZ" dirty="0"/>
              <a:t>.</a:t>
            </a:r>
          </a:p>
        </p:txBody>
      </p:sp>
      <p:sp>
        <p:nvSpPr>
          <p:cNvPr id="169" name="Obdélník 168"/>
          <p:cNvSpPr/>
          <p:nvPr/>
        </p:nvSpPr>
        <p:spPr>
          <a:xfrm>
            <a:off x="1422419" y="6116092"/>
            <a:ext cx="5741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Podle počtu stran podstavy (či bočních stěn) hovoříme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 </a:t>
            </a:r>
            <a:r>
              <a:rPr lang="cs-CZ" dirty="0"/>
              <a:t>hranolu trojbokém, čtyřbokém, pětibokém atd. </a:t>
            </a:r>
          </a:p>
        </p:txBody>
      </p:sp>
      <p:sp>
        <p:nvSpPr>
          <p:cNvPr id="170" name="Obdélník 169"/>
          <p:cNvSpPr/>
          <p:nvPr/>
        </p:nvSpPr>
        <p:spPr>
          <a:xfrm>
            <a:off x="1408188" y="6116091"/>
            <a:ext cx="5697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Vzdálenost obou podstav se nazývá </a:t>
            </a:r>
            <a:r>
              <a:rPr lang="cs-CZ" i="1" dirty="0"/>
              <a:t>výškou </a:t>
            </a:r>
            <a:r>
              <a:rPr lang="cs-CZ" i="1" dirty="0" smtClean="0"/>
              <a:t>hranolu (výška hranolu je rovna délce boční hrany)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8776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 tmFilter="0,0; .5, 1; 1, 1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 tmFilter="0,0; .5, 1; 1, 1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 tmFilter="0,0; .5, 1; 1, 1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 tmFilter="0,0; .5, 1; 1, 1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 tmFilter="0,0; .5, 1; 1, 1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6" fill="hold">
                      <p:stCondLst>
                        <p:cond delay="indefinite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2" dur="500" tmFilter="0,0; .5, 1; 1, 1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1" grpId="1"/>
      <p:bldP spid="92" grpId="0"/>
      <p:bldP spid="92" grpId="1"/>
      <p:bldP spid="93" grpId="0"/>
      <p:bldP spid="93" grpId="1"/>
      <p:bldP spid="116" grpId="0"/>
      <p:bldP spid="116" grpId="1"/>
      <p:bldP spid="121" grpId="0"/>
      <p:bldP spid="121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46" grpId="0"/>
      <p:bldP spid="146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88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72579" y="5229200"/>
            <a:ext cx="8431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Jsou-li boční hrany </a:t>
            </a:r>
            <a:r>
              <a:rPr lang="cs-CZ" dirty="0" smtClean="0"/>
              <a:t>kolmé </a:t>
            </a:r>
            <a:r>
              <a:rPr lang="cs-CZ" dirty="0"/>
              <a:t>k rovině podstavy, pak se hranol označuje jako </a:t>
            </a:r>
            <a:r>
              <a:rPr lang="cs-CZ" b="1" dirty="0"/>
              <a:t>kolmý</a:t>
            </a:r>
            <a:r>
              <a:rPr lang="cs-CZ" dirty="0"/>
              <a:t>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Kolmý </a:t>
            </a:r>
            <a:r>
              <a:rPr lang="cs-CZ" dirty="0"/>
              <a:t>hranol, jehož podstavou je pravidelný </a:t>
            </a:r>
            <a:r>
              <a:rPr lang="cs-CZ" dirty="0" smtClean="0"/>
              <a:t>mnohoúhelník,</a:t>
            </a:r>
            <a:br>
              <a:rPr lang="cs-CZ" dirty="0" smtClean="0"/>
            </a:br>
            <a:r>
              <a:rPr lang="cs-CZ" dirty="0" smtClean="0"/>
              <a:t>(rovnostranný trojúhelník, čtverec,…) </a:t>
            </a:r>
            <a:r>
              <a:rPr lang="cs-CZ" dirty="0"/>
              <a:t>se nazývá </a:t>
            </a:r>
            <a:r>
              <a:rPr lang="cs-CZ" b="1" dirty="0"/>
              <a:t>pravidelný</a:t>
            </a:r>
            <a:r>
              <a:rPr lang="cs-CZ" dirty="0"/>
              <a:t>.</a:t>
            </a:r>
          </a:p>
        </p:txBody>
      </p:sp>
      <p:cxnSp>
        <p:nvCxnSpPr>
          <p:cNvPr id="43" name="Přímá spojnice 42"/>
          <p:cNvCxnSpPr/>
          <p:nvPr/>
        </p:nvCxnSpPr>
        <p:spPr bwMode="auto">
          <a:xfrm flipH="1">
            <a:off x="827584" y="47971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827680" y="42752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H="1" flipV="1">
            <a:off x="1547680" y="42752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H="1">
            <a:off x="2267744" y="43651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H="1">
            <a:off x="827680" y="27899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827680" y="22768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H="1" flipV="1">
            <a:off x="1547680" y="22680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H="1">
            <a:off x="2267680" y="2340000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27680" y="294596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699792" y="2376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267744" y="2810951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1556783" y="2268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 flipH="1">
            <a:off x="4857985" y="49495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H="1">
            <a:off x="4858081" y="44276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 flipV="1">
            <a:off x="5578081" y="44276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6298145" y="45175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5724128" y="29423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 flipH="1">
            <a:off x="5715105" y="24292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 flipV="1">
            <a:off x="6446255" y="24204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H="1">
            <a:off x="7162241" y="2531303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H="1">
            <a:off x="4858081" y="3081224"/>
            <a:ext cx="866047" cy="20033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H="1">
            <a:off x="6730195" y="2510217"/>
            <a:ext cx="866141" cy="20043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>
            <a:off x="6298145" y="2963351"/>
            <a:ext cx="864096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5587184" y="2420400"/>
            <a:ext cx="859071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délník 11"/>
          <p:cNvSpPr/>
          <p:nvPr/>
        </p:nvSpPr>
        <p:spPr>
          <a:xfrm>
            <a:off x="1143105" y="6152530"/>
            <a:ext cx="5010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Pokud hranol není kolmý, říkáme, že je </a:t>
            </a:r>
            <a:r>
              <a:rPr lang="cs-CZ" b="1" dirty="0"/>
              <a:t>kosý</a:t>
            </a:r>
            <a:r>
              <a:rPr lang="cs-CZ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292953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8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331640" y="21328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Doplňte: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39999" y="2700000"/>
            <a:ext cx="430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Pravidelný čtyřboký hranol se nazývá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644008" y="2700000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</a:t>
            </a:r>
            <a:r>
              <a:rPr lang="cs-CZ" b="1" dirty="0" smtClean="0"/>
              <a:t>vádr.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40000" y="324000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Podstavou pravidelného trojbokého hranolu je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652000" y="3240000"/>
            <a:ext cx="30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rovnostranný trojúhelník.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0" y="3780000"/>
            <a:ext cx="484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Podstavy čtyřbokého hranolu jsou shodné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184000" y="3780000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č</a:t>
            </a:r>
            <a:r>
              <a:rPr lang="cs-CZ" b="1" dirty="0" smtClean="0"/>
              <a:t>tyřúhelníky.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" y="4320000"/>
            <a:ext cx="426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Boční stěny trojbokého hranolu jsou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4608875" y="4320000"/>
            <a:ext cx="1259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obdélníky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724128" y="432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nebo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6300627" y="4320000"/>
            <a:ext cx="1295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č</a:t>
            </a:r>
            <a:r>
              <a:rPr lang="cs-CZ" b="1" dirty="0" smtClean="0"/>
              <a:t>tverce.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40000" y="4860000"/>
            <a:ext cx="25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Trojboký hranol má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664000" y="4860000"/>
            <a:ext cx="56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pět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486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těn.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40000" y="5400000"/>
            <a:ext cx="25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Čtyřboký hranol má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168000" y="5400000"/>
            <a:ext cx="13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podstavy.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736000" y="5400000"/>
            <a:ext cx="71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dvě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540000" y="5940000"/>
            <a:ext cx="25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Šestiboký hranol má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2808000" y="5940000"/>
            <a:ext cx="13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osmnáct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5940000"/>
            <a:ext cx="89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hran.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100418" y="6480000"/>
            <a:ext cx="455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boký</a:t>
            </a:r>
            <a:r>
              <a:rPr lang="cs-CZ" b="1" dirty="0" smtClean="0"/>
              <a:t> hranol má osm bočních stěn.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40000" y="6480000"/>
            <a:ext cx="83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Osmi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640595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9" grpId="0"/>
      <p:bldP spid="40" grpId="0"/>
      <p:bldP spid="41" grpId="0"/>
      <p:bldP spid="42" grpId="0"/>
      <p:bldP spid="43" grpId="0"/>
      <p:bldP spid="47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8" grpId="0"/>
      <p:bldP spid="59" grpId="0"/>
      <p:bldP spid="60" grpId="0"/>
      <p:bldP spid="61" grpId="0"/>
      <p:bldP spid="67" grpId="0"/>
      <p:bldP spid="69" grpId="0"/>
      <p:bldP spid="73" grpId="0"/>
      <p:bldP spid="7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57916" y="196476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Hranol</a:t>
            </a:r>
            <a:endParaRPr lang="cs-CZ" sz="6000" dirty="0"/>
          </a:p>
        </p:txBody>
      </p:sp>
      <p:cxnSp>
        <p:nvCxnSpPr>
          <p:cNvPr id="55" name="Přímá spojnice 54"/>
          <p:cNvCxnSpPr/>
          <p:nvPr/>
        </p:nvCxnSpPr>
        <p:spPr bwMode="auto">
          <a:xfrm flipH="1">
            <a:off x="1043608" y="4797152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H="1">
            <a:off x="1043704" y="4275287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H="1" flipV="1">
            <a:off x="1763704" y="4275287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2483768" y="436510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H="1">
            <a:off x="1043704" y="2789935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1043704" y="2276872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H="1" flipV="1">
            <a:off x="1763704" y="2268000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>
            <a:off x="2483704" y="2340000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1043704" y="294596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915816" y="2376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483768" y="2810951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772807" y="2268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ovéPole 2"/>
          <p:cNvSpPr txBox="1"/>
          <p:nvPr/>
        </p:nvSpPr>
        <p:spPr>
          <a:xfrm>
            <a:off x="1592787" y="19435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913785" y="21553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483704" y="274027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765394" y="26727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412767" y="39675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7863" y="40125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2303844" y="47971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983305" y="494444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60000" y="288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Podstavy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499992" y="2880000"/>
            <a:ext cx="212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ABCD; EFGH</a:t>
            </a:r>
            <a:endParaRPr lang="cs-CZ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060000" y="36000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Boční hrany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788000" y="3600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AE; BF; CG; DH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3060000" y="43200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Boční stěny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4752000" y="4320000"/>
            <a:ext cx="3249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ABFE; BCGF; CDHG; DAEH</a:t>
            </a:r>
            <a:endParaRPr lang="cs-CZ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060000" y="5040000"/>
            <a:ext cx="241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Podstavné hrany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5252910" y="5040000"/>
            <a:ext cx="389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AB; BC; CD; DA; EF; FG; GH; HE.</a:t>
            </a:r>
            <a:endParaRPr lang="cs-CZ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3685381" y="2193504"/>
            <a:ext cx="1060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Vypiš: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39662028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2" grpId="0"/>
      <p:bldP spid="85" grpId="0"/>
      <p:bldP spid="86" grpId="0"/>
      <p:bldP spid="89" grpId="0"/>
      <p:bldP spid="90" grpId="0"/>
      <p:bldP spid="97" grpId="0"/>
      <p:bldP spid="106" grpId="0"/>
      <p:bldP spid="5" grpId="0"/>
      <p:bldP spid="107" grpId="0"/>
      <p:bldP spid="109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hranolu</a:t>
            </a:r>
            <a:endParaRPr lang="cs-CZ" sz="8800" dirty="0"/>
          </a:p>
        </p:txBody>
      </p:sp>
      <p:sp>
        <p:nvSpPr>
          <p:cNvPr id="22" name="Obdélník 21"/>
          <p:cNvSpPr/>
          <p:nvPr/>
        </p:nvSpPr>
        <p:spPr>
          <a:xfrm>
            <a:off x="1493428" y="1772816"/>
            <a:ext cx="62924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Povrch hranolu je součet obsahů všech jeho stěn.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432785" y="5117122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bdélník 24"/>
              <p:cNvSpPr/>
              <p:nvPr/>
            </p:nvSpPr>
            <p:spPr>
              <a:xfrm>
                <a:off x="6444208" y="5477162"/>
                <a:ext cx="291079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m:t>S</m:t>
                    </m:r>
                    <m:r>
                      <a:rPr lang="cs-CZ" sz="2000" b="1" baseline="-2500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𝐩𝐥</m:t>
                    </m:r>
                  </m:oMath>
                </a14:m>
                <a:r>
                  <a:rPr lang="cs-CZ" sz="2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… </a:t>
                </a:r>
                <a:r>
                  <a:rPr lang="cs-CZ" sz="2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obsah </a:t>
                </a:r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cs-CZ" sz="2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láště</a:t>
                </a:r>
                <a:endParaRPr lang="cs-CZ" sz="2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5" name="Obdélník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5477162"/>
                <a:ext cx="2910791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2873032" y="2289561"/>
                <a:ext cx="3240360" cy="828725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S = </a:t>
                </a:r>
                <a14:m>
                  <m:oMath xmlns:m="http://schemas.openxmlformats.org/officeDocument/2006/math"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𝟐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+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𝑺𝒑𝒍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3032" y="2289561"/>
                <a:ext cx="3240360" cy="828725"/>
              </a:xfrm>
              <a:prstGeom prst="rect">
                <a:avLst/>
              </a:prstGeom>
              <a:blipFill rotWithShape="1">
                <a:blip r:embed="rId3"/>
                <a:stretch>
                  <a:fillRect l="-4059" t="-6164" b="-2055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 flipH="1">
            <a:off x="6874209" y="4784581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6874305" y="4262716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H="1" flipV="1">
            <a:off x="7594305" y="4262716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H="1">
            <a:off x="8314369" y="4352533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6874305" y="2777364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6874305" y="2264301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 flipV="1">
            <a:off x="7594305" y="2255429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8314305" y="2327429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874305" y="2933389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8746417" y="2363429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8314369" y="279838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7603408" y="2255429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591290" y="364021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999138" y="431057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989325" y="398469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457635" y="448018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414269" y="478458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80000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763688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843808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4283968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940152" y="3420000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Přímá spojnice 3"/>
          <p:cNvCxnSpPr/>
          <p:nvPr/>
        </p:nvCxnSpPr>
        <p:spPr bwMode="auto">
          <a:xfrm>
            <a:off x="180000" y="5406201"/>
            <a:ext cx="5760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180000" y="3420000"/>
            <a:ext cx="5760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rot="-3180000" flipV="1">
            <a:off x="-150221" y="2767655"/>
            <a:ext cx="165618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rot="1260000">
            <a:off x="1128403" y="2378858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rot="-2760000">
            <a:off x="1605518" y="3040513"/>
            <a:ext cx="10801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 rot="3180000" flipV="1">
            <a:off x="-150221" y="6067544"/>
            <a:ext cx="165618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rot="-1320000">
            <a:off x="1133010" y="6444806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rot="2760000">
            <a:off x="1593900" y="5794688"/>
            <a:ext cx="10801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ovéPole 72"/>
          <p:cNvSpPr txBox="1"/>
          <p:nvPr/>
        </p:nvSpPr>
        <p:spPr>
          <a:xfrm>
            <a:off x="825403" y="342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103312" y="342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419872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4932040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933372" y="42868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81858" y="42284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1032500" y="2634866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800" b="1" baseline="-25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endParaRPr lang="cs-CZ" sz="2800" dirty="0"/>
          </a:p>
        </p:txBody>
      </p:sp>
      <p:sp>
        <p:nvSpPr>
          <p:cNvPr id="82" name="Obdélník 81"/>
          <p:cNvSpPr/>
          <p:nvPr/>
        </p:nvSpPr>
        <p:spPr>
          <a:xfrm>
            <a:off x="1168755" y="5714095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800" b="1" baseline="-25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2843808" y="4148957"/>
                <a:ext cx="10295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m:t>S</m:t>
                    </m:r>
                    <m:r>
                      <a:rPr lang="cs-CZ" sz="3600" b="1" baseline="-2500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𝐩𝐥</m:t>
                    </m:r>
                  </m:oMath>
                </a14:m>
                <a:r>
                  <a:rPr lang="cs-CZ" sz="36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3600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148957"/>
                <a:ext cx="1029557" cy="646331"/>
              </a:xfrm>
              <a:prstGeom prst="rect">
                <a:avLst/>
              </a:prstGeom>
              <a:blipFill rotWithShape="1">
                <a:blip r:embed="rId4"/>
                <a:stretch>
                  <a:fillRect b="-28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délník 23"/>
          <p:cNvSpPr/>
          <p:nvPr/>
        </p:nvSpPr>
        <p:spPr bwMode="auto">
          <a:xfrm>
            <a:off x="181858" y="3420000"/>
            <a:ext cx="5758294" cy="1986200"/>
          </a:xfrm>
          <a:prstGeom prst="rect">
            <a:avLst/>
          </a:prstGeom>
          <a:solidFill>
            <a:srgbClr val="B9F7FF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 Box 15"/>
              <p:cNvSpPr txBox="1">
                <a:spLocks noChangeArrowheads="1"/>
              </p:cNvSpPr>
              <p:nvPr/>
            </p:nvSpPr>
            <p:spPr bwMode="auto">
              <a:xfrm>
                <a:off x="2771799" y="6043570"/>
                <a:ext cx="6336705" cy="530938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24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S =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𝟐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+</m:t>
                    </m:r>
                    <m:d>
                      <m:d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6" charset="0"/>
                          </a:rPr>
                        </m:ctrlPr>
                      </m:d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𝒂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+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𝒃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+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𝒄</m:t>
                        </m:r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+</m:t>
                        </m:r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𝒅</m:t>
                        </m:r>
                      </m:e>
                    </m:d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𝐯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=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𝟐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sSub>
                      <m:sSubPr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+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𝒐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2400" b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𝐯</m:t>
                    </m:r>
                  </m:oMath>
                </a14:m>
                <a:endParaRPr lang="cs-CZ" sz="24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5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799" y="6043570"/>
                <a:ext cx="6336705" cy="530938"/>
              </a:xfrm>
              <a:prstGeom prst="rect">
                <a:avLst/>
              </a:prstGeom>
              <a:blipFill rotWithShape="1">
                <a:blip r:embed="rId5"/>
                <a:stretch>
                  <a:fillRect l="-763" b="-9278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1081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72" grpId="0" animBg="1"/>
      <p:bldP spid="38" grpId="0"/>
      <p:bldP spid="39" grpId="0"/>
      <p:bldP spid="40" grpId="0"/>
      <p:bldP spid="41" grpId="0"/>
      <p:bldP spid="42" grpId="0"/>
      <p:bldP spid="73" grpId="0"/>
      <p:bldP spid="74" grpId="0"/>
      <p:bldP spid="75" grpId="0"/>
      <p:bldP spid="76" grpId="0"/>
      <p:bldP spid="78" grpId="0"/>
      <p:bldP spid="80" grpId="0"/>
      <p:bldP spid="19" grpId="0"/>
      <p:bldP spid="82" grpId="0"/>
      <p:bldP spid="83" grpId="0"/>
      <p:bldP spid="24" grpId="0" animBg="1"/>
      <p:bldP spid="8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Objem hranolu</a:t>
            </a:r>
            <a:endParaRPr lang="cs-CZ" sz="8800" dirty="0"/>
          </a:p>
        </p:txBody>
      </p:sp>
      <p:sp>
        <p:nvSpPr>
          <p:cNvPr id="22" name="Obdélník 21"/>
          <p:cNvSpPr/>
          <p:nvPr/>
        </p:nvSpPr>
        <p:spPr>
          <a:xfrm>
            <a:off x="243737" y="2132856"/>
            <a:ext cx="8790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Objem hranolu vypočteme tak, že obsah jeho podstavy násobíme jeho výškou.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432785" y="4187997"/>
            <a:ext cx="2706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… obsah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odstavy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6444208" y="4633026"/>
            <a:ext cx="2420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… 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tělesová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ýška</a:t>
            </a:r>
            <a:endParaRPr lang="cs-CZ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 Box 15"/>
              <p:cNvSpPr txBox="1">
                <a:spLocks noChangeArrowheads="1"/>
              </p:cNvSpPr>
              <p:nvPr/>
            </p:nvSpPr>
            <p:spPr bwMode="auto">
              <a:xfrm>
                <a:off x="6228184" y="5508106"/>
                <a:ext cx="2221128" cy="799971"/>
              </a:xfrm>
              <a:prstGeom prst="rect">
                <a:avLst/>
              </a:prstGeom>
              <a:noFill/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8000" tIns="63000" rIns="108000" bIns="630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charset="0"/>
                    <a:ea typeface="SimSun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cs-CZ" sz="3600" b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V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6" charset="0"/>
                          </a:rPr>
                        </m:ctrlPr>
                      </m:sSubPr>
                      <m:e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𝑺</m:t>
                        </m:r>
                      </m:e>
                      <m:sub>
                        <m:r>
                          <a:rPr lang="cs-CZ" sz="3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6" charset="0"/>
                          </a:rPr>
                          <m:t>𝒑</m:t>
                        </m:r>
                      </m:sub>
                    </m:sSub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∙</m:t>
                    </m:r>
                    <m:r>
                      <a:rPr lang="cs-CZ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6" charset="0"/>
                      </a:rPr>
                      <m:t>𝒗</m:t>
                    </m:r>
                  </m:oMath>
                </a14:m>
                <a:endParaRPr lang="cs-CZ" sz="3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8184" y="5508106"/>
                <a:ext cx="2221128" cy="799971"/>
              </a:xfrm>
              <a:prstGeom prst="rect">
                <a:avLst/>
              </a:prstGeom>
              <a:blipFill rotWithShape="1">
                <a:blip r:embed="rId2"/>
                <a:stretch>
                  <a:fillRect l="-6150" t="-6383" b="-5674"/>
                </a:stretch>
              </a:blipFill>
              <a:ln w="63500" cmpd="thickThin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 flipH="1">
            <a:off x="534439" y="5814136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534535" y="5292271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H="1" flipV="1">
            <a:off x="1254535" y="5292271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H="1">
            <a:off x="1974599" y="5382088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534535" y="3806919"/>
            <a:ext cx="1440160" cy="135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534535" y="3293856"/>
            <a:ext cx="729103" cy="6519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 flipV="1">
            <a:off x="1254535" y="3284984"/>
            <a:ext cx="1150081" cy="8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1974535" y="3356984"/>
            <a:ext cx="434095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34535" y="3962944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406647" y="3392984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974599" y="3827935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263638" y="3284984"/>
            <a:ext cx="0" cy="1986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251520" y="466976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59368" y="53401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649555" y="501425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117865" y="55097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099750" y="579079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04234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5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9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38" grpId="0"/>
      <p:bldP spid="39" grpId="0"/>
      <p:bldP spid="40" grpId="0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  <a:p>
            <a:pPr algn="ctr"/>
            <a:r>
              <a:rPr lang="cs-CZ" sz="2800" dirty="0"/>
              <a:t>d</a:t>
            </a:r>
            <a:r>
              <a:rPr lang="cs-CZ" sz="2800" dirty="0" smtClean="0"/>
              <a:t>alší vlastnosti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r>
              <a:rPr lang="cs-CZ" sz="1600" b="1" baseline="-25000" dirty="0" smtClean="0"/>
              <a:t>a</a:t>
            </a:r>
            <a:r>
              <a:rPr lang="cs-CZ" sz="1600" b="1" dirty="0" smtClean="0"/>
              <a:t> je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výška</a:t>
            </a:r>
            <a:r>
              <a:rPr lang="cs-CZ" sz="1600" b="1" dirty="0" smtClean="0"/>
              <a:t> rovnoběžníku ke straně a.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960000" y="5400000"/>
            <a:ext cx="4702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rovnoběžníku se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navzájem půlí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960000" y="270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err="1" smtClean="0"/>
              <a:t>v</a:t>
            </a:r>
            <a:r>
              <a:rPr lang="cs-CZ" sz="1600" b="1" baseline="-25000" dirty="0" err="1" smtClean="0"/>
              <a:t>b</a:t>
            </a:r>
            <a:r>
              <a:rPr lang="cs-CZ" sz="1600" b="1" dirty="0" smtClean="0"/>
              <a:t> </a:t>
            </a:r>
            <a:r>
              <a:rPr lang="cs-CZ" sz="1600" b="1" dirty="0"/>
              <a:t>je </a:t>
            </a:r>
            <a:r>
              <a:rPr lang="cs-CZ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výška</a:t>
            </a:r>
            <a:r>
              <a:rPr lang="cs-CZ" sz="1600" b="1" dirty="0"/>
              <a:t> rovnoběžníku ke straně </a:t>
            </a:r>
            <a:r>
              <a:rPr lang="cs-CZ" sz="1600" b="1" dirty="0" smtClean="0"/>
              <a:t>b.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960000" y="32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Výška rovnoběžníku udává vzdálenost rovnoběžek, na nichž leží jeho protější strany.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960000" y="4680000"/>
            <a:ext cx="5022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Průsečík úhlopříček (bod S) rovnoběžníku je </a:t>
            </a:r>
            <a:r>
              <a:rPr lang="cs-CZ" sz="1600" b="1" dirty="0"/>
              <a:t>jeho </a:t>
            </a:r>
            <a:r>
              <a:rPr lang="cs-CZ" sz="1600" b="1">
                <a:solidFill>
                  <a:schemeClr val="tx2">
                    <a:lumMod val="60000"/>
                    <a:lumOff val="40000"/>
                  </a:schemeClr>
                </a:solidFill>
              </a:rPr>
              <a:t>středem </a:t>
            </a:r>
            <a:r>
              <a:rPr lang="cs-CZ" sz="16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souměrnosti.</a:t>
            </a:r>
            <a:endParaRPr lang="cs-CZ" sz="16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494421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V="1">
            <a:off x="107504" y="2326349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2843808" y="2326349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900000" y="2322259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-36512" y="346529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699792" y="346529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34061" y="19168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70554" y="193708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231764" y="276085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2089137" y="196651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20589" y="257618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355430" y="349171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1980000" y="3386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4" name="Přímá spojnice 63"/>
          <p:cNvCxnSpPr/>
          <p:nvPr/>
        </p:nvCxnSpPr>
        <p:spPr bwMode="auto">
          <a:xfrm>
            <a:off x="2016000" y="3386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5" name="Přímá spojnice 64"/>
          <p:cNvCxnSpPr/>
          <p:nvPr/>
        </p:nvCxnSpPr>
        <p:spPr bwMode="auto">
          <a:xfrm>
            <a:off x="1980000" y="2198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6" name="Přímá spojnice 65"/>
          <p:cNvCxnSpPr/>
          <p:nvPr/>
        </p:nvCxnSpPr>
        <p:spPr bwMode="auto">
          <a:xfrm>
            <a:off x="2016000" y="2198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23" name="Přímá spojnice 22"/>
          <p:cNvCxnSpPr/>
          <p:nvPr/>
        </p:nvCxnSpPr>
        <p:spPr bwMode="auto">
          <a:xfrm>
            <a:off x="252000" y="3132259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251520" y="3168259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006000" y="3098277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024000" y="3060259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719596" y="563247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476000" y="2322000"/>
            <a:ext cx="0" cy="117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1143532" y="303324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55" name="Oblouk 54"/>
          <p:cNvSpPr>
            <a:spLocks noChangeAspect="1"/>
          </p:cNvSpPr>
          <p:nvPr/>
        </p:nvSpPr>
        <p:spPr bwMode="auto">
          <a:xfrm>
            <a:off x="1107009" y="3133972"/>
            <a:ext cx="754975" cy="72707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526441" y="3105251"/>
            <a:ext cx="29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828000" y="2414301"/>
            <a:ext cx="2052000" cy="10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748781" y="2348880"/>
            <a:ext cx="29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2" name="Oblouk 61"/>
          <p:cNvSpPr>
            <a:spLocks noChangeAspect="1"/>
          </p:cNvSpPr>
          <p:nvPr/>
        </p:nvSpPr>
        <p:spPr bwMode="auto">
          <a:xfrm rot="6904137">
            <a:off x="396000" y="2041724"/>
            <a:ext cx="754975" cy="72707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194108" y="2685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121231" y="6230725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121231" y="5062653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V="1">
            <a:off x="2857535" y="5062653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900000" y="505800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-22785" y="620159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739719" y="624281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447788" y="465313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684281" y="467338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245491" y="549715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089137" y="471585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34316" y="531248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369157" y="622802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a</a:t>
            </a:r>
            <a:endParaRPr lang="cs-CZ" dirty="0"/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1993727" y="6122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88" name="Přímá spojnice 87"/>
          <p:cNvCxnSpPr/>
          <p:nvPr/>
        </p:nvCxnSpPr>
        <p:spPr bwMode="auto">
          <a:xfrm>
            <a:off x="2029727" y="6122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89" name="Přímá spojnice 88"/>
          <p:cNvCxnSpPr/>
          <p:nvPr/>
        </p:nvCxnSpPr>
        <p:spPr bwMode="auto">
          <a:xfrm>
            <a:off x="1993727" y="4934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90" name="Přímá spojnice 89"/>
          <p:cNvCxnSpPr/>
          <p:nvPr/>
        </p:nvCxnSpPr>
        <p:spPr bwMode="auto">
          <a:xfrm>
            <a:off x="2051720" y="4934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91" name="Přímá spojnice 90"/>
          <p:cNvCxnSpPr/>
          <p:nvPr/>
        </p:nvCxnSpPr>
        <p:spPr bwMode="auto">
          <a:xfrm>
            <a:off x="265727" y="586856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265247" y="590456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3019727" y="5834581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3037727" y="579656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V="1">
            <a:off x="107504" y="5062653"/>
            <a:ext cx="3542119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>
            <a:stCxn id="82" idx="2"/>
          </p:cNvCxnSpPr>
          <p:nvPr/>
        </p:nvCxnSpPr>
        <p:spPr bwMode="auto">
          <a:xfrm>
            <a:off x="922351" y="5042721"/>
            <a:ext cx="1921457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ovéPole 107"/>
          <p:cNvSpPr txBox="1"/>
          <p:nvPr/>
        </p:nvSpPr>
        <p:spPr>
          <a:xfrm>
            <a:off x="2105371" y="517843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baseline="-25000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143532" y="521990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</a:t>
            </a:r>
            <a:endParaRPr lang="cs-CZ" baseline="-25000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3960000" y="5940000"/>
            <a:ext cx="4702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|AS| = |CS| a |BS| = |DS|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5723114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97" grpId="0"/>
      <p:bldP spid="98" grpId="0"/>
      <p:bldP spid="99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/>
      <p:bldP spid="54" grpId="0"/>
      <p:bldP spid="55" grpId="0" animBg="1"/>
      <p:bldP spid="56" grpId="0"/>
      <p:bldP spid="57" grpId="0"/>
      <p:bldP spid="62" grpId="0" animBg="1"/>
      <p:bldP spid="63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108" grpId="0"/>
      <p:bldP spid="109" grpId="0"/>
      <p:bldP spid="1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43809" y="279249"/>
            <a:ext cx="8586520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hranolu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189970" y="1774557"/>
            <a:ext cx="7954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Vypočtěte povrch a objem hranolu s podstavou pravoúhlého trojúhelníku </a:t>
            </a:r>
            <a:br>
              <a:rPr lang="cs-CZ" dirty="0" smtClean="0"/>
            </a:br>
            <a:r>
              <a:rPr lang="cs-CZ" dirty="0" smtClean="0"/>
              <a:t>s délkami podstavných hran 45 mm, 75 mm a 6 cm a výškou 12 cm.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2952048" y="3780000"/>
                <a:ext cx="168701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 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3780000"/>
                <a:ext cx="1687010" cy="390748"/>
              </a:xfrm>
              <a:prstGeom prst="rect">
                <a:avLst/>
              </a:prstGeom>
              <a:blipFill rotWithShape="1">
                <a:blip r:embed="rId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592048" y="273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</a:rPr>
                        <m:t>=75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736000"/>
                <a:ext cx="162506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2592048" y="2988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smtClean="0">
                          <a:latin typeface="Cambria Math"/>
                        </a:rPr>
                        <m:t>=12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988000"/>
                <a:ext cx="162506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744048" y="2736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=7,5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048" y="2736000"/>
                <a:ext cx="16250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2592048" y="3240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3240000"/>
                <a:ext cx="162506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592048" y="349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3492000"/>
                <a:ext cx="162506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2592048" y="3816000"/>
            <a:ext cx="223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952048" y="4221088"/>
                <a:ext cx="1687010" cy="616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dirty="0" smtClean="0">
                              <a:latin typeface="Cambria Math"/>
                            </a:rPr>
                            <m:t>𝑎</m:t>
                          </m:r>
                          <m:r>
                            <a:rPr lang="cs-CZ" b="0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dirty="0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num>
                        <m:den>
                          <m:r>
                            <a:rPr lang="cs-CZ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4221088"/>
                <a:ext cx="1687010" cy="61645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952048" y="4922724"/>
                <a:ext cx="1932720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4,5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∙6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4922724"/>
                <a:ext cx="1932720" cy="61651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952048" y="5498724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=13,5∙12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5498724"/>
                <a:ext cx="19327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952048" y="6074724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=162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6074724"/>
                <a:ext cx="193272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952048" y="6444044"/>
                <a:ext cx="1932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=162</m:t>
                      </m:r>
                      <m:sSup>
                        <m:sSup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48" y="6444044"/>
                <a:ext cx="193272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2952047" y="6444044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952048" y="6758724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952047" y="6794724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299970" y="2520000"/>
                <a:ext cx="204072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cs-CZ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𝑝𝑙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2520000"/>
                <a:ext cx="2040720" cy="390748"/>
              </a:xfrm>
              <a:prstGeom prst="rect">
                <a:avLst/>
              </a:prstGeom>
              <a:blipFill rotWithShape="1">
                <a:blip r:embed="rId1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5299970" y="2956666"/>
                <a:ext cx="2919718" cy="616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=2∙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</a:rPr>
                        <m:t>𝑜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2956666"/>
                <a:ext cx="2919718" cy="61645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5299970" y="3501008"/>
                <a:ext cx="232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𝑜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3501008"/>
                <a:ext cx="232244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292080" y="4437112"/>
                <a:ext cx="374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=4,5∙6+(4,5+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6+7,5)∙12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437112"/>
                <a:ext cx="3744400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5324690" y="3959726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+(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)∙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690" y="3959726"/>
                <a:ext cx="2919718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5299970" y="4827910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=27+18∙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4827910"/>
                <a:ext cx="2919718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5299970" y="5288835"/>
                <a:ext cx="2919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=27+216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5288835"/>
                <a:ext cx="2919718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5299970" y="5750348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=243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5750348"/>
                <a:ext cx="1800184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5299970" y="6124666"/>
                <a:ext cx="1800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=243 </m:t>
                      </m:r>
                      <m:sSup>
                        <m:sSup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970" y="6124666"/>
                <a:ext cx="1800184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5324690" y="6091457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5299970" y="6444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5299970" y="648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56060" y="5877272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256060" y="5292824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1615828" y="5301208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V="1">
            <a:off x="292060" y="3852168"/>
            <a:ext cx="1359768" cy="584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659828" y="3861048"/>
            <a:ext cx="355884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87520" y="4437112"/>
            <a:ext cx="1728192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>
            <a:off x="251520" y="4436616"/>
            <a:ext cx="40540" cy="1440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 flipH="1">
            <a:off x="1979712" y="5013176"/>
            <a:ext cx="3600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>
            <a:off x="1624060" y="3861048"/>
            <a:ext cx="12540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807301" y="6123273"/>
                <a:ext cx="3826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01" y="6123273"/>
                <a:ext cx="382669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Obdélník 86"/>
              <p:cNvSpPr/>
              <p:nvPr/>
            </p:nvSpPr>
            <p:spPr>
              <a:xfrm>
                <a:off x="773589" y="5211613"/>
                <a:ext cx="3826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7" name="Obdélník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89" y="5211613"/>
                <a:ext cx="382669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Obdélník 87"/>
              <p:cNvSpPr/>
              <p:nvPr/>
            </p:nvSpPr>
            <p:spPr>
              <a:xfrm>
                <a:off x="1691680" y="5410076"/>
                <a:ext cx="3618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8" name="Obdélník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410076"/>
                <a:ext cx="361894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louk 7"/>
          <p:cNvSpPr/>
          <p:nvPr/>
        </p:nvSpPr>
        <p:spPr bwMode="auto">
          <a:xfrm rot="2445549">
            <a:off x="327220" y="5543065"/>
            <a:ext cx="702067" cy="649772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12000" y="5328000"/>
            <a:ext cx="306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.</a:t>
            </a:r>
            <a:endParaRPr lang="cs-CZ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2592048" y="2484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=6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484000"/>
                <a:ext cx="1625069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2592048" y="223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=45 </m:t>
                      </m:r>
                      <m:r>
                        <a:rPr lang="cs-CZ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2232000"/>
                <a:ext cx="1625069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754882" y="2232000"/>
                <a:ext cx="1625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=4,5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4882" y="2232000"/>
                <a:ext cx="1625069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8124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31" grpId="0"/>
      <p:bldP spid="32" grpId="0"/>
      <p:bldP spid="33" grpId="0"/>
      <p:bldP spid="34" grpId="0"/>
      <p:bldP spid="37" grpId="0"/>
      <p:bldP spid="38" grpId="0"/>
      <p:bldP spid="39" grpId="0"/>
      <p:bldP spid="40" grpId="0"/>
      <p:bldP spid="41" grpId="0"/>
      <p:bldP spid="46" grpId="0"/>
      <p:bldP spid="47" grpId="0"/>
      <p:bldP spid="48" grpId="0"/>
      <p:bldP spid="49" grpId="0"/>
      <p:bldP spid="50" grpId="0"/>
      <p:bldP spid="56" grpId="0"/>
      <p:bldP spid="61" grpId="0"/>
      <p:bldP spid="67" grpId="0"/>
      <p:bldP spid="69" grpId="0"/>
      <p:bldP spid="6" grpId="0"/>
      <p:bldP spid="87" grpId="0"/>
      <p:bldP spid="88" grpId="0"/>
      <p:bldP spid="8" grpId="0" animBg="1"/>
      <p:bldP spid="10" grpId="0"/>
      <p:bldP spid="90" grpId="0"/>
      <p:bldP spid="91" grpId="0"/>
      <p:bldP spid="9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1898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Povrch a objem hranolu</a:t>
            </a:r>
            <a:endParaRPr lang="cs-CZ" sz="8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1898" y="1990581"/>
            <a:ext cx="849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Vypočtěte objem a povrch </a:t>
            </a:r>
            <a:r>
              <a:rPr lang="cs-CZ" dirty="0" smtClean="0"/>
              <a:t>čtyřbokého hranolu s podstavou kosodélníku s délkami podstavných </a:t>
            </a:r>
            <a:r>
              <a:rPr lang="cs-CZ" smtClean="0"/>
              <a:t>hran 9 cm </a:t>
            </a:r>
            <a:r>
              <a:rPr lang="cs-CZ" dirty="0" smtClean="0"/>
              <a:t>a 6 cm a výškou hranolu 2 dm. Vzdálenost delších hran podstavy je 5 cm.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80000" y="288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=9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880000"/>
                <a:ext cx="150982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ovéPole 150"/>
              <p:cNvSpPr txBox="1"/>
              <p:nvPr/>
            </p:nvSpPr>
            <p:spPr>
              <a:xfrm>
                <a:off x="180000" y="324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=6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240000"/>
                <a:ext cx="150982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ovéPole 151"/>
              <p:cNvSpPr txBox="1"/>
              <p:nvPr/>
            </p:nvSpPr>
            <p:spPr>
              <a:xfrm>
                <a:off x="180000" y="432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𝑉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320000"/>
                <a:ext cx="1509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80000" y="468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𝑆</m:t>
                      </m:r>
                      <m:r>
                        <a:rPr lang="cs-CZ" b="0" i="1" smtClean="0">
                          <a:latin typeface="Cambria Math"/>
                        </a:rPr>
                        <m:t>=… </m:t>
                      </m:r>
                      <m:sSup>
                        <m:sSup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50982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144000" y="5005990"/>
            <a:ext cx="13658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514327" y="6482448"/>
                <a:ext cx="355648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𝟗𝟎𝟎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𝟔𝟗𝟎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327" y="6482448"/>
                <a:ext cx="3556485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80000" y="360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baseline="-25000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=5 </m:t>
                      </m:r>
                      <m:r>
                        <a:rPr lang="cs-CZ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0982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80000" y="3960000"/>
                <a:ext cx="15098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𝑣</m:t>
                      </m:r>
                      <m:r>
                        <a:rPr lang="cs-CZ" b="0" i="1" smtClean="0">
                          <a:latin typeface="Cambria Math"/>
                        </a:rPr>
                        <m:t>=2 </m:t>
                      </m:r>
                      <m:r>
                        <a:rPr lang="cs-CZ" b="0" i="1" smtClean="0">
                          <a:latin typeface="Cambria Math"/>
                        </a:rPr>
                        <m:t>𝑑𝑚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960000"/>
                <a:ext cx="150982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>
            <a:off x="6804248" y="6237312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V="1">
            <a:off x="8244408" y="5589240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6804248" y="5589240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596336" y="5589240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7596336" y="3643278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804000" y="4291350"/>
            <a:ext cx="14401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V="1">
            <a:off x="6804248" y="3643278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8270556" y="3643278"/>
            <a:ext cx="792088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6804248" y="4291350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7596336" y="3652112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8270556" y="4291350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9036496" y="3650275"/>
            <a:ext cx="0" cy="1945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7884368" y="5589240"/>
            <a:ext cx="0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7568988" y="57286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640452" y="577051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7452320" y="61213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8244408" y="48213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0446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151" grpId="0"/>
      <p:bldP spid="152" grpId="0"/>
      <p:bldP spid="153" grpId="0"/>
      <p:bldP spid="25" grpId="0"/>
      <p:bldP spid="39" grpId="0"/>
      <p:bldP spid="40" grpId="0"/>
      <p:bldP spid="14" grpId="0"/>
      <p:bldP spid="59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1" y="5040000"/>
            <a:ext cx="334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jsou na sebe kolmé.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79511" y="2077398"/>
            <a:ext cx="13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Čtverec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3960000"/>
            <a:ext cx="3577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Všechny strany mají stejnou délku.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0" y="4500000"/>
            <a:ext cx="2694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Všechny úhly jsou pravé.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1" y="558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jsou stejně dlouhé</a:t>
            </a:r>
            <a:endParaRPr lang="cs-CZ" sz="16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179512" y="2492896"/>
            <a:ext cx="1296144" cy="129614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1979712" y="2780928"/>
            <a:ext cx="2016224" cy="100811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Kosoúhelník 4"/>
          <p:cNvSpPr/>
          <p:nvPr/>
        </p:nvSpPr>
        <p:spPr bwMode="auto">
          <a:xfrm>
            <a:off x="6559083" y="2880000"/>
            <a:ext cx="2376264" cy="938792"/>
          </a:xfrm>
          <a:prstGeom prst="parallelogram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Kosočtverec 6"/>
          <p:cNvSpPr/>
          <p:nvPr/>
        </p:nvSpPr>
        <p:spPr bwMode="auto">
          <a:xfrm rot="3640672">
            <a:off x="4702375" y="2100337"/>
            <a:ext cx="1291288" cy="2284783"/>
          </a:xfrm>
          <a:prstGeom prst="diamond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594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979712" y="21235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Obdélník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572000" y="213996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Kosočtverec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739103" y="2123564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Kosodélník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356000" y="3960000"/>
            <a:ext cx="4690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Sousední strany mají rozdílnou délku.</a:t>
            </a:r>
            <a:endParaRPr lang="cs-CZ" sz="16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20000" y="4500000"/>
            <a:ext cx="2694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 nejsou pravé.</a:t>
            </a:r>
            <a:endParaRPr lang="cs-CZ" sz="16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320000" y="5040000"/>
            <a:ext cx="4499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nejsou na sebe kolmé.</a:t>
            </a:r>
            <a:endParaRPr lang="cs-CZ" sz="1600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179511" y="2492896"/>
            <a:ext cx="129614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179511" y="2492896"/>
            <a:ext cx="129614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V="1">
            <a:off x="1979712" y="2780928"/>
            <a:ext cx="2016224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1979712" y="2780928"/>
            <a:ext cx="2016224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>
            <a:stCxn id="7" idx="2"/>
            <a:endCxn id="7" idx="0"/>
          </p:cNvCxnSpPr>
          <p:nvPr/>
        </p:nvCxnSpPr>
        <p:spPr bwMode="auto">
          <a:xfrm flipV="1">
            <a:off x="4351991" y="2683277"/>
            <a:ext cx="1992056" cy="1118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5004048" y="2683277"/>
            <a:ext cx="648072" cy="1118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6559083" y="2880000"/>
            <a:ext cx="2376264" cy="9221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778538" y="2880000"/>
            <a:ext cx="1937353" cy="9387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Oblouk 62"/>
          <p:cNvSpPr>
            <a:spLocks noChangeAspect="1"/>
          </p:cNvSpPr>
          <p:nvPr/>
        </p:nvSpPr>
        <p:spPr bwMode="auto">
          <a:xfrm rot="2700000">
            <a:off x="451405" y="2791411"/>
            <a:ext cx="725938" cy="6991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louk 63"/>
          <p:cNvSpPr>
            <a:spLocks noChangeAspect="1"/>
          </p:cNvSpPr>
          <p:nvPr/>
        </p:nvSpPr>
        <p:spPr bwMode="auto">
          <a:xfrm rot="3540000">
            <a:off x="4948542" y="2922532"/>
            <a:ext cx="725938" cy="6991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400000" y="3096000"/>
            <a:ext cx="22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6" name="TextovéPole 65"/>
          <p:cNvSpPr txBox="1"/>
          <p:nvPr/>
        </p:nvSpPr>
        <p:spPr>
          <a:xfrm>
            <a:off x="864000" y="2880000"/>
            <a:ext cx="22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7" name="TextovéPole 66"/>
          <p:cNvSpPr txBox="1"/>
          <p:nvPr/>
        </p:nvSpPr>
        <p:spPr>
          <a:xfrm>
            <a:off x="4320000" y="558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nejsou stejně dlouhé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0" y="612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půlí vnitřní úhly.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4320000" y="612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nepůlí vnitřní úhly.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4865721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6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0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0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34373"/>
                                      </p:to>
                                    </p:animClr>
                                    <p:set>
                                      <p:cBhvr>
                                        <p:cTn id="16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34373"/>
                                      </p:to>
                                    </p:animClr>
                                    <p:set>
                                      <p:cBhvr>
                                        <p:cTn id="16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8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8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2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4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4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7" grpId="0"/>
      <p:bldP spid="98" grpId="0"/>
      <p:bldP spid="99" grpId="0"/>
      <p:bldP spid="100" grpId="0"/>
      <p:bldP spid="3" grpId="0" animBg="1"/>
      <p:bldP spid="4" grpId="0" animBg="1"/>
      <p:bldP spid="5" grpId="0" animBg="1"/>
      <p:bldP spid="7" grpId="0" animBg="1"/>
      <p:bldP spid="37" grpId="0"/>
      <p:bldP spid="38" grpId="0"/>
      <p:bldP spid="39" grpId="0"/>
      <p:bldP spid="40" grpId="0"/>
      <p:bldP spid="41" grpId="0"/>
      <p:bldP spid="42" grpId="0"/>
      <p:bldP spid="63" grpId="0" animBg="1"/>
      <p:bldP spid="64" grpId="0" animBg="1"/>
      <p:bldP spid="35" grpId="0"/>
      <p:bldP spid="66" grpId="0"/>
      <p:bldP spid="67" grpId="0"/>
      <p:bldP spid="73" grpId="0"/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97" name="TextovéPole 96"/>
          <p:cNvSpPr txBox="1"/>
          <p:nvPr/>
        </p:nvSpPr>
        <p:spPr>
          <a:xfrm>
            <a:off x="179511" y="1980000"/>
            <a:ext cx="13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Čtverec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4320000"/>
            <a:ext cx="766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Načrtněte si čtverec, obdélník, kosočtverec, kosodélník.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96516" y="5040000"/>
            <a:ext cx="666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Vyznačte všechny osy souměrnosti a zapište jejich počet.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179512" y="2636912"/>
            <a:ext cx="1296144" cy="129614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1979712" y="2780928"/>
            <a:ext cx="2016224" cy="100811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Kosoúhelník 4"/>
          <p:cNvSpPr/>
          <p:nvPr/>
        </p:nvSpPr>
        <p:spPr bwMode="auto">
          <a:xfrm>
            <a:off x="6559083" y="2880000"/>
            <a:ext cx="2376264" cy="938792"/>
          </a:xfrm>
          <a:prstGeom prst="parallelogram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Kosočtverec 6"/>
          <p:cNvSpPr/>
          <p:nvPr/>
        </p:nvSpPr>
        <p:spPr bwMode="auto">
          <a:xfrm rot="3640672">
            <a:off x="4702375" y="2100337"/>
            <a:ext cx="1291288" cy="2284783"/>
          </a:xfrm>
          <a:prstGeom prst="diamond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594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944000" y="55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Obdélník: </a:t>
            </a:r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4572000" y="19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Kosočtverec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739103" y="1980000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Kosodélník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H="1">
            <a:off x="835168" y="2484000"/>
            <a:ext cx="1" cy="16825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" y="3284984"/>
            <a:ext cx="1673932" cy="30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1" y="2492896"/>
            <a:ext cx="1673932" cy="16363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H="1">
            <a:off x="2" y="2446730"/>
            <a:ext cx="1673931" cy="16825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803708" y="3284984"/>
            <a:ext cx="2408252" cy="30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2987824" y="2509301"/>
            <a:ext cx="0" cy="17496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3995936" y="2509301"/>
            <a:ext cx="2592288" cy="14957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932040" y="2492896"/>
            <a:ext cx="936104" cy="16363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180000" y="5580000"/>
            <a:ext cx="13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Čtverec: </a:t>
            </a:r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2132112" y="19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Obdélník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500000" y="55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Kosočtverec: </a:t>
            </a:r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6984000" y="5580000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Kosodélník: </a:t>
            </a:r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855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  <p:bldP spid="99" grpId="0"/>
      <p:bldP spid="3" grpId="0" animBg="1"/>
      <p:bldP spid="4" grpId="0" animBg="1"/>
      <p:bldP spid="5" grpId="0" animBg="1"/>
      <p:bldP spid="7" grpId="0" animBg="1"/>
      <p:bldP spid="37" grpId="0"/>
      <p:bldP spid="38" grpId="0"/>
      <p:bldP spid="39" grpId="0"/>
      <p:bldP spid="52" grpId="0"/>
      <p:bldP spid="53" grpId="0"/>
      <p:bldP spid="54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čtyřúhelníků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0" y="4860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Pomocí tří prvků sestrojíme trojúhelník (tři vrcholy trojúhelníku) a pomocí zbývajících dvou jej doplníme na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čtyřúhelník.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450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Při konstrukci obecného čtyřúhelníku musíme znát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pět prvků (stran, úhlů, úhlopříček, …)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5472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Při konstrukci rovnoběžníku nám stačí menší počet známých prvků, neboť při konstrukcích využíváme některé z vlastností rovnoběžníků. 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0" y="6120000"/>
            <a:ext cx="9154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Z rovnoběžníků již umíme sestrojit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čtverec a obdélník, </a:t>
            </a:r>
            <a:r>
              <a:rPr lang="cs-CZ" sz="1600" b="1" dirty="0" smtClean="0"/>
              <a:t>kde využíváme při konstrukci pravé úhly. </a:t>
            </a:r>
            <a:endParaRPr lang="cs-CZ" sz="1600" b="1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2987824" y="4077072"/>
            <a:ext cx="3600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2987824" y="2204864"/>
            <a:ext cx="360040" cy="1872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3347864" y="2204864"/>
            <a:ext cx="2376264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5724128" y="2780928"/>
            <a:ext cx="864096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V="1">
            <a:off x="2987824" y="2780928"/>
            <a:ext cx="2736304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6444208" y="40677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131840" y="19075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652120" y="24836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4572000" y="40050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6156176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4485616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843808" y="28228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802687" y="408185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089518" y="30475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e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781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5" grpId="0"/>
      <p:bldP spid="76" grpId="0"/>
      <p:bldP spid="19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čtverec ABCD s délkou strany 6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252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6 cm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858677" y="2863143"/>
            <a:ext cx="1584176" cy="1584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654775" y="4427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265992" y="4427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442853" y="25658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98637" y="25751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434741" y="44009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421351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434741" y="25031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498637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952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2334841" y="25195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2483768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3384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cxnSp>
        <p:nvCxnSpPr>
          <p:cNvPr id="79" name="Přímá spojnice 78"/>
          <p:cNvCxnSpPr/>
          <p:nvPr/>
        </p:nvCxnSpPr>
        <p:spPr bwMode="auto">
          <a:xfrm flipV="1">
            <a:off x="762787" y="31999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498635" y="314037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(A;6 cm)</a:t>
            </a:r>
            <a:endParaRPr lang="cs-CZ" b="1" dirty="0"/>
          </a:p>
        </p:txBody>
      </p:sp>
      <p:sp>
        <p:nvSpPr>
          <p:cNvPr id="8" name="Oblouk 7"/>
          <p:cNvSpPr/>
          <p:nvPr/>
        </p:nvSpPr>
        <p:spPr bwMode="auto">
          <a:xfrm rot="18832489">
            <a:off x="195714" y="2869138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H="1" flipV="1">
            <a:off x="859069" y="2528364"/>
            <a:ext cx="12122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 flipV="1">
            <a:off x="2443069" y="2499730"/>
            <a:ext cx="0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blouk 82"/>
          <p:cNvSpPr/>
          <p:nvPr/>
        </p:nvSpPr>
        <p:spPr bwMode="auto">
          <a:xfrm rot="18832489">
            <a:off x="1686382" y="2867485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120385" y="2719127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(B;6 cm)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2716567" y="2686861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⧠</a:t>
            </a:r>
            <a:r>
              <a:rPr lang="cs-CZ" b="1" dirty="0" smtClean="0"/>
              <a:t>ABCD</a:t>
            </a:r>
            <a:endParaRPr lang="cs-CZ" b="1" dirty="0"/>
          </a:p>
        </p:txBody>
      </p:sp>
      <p:sp>
        <p:nvSpPr>
          <p:cNvPr id="33" name="Obdélník 32"/>
          <p:cNvSpPr/>
          <p:nvPr/>
        </p:nvSpPr>
        <p:spPr bwMode="auto">
          <a:xfrm>
            <a:off x="871791" y="2865339"/>
            <a:ext cx="1584176" cy="158417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30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3" grpId="0" animBg="1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69" grpId="0"/>
      <p:bldP spid="70" grpId="0"/>
      <p:bldP spid="80" grpId="0"/>
      <p:bldP spid="81" grpId="0"/>
      <p:bldP spid="8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933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Konstrukce: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4998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čtverec ABCD s délkou strany 6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252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52898" y="5179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12898" y="51853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41357" y="25649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683568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835976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149656" y="3816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835976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49069" y="37742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952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275856" y="2348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3384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500442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(A;6 cm)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8413" y="2780928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(B;6 cm)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513634" y="2636912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⧠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864000" y="5040000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97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13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3132000" y="2340000"/>
            <a:ext cx="0" cy="27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860482" y="3356992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020722" y="2564904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972000" y="2703600"/>
            <a:ext cx="0" cy="2335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Oblouk 44"/>
          <p:cNvSpPr>
            <a:spLocks noChangeAspect="1"/>
          </p:cNvSpPr>
          <p:nvPr/>
        </p:nvSpPr>
        <p:spPr bwMode="auto">
          <a:xfrm rot="18832489">
            <a:off x="-51281" y="288000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 rot="18832489">
            <a:off x="2048923" y="288000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972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72000" y="288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3132000" y="2880000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972000" y="2878934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717715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69" grpId="0"/>
      <p:bldP spid="70" grpId="0"/>
      <p:bldP spid="80" grpId="0"/>
      <p:bldP spid="81" grpId="0"/>
      <p:bldP spid="84" grpId="0"/>
      <p:bldP spid="85" grpId="0"/>
      <p:bldP spid="86" grpId="0"/>
      <p:bldP spid="87" grpId="0"/>
      <p:bldP spid="88" grpId="0"/>
      <p:bldP spid="89" grpId="0"/>
      <p:bldP spid="45" grpId="0" animBg="1"/>
      <p:bldP spid="47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3908</TotalTime>
  <Words>3288</Words>
  <Application>Microsoft Office PowerPoint</Application>
  <PresentationFormat>Předvádění na obrazovce (4:3)</PresentationFormat>
  <Paragraphs>913</Paragraphs>
  <Slides>41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49" baseType="lpstr">
      <vt:lpstr>SimSun</vt:lpstr>
      <vt:lpstr>Arial</vt:lpstr>
      <vt:lpstr>Cambria Math</vt:lpstr>
      <vt:lpstr>Symbol</vt:lpstr>
      <vt:lpstr>Tahoma</vt:lpstr>
      <vt:lpstr>Times New Roman</vt:lpstr>
      <vt:lpstr>Wingdings</vt:lpstr>
      <vt:lpstr>Prezentace školení zaměstnanců</vt:lpstr>
      <vt:lpstr>Čtyřúhelníky, trojúhelníky, hranol - opakování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574</cp:revision>
  <dcterms:created xsi:type="dcterms:W3CDTF">2012-01-02T08:14:14Z</dcterms:created>
  <dcterms:modified xsi:type="dcterms:W3CDTF">2020-10-06T10:41:00Z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