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27"/>
  </p:notesMasterIdLst>
  <p:handoutMasterIdLst>
    <p:handoutMasterId r:id="rId28"/>
  </p:handoutMasterIdLst>
  <p:sldIdLst>
    <p:sldId id="256" r:id="rId2"/>
    <p:sldId id="316" r:id="rId3"/>
    <p:sldId id="328" r:id="rId4"/>
    <p:sldId id="335" r:id="rId5"/>
    <p:sldId id="341" r:id="rId6"/>
    <p:sldId id="336" r:id="rId7"/>
    <p:sldId id="342" r:id="rId8"/>
    <p:sldId id="343" r:id="rId9"/>
    <p:sldId id="344" r:id="rId10"/>
    <p:sldId id="345" r:id="rId11"/>
    <p:sldId id="346" r:id="rId12"/>
    <p:sldId id="347" r:id="rId13"/>
    <p:sldId id="348" r:id="rId14"/>
    <p:sldId id="349" r:id="rId15"/>
    <p:sldId id="350" r:id="rId16"/>
    <p:sldId id="351" r:id="rId17"/>
    <p:sldId id="352" r:id="rId18"/>
    <p:sldId id="353" r:id="rId19"/>
    <p:sldId id="354" r:id="rId20"/>
    <p:sldId id="355" r:id="rId21"/>
    <p:sldId id="356" r:id="rId22"/>
    <p:sldId id="357" r:id="rId23"/>
    <p:sldId id="358" r:id="rId24"/>
    <p:sldId id="359" r:id="rId25"/>
    <p:sldId id="360" r:id="rId26"/>
  </p:sldIdLst>
  <p:sldSz cx="9144000" cy="6858000" type="screen4x3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FFCC00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0" autoAdjust="0"/>
    <p:restoredTop sz="94600" autoAdjust="0"/>
  </p:normalViewPr>
  <p:slideViewPr>
    <p:cSldViewPr>
      <p:cViewPr varScale="1">
        <p:scale>
          <a:sx n="42" d="100"/>
          <a:sy n="42" d="100"/>
        </p:scale>
        <p:origin x="1326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6406260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23099242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6839179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7048632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22726702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image" Target="NULL"/><Relationship Id="rId1" Type="http://schemas.openxmlformats.org/officeDocument/2006/relationships/slideLayout" Target="../slideLayouts/slideLayout7.xml"/><Relationship Id="rId4" Type="http://schemas.openxmlformats.org/officeDocument/2006/relationships/image" Target="NUL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13" Type="http://schemas.openxmlformats.org/officeDocument/2006/relationships/image" Target="NULL"/><Relationship Id="rId18" Type="http://schemas.openxmlformats.org/officeDocument/2006/relationships/image" Target="NULL"/><Relationship Id="rId3" Type="http://schemas.openxmlformats.org/officeDocument/2006/relationships/image" Target="NULL"/><Relationship Id="rId7" Type="http://schemas.openxmlformats.org/officeDocument/2006/relationships/image" Target="NULL"/><Relationship Id="rId12" Type="http://schemas.openxmlformats.org/officeDocument/2006/relationships/image" Target="NULL"/><Relationship Id="rId17" Type="http://schemas.openxmlformats.org/officeDocument/2006/relationships/image" Target="NULL"/><Relationship Id="rId2" Type="http://schemas.openxmlformats.org/officeDocument/2006/relationships/image" Target="NULL"/><Relationship Id="rId16" Type="http://schemas.openxmlformats.org/officeDocument/2006/relationships/image" Target="NULL"/><Relationship Id="rId1" Type="http://schemas.openxmlformats.org/officeDocument/2006/relationships/slideLayout" Target="../slideLayouts/slideLayout7.xml"/><Relationship Id="rId6" Type="http://schemas.openxmlformats.org/officeDocument/2006/relationships/image" Target="NULL"/><Relationship Id="rId11" Type="http://schemas.openxmlformats.org/officeDocument/2006/relationships/image" Target="NULL"/><Relationship Id="rId5" Type="http://schemas.openxmlformats.org/officeDocument/2006/relationships/image" Target="NULL"/><Relationship Id="rId15" Type="http://schemas.openxmlformats.org/officeDocument/2006/relationships/image" Target="NULL"/><Relationship Id="rId10" Type="http://schemas.openxmlformats.org/officeDocument/2006/relationships/image" Target="NULL"/><Relationship Id="rId4" Type="http://schemas.openxmlformats.org/officeDocument/2006/relationships/image" Target="NULL"/><Relationship Id="rId9" Type="http://schemas.openxmlformats.org/officeDocument/2006/relationships/image" Target="NULL"/><Relationship Id="rId14" Type="http://schemas.openxmlformats.org/officeDocument/2006/relationships/image" Target="NUL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680592"/>
          </a:xfrm>
        </p:spPr>
        <p:txBody>
          <a:bodyPr/>
          <a:lstStyle/>
          <a:p>
            <a:pPr algn="ctr"/>
            <a:r>
              <a:rPr lang="cs-CZ" sz="6000" dirty="0" smtClean="0"/>
              <a:t>Shodnost trojúhelníků, středová souměrnost - opakování</a:t>
            </a:r>
            <a:endParaRPr lang="cs-CZ" sz="6000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</a:t>
            </a:r>
            <a:r>
              <a:rPr lang="cs-CZ" dirty="0" smtClean="0"/>
              <a:t>8. </a:t>
            </a:r>
            <a:r>
              <a:rPr lang="cs-CZ" dirty="0" smtClean="0"/>
              <a:t>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01913" y="188640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5400" dirty="0" smtClean="0"/>
              <a:t>Konstrukce trojúhelníků </a:t>
            </a:r>
          </a:p>
        </p:txBody>
      </p:sp>
      <p:sp>
        <p:nvSpPr>
          <p:cNvPr id="7" name="TextovéPole 6"/>
          <p:cNvSpPr txBox="1"/>
          <p:nvPr/>
        </p:nvSpPr>
        <p:spPr>
          <a:xfrm>
            <a:off x="720000" y="1980000"/>
            <a:ext cx="58863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u="sng" dirty="0" smtClean="0"/>
              <a:t>Postup při konstrukcích trojúhelníků:</a:t>
            </a:r>
            <a:endParaRPr lang="cs-CZ" sz="2000" b="1" u="sng" dirty="0"/>
          </a:p>
        </p:txBody>
      </p:sp>
      <p:sp>
        <p:nvSpPr>
          <p:cNvPr id="40" name="TextovéPole 39"/>
          <p:cNvSpPr txBox="1"/>
          <p:nvPr/>
        </p:nvSpPr>
        <p:spPr>
          <a:xfrm>
            <a:off x="360000" y="2520000"/>
            <a:ext cx="83624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1) Pozorně si přečteme a analyzujeme zadání úlohy.</a:t>
            </a:r>
            <a:endParaRPr lang="cs-CZ" b="1" dirty="0"/>
          </a:p>
        </p:txBody>
      </p:sp>
      <p:sp>
        <p:nvSpPr>
          <p:cNvPr id="41" name="TextovéPole 40"/>
          <p:cNvSpPr txBox="1"/>
          <p:nvPr/>
        </p:nvSpPr>
        <p:spPr>
          <a:xfrm>
            <a:off x="360000" y="3060000"/>
            <a:ext cx="85676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2) </a:t>
            </a:r>
            <a:r>
              <a:rPr lang="cs-CZ" b="1" dirty="0" smtClean="0">
                <a:solidFill>
                  <a:srgbClr val="FF0000"/>
                </a:solidFill>
              </a:rPr>
              <a:t>Náčrt</a:t>
            </a:r>
            <a:r>
              <a:rPr lang="cs-CZ" b="1" dirty="0" smtClean="0"/>
              <a:t> a </a:t>
            </a:r>
            <a:r>
              <a:rPr lang="cs-CZ" b="1" dirty="0" smtClean="0">
                <a:solidFill>
                  <a:srgbClr val="FF0000"/>
                </a:solidFill>
              </a:rPr>
              <a:t>Rozbor</a:t>
            </a:r>
            <a:r>
              <a:rPr lang="cs-CZ" b="1" dirty="0" smtClean="0"/>
              <a:t> úlohy, kde si načrtneme a zakreslujeme postup budoucí </a:t>
            </a:r>
            <a:br>
              <a:rPr lang="cs-CZ" b="1" dirty="0" smtClean="0"/>
            </a:br>
            <a:r>
              <a:rPr lang="cs-CZ" b="1" dirty="0" smtClean="0"/>
              <a:t>    konstrukce.</a:t>
            </a:r>
            <a:endParaRPr lang="cs-CZ" b="1" dirty="0"/>
          </a:p>
        </p:txBody>
      </p:sp>
      <p:sp>
        <p:nvSpPr>
          <p:cNvPr id="43" name="TextovéPole 42"/>
          <p:cNvSpPr txBox="1"/>
          <p:nvPr/>
        </p:nvSpPr>
        <p:spPr>
          <a:xfrm>
            <a:off x="360000" y="3780000"/>
            <a:ext cx="83624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3) </a:t>
            </a:r>
            <a:r>
              <a:rPr lang="cs-CZ" b="1" dirty="0">
                <a:solidFill>
                  <a:srgbClr val="FF0000"/>
                </a:solidFill>
              </a:rPr>
              <a:t>Postup konstrukce</a:t>
            </a:r>
            <a:r>
              <a:rPr lang="cs-CZ" b="1" dirty="0"/>
              <a:t> je přesný postup zapsaný pomocí matematických </a:t>
            </a:r>
            <a:r>
              <a:rPr lang="cs-CZ" b="1" dirty="0" smtClean="0"/>
              <a:t>  </a:t>
            </a:r>
            <a:br>
              <a:rPr lang="cs-CZ" b="1" dirty="0" smtClean="0"/>
            </a:br>
            <a:r>
              <a:rPr lang="cs-CZ" b="1" dirty="0" smtClean="0"/>
              <a:t>    značek </a:t>
            </a:r>
            <a:r>
              <a:rPr lang="cs-CZ" b="1" dirty="0"/>
              <a:t>- </a:t>
            </a:r>
            <a:r>
              <a:rPr lang="cs-CZ" b="1" dirty="0" smtClean="0"/>
              <a:t>symbolů, </a:t>
            </a:r>
            <a:r>
              <a:rPr lang="cs-CZ" b="1" dirty="0"/>
              <a:t>písmen a čísel.</a:t>
            </a:r>
          </a:p>
        </p:txBody>
      </p:sp>
      <p:sp>
        <p:nvSpPr>
          <p:cNvPr id="44" name="TextovéPole 43"/>
          <p:cNvSpPr txBox="1"/>
          <p:nvPr/>
        </p:nvSpPr>
        <p:spPr>
          <a:xfrm>
            <a:off x="360000" y="4500000"/>
            <a:ext cx="83624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4) </a:t>
            </a:r>
            <a:r>
              <a:rPr lang="cs-CZ" b="1" dirty="0" smtClean="0">
                <a:solidFill>
                  <a:srgbClr val="FF0000"/>
                </a:solidFill>
              </a:rPr>
              <a:t>Konstrukce</a:t>
            </a:r>
            <a:r>
              <a:rPr lang="cs-CZ" b="1" dirty="0" smtClean="0"/>
              <a:t> – samotné (přesné) narýsování trojúhelníku.</a:t>
            </a:r>
            <a:endParaRPr lang="cs-CZ" b="1" dirty="0"/>
          </a:p>
        </p:txBody>
      </p:sp>
      <p:sp>
        <p:nvSpPr>
          <p:cNvPr id="56" name="TextovéPole 55"/>
          <p:cNvSpPr txBox="1"/>
          <p:nvPr/>
        </p:nvSpPr>
        <p:spPr>
          <a:xfrm>
            <a:off x="360000" y="5040000"/>
            <a:ext cx="83624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5) </a:t>
            </a:r>
            <a:r>
              <a:rPr lang="cs-CZ" b="1" dirty="0" smtClean="0">
                <a:solidFill>
                  <a:srgbClr val="FF0000"/>
                </a:solidFill>
              </a:rPr>
              <a:t>Důkaz</a:t>
            </a:r>
            <a:r>
              <a:rPr lang="cs-CZ" b="1" dirty="0" smtClean="0"/>
              <a:t> – ověření, zda sestrojený trojúhelník odpovídá zadání.</a:t>
            </a:r>
            <a:endParaRPr lang="cs-CZ" b="1" dirty="0"/>
          </a:p>
        </p:txBody>
      </p:sp>
      <p:sp>
        <p:nvSpPr>
          <p:cNvPr id="57" name="TextovéPole 56"/>
          <p:cNvSpPr txBox="1"/>
          <p:nvPr/>
        </p:nvSpPr>
        <p:spPr>
          <a:xfrm>
            <a:off x="360000" y="5580000"/>
            <a:ext cx="83624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6) </a:t>
            </a:r>
            <a:r>
              <a:rPr lang="cs-CZ" b="1" dirty="0" smtClean="0">
                <a:solidFill>
                  <a:srgbClr val="FF0000"/>
                </a:solidFill>
              </a:rPr>
              <a:t>Diskuze</a:t>
            </a:r>
            <a:r>
              <a:rPr lang="cs-CZ" b="1" dirty="0" smtClean="0"/>
              <a:t> – zjištění možného počtu řešení za daných podmínek </a:t>
            </a:r>
            <a:br>
              <a:rPr lang="cs-CZ" b="1" dirty="0" smtClean="0"/>
            </a:br>
            <a:r>
              <a:rPr lang="cs-CZ" b="1" dirty="0" smtClean="0"/>
              <a:t>    (využití především od 8. </a:t>
            </a:r>
            <a:r>
              <a:rPr lang="cs-CZ" b="1" dirty="0"/>
              <a:t>r</a:t>
            </a:r>
            <a:r>
              <a:rPr lang="cs-CZ" b="1" dirty="0" smtClean="0"/>
              <a:t>očníku)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361704229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40" grpId="0"/>
      <p:bldP spid="41" grpId="0"/>
      <p:bldP spid="43" grpId="0"/>
      <p:bldP spid="44" grpId="0"/>
      <p:bldP spid="56" grpId="0"/>
      <p:bldP spid="5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01913" y="260648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5400" dirty="0" smtClean="0"/>
              <a:t>Konstrukce trojúhelníků</a:t>
            </a:r>
          </a:p>
          <a:p>
            <a:pPr algn="ctr"/>
            <a:r>
              <a:rPr lang="cs-CZ" sz="5400" dirty="0" smtClean="0"/>
              <a:t>Věta </a:t>
            </a:r>
            <a:r>
              <a:rPr lang="cs-CZ" sz="5400" dirty="0" err="1" smtClean="0"/>
              <a:t>sss</a:t>
            </a:r>
            <a:endParaRPr lang="cs-CZ" sz="5400" dirty="0"/>
          </a:p>
        </p:txBody>
      </p:sp>
      <p:sp>
        <p:nvSpPr>
          <p:cNvPr id="7" name="TextovéPole 6"/>
          <p:cNvSpPr txBox="1"/>
          <p:nvPr/>
        </p:nvSpPr>
        <p:spPr>
          <a:xfrm>
            <a:off x="0" y="1945851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/>
              <a:t>Sestrojte trojúhelník ABC je-li: a = 45 mm; b = 72 mm a c = 56 mm.</a:t>
            </a:r>
            <a:endParaRPr lang="cs-CZ" sz="2000" b="1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179513" y="2345961"/>
            <a:ext cx="5904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1) Pozorně si přečteme a analyzujeme zadání úlohy.</a:t>
            </a:r>
            <a:endParaRPr lang="cs-CZ" b="1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73813" y="2715293"/>
            <a:ext cx="86509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Abychom trojúhelník mohli sestrojit musí platit trojúhelníková nerovnost (trojúhelníkové nerovnosti).</a:t>
            </a:r>
            <a:endParaRPr lang="cs-CZ" b="1" dirty="0"/>
          </a:p>
        </p:txBody>
      </p:sp>
      <p:sp>
        <p:nvSpPr>
          <p:cNvPr id="5" name="TextovéPole 4"/>
          <p:cNvSpPr txBox="1"/>
          <p:nvPr/>
        </p:nvSpPr>
        <p:spPr>
          <a:xfrm>
            <a:off x="3420000" y="3600000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a</a:t>
            </a:r>
            <a:r>
              <a:rPr lang="cs-CZ" b="1" dirty="0" smtClean="0"/>
              <a:t> + c &gt; b</a:t>
            </a:r>
            <a:endParaRPr lang="cs-CZ" b="1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3204000" y="4320000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45 + 56 &gt; 72</a:t>
            </a:r>
            <a:endParaRPr lang="cs-CZ" b="1" dirty="0"/>
          </a:p>
        </p:txBody>
      </p:sp>
      <p:sp>
        <p:nvSpPr>
          <p:cNvPr id="29" name="TextovéPole 28"/>
          <p:cNvSpPr txBox="1"/>
          <p:nvPr/>
        </p:nvSpPr>
        <p:spPr>
          <a:xfrm>
            <a:off x="3600000" y="5040000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smtClean="0"/>
              <a:t>101 &gt; 72</a:t>
            </a:r>
            <a:endParaRPr lang="cs-CZ" b="1" u="sn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ovéPole 5"/>
              <p:cNvSpPr txBox="1"/>
              <p:nvPr/>
            </p:nvSpPr>
            <p:spPr>
              <a:xfrm>
                <a:off x="2952000" y="5760000"/>
                <a:ext cx="216019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0" smtClean="0">
                          <a:latin typeface="Cambria Math"/>
                          <a:ea typeface="Cambria Math"/>
                        </a:rPr>
                        <m:t>∆ </m:t>
                      </m:r>
                      <m:r>
                        <a:rPr lang="cs-CZ" sz="2400" b="1" i="0" smtClean="0">
                          <a:latin typeface="Cambria Math"/>
                          <a:ea typeface="Cambria Math"/>
                        </a:rPr>
                        <m:t>𝐥𝐳𝐞</m:t>
                      </m:r>
                      <m:r>
                        <a:rPr lang="cs-CZ" sz="2400" b="1" i="0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cs-CZ" sz="2400" b="1" i="0" smtClean="0">
                          <a:latin typeface="Cambria Math"/>
                          <a:ea typeface="Cambria Math"/>
                        </a:rPr>
                        <m:t>𝐬𝐞𝐬𝐭𝐫𝐨𝐣𝐢𝐭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 xmlns="">
          <p:sp>
            <p:nvSpPr>
              <p:cNvPr id="6" name="TextovéPol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52000" y="5760000"/>
                <a:ext cx="2160192" cy="461665"/>
              </a:xfrm>
              <a:prstGeom prst="rect">
                <a:avLst/>
              </a:prstGeom>
              <a:blipFill rotWithShape="1">
                <a:blip r:embed="rId2"/>
                <a:stretch>
                  <a:fillRect r="-1408" b="-1842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6010497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2" grpId="0"/>
      <p:bldP spid="27" grpId="0"/>
      <p:bldP spid="5" grpId="0"/>
      <p:bldP spid="28" grpId="0"/>
      <p:bldP spid="29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01913" y="260648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5400" dirty="0" smtClean="0"/>
              <a:t>Konstrukce trojúhelníků</a:t>
            </a:r>
          </a:p>
          <a:p>
            <a:pPr algn="ctr"/>
            <a:r>
              <a:rPr lang="cs-CZ" sz="5400" dirty="0" smtClean="0"/>
              <a:t>Věta </a:t>
            </a:r>
            <a:r>
              <a:rPr lang="cs-CZ" sz="5400" dirty="0" err="1" smtClean="0"/>
              <a:t>sss</a:t>
            </a:r>
            <a:endParaRPr lang="cs-CZ" sz="5400" dirty="0"/>
          </a:p>
        </p:txBody>
      </p:sp>
      <p:sp>
        <p:nvSpPr>
          <p:cNvPr id="7" name="TextovéPole 6"/>
          <p:cNvSpPr txBox="1"/>
          <p:nvPr/>
        </p:nvSpPr>
        <p:spPr>
          <a:xfrm>
            <a:off x="0" y="1945851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/>
              <a:t>Sestrojte trojúhelník ABC je-li: a = 45 mm; b = 72 mm a c = 56 mm.</a:t>
            </a:r>
            <a:endParaRPr lang="cs-CZ" sz="2000" b="1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0" y="2345961"/>
            <a:ext cx="91439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/>
              <a:t>2) Náčrt a Rozbor úlohy, kde si načrtneme a zakreslujeme postup budoucí </a:t>
            </a:r>
            <a:r>
              <a:rPr lang="cs-CZ" sz="1600" b="1" dirty="0" smtClean="0"/>
              <a:t>konstrukce</a:t>
            </a:r>
            <a:r>
              <a:rPr lang="cs-CZ" sz="1600" b="1" dirty="0"/>
              <a:t>.</a:t>
            </a:r>
          </a:p>
        </p:txBody>
      </p:sp>
      <p:sp>
        <p:nvSpPr>
          <p:cNvPr id="27" name="TextovéPole 26"/>
          <p:cNvSpPr txBox="1"/>
          <p:nvPr/>
        </p:nvSpPr>
        <p:spPr>
          <a:xfrm>
            <a:off x="4860000" y="3420000"/>
            <a:ext cx="3491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1. BC; |BC| = 45 mm</a:t>
            </a:r>
            <a:endParaRPr lang="cs-CZ" b="1" dirty="0"/>
          </a:p>
        </p:txBody>
      </p:sp>
      <p:cxnSp>
        <p:nvCxnSpPr>
          <p:cNvPr id="4" name="Přímá spojnice 3"/>
          <p:cNvCxnSpPr/>
          <p:nvPr/>
        </p:nvCxnSpPr>
        <p:spPr bwMode="auto">
          <a:xfrm flipV="1">
            <a:off x="467544" y="3356992"/>
            <a:ext cx="1944216" cy="151216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Přímá spojnice 8"/>
          <p:cNvCxnSpPr/>
          <p:nvPr/>
        </p:nvCxnSpPr>
        <p:spPr bwMode="auto">
          <a:xfrm flipH="1">
            <a:off x="2123728" y="3356992"/>
            <a:ext cx="288032" cy="286467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Přímá spojnice 10"/>
          <p:cNvCxnSpPr/>
          <p:nvPr/>
        </p:nvCxnSpPr>
        <p:spPr bwMode="auto">
          <a:xfrm>
            <a:off x="467544" y="4869160"/>
            <a:ext cx="1656184" cy="135250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TextovéPole 11"/>
          <p:cNvSpPr txBox="1"/>
          <p:nvPr/>
        </p:nvSpPr>
        <p:spPr>
          <a:xfrm>
            <a:off x="2267744" y="297334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179512" y="504000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2160712" y="6227689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1007604" y="554541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2204120" y="467066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1166773" y="3858335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356" y="2661714"/>
            <a:ext cx="91436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/>
              <a:t>3) Postup konstrukce je přesný postup zapsaný pomocí </a:t>
            </a:r>
            <a:r>
              <a:rPr lang="cs-CZ" sz="1600" b="1" dirty="0" smtClean="0"/>
              <a:t>matematických značek </a:t>
            </a:r>
            <a:r>
              <a:rPr lang="cs-CZ" sz="1600" b="1" dirty="0"/>
              <a:t>- </a:t>
            </a:r>
            <a:r>
              <a:rPr lang="cs-CZ" sz="1600" b="1" dirty="0" smtClean="0"/>
              <a:t>symbolů, </a:t>
            </a:r>
            <a:br>
              <a:rPr lang="cs-CZ" sz="1600" b="1" dirty="0" smtClean="0"/>
            </a:br>
            <a:r>
              <a:rPr lang="cs-CZ" sz="1600" b="1" dirty="0" smtClean="0"/>
              <a:t>    písmen </a:t>
            </a:r>
            <a:r>
              <a:rPr lang="cs-CZ" sz="1600" b="1" dirty="0"/>
              <a:t>a čísel.</a:t>
            </a:r>
          </a:p>
        </p:txBody>
      </p:sp>
      <p:sp>
        <p:nvSpPr>
          <p:cNvPr id="24" name="TextovéPole 23"/>
          <p:cNvSpPr txBox="1"/>
          <p:nvPr/>
        </p:nvSpPr>
        <p:spPr>
          <a:xfrm>
            <a:off x="4860000" y="3060000"/>
            <a:ext cx="3491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smtClean="0"/>
              <a:t>Postup konstrukce:</a:t>
            </a:r>
            <a:endParaRPr lang="cs-CZ" b="1" u="sng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191707" y="3246489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smtClean="0"/>
              <a:t>Rozbor:</a:t>
            </a:r>
            <a:endParaRPr lang="cs-CZ" b="1" u="sng" dirty="0"/>
          </a:p>
        </p:txBody>
      </p:sp>
      <p:cxnSp>
        <p:nvCxnSpPr>
          <p:cNvPr id="26" name="Přímá spojnice 25"/>
          <p:cNvCxnSpPr/>
          <p:nvPr/>
        </p:nvCxnSpPr>
        <p:spPr bwMode="auto">
          <a:xfrm flipV="1">
            <a:off x="468000" y="3358800"/>
            <a:ext cx="1944216" cy="1512168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Přímá spojnice 29"/>
          <p:cNvCxnSpPr/>
          <p:nvPr/>
        </p:nvCxnSpPr>
        <p:spPr bwMode="auto">
          <a:xfrm flipH="1">
            <a:off x="2124000" y="3358800"/>
            <a:ext cx="288032" cy="2864673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Přímá spojnice 30"/>
          <p:cNvCxnSpPr/>
          <p:nvPr/>
        </p:nvCxnSpPr>
        <p:spPr bwMode="auto">
          <a:xfrm>
            <a:off x="468000" y="4870800"/>
            <a:ext cx="1656184" cy="1352505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2" name="TextovéPole 31"/>
          <p:cNvSpPr txBox="1"/>
          <p:nvPr/>
        </p:nvSpPr>
        <p:spPr>
          <a:xfrm>
            <a:off x="4860000" y="3780000"/>
            <a:ext cx="3491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2</a:t>
            </a:r>
            <a:r>
              <a:rPr lang="cs-CZ" b="1" dirty="0" smtClean="0"/>
              <a:t>. k</a:t>
            </a:r>
            <a:r>
              <a:rPr lang="cs-CZ" b="1" baseline="-25000" dirty="0" smtClean="0"/>
              <a:t>1</a:t>
            </a:r>
            <a:r>
              <a:rPr lang="cs-CZ" b="1" dirty="0" smtClean="0"/>
              <a:t>; k</a:t>
            </a:r>
            <a:r>
              <a:rPr lang="cs-CZ" b="1" baseline="-25000" dirty="0" smtClean="0"/>
              <a:t>1</a:t>
            </a:r>
            <a:r>
              <a:rPr lang="cs-CZ" b="1" dirty="0" smtClean="0"/>
              <a:t>(B; c = 56 mm)</a:t>
            </a:r>
            <a:endParaRPr lang="cs-CZ" b="1" dirty="0"/>
          </a:p>
        </p:txBody>
      </p:sp>
      <p:sp>
        <p:nvSpPr>
          <p:cNvPr id="33" name="TextovéPole 32"/>
          <p:cNvSpPr txBox="1"/>
          <p:nvPr/>
        </p:nvSpPr>
        <p:spPr>
          <a:xfrm>
            <a:off x="4860000" y="4140000"/>
            <a:ext cx="3491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3. k</a:t>
            </a:r>
            <a:r>
              <a:rPr lang="cs-CZ" b="1" baseline="-25000" dirty="0" smtClean="0"/>
              <a:t>2</a:t>
            </a:r>
            <a:r>
              <a:rPr lang="cs-CZ" b="1" dirty="0" smtClean="0"/>
              <a:t>; k</a:t>
            </a:r>
            <a:r>
              <a:rPr lang="cs-CZ" b="1" baseline="-25000" dirty="0" smtClean="0"/>
              <a:t>2</a:t>
            </a:r>
            <a:r>
              <a:rPr lang="cs-CZ" b="1" dirty="0" smtClean="0"/>
              <a:t>(C; b = 72 mm)</a:t>
            </a:r>
            <a:endParaRPr lang="cs-CZ" b="1" dirty="0"/>
          </a:p>
        </p:txBody>
      </p:sp>
      <p:sp>
        <p:nvSpPr>
          <p:cNvPr id="34" name="TextovéPole 33"/>
          <p:cNvSpPr txBox="1"/>
          <p:nvPr/>
        </p:nvSpPr>
        <p:spPr>
          <a:xfrm>
            <a:off x="4860000" y="4500000"/>
            <a:ext cx="20975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4. A; A </a:t>
            </a:r>
            <a:r>
              <a:rPr lang="cs-CZ" b="1" dirty="0" smtClean="0">
                <a:latin typeface="Cambria Math"/>
                <a:ea typeface="Cambria Math"/>
              </a:rPr>
              <a:t>∈ k</a:t>
            </a:r>
            <a:r>
              <a:rPr lang="cs-CZ" b="1" baseline="-25000" dirty="0" smtClean="0">
                <a:latin typeface="Cambria Math"/>
                <a:ea typeface="Cambria Math"/>
              </a:rPr>
              <a:t>1 </a:t>
            </a:r>
            <a:r>
              <a:rPr lang="cs-CZ" b="1" dirty="0" smtClean="0">
                <a:latin typeface="Cambria Math"/>
                <a:ea typeface="Cambria Math"/>
              </a:rPr>
              <a:t>∩ k</a:t>
            </a:r>
            <a:r>
              <a:rPr lang="cs-CZ" b="1" baseline="-25000" dirty="0" smtClean="0">
                <a:latin typeface="Cambria Math"/>
                <a:ea typeface="Cambria Math"/>
              </a:rPr>
              <a:t>2</a:t>
            </a:r>
            <a:endParaRPr lang="cs-CZ" b="1" baseline="-25000" dirty="0"/>
          </a:p>
        </p:txBody>
      </p:sp>
      <p:sp>
        <p:nvSpPr>
          <p:cNvPr id="35" name="TextovéPole 34"/>
          <p:cNvSpPr txBox="1"/>
          <p:nvPr/>
        </p:nvSpPr>
        <p:spPr>
          <a:xfrm>
            <a:off x="4860000" y="4860000"/>
            <a:ext cx="3491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5. </a:t>
            </a:r>
            <a:r>
              <a:rPr lang="cs-CZ" b="1" dirty="0" smtClean="0">
                <a:latin typeface="Cambria Math"/>
                <a:ea typeface="Cambria Math"/>
              </a:rPr>
              <a:t>△ </a:t>
            </a:r>
            <a:r>
              <a:rPr lang="cs-CZ" b="1" dirty="0" smtClean="0">
                <a:latin typeface="Arial" pitchFamily="34" charset="0"/>
                <a:ea typeface="Cambria Math"/>
                <a:cs typeface="Arial" pitchFamily="34" charset="0"/>
              </a:rPr>
              <a:t>ABC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5400000" y="5760000"/>
            <a:ext cx="33843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>
                <a:latin typeface="Cambria Math"/>
                <a:ea typeface="Cambria Math"/>
              </a:rPr>
              <a:t>∈ </a:t>
            </a:r>
            <a:r>
              <a:rPr lang="cs-CZ" b="1" dirty="0" smtClean="0">
                <a:latin typeface="Cambria Math"/>
                <a:ea typeface="Cambria Math"/>
                <a:sym typeface="Symbol"/>
              </a:rPr>
              <a:t> </a:t>
            </a:r>
            <a:r>
              <a:rPr lang="cs-CZ" b="1" dirty="0" smtClean="0">
                <a:latin typeface="Arial" pitchFamily="34" charset="0"/>
                <a:ea typeface="Cambria Math"/>
                <a:cs typeface="Arial" pitchFamily="34" charset="0"/>
                <a:sym typeface="Symbol"/>
              </a:rPr>
              <a:t>leží na; je prvkem; náleží</a:t>
            </a:r>
            <a:r>
              <a:rPr lang="cs-CZ" b="1" dirty="0" smtClean="0">
                <a:latin typeface="Arial" pitchFamily="34" charset="0"/>
                <a:ea typeface="Cambria Math"/>
                <a:cs typeface="Arial" pitchFamily="34" charset="0"/>
              </a:rPr>
              <a:t> </a:t>
            </a:r>
            <a:endParaRPr lang="cs-CZ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Obdélník 35"/>
          <p:cNvSpPr/>
          <p:nvPr/>
        </p:nvSpPr>
        <p:spPr>
          <a:xfrm>
            <a:off x="5400000" y="6120000"/>
            <a:ext cx="26642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>
                <a:latin typeface="Cambria Math"/>
                <a:ea typeface="Cambria Math"/>
              </a:rPr>
              <a:t>∩</a:t>
            </a:r>
            <a:r>
              <a:rPr lang="cs-CZ" b="1" dirty="0" smtClean="0">
                <a:latin typeface="Cambria Math"/>
                <a:ea typeface="Cambria Math"/>
              </a:rPr>
              <a:t> </a:t>
            </a:r>
            <a:r>
              <a:rPr lang="cs-CZ" b="1" dirty="0" smtClean="0">
                <a:latin typeface="Cambria Math"/>
                <a:ea typeface="Cambria Math"/>
                <a:sym typeface="Symbol"/>
              </a:rPr>
              <a:t> </a:t>
            </a:r>
            <a:r>
              <a:rPr lang="cs-CZ" b="1" dirty="0" smtClean="0">
                <a:latin typeface="Arial" pitchFamily="34" charset="0"/>
                <a:ea typeface="Cambria Math"/>
                <a:cs typeface="Arial" pitchFamily="34" charset="0"/>
                <a:sym typeface="Symbol"/>
              </a:rPr>
              <a:t>průnik; průsečík</a:t>
            </a:r>
            <a:r>
              <a:rPr lang="cs-CZ" b="1" dirty="0" smtClean="0">
                <a:latin typeface="Arial" pitchFamily="34" charset="0"/>
                <a:ea typeface="Cambria Math"/>
                <a:cs typeface="Arial" pitchFamily="34" charset="0"/>
              </a:rPr>
              <a:t> </a:t>
            </a:r>
            <a:endParaRPr lang="cs-CZ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Oblouk 13"/>
          <p:cNvSpPr/>
          <p:nvPr/>
        </p:nvSpPr>
        <p:spPr bwMode="auto">
          <a:xfrm rot="18778309">
            <a:off x="1614099" y="3378347"/>
            <a:ext cx="1656183" cy="1656183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7" name="Oblouk 36"/>
          <p:cNvSpPr/>
          <p:nvPr/>
        </p:nvSpPr>
        <p:spPr bwMode="auto">
          <a:xfrm>
            <a:off x="1007604" y="3136404"/>
            <a:ext cx="1656183" cy="1656183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8" name="TextovéPole 37"/>
          <p:cNvSpPr txBox="1"/>
          <p:nvPr/>
        </p:nvSpPr>
        <p:spPr>
          <a:xfrm>
            <a:off x="2699792" y="370380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k</a:t>
            </a:r>
            <a:r>
              <a:rPr lang="cs-CZ" baseline="-25000" dirty="0" smtClean="0"/>
              <a:t>1</a:t>
            </a:r>
            <a:endParaRPr lang="cs-CZ" baseline="-25000" dirty="0"/>
          </a:p>
        </p:txBody>
      </p:sp>
      <p:sp>
        <p:nvSpPr>
          <p:cNvPr id="39" name="TextovéPole 38"/>
          <p:cNvSpPr txBox="1"/>
          <p:nvPr/>
        </p:nvSpPr>
        <p:spPr>
          <a:xfrm>
            <a:off x="2843808" y="321297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k</a:t>
            </a:r>
            <a:r>
              <a:rPr lang="cs-CZ" baseline="-25000" dirty="0" smtClean="0"/>
              <a:t>2</a:t>
            </a:r>
            <a:endParaRPr lang="cs-CZ" baseline="-25000" dirty="0"/>
          </a:p>
        </p:txBody>
      </p:sp>
    </p:spTree>
    <p:extLst>
      <p:ext uri="{BB962C8B-B14F-4D97-AF65-F5344CB8AC3E}">
        <p14:creationId xmlns:p14="http://schemas.microsoft.com/office/powerpoint/2010/main" val="297427459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7" grpId="0"/>
      <p:bldP spid="12" grpId="0"/>
      <p:bldP spid="17" grpId="0"/>
      <p:bldP spid="18" grpId="0"/>
      <p:bldP spid="19" grpId="0"/>
      <p:bldP spid="20" grpId="0"/>
      <p:bldP spid="21" grpId="0"/>
      <p:bldP spid="23" grpId="0"/>
      <p:bldP spid="24" grpId="0"/>
      <p:bldP spid="25" grpId="0"/>
      <p:bldP spid="32" grpId="0"/>
      <p:bldP spid="33" grpId="0"/>
      <p:bldP spid="34" grpId="0"/>
      <p:bldP spid="35" grpId="0"/>
      <p:bldP spid="13" grpId="0"/>
      <p:bldP spid="36" grpId="0"/>
      <p:bldP spid="14" grpId="0" animBg="1"/>
      <p:bldP spid="37" grpId="0" animBg="1"/>
      <p:bldP spid="38" grpId="0"/>
      <p:bldP spid="3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01913" y="260648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5400" dirty="0" smtClean="0"/>
              <a:t>Konstrukce trojúhelníků</a:t>
            </a:r>
          </a:p>
          <a:p>
            <a:pPr algn="ctr"/>
            <a:r>
              <a:rPr lang="cs-CZ" sz="5400" dirty="0" smtClean="0"/>
              <a:t>Věta </a:t>
            </a:r>
            <a:r>
              <a:rPr lang="cs-CZ" sz="5400" dirty="0" err="1" smtClean="0"/>
              <a:t>sss</a:t>
            </a:r>
            <a:endParaRPr lang="cs-CZ" sz="5400" dirty="0"/>
          </a:p>
        </p:txBody>
      </p:sp>
      <p:sp>
        <p:nvSpPr>
          <p:cNvPr id="7" name="TextovéPole 6"/>
          <p:cNvSpPr txBox="1"/>
          <p:nvPr/>
        </p:nvSpPr>
        <p:spPr>
          <a:xfrm>
            <a:off x="0" y="1945851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/>
              <a:t>Sestrojte trojúhelník ABC je-li: a = 45 mm; b = 72 mm a c = 56 mm.</a:t>
            </a:r>
            <a:endParaRPr lang="cs-CZ" sz="2000" b="1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0" y="2345961"/>
            <a:ext cx="91439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/>
              <a:t>4) Konstrukce – samotné (přesné) narýsování trojúhelníku.</a:t>
            </a:r>
          </a:p>
        </p:txBody>
      </p:sp>
      <p:sp>
        <p:nvSpPr>
          <p:cNvPr id="27" name="TextovéPole 26"/>
          <p:cNvSpPr txBox="1"/>
          <p:nvPr/>
        </p:nvSpPr>
        <p:spPr>
          <a:xfrm>
            <a:off x="5328144" y="3420000"/>
            <a:ext cx="3491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1. BC; |BC| = 45 mm</a:t>
            </a:r>
            <a:endParaRPr lang="cs-CZ" b="1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5328144" y="3060000"/>
            <a:ext cx="3491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smtClean="0"/>
              <a:t>Postup konstrukce:</a:t>
            </a:r>
            <a:endParaRPr lang="cs-CZ" b="1" u="sng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5328144" y="3780000"/>
            <a:ext cx="3491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2</a:t>
            </a:r>
            <a:r>
              <a:rPr lang="cs-CZ" b="1" dirty="0" smtClean="0"/>
              <a:t>. k</a:t>
            </a:r>
            <a:r>
              <a:rPr lang="cs-CZ" b="1" baseline="-25000" dirty="0" smtClean="0"/>
              <a:t>1</a:t>
            </a:r>
            <a:r>
              <a:rPr lang="cs-CZ" b="1" dirty="0" smtClean="0"/>
              <a:t>; k</a:t>
            </a:r>
            <a:r>
              <a:rPr lang="cs-CZ" b="1" baseline="-25000" dirty="0" smtClean="0"/>
              <a:t>1</a:t>
            </a:r>
            <a:r>
              <a:rPr lang="cs-CZ" b="1" dirty="0" smtClean="0"/>
              <a:t>(B; c = 56 mm)</a:t>
            </a:r>
            <a:endParaRPr lang="cs-CZ" b="1" dirty="0"/>
          </a:p>
        </p:txBody>
      </p:sp>
      <p:sp>
        <p:nvSpPr>
          <p:cNvPr id="33" name="TextovéPole 32"/>
          <p:cNvSpPr txBox="1"/>
          <p:nvPr/>
        </p:nvSpPr>
        <p:spPr>
          <a:xfrm>
            <a:off x="5328144" y="4140000"/>
            <a:ext cx="3491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3. k</a:t>
            </a:r>
            <a:r>
              <a:rPr lang="cs-CZ" b="1" baseline="-25000" dirty="0" smtClean="0"/>
              <a:t>2</a:t>
            </a:r>
            <a:r>
              <a:rPr lang="cs-CZ" b="1" dirty="0" smtClean="0"/>
              <a:t>; k</a:t>
            </a:r>
            <a:r>
              <a:rPr lang="cs-CZ" b="1" baseline="-25000" dirty="0" smtClean="0"/>
              <a:t>2</a:t>
            </a:r>
            <a:r>
              <a:rPr lang="cs-CZ" b="1" dirty="0" smtClean="0"/>
              <a:t>(C; b = 72 mm)</a:t>
            </a:r>
            <a:endParaRPr lang="cs-CZ" b="1" dirty="0"/>
          </a:p>
        </p:txBody>
      </p:sp>
      <p:sp>
        <p:nvSpPr>
          <p:cNvPr id="34" name="TextovéPole 33"/>
          <p:cNvSpPr txBox="1"/>
          <p:nvPr/>
        </p:nvSpPr>
        <p:spPr>
          <a:xfrm>
            <a:off x="5328144" y="4500000"/>
            <a:ext cx="20975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4. A; A </a:t>
            </a:r>
            <a:r>
              <a:rPr lang="cs-CZ" b="1" dirty="0" smtClean="0">
                <a:latin typeface="Cambria Math"/>
                <a:ea typeface="Cambria Math"/>
              </a:rPr>
              <a:t>∈ k</a:t>
            </a:r>
            <a:r>
              <a:rPr lang="cs-CZ" b="1" baseline="-25000" dirty="0" smtClean="0">
                <a:latin typeface="Cambria Math"/>
                <a:ea typeface="Cambria Math"/>
              </a:rPr>
              <a:t>1 </a:t>
            </a:r>
            <a:r>
              <a:rPr lang="cs-CZ" b="1" dirty="0" smtClean="0">
                <a:latin typeface="Cambria Math"/>
                <a:ea typeface="Cambria Math"/>
              </a:rPr>
              <a:t>∩ k</a:t>
            </a:r>
            <a:r>
              <a:rPr lang="cs-CZ" b="1" baseline="-25000" dirty="0" smtClean="0">
                <a:latin typeface="Cambria Math"/>
                <a:ea typeface="Cambria Math"/>
              </a:rPr>
              <a:t>2</a:t>
            </a:r>
            <a:endParaRPr lang="cs-CZ" b="1" baseline="-25000" dirty="0"/>
          </a:p>
        </p:txBody>
      </p:sp>
      <p:sp>
        <p:nvSpPr>
          <p:cNvPr id="35" name="TextovéPole 34"/>
          <p:cNvSpPr txBox="1"/>
          <p:nvPr/>
        </p:nvSpPr>
        <p:spPr>
          <a:xfrm>
            <a:off x="5328144" y="4860000"/>
            <a:ext cx="3491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5. </a:t>
            </a:r>
            <a:r>
              <a:rPr lang="cs-CZ" b="1" dirty="0" smtClean="0">
                <a:latin typeface="Cambria Math"/>
                <a:ea typeface="Cambria Math"/>
              </a:rPr>
              <a:t>△ </a:t>
            </a:r>
            <a:r>
              <a:rPr lang="cs-CZ" b="1" dirty="0" smtClean="0">
                <a:latin typeface="Arial" pitchFamily="34" charset="0"/>
                <a:ea typeface="Cambria Math"/>
                <a:cs typeface="Arial" pitchFamily="34" charset="0"/>
              </a:rPr>
              <a:t>ABC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TextovéPole 39"/>
          <p:cNvSpPr txBox="1"/>
          <p:nvPr/>
        </p:nvSpPr>
        <p:spPr>
          <a:xfrm>
            <a:off x="251520" y="2716115"/>
            <a:ext cx="3491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smtClean="0"/>
              <a:t>Konstrukce:</a:t>
            </a:r>
            <a:endParaRPr lang="cs-CZ" b="1" u="sng" dirty="0"/>
          </a:p>
        </p:txBody>
      </p:sp>
      <p:cxnSp>
        <p:nvCxnSpPr>
          <p:cNvPr id="5" name="Přímá spojnice 4"/>
          <p:cNvCxnSpPr/>
          <p:nvPr/>
        </p:nvCxnSpPr>
        <p:spPr bwMode="auto">
          <a:xfrm>
            <a:off x="1367872" y="5773914"/>
            <a:ext cx="2052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Přímá spojnice 7"/>
          <p:cNvCxnSpPr/>
          <p:nvPr/>
        </p:nvCxnSpPr>
        <p:spPr bwMode="auto">
          <a:xfrm>
            <a:off x="1583896" y="5661248"/>
            <a:ext cx="0" cy="216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Přímá spojnice 40"/>
          <p:cNvCxnSpPr/>
          <p:nvPr/>
        </p:nvCxnSpPr>
        <p:spPr bwMode="auto">
          <a:xfrm>
            <a:off x="3204352" y="5661248"/>
            <a:ext cx="0" cy="216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" name="Oblouk 9"/>
          <p:cNvSpPr/>
          <p:nvPr/>
        </p:nvSpPr>
        <p:spPr bwMode="auto">
          <a:xfrm rot="18904691">
            <a:off x="696320" y="3585768"/>
            <a:ext cx="1800000" cy="1800000"/>
          </a:xfrm>
          <a:prstGeom prst="arc">
            <a:avLst/>
          </a:prstGeom>
          <a:noFill/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2" name="Oblouk 41"/>
          <p:cNvSpPr/>
          <p:nvPr/>
        </p:nvSpPr>
        <p:spPr bwMode="auto">
          <a:xfrm rot="16683191">
            <a:off x="1050556" y="3263892"/>
            <a:ext cx="2318400" cy="2318400"/>
          </a:xfrm>
          <a:prstGeom prst="arc">
            <a:avLst/>
          </a:prstGeom>
          <a:noFill/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TextovéPole 14"/>
          <p:cNvSpPr txBox="1"/>
          <p:nvPr/>
        </p:nvSpPr>
        <p:spPr>
          <a:xfrm>
            <a:off x="1398746" y="5956108"/>
            <a:ext cx="413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43" name="TextovéPole 42"/>
          <p:cNvSpPr txBox="1"/>
          <p:nvPr/>
        </p:nvSpPr>
        <p:spPr>
          <a:xfrm>
            <a:off x="3006309" y="5956108"/>
            <a:ext cx="413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p:sp>
        <p:nvSpPr>
          <p:cNvPr id="44" name="TextovéPole 43"/>
          <p:cNvSpPr txBox="1"/>
          <p:nvPr/>
        </p:nvSpPr>
        <p:spPr>
          <a:xfrm>
            <a:off x="611560" y="3435527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k</a:t>
            </a:r>
            <a:r>
              <a:rPr lang="cs-CZ" baseline="-25000" dirty="0" smtClean="0"/>
              <a:t>1</a:t>
            </a:r>
            <a:endParaRPr lang="cs-CZ" baseline="-25000" dirty="0"/>
          </a:p>
        </p:txBody>
      </p:sp>
      <p:sp>
        <p:nvSpPr>
          <p:cNvPr id="45" name="TextovéPole 44"/>
          <p:cNvSpPr txBox="1"/>
          <p:nvPr/>
        </p:nvSpPr>
        <p:spPr>
          <a:xfrm>
            <a:off x="2209756" y="287533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k</a:t>
            </a:r>
            <a:r>
              <a:rPr lang="cs-CZ" baseline="-25000" dirty="0" smtClean="0"/>
              <a:t>2</a:t>
            </a:r>
            <a:endParaRPr lang="cs-CZ" baseline="-25000" dirty="0"/>
          </a:p>
        </p:txBody>
      </p:sp>
      <p:sp>
        <p:nvSpPr>
          <p:cNvPr id="46" name="TextovéPole 45"/>
          <p:cNvSpPr txBox="1"/>
          <p:nvPr/>
        </p:nvSpPr>
        <p:spPr>
          <a:xfrm>
            <a:off x="1043608" y="3129918"/>
            <a:ext cx="413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cxnSp>
        <p:nvCxnSpPr>
          <p:cNvPr id="28" name="Přímá spojnice 27"/>
          <p:cNvCxnSpPr/>
          <p:nvPr/>
        </p:nvCxnSpPr>
        <p:spPr bwMode="auto">
          <a:xfrm flipH="1" flipV="1">
            <a:off x="1367872" y="3620193"/>
            <a:ext cx="228448" cy="2153721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Přímá spojnice 46"/>
          <p:cNvCxnSpPr/>
          <p:nvPr/>
        </p:nvCxnSpPr>
        <p:spPr bwMode="auto">
          <a:xfrm>
            <a:off x="1367872" y="3620193"/>
            <a:ext cx="1845218" cy="2149055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Přímá spojnice 48"/>
          <p:cNvCxnSpPr/>
          <p:nvPr/>
        </p:nvCxnSpPr>
        <p:spPr bwMode="auto">
          <a:xfrm>
            <a:off x="1583896" y="5769248"/>
            <a:ext cx="1629194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0" name="TextovéPole 49"/>
          <p:cNvSpPr txBox="1"/>
          <p:nvPr/>
        </p:nvSpPr>
        <p:spPr>
          <a:xfrm>
            <a:off x="2209756" y="566124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52" name="TextovéPole 51"/>
          <p:cNvSpPr txBox="1"/>
          <p:nvPr/>
        </p:nvSpPr>
        <p:spPr>
          <a:xfrm>
            <a:off x="2359711" y="4477447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53" name="TextovéPole 52"/>
          <p:cNvSpPr txBox="1"/>
          <p:nvPr/>
        </p:nvSpPr>
        <p:spPr>
          <a:xfrm>
            <a:off x="1144581" y="4662113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3741843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7" grpId="0"/>
      <p:bldP spid="24" grpId="0"/>
      <p:bldP spid="32" grpId="0"/>
      <p:bldP spid="33" grpId="0"/>
      <p:bldP spid="34" grpId="0"/>
      <p:bldP spid="35" grpId="0"/>
      <p:bldP spid="40" grpId="0"/>
      <p:bldP spid="10" grpId="0" animBg="1"/>
      <p:bldP spid="42" grpId="0" animBg="1"/>
      <p:bldP spid="15" grpId="0"/>
      <p:bldP spid="43" grpId="0"/>
      <p:bldP spid="44" grpId="0"/>
      <p:bldP spid="45" grpId="0"/>
      <p:bldP spid="46" grpId="0"/>
      <p:bldP spid="50" grpId="0"/>
      <p:bldP spid="52" grpId="0"/>
      <p:bldP spid="5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01913" y="260648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5400" dirty="0" smtClean="0"/>
              <a:t>Konstrukce trojúhelníků</a:t>
            </a:r>
          </a:p>
          <a:p>
            <a:pPr algn="ctr"/>
            <a:r>
              <a:rPr lang="cs-CZ" sz="5400" dirty="0" smtClean="0"/>
              <a:t>Věta </a:t>
            </a:r>
            <a:r>
              <a:rPr lang="cs-CZ" sz="5400" dirty="0" err="1" smtClean="0"/>
              <a:t>sss</a:t>
            </a:r>
            <a:endParaRPr lang="cs-CZ" sz="5400" dirty="0"/>
          </a:p>
        </p:txBody>
      </p:sp>
      <p:sp>
        <p:nvSpPr>
          <p:cNvPr id="7" name="TextovéPole 6"/>
          <p:cNvSpPr txBox="1"/>
          <p:nvPr/>
        </p:nvSpPr>
        <p:spPr>
          <a:xfrm>
            <a:off x="0" y="1945851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/>
              <a:t>Sestrojte trojúhelník ABC je-li: a = 45 mm; b = 72 mm a c = 56 mm.</a:t>
            </a:r>
            <a:endParaRPr lang="cs-CZ" sz="2000" b="1" dirty="0"/>
          </a:p>
        </p:txBody>
      </p:sp>
      <p:sp>
        <p:nvSpPr>
          <p:cNvPr id="40" name="TextovéPole 39"/>
          <p:cNvSpPr txBox="1"/>
          <p:nvPr/>
        </p:nvSpPr>
        <p:spPr>
          <a:xfrm>
            <a:off x="251521" y="2716115"/>
            <a:ext cx="21742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smtClean="0"/>
              <a:t>Konstrukce:</a:t>
            </a:r>
            <a:endParaRPr lang="cs-CZ" b="1" u="sng" dirty="0"/>
          </a:p>
        </p:txBody>
      </p:sp>
      <p:cxnSp>
        <p:nvCxnSpPr>
          <p:cNvPr id="5" name="Přímá spojnice 4"/>
          <p:cNvCxnSpPr/>
          <p:nvPr/>
        </p:nvCxnSpPr>
        <p:spPr bwMode="auto">
          <a:xfrm>
            <a:off x="1367872" y="5773914"/>
            <a:ext cx="2052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Přímá spojnice 7"/>
          <p:cNvCxnSpPr/>
          <p:nvPr/>
        </p:nvCxnSpPr>
        <p:spPr bwMode="auto">
          <a:xfrm>
            <a:off x="1583896" y="5661248"/>
            <a:ext cx="0" cy="216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Přímá spojnice 40"/>
          <p:cNvCxnSpPr/>
          <p:nvPr/>
        </p:nvCxnSpPr>
        <p:spPr bwMode="auto">
          <a:xfrm>
            <a:off x="3204352" y="5661248"/>
            <a:ext cx="0" cy="216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" name="Oblouk 9"/>
          <p:cNvSpPr/>
          <p:nvPr/>
        </p:nvSpPr>
        <p:spPr bwMode="auto">
          <a:xfrm rot="18904691">
            <a:off x="696320" y="3585768"/>
            <a:ext cx="1800000" cy="1800000"/>
          </a:xfrm>
          <a:prstGeom prst="arc">
            <a:avLst/>
          </a:prstGeom>
          <a:noFill/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2" name="Oblouk 41"/>
          <p:cNvSpPr/>
          <p:nvPr/>
        </p:nvSpPr>
        <p:spPr bwMode="auto">
          <a:xfrm rot="16683191">
            <a:off x="1050556" y="3263892"/>
            <a:ext cx="2318400" cy="2318400"/>
          </a:xfrm>
          <a:prstGeom prst="arc">
            <a:avLst/>
          </a:prstGeom>
          <a:noFill/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TextovéPole 14"/>
          <p:cNvSpPr txBox="1"/>
          <p:nvPr/>
        </p:nvSpPr>
        <p:spPr>
          <a:xfrm>
            <a:off x="1398746" y="5956108"/>
            <a:ext cx="413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43" name="TextovéPole 42"/>
          <p:cNvSpPr txBox="1"/>
          <p:nvPr/>
        </p:nvSpPr>
        <p:spPr>
          <a:xfrm>
            <a:off x="3006309" y="5956108"/>
            <a:ext cx="413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p:sp>
        <p:nvSpPr>
          <p:cNvPr id="44" name="TextovéPole 43"/>
          <p:cNvSpPr txBox="1"/>
          <p:nvPr/>
        </p:nvSpPr>
        <p:spPr>
          <a:xfrm>
            <a:off x="611560" y="3435527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k</a:t>
            </a:r>
            <a:r>
              <a:rPr lang="cs-CZ" baseline="-25000" dirty="0" smtClean="0"/>
              <a:t>1</a:t>
            </a:r>
            <a:endParaRPr lang="cs-CZ" baseline="-25000" dirty="0"/>
          </a:p>
        </p:txBody>
      </p:sp>
      <p:sp>
        <p:nvSpPr>
          <p:cNvPr id="45" name="TextovéPole 44"/>
          <p:cNvSpPr txBox="1"/>
          <p:nvPr/>
        </p:nvSpPr>
        <p:spPr>
          <a:xfrm>
            <a:off x="2209756" y="287533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k</a:t>
            </a:r>
            <a:r>
              <a:rPr lang="cs-CZ" baseline="-25000" dirty="0" smtClean="0"/>
              <a:t>2</a:t>
            </a:r>
            <a:endParaRPr lang="cs-CZ" baseline="-25000" dirty="0"/>
          </a:p>
        </p:txBody>
      </p:sp>
      <p:sp>
        <p:nvSpPr>
          <p:cNvPr id="46" name="TextovéPole 45"/>
          <p:cNvSpPr txBox="1"/>
          <p:nvPr/>
        </p:nvSpPr>
        <p:spPr>
          <a:xfrm>
            <a:off x="1043608" y="3129918"/>
            <a:ext cx="413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cxnSp>
        <p:nvCxnSpPr>
          <p:cNvPr id="28" name="Přímá spojnice 27"/>
          <p:cNvCxnSpPr/>
          <p:nvPr/>
        </p:nvCxnSpPr>
        <p:spPr bwMode="auto">
          <a:xfrm flipH="1" flipV="1">
            <a:off x="1367872" y="3620193"/>
            <a:ext cx="228448" cy="2153721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Přímá spojnice 46"/>
          <p:cNvCxnSpPr/>
          <p:nvPr/>
        </p:nvCxnSpPr>
        <p:spPr bwMode="auto">
          <a:xfrm>
            <a:off x="1367872" y="3620193"/>
            <a:ext cx="1845218" cy="2149055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Přímá spojnice 48"/>
          <p:cNvCxnSpPr/>
          <p:nvPr/>
        </p:nvCxnSpPr>
        <p:spPr bwMode="auto">
          <a:xfrm>
            <a:off x="1583896" y="5769248"/>
            <a:ext cx="1629194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" name="Obdélník 2"/>
          <p:cNvSpPr/>
          <p:nvPr/>
        </p:nvSpPr>
        <p:spPr>
          <a:xfrm>
            <a:off x="2520000" y="2520000"/>
            <a:ext cx="639367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b="1" dirty="0"/>
              <a:t>5) Důkaz – ověření, zda sestrojený trojúhelník odpovídá zadání.</a:t>
            </a:r>
          </a:p>
        </p:txBody>
      </p:sp>
      <p:sp>
        <p:nvSpPr>
          <p:cNvPr id="26" name="Obdélník 25"/>
          <p:cNvSpPr/>
          <p:nvPr/>
        </p:nvSpPr>
        <p:spPr>
          <a:xfrm>
            <a:off x="2736000" y="2880000"/>
            <a:ext cx="639367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b="1" dirty="0" smtClean="0"/>
              <a:t>Ověříme (měřením), zda jsou délky stran v souladu se zadáním. </a:t>
            </a:r>
            <a:endParaRPr lang="cs-CZ" sz="1600" b="1" dirty="0"/>
          </a:p>
        </p:txBody>
      </p:sp>
      <p:sp>
        <p:nvSpPr>
          <p:cNvPr id="4" name="Obdélník 3"/>
          <p:cNvSpPr/>
          <p:nvPr/>
        </p:nvSpPr>
        <p:spPr>
          <a:xfrm>
            <a:off x="2520000" y="3600000"/>
            <a:ext cx="660967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b="1" dirty="0"/>
              <a:t>6) Diskuze – zjištění možného počtu řešení za daných </a:t>
            </a:r>
            <a:r>
              <a:rPr lang="cs-CZ" sz="1600" b="1" dirty="0" smtClean="0"/>
              <a:t>podmínek. </a:t>
            </a:r>
            <a:endParaRPr lang="cs-CZ" sz="1600" dirty="0"/>
          </a:p>
        </p:txBody>
      </p:sp>
      <p:sp>
        <p:nvSpPr>
          <p:cNvPr id="29" name="Obdélník 28"/>
          <p:cNvSpPr/>
          <p:nvPr/>
        </p:nvSpPr>
        <p:spPr>
          <a:xfrm>
            <a:off x="2736000" y="3960000"/>
            <a:ext cx="639367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b="1" dirty="0" smtClean="0"/>
              <a:t>Počet řešení závisí na počtu průsečíků kružnic k</a:t>
            </a:r>
            <a:r>
              <a:rPr lang="cs-CZ" sz="1600" b="1" baseline="-25000" dirty="0" smtClean="0"/>
              <a:t>1</a:t>
            </a:r>
            <a:r>
              <a:rPr lang="cs-CZ" sz="1600" b="1" dirty="0" smtClean="0"/>
              <a:t> a k</a:t>
            </a:r>
            <a:r>
              <a:rPr lang="cs-CZ" sz="1600" b="1" baseline="-25000" dirty="0" smtClean="0"/>
              <a:t>2</a:t>
            </a:r>
            <a:r>
              <a:rPr lang="cs-CZ" sz="1600" b="1" dirty="0" smtClean="0"/>
              <a:t>.</a:t>
            </a:r>
            <a:endParaRPr lang="cs-CZ" sz="1600" dirty="0"/>
          </a:p>
        </p:txBody>
      </p:sp>
      <p:sp>
        <p:nvSpPr>
          <p:cNvPr id="30" name="Obdélník 29"/>
          <p:cNvSpPr/>
          <p:nvPr/>
        </p:nvSpPr>
        <p:spPr>
          <a:xfrm>
            <a:off x="2736000" y="4320000"/>
            <a:ext cx="639367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b="1" dirty="0" smtClean="0"/>
              <a:t>Vzhledem k tomu, že průsečík v jedné polorovině (určené přímkou BC) je pouze jediný, má úloha (v jedné polorovině) jediné řešení. </a:t>
            </a:r>
            <a:endParaRPr lang="cs-CZ" sz="1600" dirty="0"/>
          </a:p>
        </p:txBody>
      </p:sp>
      <p:sp>
        <p:nvSpPr>
          <p:cNvPr id="31" name="TextovéPole 30"/>
          <p:cNvSpPr txBox="1"/>
          <p:nvPr/>
        </p:nvSpPr>
        <p:spPr>
          <a:xfrm>
            <a:off x="2209756" y="566124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36" name="TextovéPole 35"/>
          <p:cNvSpPr txBox="1"/>
          <p:nvPr/>
        </p:nvSpPr>
        <p:spPr>
          <a:xfrm>
            <a:off x="2359711" y="4477447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37" name="TextovéPole 36"/>
          <p:cNvSpPr txBox="1"/>
          <p:nvPr/>
        </p:nvSpPr>
        <p:spPr>
          <a:xfrm>
            <a:off x="1144581" y="4662113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7977730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10" grpId="0" animBg="1"/>
      <p:bldP spid="42" grpId="0" animBg="1"/>
      <p:bldP spid="15" grpId="0"/>
      <p:bldP spid="43" grpId="0"/>
      <p:bldP spid="44" grpId="0"/>
      <p:bldP spid="45" grpId="0"/>
      <p:bldP spid="46" grpId="0"/>
      <p:bldP spid="3" grpId="0"/>
      <p:bldP spid="26" grpId="0"/>
      <p:bldP spid="4" grpId="0"/>
      <p:bldP spid="29" grpId="0"/>
      <p:bldP spid="30" grpId="0"/>
      <p:bldP spid="31" grpId="0"/>
      <p:bldP spid="36" grpId="0"/>
      <p:bldP spid="3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01913" y="260648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5400" dirty="0" smtClean="0"/>
              <a:t>Konstrukce trojúhelníků</a:t>
            </a:r>
          </a:p>
          <a:p>
            <a:pPr algn="ctr"/>
            <a:r>
              <a:rPr lang="cs-CZ" sz="5400" dirty="0" smtClean="0"/>
              <a:t>Věta </a:t>
            </a:r>
            <a:r>
              <a:rPr lang="cs-CZ" sz="5400" dirty="0" err="1" smtClean="0"/>
              <a:t>sus</a:t>
            </a:r>
            <a:endParaRPr lang="cs-CZ" sz="5400" dirty="0"/>
          </a:p>
        </p:txBody>
      </p:sp>
      <p:sp>
        <p:nvSpPr>
          <p:cNvPr id="7" name="TextovéPole 6"/>
          <p:cNvSpPr txBox="1"/>
          <p:nvPr/>
        </p:nvSpPr>
        <p:spPr>
          <a:xfrm>
            <a:off x="0" y="1945851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/>
              <a:t>Sestrojte trojúhelník ABC je-li: a = 53 mm; b = 69 mm a </a:t>
            </a:r>
            <a:r>
              <a:rPr lang="cs-CZ" sz="2000" b="1" dirty="0" smtClean="0">
                <a:latin typeface="Symbol" pitchFamily="18" charset="2"/>
              </a:rPr>
              <a:t>g</a:t>
            </a:r>
            <a:r>
              <a:rPr lang="cs-CZ" sz="2000" b="1" dirty="0" smtClean="0"/>
              <a:t> = 56°.</a:t>
            </a:r>
            <a:endParaRPr lang="cs-CZ" sz="2000" b="1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179513" y="2345961"/>
            <a:ext cx="5904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1) Pozorně si přečteme a analyzujeme zadání úlohy.</a:t>
            </a:r>
            <a:endParaRPr lang="cs-CZ" b="1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539552" y="2715292"/>
            <a:ext cx="78488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Abychom trojúhelník mohli sestrojit musí být velikost zadaného úhlu menší než 180°.</a:t>
            </a:r>
            <a:endParaRPr lang="cs-CZ" b="1" dirty="0"/>
          </a:p>
        </p:txBody>
      </p:sp>
      <p:sp>
        <p:nvSpPr>
          <p:cNvPr id="5" name="TextovéPole 4"/>
          <p:cNvSpPr txBox="1"/>
          <p:nvPr/>
        </p:nvSpPr>
        <p:spPr>
          <a:xfrm>
            <a:off x="3420000" y="3600000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Symbol" pitchFamily="18" charset="2"/>
              </a:rPr>
              <a:t>g</a:t>
            </a:r>
            <a:r>
              <a:rPr lang="cs-CZ" b="1" dirty="0" smtClean="0"/>
              <a:t> &lt; 180°</a:t>
            </a:r>
            <a:endParaRPr lang="cs-CZ" b="1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3240000" y="4320000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smtClean="0"/>
              <a:t>56° &lt; 180°</a:t>
            </a:r>
            <a:endParaRPr lang="cs-CZ" b="1" u="sn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ovéPole 5"/>
              <p:cNvSpPr txBox="1"/>
              <p:nvPr/>
            </p:nvSpPr>
            <p:spPr>
              <a:xfrm>
                <a:off x="2952000" y="5040000"/>
                <a:ext cx="216019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0" smtClean="0">
                          <a:latin typeface="Cambria Math"/>
                          <a:ea typeface="Cambria Math"/>
                        </a:rPr>
                        <m:t>∆ </m:t>
                      </m:r>
                      <m:r>
                        <a:rPr lang="cs-CZ" sz="2400" b="1" i="0" smtClean="0">
                          <a:latin typeface="Cambria Math"/>
                          <a:ea typeface="Cambria Math"/>
                        </a:rPr>
                        <m:t>𝐥𝐳𝐞</m:t>
                      </m:r>
                      <m:r>
                        <a:rPr lang="cs-CZ" sz="2400" b="1" i="0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cs-CZ" sz="2400" b="1" i="0" smtClean="0">
                          <a:latin typeface="Cambria Math"/>
                          <a:ea typeface="Cambria Math"/>
                        </a:rPr>
                        <m:t>𝐬𝐞𝐬𝐭𝐫𝐨𝐣𝐢𝐭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 xmlns="">
          <p:sp>
            <p:nvSpPr>
              <p:cNvPr id="6" name="TextovéPol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52000" y="5040000"/>
                <a:ext cx="2160192" cy="461665"/>
              </a:xfrm>
              <a:prstGeom prst="rect">
                <a:avLst/>
              </a:prstGeom>
              <a:blipFill rotWithShape="1">
                <a:blip r:embed="rId2"/>
                <a:stretch>
                  <a:fillRect r="-1408" b="-1842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2103488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2" grpId="0"/>
      <p:bldP spid="27" grpId="0"/>
      <p:bldP spid="5" grpId="0"/>
      <p:bldP spid="28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01913" y="260648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5400" dirty="0" smtClean="0"/>
              <a:t>Konstrukce trojúhelníků</a:t>
            </a:r>
          </a:p>
          <a:p>
            <a:pPr algn="ctr"/>
            <a:r>
              <a:rPr lang="cs-CZ" sz="5400" dirty="0" smtClean="0"/>
              <a:t>Věta </a:t>
            </a:r>
            <a:r>
              <a:rPr lang="cs-CZ" sz="5400" dirty="0" err="1" smtClean="0"/>
              <a:t>sus</a:t>
            </a:r>
            <a:endParaRPr lang="cs-CZ" sz="5400" dirty="0"/>
          </a:p>
        </p:txBody>
      </p:sp>
      <p:sp>
        <p:nvSpPr>
          <p:cNvPr id="7" name="TextovéPole 6"/>
          <p:cNvSpPr txBox="1"/>
          <p:nvPr/>
        </p:nvSpPr>
        <p:spPr>
          <a:xfrm>
            <a:off x="0" y="1945851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/>
              <a:t>Sestrojte trojúhelník ABC je-li: a = 53 mm; b = 69 mm a </a:t>
            </a:r>
            <a:r>
              <a:rPr lang="cs-CZ" sz="2000" b="1" dirty="0">
                <a:latin typeface="Symbol" pitchFamily="18" charset="2"/>
              </a:rPr>
              <a:t>g</a:t>
            </a:r>
            <a:r>
              <a:rPr lang="cs-CZ" sz="2000" b="1" dirty="0"/>
              <a:t> = 56°.</a:t>
            </a:r>
          </a:p>
        </p:txBody>
      </p:sp>
      <p:sp>
        <p:nvSpPr>
          <p:cNvPr id="22" name="TextovéPole 21"/>
          <p:cNvSpPr txBox="1"/>
          <p:nvPr/>
        </p:nvSpPr>
        <p:spPr>
          <a:xfrm>
            <a:off x="0" y="2345961"/>
            <a:ext cx="91439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/>
              <a:t>2) Náčrt a Rozbor úlohy, kde si načrtneme a zakreslujeme postup budoucí </a:t>
            </a:r>
            <a:r>
              <a:rPr lang="cs-CZ" sz="1600" b="1" dirty="0" smtClean="0"/>
              <a:t>konstrukce</a:t>
            </a:r>
            <a:r>
              <a:rPr lang="cs-CZ" sz="1600" b="1" dirty="0"/>
              <a:t>.</a:t>
            </a:r>
          </a:p>
        </p:txBody>
      </p:sp>
      <p:sp>
        <p:nvSpPr>
          <p:cNvPr id="27" name="TextovéPole 26"/>
          <p:cNvSpPr txBox="1"/>
          <p:nvPr/>
        </p:nvSpPr>
        <p:spPr>
          <a:xfrm>
            <a:off x="4860000" y="3420000"/>
            <a:ext cx="3491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1. BC; |BC| = 53 mm</a:t>
            </a:r>
            <a:endParaRPr lang="cs-CZ" b="1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1271827" y="3257555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485889" y="594928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3275856" y="594928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1619672" y="587727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2473337" y="4471109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755576" y="431533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356" y="2661714"/>
            <a:ext cx="91436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/>
              <a:t>3) Postup konstrukce je přesný postup zapsaný pomocí </a:t>
            </a:r>
            <a:r>
              <a:rPr lang="cs-CZ" sz="1600" b="1" dirty="0" smtClean="0"/>
              <a:t>matematických značek </a:t>
            </a:r>
            <a:r>
              <a:rPr lang="cs-CZ" sz="1600" b="1" dirty="0"/>
              <a:t>- </a:t>
            </a:r>
            <a:r>
              <a:rPr lang="cs-CZ" sz="1600" b="1" dirty="0" smtClean="0"/>
              <a:t>symbolů, </a:t>
            </a:r>
            <a:br>
              <a:rPr lang="cs-CZ" sz="1600" b="1" dirty="0" smtClean="0"/>
            </a:br>
            <a:r>
              <a:rPr lang="cs-CZ" sz="1600" b="1" dirty="0" smtClean="0"/>
              <a:t>    písmen </a:t>
            </a:r>
            <a:r>
              <a:rPr lang="cs-CZ" sz="1600" b="1" dirty="0"/>
              <a:t>a čísel.</a:t>
            </a:r>
          </a:p>
        </p:txBody>
      </p:sp>
      <p:sp>
        <p:nvSpPr>
          <p:cNvPr id="24" name="TextovéPole 23"/>
          <p:cNvSpPr txBox="1"/>
          <p:nvPr/>
        </p:nvSpPr>
        <p:spPr>
          <a:xfrm>
            <a:off x="4860000" y="3060000"/>
            <a:ext cx="3491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smtClean="0"/>
              <a:t>Postup konstrukce:</a:t>
            </a:r>
            <a:endParaRPr lang="cs-CZ" b="1" u="sng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191707" y="3246489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smtClean="0"/>
              <a:t>Rozbor:</a:t>
            </a:r>
            <a:endParaRPr lang="cs-CZ" b="1" u="sng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4860000" y="3780000"/>
            <a:ext cx="3491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2. </a:t>
            </a:r>
            <a:r>
              <a:rPr lang="cs-CZ" b="1" dirty="0" smtClean="0">
                <a:latin typeface="Cambria Math"/>
                <a:ea typeface="Cambria Math"/>
              </a:rPr>
              <a:t>∢</a:t>
            </a:r>
            <a:r>
              <a:rPr lang="cs-CZ" b="1" dirty="0" smtClean="0">
                <a:latin typeface="Arial" pitchFamily="34" charset="0"/>
                <a:ea typeface="Cambria Math"/>
                <a:cs typeface="Arial" pitchFamily="34" charset="0"/>
              </a:rPr>
              <a:t>BCX;|</a:t>
            </a:r>
            <a:r>
              <a:rPr lang="cs-CZ" b="1" dirty="0">
                <a:latin typeface="Cambria Math"/>
                <a:ea typeface="Cambria Math"/>
              </a:rPr>
              <a:t> ∢</a:t>
            </a:r>
            <a:r>
              <a:rPr lang="cs-CZ" b="1" dirty="0" smtClean="0">
                <a:latin typeface="Arial" pitchFamily="34" charset="0"/>
                <a:ea typeface="Cambria Math"/>
                <a:cs typeface="Arial" pitchFamily="34" charset="0"/>
              </a:rPr>
              <a:t>BCX| = 56°</a:t>
            </a:r>
            <a:endParaRPr lang="cs-CZ" b="1" dirty="0"/>
          </a:p>
        </p:txBody>
      </p:sp>
      <p:sp>
        <p:nvSpPr>
          <p:cNvPr id="33" name="TextovéPole 32"/>
          <p:cNvSpPr txBox="1"/>
          <p:nvPr/>
        </p:nvSpPr>
        <p:spPr>
          <a:xfrm>
            <a:off x="4860000" y="4140000"/>
            <a:ext cx="3491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3. k; k(C; r = 69 mm)</a:t>
            </a:r>
            <a:endParaRPr lang="cs-CZ" b="1" dirty="0"/>
          </a:p>
        </p:txBody>
      </p:sp>
      <p:sp>
        <p:nvSpPr>
          <p:cNvPr id="34" name="TextovéPole 33"/>
          <p:cNvSpPr txBox="1"/>
          <p:nvPr/>
        </p:nvSpPr>
        <p:spPr>
          <a:xfrm>
            <a:off x="4860000" y="4500000"/>
            <a:ext cx="20975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4. A; A </a:t>
            </a:r>
            <a:r>
              <a:rPr lang="cs-CZ" b="1" dirty="0" smtClean="0">
                <a:latin typeface="Cambria Math"/>
                <a:ea typeface="Cambria Math"/>
              </a:rPr>
              <a:t>∈ k</a:t>
            </a:r>
            <a:r>
              <a:rPr lang="cs-CZ" b="1" baseline="-25000" dirty="0" smtClean="0">
                <a:latin typeface="Cambria Math"/>
                <a:ea typeface="Cambria Math"/>
              </a:rPr>
              <a:t> </a:t>
            </a:r>
            <a:r>
              <a:rPr lang="cs-CZ" b="1" dirty="0" smtClean="0">
                <a:latin typeface="Cambria Math"/>
                <a:ea typeface="Cambria Math"/>
              </a:rPr>
              <a:t>∩ ↦CX</a:t>
            </a:r>
            <a:endParaRPr lang="cs-CZ" b="1" baseline="-25000" dirty="0"/>
          </a:p>
        </p:txBody>
      </p:sp>
      <p:sp>
        <p:nvSpPr>
          <p:cNvPr id="35" name="TextovéPole 34"/>
          <p:cNvSpPr txBox="1"/>
          <p:nvPr/>
        </p:nvSpPr>
        <p:spPr>
          <a:xfrm>
            <a:off x="4860000" y="4860000"/>
            <a:ext cx="3491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5. </a:t>
            </a:r>
            <a:r>
              <a:rPr lang="cs-CZ" b="1" dirty="0" smtClean="0">
                <a:latin typeface="Cambria Math"/>
                <a:ea typeface="Cambria Math"/>
              </a:rPr>
              <a:t>△ </a:t>
            </a:r>
            <a:r>
              <a:rPr lang="cs-CZ" b="1" dirty="0" smtClean="0">
                <a:latin typeface="Arial" pitchFamily="34" charset="0"/>
                <a:ea typeface="Cambria Math"/>
                <a:cs typeface="Arial" pitchFamily="34" charset="0"/>
              </a:rPr>
              <a:t>ABC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5400000" y="5400000"/>
            <a:ext cx="33843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>
                <a:latin typeface="Cambria Math"/>
                <a:ea typeface="Cambria Math"/>
              </a:rPr>
              <a:t>∈ </a:t>
            </a:r>
            <a:r>
              <a:rPr lang="cs-CZ" b="1" dirty="0" smtClean="0">
                <a:latin typeface="Cambria Math"/>
                <a:ea typeface="Cambria Math"/>
                <a:sym typeface="Symbol"/>
              </a:rPr>
              <a:t> </a:t>
            </a:r>
            <a:r>
              <a:rPr lang="cs-CZ" b="1" dirty="0" smtClean="0">
                <a:latin typeface="Arial" pitchFamily="34" charset="0"/>
                <a:ea typeface="Cambria Math"/>
                <a:cs typeface="Arial" pitchFamily="34" charset="0"/>
                <a:sym typeface="Symbol"/>
              </a:rPr>
              <a:t>leží na; je prvkem; náleží</a:t>
            </a:r>
            <a:r>
              <a:rPr lang="cs-CZ" b="1" dirty="0" smtClean="0">
                <a:latin typeface="Arial" pitchFamily="34" charset="0"/>
                <a:ea typeface="Cambria Math"/>
                <a:cs typeface="Arial" pitchFamily="34" charset="0"/>
              </a:rPr>
              <a:t> </a:t>
            </a:r>
            <a:endParaRPr lang="cs-CZ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Obdélník 35"/>
          <p:cNvSpPr/>
          <p:nvPr/>
        </p:nvSpPr>
        <p:spPr>
          <a:xfrm>
            <a:off x="5400000" y="5760000"/>
            <a:ext cx="26642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>
                <a:latin typeface="Cambria Math"/>
                <a:ea typeface="Cambria Math"/>
              </a:rPr>
              <a:t>∩</a:t>
            </a:r>
            <a:r>
              <a:rPr lang="cs-CZ" b="1" dirty="0" smtClean="0">
                <a:latin typeface="Cambria Math"/>
                <a:ea typeface="Cambria Math"/>
              </a:rPr>
              <a:t> </a:t>
            </a:r>
            <a:r>
              <a:rPr lang="cs-CZ" b="1" dirty="0" smtClean="0">
                <a:latin typeface="Cambria Math"/>
                <a:ea typeface="Cambria Math"/>
                <a:sym typeface="Symbol"/>
              </a:rPr>
              <a:t> </a:t>
            </a:r>
            <a:r>
              <a:rPr lang="cs-CZ" b="1" dirty="0" smtClean="0">
                <a:latin typeface="Arial" pitchFamily="34" charset="0"/>
                <a:ea typeface="Cambria Math"/>
                <a:cs typeface="Arial" pitchFamily="34" charset="0"/>
                <a:sym typeface="Symbol"/>
              </a:rPr>
              <a:t>průnik; průsečík</a:t>
            </a:r>
            <a:r>
              <a:rPr lang="cs-CZ" b="1" dirty="0" smtClean="0">
                <a:latin typeface="Arial" pitchFamily="34" charset="0"/>
                <a:ea typeface="Cambria Math"/>
                <a:cs typeface="Arial" pitchFamily="34" charset="0"/>
              </a:rPr>
              <a:t> </a:t>
            </a:r>
            <a:endParaRPr lang="cs-CZ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TextovéPole 37"/>
          <p:cNvSpPr txBox="1"/>
          <p:nvPr/>
        </p:nvSpPr>
        <p:spPr>
          <a:xfrm>
            <a:off x="1835696" y="306896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k</a:t>
            </a:r>
            <a:endParaRPr lang="cs-CZ" baseline="-25000" dirty="0"/>
          </a:p>
        </p:txBody>
      </p:sp>
      <p:cxnSp>
        <p:nvCxnSpPr>
          <p:cNvPr id="6" name="Přímá spojnice 5"/>
          <p:cNvCxnSpPr/>
          <p:nvPr/>
        </p:nvCxnSpPr>
        <p:spPr bwMode="auto">
          <a:xfrm>
            <a:off x="612000" y="5944666"/>
            <a:ext cx="2916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Přímá spojnice 9"/>
          <p:cNvCxnSpPr/>
          <p:nvPr/>
        </p:nvCxnSpPr>
        <p:spPr bwMode="auto">
          <a:xfrm flipH="1" flipV="1">
            <a:off x="1015398" y="3188275"/>
            <a:ext cx="2512086" cy="275826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Přímá spojnice 15"/>
          <p:cNvCxnSpPr/>
          <p:nvPr/>
        </p:nvCxnSpPr>
        <p:spPr bwMode="auto">
          <a:xfrm flipH="1">
            <a:off x="612000" y="3600000"/>
            <a:ext cx="806796" cy="234653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Přímá spojnice 39"/>
          <p:cNvCxnSpPr/>
          <p:nvPr/>
        </p:nvCxnSpPr>
        <p:spPr bwMode="auto">
          <a:xfrm>
            <a:off x="612000" y="5943600"/>
            <a:ext cx="2916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Přímá spojnice 40"/>
          <p:cNvCxnSpPr>
            <a:cxnSpLocks noChangeAspect="1"/>
          </p:cNvCxnSpPr>
          <p:nvPr/>
        </p:nvCxnSpPr>
        <p:spPr bwMode="auto">
          <a:xfrm flipH="1" flipV="1">
            <a:off x="1422000" y="3636000"/>
            <a:ext cx="2116228" cy="2322393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9" name="Oblouk 28"/>
          <p:cNvSpPr/>
          <p:nvPr/>
        </p:nvSpPr>
        <p:spPr bwMode="auto">
          <a:xfrm rot="15242599">
            <a:off x="2696315" y="5369739"/>
            <a:ext cx="904666" cy="904666"/>
          </a:xfrm>
          <a:prstGeom prst="arc">
            <a:avLst/>
          </a:prstGeom>
          <a:noFill/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2" name="TextovéPole 41"/>
          <p:cNvSpPr txBox="1"/>
          <p:nvPr/>
        </p:nvSpPr>
        <p:spPr>
          <a:xfrm>
            <a:off x="2843808" y="5445224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ym typeface="Symbol"/>
              </a:rPr>
              <a:t></a:t>
            </a:r>
            <a:endParaRPr lang="cs-CZ" sz="2000" b="1" dirty="0"/>
          </a:p>
        </p:txBody>
      </p:sp>
      <p:cxnSp>
        <p:nvCxnSpPr>
          <p:cNvPr id="44" name="Přímá spojnice 43"/>
          <p:cNvCxnSpPr/>
          <p:nvPr/>
        </p:nvCxnSpPr>
        <p:spPr bwMode="auto">
          <a:xfrm>
            <a:off x="1703875" y="3789332"/>
            <a:ext cx="0" cy="28380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5" name="TextovéPole 44"/>
          <p:cNvSpPr txBox="1"/>
          <p:nvPr/>
        </p:nvSpPr>
        <p:spPr>
          <a:xfrm>
            <a:off x="1703875" y="351913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X</a:t>
            </a:r>
            <a:endParaRPr lang="cs-CZ" dirty="0"/>
          </a:p>
        </p:txBody>
      </p:sp>
      <p:sp>
        <p:nvSpPr>
          <p:cNvPr id="46" name="Oblouk 45"/>
          <p:cNvSpPr/>
          <p:nvPr/>
        </p:nvSpPr>
        <p:spPr bwMode="auto">
          <a:xfrm rot="17325869">
            <a:off x="982475" y="3462668"/>
            <a:ext cx="1874847" cy="1874847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9" name="Obdélník 48"/>
          <p:cNvSpPr/>
          <p:nvPr/>
        </p:nvSpPr>
        <p:spPr>
          <a:xfrm>
            <a:off x="5400000" y="6120000"/>
            <a:ext cx="26642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>
                <a:latin typeface="Cambria Math"/>
                <a:ea typeface="Cambria Math"/>
              </a:rPr>
              <a:t>↦ </a:t>
            </a:r>
            <a:r>
              <a:rPr lang="cs-CZ" b="1" dirty="0" smtClean="0">
                <a:latin typeface="Cambria Math"/>
                <a:ea typeface="Cambria Math"/>
                <a:sym typeface="Symbol"/>
              </a:rPr>
              <a:t> </a:t>
            </a:r>
            <a:r>
              <a:rPr lang="cs-CZ" b="1" dirty="0" smtClean="0">
                <a:latin typeface="Arial" pitchFamily="34" charset="0"/>
                <a:ea typeface="Cambria Math"/>
                <a:cs typeface="Arial" pitchFamily="34" charset="0"/>
                <a:sym typeface="Symbol"/>
              </a:rPr>
              <a:t>polopřímka</a:t>
            </a:r>
            <a:r>
              <a:rPr lang="cs-CZ" b="1" dirty="0" smtClean="0">
                <a:latin typeface="Arial" pitchFamily="34" charset="0"/>
                <a:ea typeface="Cambria Math"/>
                <a:cs typeface="Arial" pitchFamily="34" charset="0"/>
              </a:rPr>
              <a:t> </a:t>
            </a:r>
            <a:endParaRPr lang="cs-CZ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457651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7" grpId="0"/>
      <p:bldP spid="12" grpId="0"/>
      <p:bldP spid="17" grpId="0"/>
      <p:bldP spid="18" grpId="0"/>
      <p:bldP spid="19" grpId="0"/>
      <p:bldP spid="20" grpId="0"/>
      <p:bldP spid="21" grpId="0"/>
      <p:bldP spid="23" grpId="0"/>
      <p:bldP spid="24" grpId="0"/>
      <p:bldP spid="25" grpId="0"/>
      <p:bldP spid="32" grpId="0"/>
      <p:bldP spid="33" grpId="0"/>
      <p:bldP spid="34" grpId="0"/>
      <p:bldP spid="35" grpId="0"/>
      <p:bldP spid="13" grpId="0"/>
      <p:bldP spid="36" grpId="0"/>
      <p:bldP spid="38" grpId="0"/>
      <p:bldP spid="29" grpId="0" animBg="1"/>
      <p:bldP spid="42" grpId="0"/>
      <p:bldP spid="45" grpId="0"/>
      <p:bldP spid="46" grpId="0" animBg="1"/>
      <p:bldP spid="4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01913" y="260648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5400" dirty="0" smtClean="0"/>
              <a:t>Konstrukce trojúhelníků</a:t>
            </a:r>
          </a:p>
          <a:p>
            <a:pPr algn="ctr"/>
            <a:r>
              <a:rPr lang="cs-CZ" sz="5400" dirty="0" smtClean="0"/>
              <a:t>Věta </a:t>
            </a:r>
            <a:r>
              <a:rPr lang="cs-CZ" sz="5400" dirty="0" err="1" smtClean="0"/>
              <a:t>sus</a:t>
            </a:r>
            <a:endParaRPr lang="cs-CZ" sz="5400" dirty="0"/>
          </a:p>
        </p:txBody>
      </p:sp>
      <p:sp>
        <p:nvSpPr>
          <p:cNvPr id="7" name="TextovéPole 6"/>
          <p:cNvSpPr txBox="1"/>
          <p:nvPr/>
        </p:nvSpPr>
        <p:spPr>
          <a:xfrm>
            <a:off x="0" y="1945851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/>
              <a:t>Sestrojte trojúhelník ABC je-li: a = 53 mm; b = 69 mm a </a:t>
            </a:r>
            <a:r>
              <a:rPr lang="cs-CZ" sz="2000" b="1" dirty="0">
                <a:latin typeface="Symbol" pitchFamily="18" charset="2"/>
              </a:rPr>
              <a:t>g</a:t>
            </a:r>
            <a:r>
              <a:rPr lang="cs-CZ" sz="2000" b="1" dirty="0"/>
              <a:t> = 56</a:t>
            </a:r>
            <a:r>
              <a:rPr lang="cs-CZ" sz="2000" b="1" dirty="0" smtClean="0"/>
              <a:t>°.</a:t>
            </a:r>
            <a:endParaRPr lang="cs-CZ" sz="2000" b="1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0" y="2345961"/>
            <a:ext cx="91439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/>
              <a:t>4) Konstrukce – samotné (přesné) narýsování trojúhelníku.</a:t>
            </a:r>
          </a:p>
        </p:txBody>
      </p:sp>
      <p:sp>
        <p:nvSpPr>
          <p:cNvPr id="27" name="TextovéPole 26"/>
          <p:cNvSpPr txBox="1"/>
          <p:nvPr/>
        </p:nvSpPr>
        <p:spPr>
          <a:xfrm>
            <a:off x="5328144" y="3420000"/>
            <a:ext cx="3491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1. BC; |BC| = 53 mm</a:t>
            </a:r>
          </a:p>
        </p:txBody>
      </p:sp>
      <p:sp>
        <p:nvSpPr>
          <p:cNvPr id="24" name="TextovéPole 23"/>
          <p:cNvSpPr txBox="1"/>
          <p:nvPr/>
        </p:nvSpPr>
        <p:spPr>
          <a:xfrm>
            <a:off x="5328144" y="3060000"/>
            <a:ext cx="3491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smtClean="0"/>
              <a:t>Postup konstrukce:</a:t>
            </a:r>
            <a:endParaRPr lang="cs-CZ" b="1" u="sng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5328144" y="3780000"/>
            <a:ext cx="3491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</a:t>
            </a:r>
            <a:r>
              <a:rPr lang="cs-CZ" b="1" dirty="0"/>
              <a:t>. </a:t>
            </a:r>
            <a:r>
              <a:rPr lang="cs-CZ" b="1" dirty="0">
                <a:latin typeface="Cambria Math"/>
                <a:ea typeface="Cambria Math"/>
              </a:rPr>
              <a:t>∢</a:t>
            </a:r>
            <a:r>
              <a:rPr lang="cs-CZ" b="1" dirty="0">
                <a:latin typeface="Arial" pitchFamily="34" charset="0"/>
                <a:ea typeface="Cambria Math"/>
                <a:cs typeface="Arial" pitchFamily="34" charset="0"/>
              </a:rPr>
              <a:t>BCX;|</a:t>
            </a:r>
            <a:r>
              <a:rPr lang="cs-CZ" b="1" dirty="0">
                <a:latin typeface="Cambria Math"/>
                <a:ea typeface="Cambria Math"/>
              </a:rPr>
              <a:t> ∢</a:t>
            </a:r>
            <a:r>
              <a:rPr lang="cs-CZ" b="1" dirty="0">
                <a:latin typeface="Arial" pitchFamily="34" charset="0"/>
                <a:ea typeface="Cambria Math"/>
                <a:cs typeface="Arial" pitchFamily="34" charset="0"/>
              </a:rPr>
              <a:t>BCX| = 56°</a:t>
            </a:r>
            <a:endParaRPr lang="cs-CZ" b="1" dirty="0"/>
          </a:p>
        </p:txBody>
      </p:sp>
      <p:sp>
        <p:nvSpPr>
          <p:cNvPr id="33" name="TextovéPole 32"/>
          <p:cNvSpPr txBox="1"/>
          <p:nvPr/>
        </p:nvSpPr>
        <p:spPr>
          <a:xfrm>
            <a:off x="5328144" y="4140000"/>
            <a:ext cx="3491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3. k; k(C; </a:t>
            </a:r>
            <a:r>
              <a:rPr lang="cs-CZ" b="1" dirty="0" smtClean="0"/>
              <a:t>r </a:t>
            </a:r>
            <a:r>
              <a:rPr lang="cs-CZ" b="1" dirty="0"/>
              <a:t>= 69 mm)</a:t>
            </a:r>
          </a:p>
        </p:txBody>
      </p:sp>
      <p:sp>
        <p:nvSpPr>
          <p:cNvPr id="34" name="TextovéPole 33"/>
          <p:cNvSpPr txBox="1"/>
          <p:nvPr/>
        </p:nvSpPr>
        <p:spPr>
          <a:xfrm>
            <a:off x="5328144" y="4500000"/>
            <a:ext cx="20975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4. A; A </a:t>
            </a:r>
            <a:r>
              <a:rPr lang="cs-CZ" b="1" dirty="0">
                <a:latin typeface="Cambria Math"/>
                <a:ea typeface="Cambria Math"/>
              </a:rPr>
              <a:t>∈ k</a:t>
            </a:r>
            <a:r>
              <a:rPr lang="cs-CZ" b="1" baseline="-25000" dirty="0">
                <a:latin typeface="Cambria Math"/>
                <a:ea typeface="Cambria Math"/>
              </a:rPr>
              <a:t> </a:t>
            </a:r>
            <a:r>
              <a:rPr lang="cs-CZ" b="1" dirty="0">
                <a:latin typeface="Cambria Math"/>
                <a:ea typeface="Cambria Math"/>
              </a:rPr>
              <a:t>∩ ↦CX</a:t>
            </a:r>
            <a:endParaRPr lang="cs-CZ" b="1" baseline="-25000" dirty="0"/>
          </a:p>
        </p:txBody>
      </p:sp>
      <p:sp>
        <p:nvSpPr>
          <p:cNvPr id="35" name="TextovéPole 34"/>
          <p:cNvSpPr txBox="1"/>
          <p:nvPr/>
        </p:nvSpPr>
        <p:spPr>
          <a:xfrm>
            <a:off x="5328144" y="4860000"/>
            <a:ext cx="3491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5. </a:t>
            </a:r>
            <a:r>
              <a:rPr lang="cs-CZ" b="1" dirty="0" smtClean="0">
                <a:latin typeface="Cambria Math"/>
                <a:ea typeface="Cambria Math"/>
              </a:rPr>
              <a:t>△ </a:t>
            </a:r>
            <a:r>
              <a:rPr lang="cs-CZ" b="1" dirty="0" smtClean="0">
                <a:latin typeface="Arial" pitchFamily="34" charset="0"/>
                <a:ea typeface="Cambria Math"/>
                <a:cs typeface="Arial" pitchFamily="34" charset="0"/>
              </a:rPr>
              <a:t>ABC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TextovéPole 39"/>
          <p:cNvSpPr txBox="1"/>
          <p:nvPr/>
        </p:nvSpPr>
        <p:spPr>
          <a:xfrm>
            <a:off x="251520" y="2716115"/>
            <a:ext cx="3491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smtClean="0"/>
              <a:t>Konstrukce:</a:t>
            </a:r>
            <a:endParaRPr lang="cs-CZ" b="1" u="sng" dirty="0"/>
          </a:p>
        </p:txBody>
      </p:sp>
      <p:cxnSp>
        <p:nvCxnSpPr>
          <p:cNvPr id="5" name="Přímá spojnice 4"/>
          <p:cNvCxnSpPr/>
          <p:nvPr/>
        </p:nvCxnSpPr>
        <p:spPr bwMode="auto">
          <a:xfrm>
            <a:off x="1367872" y="5773914"/>
            <a:ext cx="2412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Přímá spojnice 7"/>
          <p:cNvCxnSpPr/>
          <p:nvPr/>
        </p:nvCxnSpPr>
        <p:spPr bwMode="auto">
          <a:xfrm>
            <a:off x="1583896" y="5661248"/>
            <a:ext cx="0" cy="216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Přímá spojnice 40"/>
          <p:cNvCxnSpPr/>
          <p:nvPr/>
        </p:nvCxnSpPr>
        <p:spPr bwMode="auto">
          <a:xfrm>
            <a:off x="3492000" y="5661248"/>
            <a:ext cx="0" cy="216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" name="TextovéPole 14"/>
          <p:cNvSpPr txBox="1"/>
          <p:nvPr/>
        </p:nvSpPr>
        <p:spPr>
          <a:xfrm>
            <a:off x="1398746" y="5956108"/>
            <a:ext cx="413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43" name="TextovéPole 42"/>
          <p:cNvSpPr txBox="1"/>
          <p:nvPr/>
        </p:nvSpPr>
        <p:spPr>
          <a:xfrm>
            <a:off x="3366349" y="5956108"/>
            <a:ext cx="413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p:sp>
        <p:nvSpPr>
          <p:cNvPr id="45" name="TextovéPole 44"/>
          <p:cNvSpPr txBox="1"/>
          <p:nvPr/>
        </p:nvSpPr>
        <p:spPr>
          <a:xfrm>
            <a:off x="3141082" y="294525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k</a:t>
            </a:r>
            <a:endParaRPr lang="cs-CZ" baseline="-25000" dirty="0"/>
          </a:p>
        </p:txBody>
      </p:sp>
      <p:sp>
        <p:nvSpPr>
          <p:cNvPr id="50" name="TextovéPole 49"/>
          <p:cNvSpPr txBox="1"/>
          <p:nvPr/>
        </p:nvSpPr>
        <p:spPr>
          <a:xfrm>
            <a:off x="2339752" y="572396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52" name="TextovéPole 51"/>
          <p:cNvSpPr txBox="1"/>
          <p:nvPr/>
        </p:nvSpPr>
        <p:spPr>
          <a:xfrm>
            <a:off x="2817535" y="4427647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53" name="TextovéPole 52"/>
          <p:cNvSpPr txBox="1"/>
          <p:nvPr/>
        </p:nvSpPr>
        <p:spPr>
          <a:xfrm>
            <a:off x="1547664" y="458124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p:cxnSp>
        <p:nvCxnSpPr>
          <p:cNvPr id="4" name="Přímá spojnice 3"/>
          <p:cNvCxnSpPr/>
          <p:nvPr/>
        </p:nvCxnSpPr>
        <p:spPr bwMode="auto">
          <a:xfrm flipH="1" flipV="1">
            <a:off x="1656000" y="3060000"/>
            <a:ext cx="1828800" cy="270924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0" name="Oblouk 29"/>
          <p:cNvSpPr/>
          <p:nvPr/>
        </p:nvSpPr>
        <p:spPr bwMode="auto">
          <a:xfrm rot="15242599">
            <a:off x="2768323" y="5192107"/>
            <a:ext cx="904666" cy="904666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31" name="Přímá spojnice 30"/>
          <p:cNvCxnSpPr/>
          <p:nvPr/>
        </p:nvCxnSpPr>
        <p:spPr bwMode="auto">
          <a:xfrm>
            <a:off x="1907704" y="3348000"/>
            <a:ext cx="0" cy="216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6" name="TextovéPole 35"/>
          <p:cNvSpPr txBox="1"/>
          <p:nvPr/>
        </p:nvSpPr>
        <p:spPr>
          <a:xfrm>
            <a:off x="1812273" y="2987660"/>
            <a:ext cx="413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X</a:t>
            </a:r>
          </a:p>
        </p:txBody>
      </p:sp>
      <p:sp>
        <p:nvSpPr>
          <p:cNvPr id="6" name="Oblouk 5"/>
          <p:cNvSpPr>
            <a:spLocks noChangeAspect="1"/>
          </p:cNvSpPr>
          <p:nvPr/>
        </p:nvSpPr>
        <p:spPr bwMode="auto">
          <a:xfrm rot="17718015">
            <a:off x="1115616" y="3290400"/>
            <a:ext cx="4968000" cy="4968000"/>
          </a:xfrm>
          <a:prstGeom prst="arc">
            <a:avLst>
              <a:gd name="adj1" fmla="val 16963301"/>
              <a:gd name="adj2" fmla="val 19443560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TextovéPole 8"/>
          <p:cNvSpPr txBox="1"/>
          <p:nvPr/>
        </p:nvSpPr>
        <p:spPr>
          <a:xfrm>
            <a:off x="1997459" y="3244666"/>
            <a:ext cx="396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cxnSp>
        <p:nvCxnSpPr>
          <p:cNvPr id="12" name="Přímá spojnice 11"/>
          <p:cNvCxnSpPr/>
          <p:nvPr/>
        </p:nvCxnSpPr>
        <p:spPr bwMode="auto">
          <a:xfrm>
            <a:off x="1584000" y="5778000"/>
            <a:ext cx="1908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Přímá spojnice 36"/>
          <p:cNvCxnSpPr>
            <a:cxnSpLocks noChangeAspect="1"/>
          </p:cNvCxnSpPr>
          <p:nvPr/>
        </p:nvCxnSpPr>
        <p:spPr bwMode="auto">
          <a:xfrm flipH="1" flipV="1">
            <a:off x="2124000" y="3757914"/>
            <a:ext cx="1360838" cy="201600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Přímá spojnice 13"/>
          <p:cNvCxnSpPr/>
          <p:nvPr/>
        </p:nvCxnSpPr>
        <p:spPr bwMode="auto">
          <a:xfrm flipV="1">
            <a:off x="1584000" y="3757914"/>
            <a:ext cx="564486" cy="2020086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32997235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7" grpId="0"/>
      <p:bldP spid="24" grpId="0"/>
      <p:bldP spid="32" grpId="0"/>
      <p:bldP spid="33" grpId="0"/>
      <p:bldP spid="34" grpId="0"/>
      <p:bldP spid="35" grpId="0"/>
      <p:bldP spid="40" grpId="0"/>
      <p:bldP spid="15" grpId="0"/>
      <p:bldP spid="43" grpId="0"/>
      <p:bldP spid="45" grpId="0"/>
      <p:bldP spid="50" grpId="0"/>
      <p:bldP spid="52" grpId="0"/>
      <p:bldP spid="53" grpId="0"/>
      <p:bldP spid="30" grpId="0" animBg="1"/>
      <p:bldP spid="36" grpId="0"/>
      <p:bldP spid="6" grpId="0" animBg="1"/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01913" y="260648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5400" dirty="0" smtClean="0"/>
              <a:t>Konstrukce trojúhelníků</a:t>
            </a:r>
          </a:p>
          <a:p>
            <a:pPr algn="ctr"/>
            <a:r>
              <a:rPr lang="cs-CZ" sz="5400" dirty="0" smtClean="0"/>
              <a:t>Věta </a:t>
            </a:r>
            <a:r>
              <a:rPr lang="cs-CZ" sz="5400" dirty="0" err="1" smtClean="0"/>
              <a:t>sus</a:t>
            </a:r>
            <a:endParaRPr lang="cs-CZ" sz="5400" dirty="0"/>
          </a:p>
        </p:txBody>
      </p:sp>
      <p:sp>
        <p:nvSpPr>
          <p:cNvPr id="7" name="TextovéPole 6"/>
          <p:cNvSpPr txBox="1"/>
          <p:nvPr/>
        </p:nvSpPr>
        <p:spPr>
          <a:xfrm>
            <a:off x="0" y="1945851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/>
              <a:t>Sestrojte trojúhelník ABC je-li: a = 53 mm; b = 69 mm a </a:t>
            </a:r>
            <a:r>
              <a:rPr lang="cs-CZ" sz="2000" b="1" dirty="0">
                <a:latin typeface="Symbol" pitchFamily="18" charset="2"/>
              </a:rPr>
              <a:t>g</a:t>
            </a:r>
            <a:r>
              <a:rPr lang="cs-CZ" sz="2000" b="1" dirty="0"/>
              <a:t> = 56°.</a:t>
            </a:r>
          </a:p>
        </p:txBody>
      </p:sp>
      <p:sp>
        <p:nvSpPr>
          <p:cNvPr id="40" name="TextovéPole 39"/>
          <p:cNvSpPr txBox="1"/>
          <p:nvPr/>
        </p:nvSpPr>
        <p:spPr>
          <a:xfrm>
            <a:off x="251521" y="2716115"/>
            <a:ext cx="21742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smtClean="0"/>
              <a:t>Konstrukce:</a:t>
            </a:r>
            <a:endParaRPr lang="cs-CZ" b="1" u="sng" dirty="0"/>
          </a:p>
        </p:txBody>
      </p:sp>
      <p:sp>
        <p:nvSpPr>
          <p:cNvPr id="3" name="Obdélník 2"/>
          <p:cNvSpPr/>
          <p:nvPr/>
        </p:nvSpPr>
        <p:spPr>
          <a:xfrm>
            <a:off x="2520000" y="2520000"/>
            <a:ext cx="639367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b="1" dirty="0"/>
              <a:t>5) Důkaz – ověření, zda sestrojený trojúhelník odpovídá zadání.</a:t>
            </a:r>
          </a:p>
        </p:txBody>
      </p:sp>
      <p:sp>
        <p:nvSpPr>
          <p:cNvPr id="26" name="Obdélník 25"/>
          <p:cNvSpPr/>
          <p:nvPr/>
        </p:nvSpPr>
        <p:spPr>
          <a:xfrm>
            <a:off x="2736000" y="2880000"/>
            <a:ext cx="639367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b="1" dirty="0" smtClean="0"/>
              <a:t>Ověříme (měřením), zda jsou délky stran  a velikost úhlu </a:t>
            </a:r>
            <a:r>
              <a:rPr lang="cs-CZ" sz="2000" b="1" dirty="0" smtClean="0">
                <a:latin typeface="Symbol" pitchFamily="18" charset="2"/>
              </a:rPr>
              <a:t>g</a:t>
            </a:r>
            <a:r>
              <a:rPr lang="cs-CZ" sz="1600" b="1" dirty="0" smtClean="0"/>
              <a:t> </a:t>
            </a:r>
            <a:br>
              <a:rPr lang="cs-CZ" sz="1600" b="1" dirty="0" smtClean="0"/>
            </a:br>
            <a:r>
              <a:rPr lang="cs-CZ" sz="1600" b="1" dirty="0" smtClean="0"/>
              <a:t>v souladu se zadáním. </a:t>
            </a:r>
            <a:endParaRPr lang="cs-CZ" sz="1600" b="1" dirty="0"/>
          </a:p>
        </p:txBody>
      </p:sp>
      <p:sp>
        <p:nvSpPr>
          <p:cNvPr id="4" name="Obdélník 3"/>
          <p:cNvSpPr/>
          <p:nvPr/>
        </p:nvSpPr>
        <p:spPr>
          <a:xfrm>
            <a:off x="2520000" y="3600000"/>
            <a:ext cx="660967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b="1" dirty="0"/>
              <a:t>6) Diskuze – zjištění možného počtu řešení za daných </a:t>
            </a:r>
            <a:r>
              <a:rPr lang="cs-CZ" sz="1600" b="1" dirty="0" smtClean="0"/>
              <a:t>podmínek. </a:t>
            </a:r>
            <a:endParaRPr lang="cs-CZ" sz="1600" dirty="0"/>
          </a:p>
        </p:txBody>
      </p:sp>
      <p:sp>
        <p:nvSpPr>
          <p:cNvPr id="29" name="Obdélník 28"/>
          <p:cNvSpPr/>
          <p:nvPr/>
        </p:nvSpPr>
        <p:spPr>
          <a:xfrm>
            <a:off x="2736000" y="3960000"/>
            <a:ext cx="639367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b="1" dirty="0" smtClean="0"/>
              <a:t>Počet řešení závisí na počtu průsečíků kružnice k </a:t>
            </a:r>
            <a:br>
              <a:rPr lang="cs-CZ" sz="1600" b="1" dirty="0" smtClean="0"/>
            </a:br>
            <a:r>
              <a:rPr lang="cs-CZ" sz="1600" b="1" dirty="0" smtClean="0"/>
              <a:t>a polopřímky CX.</a:t>
            </a:r>
            <a:endParaRPr lang="cs-CZ" sz="1600" dirty="0"/>
          </a:p>
        </p:txBody>
      </p:sp>
      <p:sp>
        <p:nvSpPr>
          <p:cNvPr id="30" name="Obdélník 29"/>
          <p:cNvSpPr/>
          <p:nvPr/>
        </p:nvSpPr>
        <p:spPr>
          <a:xfrm>
            <a:off x="2736000" y="4500000"/>
            <a:ext cx="639367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b="1" dirty="0" smtClean="0"/>
              <a:t>Vzhledem k tomu, že průsečík v jedné polorovině (určené přímkou BC) je pouze jediný, má úloha (v jedné polorovině) jediné řešení. </a:t>
            </a:r>
            <a:endParaRPr lang="cs-CZ" sz="1600" dirty="0"/>
          </a:p>
        </p:txBody>
      </p:sp>
      <p:cxnSp>
        <p:nvCxnSpPr>
          <p:cNvPr id="32" name="Přímá spojnice 31"/>
          <p:cNvCxnSpPr/>
          <p:nvPr/>
        </p:nvCxnSpPr>
        <p:spPr bwMode="auto">
          <a:xfrm>
            <a:off x="215744" y="5773914"/>
            <a:ext cx="2412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" name="Přímá spojnice 32"/>
          <p:cNvCxnSpPr/>
          <p:nvPr/>
        </p:nvCxnSpPr>
        <p:spPr bwMode="auto">
          <a:xfrm>
            <a:off x="431768" y="5661248"/>
            <a:ext cx="0" cy="216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Přímá spojnice 33"/>
          <p:cNvCxnSpPr/>
          <p:nvPr/>
        </p:nvCxnSpPr>
        <p:spPr bwMode="auto">
          <a:xfrm>
            <a:off x="2339872" y="5661248"/>
            <a:ext cx="0" cy="216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5" name="TextovéPole 34"/>
          <p:cNvSpPr txBox="1"/>
          <p:nvPr/>
        </p:nvSpPr>
        <p:spPr>
          <a:xfrm>
            <a:off x="246618" y="5956108"/>
            <a:ext cx="413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38" name="TextovéPole 37"/>
          <p:cNvSpPr txBox="1"/>
          <p:nvPr/>
        </p:nvSpPr>
        <p:spPr>
          <a:xfrm>
            <a:off x="2214221" y="5956108"/>
            <a:ext cx="413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p:sp>
        <p:nvSpPr>
          <p:cNvPr id="39" name="TextovéPole 38"/>
          <p:cNvSpPr txBox="1"/>
          <p:nvPr/>
        </p:nvSpPr>
        <p:spPr>
          <a:xfrm>
            <a:off x="1988954" y="294525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k</a:t>
            </a:r>
            <a:endParaRPr lang="cs-CZ" baseline="-25000" dirty="0"/>
          </a:p>
        </p:txBody>
      </p:sp>
      <p:sp>
        <p:nvSpPr>
          <p:cNvPr id="48" name="TextovéPole 47"/>
          <p:cNvSpPr txBox="1"/>
          <p:nvPr/>
        </p:nvSpPr>
        <p:spPr>
          <a:xfrm>
            <a:off x="1187624" y="572396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50" name="TextovéPole 49"/>
          <p:cNvSpPr txBox="1"/>
          <p:nvPr/>
        </p:nvSpPr>
        <p:spPr>
          <a:xfrm>
            <a:off x="1665407" y="4427647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51" name="TextovéPole 50"/>
          <p:cNvSpPr txBox="1"/>
          <p:nvPr/>
        </p:nvSpPr>
        <p:spPr>
          <a:xfrm>
            <a:off x="395536" y="458124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p:cxnSp>
        <p:nvCxnSpPr>
          <p:cNvPr id="52" name="Přímá spojnice 51"/>
          <p:cNvCxnSpPr/>
          <p:nvPr/>
        </p:nvCxnSpPr>
        <p:spPr bwMode="auto">
          <a:xfrm flipH="1" flipV="1">
            <a:off x="503872" y="3060000"/>
            <a:ext cx="1828800" cy="270924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3" name="Oblouk 52"/>
          <p:cNvSpPr/>
          <p:nvPr/>
        </p:nvSpPr>
        <p:spPr bwMode="auto">
          <a:xfrm rot="15242599">
            <a:off x="1616195" y="5192107"/>
            <a:ext cx="904666" cy="904666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54" name="Přímá spojnice 53"/>
          <p:cNvCxnSpPr/>
          <p:nvPr/>
        </p:nvCxnSpPr>
        <p:spPr bwMode="auto">
          <a:xfrm>
            <a:off x="755576" y="3348000"/>
            <a:ext cx="0" cy="216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5" name="TextovéPole 54"/>
          <p:cNvSpPr txBox="1"/>
          <p:nvPr/>
        </p:nvSpPr>
        <p:spPr>
          <a:xfrm>
            <a:off x="660145" y="2987660"/>
            <a:ext cx="413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X</a:t>
            </a:r>
          </a:p>
        </p:txBody>
      </p:sp>
      <p:sp>
        <p:nvSpPr>
          <p:cNvPr id="56" name="TextovéPole 55"/>
          <p:cNvSpPr txBox="1"/>
          <p:nvPr/>
        </p:nvSpPr>
        <p:spPr>
          <a:xfrm>
            <a:off x="845331" y="3244666"/>
            <a:ext cx="396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cxnSp>
        <p:nvCxnSpPr>
          <p:cNvPr id="57" name="Přímá spojnice 56"/>
          <p:cNvCxnSpPr/>
          <p:nvPr/>
        </p:nvCxnSpPr>
        <p:spPr bwMode="auto">
          <a:xfrm>
            <a:off x="431872" y="5778000"/>
            <a:ext cx="1908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8" name="Přímá spojnice 57"/>
          <p:cNvCxnSpPr>
            <a:cxnSpLocks noChangeAspect="1"/>
          </p:cNvCxnSpPr>
          <p:nvPr/>
        </p:nvCxnSpPr>
        <p:spPr bwMode="auto">
          <a:xfrm flipH="1" flipV="1">
            <a:off x="971872" y="3757914"/>
            <a:ext cx="1360838" cy="201600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Přímá spojnice 58"/>
          <p:cNvCxnSpPr/>
          <p:nvPr/>
        </p:nvCxnSpPr>
        <p:spPr bwMode="auto">
          <a:xfrm flipV="1">
            <a:off x="431872" y="3757914"/>
            <a:ext cx="564486" cy="2020086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0" name="Oblouk 59"/>
          <p:cNvSpPr>
            <a:spLocks noChangeAspect="1"/>
          </p:cNvSpPr>
          <p:nvPr/>
        </p:nvSpPr>
        <p:spPr bwMode="auto">
          <a:xfrm rot="17718015">
            <a:off x="-5296" y="3290400"/>
            <a:ext cx="4968000" cy="4968000"/>
          </a:xfrm>
          <a:prstGeom prst="arc">
            <a:avLst>
              <a:gd name="adj1" fmla="val 16963301"/>
              <a:gd name="adj2" fmla="val 19443560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785535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40" grpId="0"/>
      <p:bldP spid="3" grpId="0"/>
      <p:bldP spid="26" grpId="0"/>
      <p:bldP spid="4" grpId="0"/>
      <p:bldP spid="29" grpId="0"/>
      <p:bldP spid="30" grpId="0"/>
      <p:bldP spid="35" grpId="0"/>
      <p:bldP spid="38" grpId="0"/>
      <p:bldP spid="39" grpId="0"/>
      <p:bldP spid="48" grpId="0"/>
      <p:bldP spid="50" grpId="0"/>
      <p:bldP spid="51" grpId="0"/>
      <p:bldP spid="53" grpId="0" animBg="1"/>
      <p:bldP spid="55" grpId="0"/>
      <p:bldP spid="56" grpId="0"/>
      <p:bldP spid="6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01913" y="260648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5400" dirty="0" smtClean="0"/>
              <a:t>Konstrukce trojúhelníků</a:t>
            </a:r>
          </a:p>
          <a:p>
            <a:pPr algn="ctr"/>
            <a:r>
              <a:rPr lang="cs-CZ" sz="5400" dirty="0" smtClean="0"/>
              <a:t>Věta usu</a:t>
            </a:r>
            <a:endParaRPr lang="cs-CZ" sz="5400" dirty="0"/>
          </a:p>
        </p:txBody>
      </p:sp>
      <p:sp>
        <p:nvSpPr>
          <p:cNvPr id="7" name="TextovéPole 6"/>
          <p:cNvSpPr txBox="1"/>
          <p:nvPr/>
        </p:nvSpPr>
        <p:spPr>
          <a:xfrm>
            <a:off x="0" y="1945851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/>
              <a:t>Sestrojte trojúhelník ABC je-li: a = 53 mm; </a:t>
            </a:r>
            <a:r>
              <a:rPr lang="cs-CZ" sz="2000" b="1" dirty="0" smtClean="0">
                <a:latin typeface="Symbol" pitchFamily="18" charset="2"/>
              </a:rPr>
              <a:t>b</a:t>
            </a:r>
            <a:r>
              <a:rPr lang="cs-CZ" sz="2000" b="1" dirty="0" smtClean="0"/>
              <a:t> = 69° a </a:t>
            </a:r>
            <a:r>
              <a:rPr lang="cs-CZ" sz="2000" b="1" dirty="0" smtClean="0">
                <a:latin typeface="Symbol" pitchFamily="18" charset="2"/>
              </a:rPr>
              <a:t>g</a:t>
            </a:r>
            <a:r>
              <a:rPr lang="cs-CZ" sz="2000" b="1" dirty="0" smtClean="0"/>
              <a:t> = 56°.</a:t>
            </a:r>
            <a:endParaRPr lang="cs-CZ" sz="2000" b="1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179513" y="2345961"/>
            <a:ext cx="5904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1) Pozorně si přečteme a analyzujeme zadání úlohy.</a:t>
            </a:r>
            <a:endParaRPr lang="cs-CZ" b="1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539552" y="2715292"/>
            <a:ext cx="78488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Abychom trojúhelník mohli sestrojit musí být součet velikostí zadaných úhlů menší než 180°.</a:t>
            </a:r>
            <a:endParaRPr lang="cs-CZ" b="1" dirty="0"/>
          </a:p>
        </p:txBody>
      </p:sp>
      <p:sp>
        <p:nvSpPr>
          <p:cNvPr id="5" name="TextovéPole 4"/>
          <p:cNvSpPr txBox="1"/>
          <p:nvPr/>
        </p:nvSpPr>
        <p:spPr>
          <a:xfrm>
            <a:off x="3420000" y="3600000"/>
            <a:ext cx="154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Symbol" pitchFamily="18" charset="2"/>
              </a:rPr>
              <a:t>b + g</a:t>
            </a:r>
            <a:r>
              <a:rPr lang="cs-CZ" b="1" dirty="0" smtClean="0"/>
              <a:t> &lt; 180°</a:t>
            </a:r>
            <a:endParaRPr lang="cs-CZ" b="1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2915816" y="4140000"/>
            <a:ext cx="2268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69° + 56° &lt; 180°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ovéPole 5"/>
              <p:cNvSpPr txBox="1"/>
              <p:nvPr/>
            </p:nvSpPr>
            <p:spPr>
              <a:xfrm>
                <a:off x="2952000" y="5400000"/>
                <a:ext cx="216019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0" smtClean="0">
                          <a:latin typeface="Cambria Math"/>
                          <a:ea typeface="Cambria Math"/>
                        </a:rPr>
                        <m:t>∆ </m:t>
                      </m:r>
                      <m:r>
                        <a:rPr lang="cs-CZ" sz="2400" b="1" i="0" smtClean="0">
                          <a:latin typeface="Cambria Math"/>
                          <a:ea typeface="Cambria Math"/>
                        </a:rPr>
                        <m:t>𝐥𝐳𝐞</m:t>
                      </m:r>
                      <m:r>
                        <a:rPr lang="cs-CZ" sz="2400" b="1" i="0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cs-CZ" sz="2400" b="1" i="0" smtClean="0">
                          <a:latin typeface="Cambria Math"/>
                          <a:ea typeface="Cambria Math"/>
                        </a:rPr>
                        <m:t>𝐬𝐞𝐬𝐭𝐫𝐨𝐣𝐢𝐭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 xmlns="">
          <p:sp>
            <p:nvSpPr>
              <p:cNvPr id="6" name="TextovéPol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52000" y="5400000"/>
                <a:ext cx="2160192" cy="461665"/>
              </a:xfrm>
              <a:prstGeom prst="rect">
                <a:avLst/>
              </a:prstGeom>
              <a:blipFill rotWithShape="1">
                <a:blip r:embed="rId2"/>
                <a:stretch>
                  <a:fillRect r="-1408" b="-1842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ovéPole 9"/>
          <p:cNvSpPr txBox="1"/>
          <p:nvPr/>
        </p:nvSpPr>
        <p:spPr>
          <a:xfrm>
            <a:off x="3411932" y="4680000"/>
            <a:ext cx="15921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smtClean="0"/>
              <a:t>125° &lt; 180°</a:t>
            </a:r>
            <a:endParaRPr lang="cs-CZ" b="1" u="sng" dirty="0"/>
          </a:p>
        </p:txBody>
      </p:sp>
    </p:spTree>
    <p:extLst>
      <p:ext uri="{BB962C8B-B14F-4D97-AF65-F5344CB8AC3E}">
        <p14:creationId xmlns:p14="http://schemas.microsoft.com/office/powerpoint/2010/main" val="26413418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2" grpId="0"/>
      <p:bldP spid="27" grpId="0"/>
      <p:bldP spid="5" grpId="0"/>
      <p:bldP spid="28" grpId="0"/>
      <p:bldP spid="6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3568" y="188640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6000" dirty="0" smtClean="0"/>
              <a:t>Shodnost</a:t>
            </a:r>
            <a:endParaRPr lang="cs-CZ" sz="6000" dirty="0"/>
          </a:p>
        </p:txBody>
      </p:sp>
      <p:sp>
        <p:nvSpPr>
          <p:cNvPr id="61" name="TextovéPole 60"/>
          <p:cNvSpPr txBox="1"/>
          <p:nvPr/>
        </p:nvSpPr>
        <p:spPr>
          <a:xfrm>
            <a:off x="1151968" y="1772816"/>
            <a:ext cx="66603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Které z geometrických obrazců jsou shodné a proč?</a:t>
            </a:r>
            <a:endParaRPr lang="cs-CZ" sz="2000" b="1" dirty="0"/>
          </a:p>
        </p:txBody>
      </p:sp>
      <p:cxnSp>
        <p:nvCxnSpPr>
          <p:cNvPr id="4" name="Přímá spojnice 3"/>
          <p:cNvCxnSpPr/>
          <p:nvPr/>
        </p:nvCxnSpPr>
        <p:spPr bwMode="auto">
          <a:xfrm>
            <a:off x="1224056" y="2564904"/>
            <a:ext cx="2411840" cy="43204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Přímá spojnice 8"/>
          <p:cNvCxnSpPr/>
          <p:nvPr/>
        </p:nvCxnSpPr>
        <p:spPr bwMode="auto">
          <a:xfrm flipH="1">
            <a:off x="1691680" y="2996952"/>
            <a:ext cx="1944216" cy="64807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Přímá spojnice 11"/>
          <p:cNvCxnSpPr/>
          <p:nvPr/>
        </p:nvCxnSpPr>
        <p:spPr bwMode="auto">
          <a:xfrm flipH="1" flipV="1">
            <a:off x="1224056" y="2564904"/>
            <a:ext cx="467624" cy="108012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TextovéPole 12"/>
          <p:cNvSpPr txBox="1"/>
          <p:nvPr/>
        </p:nvSpPr>
        <p:spPr>
          <a:xfrm>
            <a:off x="1835696" y="2996952"/>
            <a:ext cx="5297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</a:t>
            </a:r>
            <a:endParaRPr lang="cs-CZ" b="1" dirty="0"/>
          </a:p>
        </p:txBody>
      </p:sp>
      <p:cxnSp>
        <p:nvCxnSpPr>
          <p:cNvPr id="29" name="Přímá spojnice 28"/>
          <p:cNvCxnSpPr/>
          <p:nvPr/>
        </p:nvCxnSpPr>
        <p:spPr bwMode="auto">
          <a:xfrm>
            <a:off x="5184000" y="2852936"/>
            <a:ext cx="2411840" cy="43204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3600000"/>
            </a:camera>
            <a:lightRig rig="threePt" dir="t"/>
          </a:scene3d>
        </p:spPr>
      </p:cxnSp>
      <p:cxnSp>
        <p:nvCxnSpPr>
          <p:cNvPr id="30" name="Přímá spojnice 29"/>
          <p:cNvCxnSpPr/>
          <p:nvPr/>
        </p:nvCxnSpPr>
        <p:spPr bwMode="auto">
          <a:xfrm flipH="1">
            <a:off x="6012160" y="2808000"/>
            <a:ext cx="1944216" cy="64807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3600000"/>
            </a:camera>
            <a:lightRig rig="threePt" dir="t"/>
          </a:scene3d>
        </p:spPr>
      </p:cxnSp>
      <p:cxnSp>
        <p:nvCxnSpPr>
          <p:cNvPr id="31" name="Přímá spojnice 30"/>
          <p:cNvCxnSpPr/>
          <p:nvPr/>
        </p:nvCxnSpPr>
        <p:spPr bwMode="auto">
          <a:xfrm flipH="1" flipV="1">
            <a:off x="5976584" y="3528000"/>
            <a:ext cx="467624" cy="108012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3600000"/>
            </a:camera>
            <a:lightRig rig="threePt" dir="t"/>
          </a:scene3d>
        </p:spPr>
      </p:cxnSp>
      <p:sp>
        <p:nvSpPr>
          <p:cNvPr id="32" name="TextovéPole 31"/>
          <p:cNvSpPr txBox="1"/>
          <p:nvPr/>
        </p:nvSpPr>
        <p:spPr>
          <a:xfrm>
            <a:off x="6179322" y="3393079"/>
            <a:ext cx="529772" cy="369332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cs-CZ" b="1" dirty="0" smtClean="0"/>
              <a:t>5</a:t>
            </a:r>
            <a:endParaRPr lang="cs-CZ" b="1" dirty="0"/>
          </a:p>
        </p:txBody>
      </p:sp>
      <p:sp>
        <p:nvSpPr>
          <p:cNvPr id="17" name="Obdélník 16"/>
          <p:cNvSpPr/>
          <p:nvPr/>
        </p:nvSpPr>
        <p:spPr bwMode="auto">
          <a:xfrm>
            <a:off x="2915816" y="3793304"/>
            <a:ext cx="2483928" cy="116114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5" name="Obdélník 34"/>
          <p:cNvSpPr/>
          <p:nvPr/>
        </p:nvSpPr>
        <p:spPr bwMode="auto">
          <a:xfrm rot="2559019">
            <a:off x="6487757" y="4941168"/>
            <a:ext cx="2483928" cy="116114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6" name="TextovéPole 35"/>
          <p:cNvSpPr txBox="1"/>
          <p:nvPr/>
        </p:nvSpPr>
        <p:spPr>
          <a:xfrm>
            <a:off x="3892894" y="4237659"/>
            <a:ext cx="5297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4</a:t>
            </a:r>
            <a:endParaRPr lang="cs-CZ" b="1" dirty="0"/>
          </a:p>
        </p:txBody>
      </p:sp>
      <p:sp>
        <p:nvSpPr>
          <p:cNvPr id="37" name="TextovéPole 36"/>
          <p:cNvSpPr txBox="1"/>
          <p:nvPr/>
        </p:nvSpPr>
        <p:spPr>
          <a:xfrm>
            <a:off x="7464835" y="5337072"/>
            <a:ext cx="5297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</a:t>
            </a:r>
            <a:endParaRPr lang="cs-CZ" b="1" dirty="0"/>
          </a:p>
        </p:txBody>
      </p:sp>
      <p:sp>
        <p:nvSpPr>
          <p:cNvPr id="19" name="Obdélník 18"/>
          <p:cNvSpPr/>
          <p:nvPr/>
        </p:nvSpPr>
        <p:spPr bwMode="auto">
          <a:xfrm>
            <a:off x="4247896" y="2312876"/>
            <a:ext cx="936104" cy="93610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0" name="Obdélník 39"/>
          <p:cNvSpPr/>
          <p:nvPr/>
        </p:nvSpPr>
        <p:spPr bwMode="auto">
          <a:xfrm rot="19815244">
            <a:off x="303141" y="5521738"/>
            <a:ext cx="936104" cy="93610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2" name="TextovéPole 41"/>
          <p:cNvSpPr txBox="1"/>
          <p:nvPr/>
        </p:nvSpPr>
        <p:spPr>
          <a:xfrm>
            <a:off x="611560" y="5805124"/>
            <a:ext cx="5297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9</a:t>
            </a:r>
            <a:endParaRPr lang="cs-CZ" b="1" dirty="0"/>
          </a:p>
        </p:txBody>
      </p:sp>
      <p:sp>
        <p:nvSpPr>
          <p:cNvPr id="43" name="TextovéPole 42"/>
          <p:cNvSpPr txBox="1"/>
          <p:nvPr/>
        </p:nvSpPr>
        <p:spPr>
          <a:xfrm>
            <a:off x="4572000" y="2627620"/>
            <a:ext cx="5297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3</a:t>
            </a:r>
            <a:endParaRPr lang="cs-CZ" b="1" dirty="0"/>
          </a:p>
        </p:txBody>
      </p:sp>
      <p:sp>
        <p:nvSpPr>
          <p:cNvPr id="22" name="Ovál 21"/>
          <p:cNvSpPr/>
          <p:nvPr/>
        </p:nvSpPr>
        <p:spPr bwMode="auto">
          <a:xfrm>
            <a:off x="2443797" y="5200864"/>
            <a:ext cx="1208519" cy="1208519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5" name="Ovál 44"/>
          <p:cNvSpPr/>
          <p:nvPr/>
        </p:nvSpPr>
        <p:spPr bwMode="auto">
          <a:xfrm>
            <a:off x="7208100" y="2818002"/>
            <a:ext cx="1208519" cy="1208519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6" name="TextovéPole 45"/>
          <p:cNvSpPr txBox="1"/>
          <p:nvPr/>
        </p:nvSpPr>
        <p:spPr>
          <a:xfrm>
            <a:off x="7570620" y="3212976"/>
            <a:ext cx="5297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10</a:t>
            </a:r>
            <a:endParaRPr lang="cs-CZ" b="1" dirty="0"/>
          </a:p>
        </p:txBody>
      </p:sp>
      <p:sp>
        <p:nvSpPr>
          <p:cNvPr id="47" name="TextovéPole 46"/>
          <p:cNvSpPr txBox="1"/>
          <p:nvPr/>
        </p:nvSpPr>
        <p:spPr>
          <a:xfrm>
            <a:off x="2915816" y="5644238"/>
            <a:ext cx="5297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6</a:t>
            </a:r>
            <a:endParaRPr lang="cs-CZ" b="1" dirty="0"/>
          </a:p>
        </p:txBody>
      </p:sp>
      <p:sp>
        <p:nvSpPr>
          <p:cNvPr id="23" name="Dvanáctiúhelník 22"/>
          <p:cNvSpPr/>
          <p:nvPr/>
        </p:nvSpPr>
        <p:spPr bwMode="auto">
          <a:xfrm>
            <a:off x="611560" y="3645024"/>
            <a:ext cx="1224136" cy="1152128"/>
          </a:xfrm>
          <a:prstGeom prst="dodecagon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8" name="Dvanáctiúhelník 47"/>
          <p:cNvSpPr/>
          <p:nvPr/>
        </p:nvSpPr>
        <p:spPr bwMode="auto">
          <a:xfrm rot="20065349">
            <a:off x="5760132" y="5521738"/>
            <a:ext cx="1224136" cy="1152128"/>
          </a:xfrm>
          <a:prstGeom prst="dodecagon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9" name="TextovéPole 48"/>
          <p:cNvSpPr txBox="1"/>
          <p:nvPr/>
        </p:nvSpPr>
        <p:spPr>
          <a:xfrm>
            <a:off x="6158018" y="5913136"/>
            <a:ext cx="5297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7</a:t>
            </a:r>
            <a:endParaRPr lang="cs-CZ" b="1" dirty="0"/>
          </a:p>
        </p:txBody>
      </p:sp>
      <p:sp>
        <p:nvSpPr>
          <p:cNvPr id="51" name="TextovéPole 50"/>
          <p:cNvSpPr txBox="1"/>
          <p:nvPr/>
        </p:nvSpPr>
        <p:spPr>
          <a:xfrm>
            <a:off x="959170" y="4026521"/>
            <a:ext cx="5297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12</a:t>
            </a:r>
            <a:endParaRPr lang="cs-CZ" b="1" dirty="0"/>
          </a:p>
        </p:txBody>
      </p:sp>
      <p:sp>
        <p:nvSpPr>
          <p:cNvPr id="24" name="Rovnoramenný trojúhelník 23"/>
          <p:cNvSpPr/>
          <p:nvPr/>
        </p:nvSpPr>
        <p:spPr bwMode="auto">
          <a:xfrm>
            <a:off x="4262515" y="5274531"/>
            <a:ext cx="1148742" cy="1277210"/>
          </a:xfrm>
          <a:prstGeom prst="triangl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2" name="Rovnoramenný trojúhelník 51"/>
          <p:cNvSpPr/>
          <p:nvPr/>
        </p:nvSpPr>
        <p:spPr bwMode="auto">
          <a:xfrm rot="17733929">
            <a:off x="1045479" y="4665476"/>
            <a:ext cx="1148742" cy="1277210"/>
          </a:xfrm>
          <a:prstGeom prst="triangl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3" name="TextovéPole 52"/>
          <p:cNvSpPr txBox="1"/>
          <p:nvPr/>
        </p:nvSpPr>
        <p:spPr>
          <a:xfrm>
            <a:off x="1553681" y="5166519"/>
            <a:ext cx="5297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11</a:t>
            </a:r>
            <a:endParaRPr lang="cs-CZ" b="1" dirty="0"/>
          </a:p>
        </p:txBody>
      </p:sp>
      <p:sp>
        <p:nvSpPr>
          <p:cNvPr id="55" name="TextovéPole 54"/>
          <p:cNvSpPr txBox="1"/>
          <p:nvPr/>
        </p:nvSpPr>
        <p:spPr>
          <a:xfrm>
            <a:off x="4690300" y="6013570"/>
            <a:ext cx="5297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8 </a:t>
            </a:r>
            <a:endParaRPr lang="cs-CZ" b="1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8100392" y="3960000"/>
            <a:ext cx="8435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 a 5</a:t>
            </a:r>
            <a:endParaRPr lang="cs-CZ" b="1" dirty="0"/>
          </a:p>
        </p:txBody>
      </p:sp>
      <p:sp>
        <p:nvSpPr>
          <p:cNvPr id="57" name="TextovéPole 56"/>
          <p:cNvSpPr txBox="1"/>
          <p:nvPr/>
        </p:nvSpPr>
        <p:spPr>
          <a:xfrm>
            <a:off x="8100000" y="5760000"/>
            <a:ext cx="8435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8 a 11</a:t>
            </a:r>
            <a:endParaRPr lang="cs-CZ" b="1" dirty="0"/>
          </a:p>
        </p:txBody>
      </p:sp>
      <p:sp>
        <p:nvSpPr>
          <p:cNvPr id="62" name="TextovéPole 61"/>
          <p:cNvSpPr txBox="1"/>
          <p:nvPr/>
        </p:nvSpPr>
        <p:spPr>
          <a:xfrm>
            <a:off x="8100000" y="5400000"/>
            <a:ext cx="8435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7 a 12</a:t>
            </a:r>
            <a:endParaRPr lang="cs-CZ" b="1" dirty="0"/>
          </a:p>
        </p:txBody>
      </p:sp>
      <p:sp>
        <p:nvSpPr>
          <p:cNvPr id="63" name="TextovéPole 62"/>
          <p:cNvSpPr txBox="1"/>
          <p:nvPr/>
        </p:nvSpPr>
        <p:spPr>
          <a:xfrm>
            <a:off x="8100392" y="5040000"/>
            <a:ext cx="8435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6 a 10</a:t>
            </a:r>
            <a:endParaRPr lang="cs-CZ" b="1" dirty="0"/>
          </a:p>
        </p:txBody>
      </p:sp>
      <p:sp>
        <p:nvSpPr>
          <p:cNvPr id="64" name="TextovéPole 63"/>
          <p:cNvSpPr txBox="1"/>
          <p:nvPr/>
        </p:nvSpPr>
        <p:spPr>
          <a:xfrm>
            <a:off x="8100000" y="4680000"/>
            <a:ext cx="8435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3 a 9</a:t>
            </a:r>
            <a:endParaRPr lang="cs-CZ" b="1" dirty="0"/>
          </a:p>
        </p:txBody>
      </p:sp>
      <p:sp>
        <p:nvSpPr>
          <p:cNvPr id="65" name="TextovéPole 64"/>
          <p:cNvSpPr txBox="1"/>
          <p:nvPr/>
        </p:nvSpPr>
        <p:spPr>
          <a:xfrm>
            <a:off x="8100000" y="4320000"/>
            <a:ext cx="8435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 a 4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296971771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8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0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4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8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2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4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8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2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6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8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9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2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3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0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1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32" grpId="0"/>
      <p:bldP spid="17" grpId="0" animBg="1"/>
      <p:bldP spid="35" grpId="0" animBg="1"/>
      <p:bldP spid="36" grpId="0"/>
      <p:bldP spid="37" grpId="0"/>
      <p:bldP spid="19" grpId="0" animBg="1"/>
      <p:bldP spid="40" grpId="0" animBg="1"/>
      <p:bldP spid="42" grpId="0"/>
      <p:bldP spid="43" grpId="0"/>
      <p:bldP spid="22" grpId="0" animBg="1"/>
      <p:bldP spid="45" grpId="0" animBg="1"/>
      <p:bldP spid="46" grpId="0"/>
      <p:bldP spid="47" grpId="0"/>
      <p:bldP spid="23" grpId="0" animBg="1"/>
      <p:bldP spid="48" grpId="0" animBg="1"/>
      <p:bldP spid="49" grpId="0"/>
      <p:bldP spid="51" grpId="0"/>
      <p:bldP spid="24" grpId="0" animBg="1"/>
      <p:bldP spid="52" grpId="0" animBg="1"/>
      <p:bldP spid="53" grpId="0"/>
      <p:bldP spid="55" grpId="0"/>
      <p:bldP spid="25" grpId="0"/>
      <p:bldP spid="57" grpId="0"/>
      <p:bldP spid="62" grpId="0"/>
      <p:bldP spid="63" grpId="0"/>
      <p:bldP spid="64" grpId="0"/>
      <p:bldP spid="6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01913" y="260648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5400" dirty="0" smtClean="0"/>
              <a:t>Konstrukce trojúhelníků</a:t>
            </a:r>
          </a:p>
          <a:p>
            <a:pPr algn="ctr"/>
            <a:r>
              <a:rPr lang="cs-CZ" sz="5400" dirty="0" smtClean="0"/>
              <a:t>Věta usu</a:t>
            </a:r>
            <a:endParaRPr lang="cs-CZ" sz="5400" dirty="0"/>
          </a:p>
        </p:txBody>
      </p:sp>
      <p:sp>
        <p:nvSpPr>
          <p:cNvPr id="7" name="TextovéPole 6"/>
          <p:cNvSpPr txBox="1"/>
          <p:nvPr/>
        </p:nvSpPr>
        <p:spPr>
          <a:xfrm>
            <a:off x="0" y="1945851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/>
              <a:t>Sestrojte trojúhelník ABC je-li: </a:t>
            </a:r>
            <a:r>
              <a:rPr lang="cs-CZ" sz="2000" b="1" dirty="0" smtClean="0"/>
              <a:t>a </a:t>
            </a:r>
            <a:r>
              <a:rPr lang="cs-CZ" sz="2000" b="1" dirty="0"/>
              <a:t>= 53 mm; </a:t>
            </a:r>
            <a:r>
              <a:rPr lang="cs-CZ" sz="2000" b="1" dirty="0">
                <a:latin typeface="Symbol" pitchFamily="18" charset="2"/>
              </a:rPr>
              <a:t>b</a:t>
            </a:r>
            <a:r>
              <a:rPr lang="cs-CZ" sz="2000" b="1" dirty="0"/>
              <a:t> = 69° a </a:t>
            </a:r>
            <a:r>
              <a:rPr lang="cs-CZ" sz="2000" b="1" dirty="0">
                <a:latin typeface="Symbol" pitchFamily="18" charset="2"/>
              </a:rPr>
              <a:t>g</a:t>
            </a:r>
            <a:r>
              <a:rPr lang="cs-CZ" sz="2000" b="1" dirty="0"/>
              <a:t> = 56°.</a:t>
            </a:r>
          </a:p>
        </p:txBody>
      </p:sp>
      <p:sp>
        <p:nvSpPr>
          <p:cNvPr id="22" name="TextovéPole 21"/>
          <p:cNvSpPr txBox="1"/>
          <p:nvPr/>
        </p:nvSpPr>
        <p:spPr>
          <a:xfrm>
            <a:off x="0" y="2345961"/>
            <a:ext cx="91439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/>
              <a:t>2) Náčrt a Rozbor úlohy, kde si načrtneme a zakreslujeme postup budoucí </a:t>
            </a:r>
            <a:r>
              <a:rPr lang="cs-CZ" sz="1600" b="1" dirty="0" smtClean="0"/>
              <a:t>konstrukce</a:t>
            </a:r>
            <a:r>
              <a:rPr lang="cs-CZ" sz="1600" b="1" dirty="0"/>
              <a:t>.</a:t>
            </a:r>
          </a:p>
        </p:txBody>
      </p:sp>
      <p:sp>
        <p:nvSpPr>
          <p:cNvPr id="27" name="TextovéPole 26"/>
          <p:cNvSpPr txBox="1"/>
          <p:nvPr/>
        </p:nvSpPr>
        <p:spPr>
          <a:xfrm>
            <a:off x="4860000" y="3420000"/>
            <a:ext cx="3491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1. BC; |BC| = 53 mm</a:t>
            </a:r>
            <a:endParaRPr lang="cs-CZ" b="1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1187624" y="364502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485889" y="645333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3275856" y="645333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1619672" y="638132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2473337" y="4975165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755576" y="481939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356" y="2661714"/>
            <a:ext cx="91436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/>
              <a:t>3) Postup konstrukce je přesný postup zapsaný pomocí </a:t>
            </a:r>
            <a:r>
              <a:rPr lang="cs-CZ" sz="1600" b="1" dirty="0" smtClean="0"/>
              <a:t>matematických značek </a:t>
            </a:r>
            <a:r>
              <a:rPr lang="cs-CZ" sz="1600" b="1" dirty="0"/>
              <a:t>- </a:t>
            </a:r>
            <a:r>
              <a:rPr lang="cs-CZ" sz="1600" b="1" dirty="0" smtClean="0"/>
              <a:t>symbolů, </a:t>
            </a:r>
            <a:br>
              <a:rPr lang="cs-CZ" sz="1600" b="1" dirty="0" smtClean="0"/>
            </a:br>
            <a:r>
              <a:rPr lang="cs-CZ" sz="1600" b="1" dirty="0" smtClean="0"/>
              <a:t>    písmen </a:t>
            </a:r>
            <a:r>
              <a:rPr lang="cs-CZ" sz="1600" b="1" dirty="0"/>
              <a:t>a čísel.</a:t>
            </a:r>
          </a:p>
        </p:txBody>
      </p:sp>
      <p:sp>
        <p:nvSpPr>
          <p:cNvPr id="24" name="TextovéPole 23"/>
          <p:cNvSpPr txBox="1"/>
          <p:nvPr/>
        </p:nvSpPr>
        <p:spPr>
          <a:xfrm>
            <a:off x="4860000" y="3060000"/>
            <a:ext cx="3491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smtClean="0"/>
              <a:t>Postup konstrukce:</a:t>
            </a:r>
            <a:endParaRPr lang="cs-CZ" b="1" u="sng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191707" y="3246489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smtClean="0"/>
              <a:t>Rozbor:</a:t>
            </a:r>
            <a:endParaRPr lang="cs-CZ" b="1" u="sng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4860000" y="3780000"/>
            <a:ext cx="3491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2. </a:t>
            </a:r>
            <a:r>
              <a:rPr lang="cs-CZ" b="1" dirty="0" smtClean="0">
                <a:latin typeface="Cambria Math"/>
                <a:ea typeface="Cambria Math"/>
              </a:rPr>
              <a:t>∢</a:t>
            </a:r>
            <a:r>
              <a:rPr lang="cs-CZ" b="1" dirty="0" smtClean="0">
                <a:latin typeface="Arial" pitchFamily="34" charset="0"/>
                <a:ea typeface="Cambria Math"/>
                <a:cs typeface="Arial" pitchFamily="34" charset="0"/>
              </a:rPr>
              <a:t>BCX;|</a:t>
            </a:r>
            <a:r>
              <a:rPr lang="cs-CZ" b="1" dirty="0">
                <a:latin typeface="Cambria Math"/>
                <a:ea typeface="Cambria Math"/>
              </a:rPr>
              <a:t> ∢</a:t>
            </a:r>
            <a:r>
              <a:rPr lang="cs-CZ" b="1" dirty="0" smtClean="0">
                <a:latin typeface="Arial" pitchFamily="34" charset="0"/>
                <a:ea typeface="Cambria Math"/>
                <a:cs typeface="Arial" pitchFamily="34" charset="0"/>
              </a:rPr>
              <a:t>BCX| = 56°</a:t>
            </a:r>
            <a:endParaRPr lang="cs-CZ" b="1" dirty="0"/>
          </a:p>
        </p:txBody>
      </p:sp>
      <p:sp>
        <p:nvSpPr>
          <p:cNvPr id="33" name="TextovéPole 32"/>
          <p:cNvSpPr txBox="1"/>
          <p:nvPr/>
        </p:nvSpPr>
        <p:spPr>
          <a:xfrm>
            <a:off x="4860000" y="4140000"/>
            <a:ext cx="3491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3. </a:t>
            </a:r>
            <a:r>
              <a:rPr lang="cs-CZ" b="1" dirty="0" smtClean="0">
                <a:latin typeface="Cambria Math"/>
                <a:ea typeface="Cambria Math"/>
              </a:rPr>
              <a:t>∢</a:t>
            </a:r>
            <a:r>
              <a:rPr lang="cs-CZ" b="1" dirty="0" smtClean="0">
                <a:latin typeface="Arial" pitchFamily="34" charset="0"/>
                <a:ea typeface="Cambria Math"/>
                <a:cs typeface="Arial" pitchFamily="34" charset="0"/>
              </a:rPr>
              <a:t>CBY;|</a:t>
            </a:r>
            <a:r>
              <a:rPr lang="cs-CZ" b="1" dirty="0" smtClean="0">
                <a:latin typeface="Cambria Math"/>
                <a:ea typeface="Cambria Math"/>
              </a:rPr>
              <a:t> ∢</a:t>
            </a:r>
            <a:r>
              <a:rPr lang="cs-CZ" b="1" dirty="0" smtClean="0">
                <a:latin typeface="Arial" pitchFamily="34" charset="0"/>
                <a:ea typeface="Cambria Math"/>
                <a:cs typeface="Arial" pitchFamily="34" charset="0"/>
              </a:rPr>
              <a:t>CBY| </a:t>
            </a:r>
            <a:r>
              <a:rPr lang="cs-CZ" b="1" dirty="0">
                <a:latin typeface="Arial" pitchFamily="34" charset="0"/>
                <a:ea typeface="Cambria Math"/>
                <a:cs typeface="Arial" pitchFamily="34" charset="0"/>
              </a:rPr>
              <a:t>= </a:t>
            </a:r>
            <a:r>
              <a:rPr lang="cs-CZ" b="1" dirty="0" smtClean="0">
                <a:latin typeface="Arial" pitchFamily="34" charset="0"/>
                <a:ea typeface="Cambria Math"/>
                <a:cs typeface="Arial" pitchFamily="34" charset="0"/>
              </a:rPr>
              <a:t>69°</a:t>
            </a:r>
            <a:endParaRPr lang="cs-CZ" b="1" dirty="0"/>
          </a:p>
        </p:txBody>
      </p:sp>
      <p:sp>
        <p:nvSpPr>
          <p:cNvPr id="34" name="TextovéPole 33"/>
          <p:cNvSpPr txBox="1"/>
          <p:nvPr/>
        </p:nvSpPr>
        <p:spPr>
          <a:xfrm>
            <a:off x="4860000" y="4500000"/>
            <a:ext cx="244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4. A; A </a:t>
            </a:r>
            <a:r>
              <a:rPr lang="cs-CZ" b="1" dirty="0" smtClean="0">
                <a:latin typeface="Cambria Math"/>
                <a:ea typeface="Cambria Math"/>
              </a:rPr>
              <a:t>∈ ↦BY </a:t>
            </a:r>
            <a:r>
              <a:rPr lang="cs-CZ" b="1" dirty="0">
                <a:latin typeface="Cambria Math"/>
                <a:ea typeface="Cambria Math"/>
              </a:rPr>
              <a:t>∩ </a:t>
            </a:r>
            <a:r>
              <a:rPr lang="cs-CZ" b="1" dirty="0" smtClean="0">
                <a:latin typeface="Cambria Math"/>
                <a:ea typeface="Cambria Math"/>
              </a:rPr>
              <a:t>↦CX</a:t>
            </a:r>
            <a:endParaRPr lang="cs-CZ" b="1" baseline="-25000" dirty="0"/>
          </a:p>
        </p:txBody>
      </p:sp>
      <p:sp>
        <p:nvSpPr>
          <p:cNvPr id="35" name="TextovéPole 34"/>
          <p:cNvSpPr txBox="1"/>
          <p:nvPr/>
        </p:nvSpPr>
        <p:spPr>
          <a:xfrm>
            <a:off x="4860000" y="4860000"/>
            <a:ext cx="3491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5. </a:t>
            </a:r>
            <a:r>
              <a:rPr lang="cs-CZ" b="1" dirty="0" smtClean="0">
                <a:latin typeface="Cambria Math"/>
                <a:ea typeface="Cambria Math"/>
              </a:rPr>
              <a:t>△ </a:t>
            </a:r>
            <a:r>
              <a:rPr lang="cs-CZ" b="1" dirty="0" smtClean="0">
                <a:latin typeface="Arial" pitchFamily="34" charset="0"/>
                <a:ea typeface="Cambria Math"/>
                <a:cs typeface="Arial" pitchFamily="34" charset="0"/>
              </a:rPr>
              <a:t>ABC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5400000" y="5400000"/>
            <a:ext cx="33843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>
                <a:latin typeface="Cambria Math"/>
                <a:ea typeface="Cambria Math"/>
              </a:rPr>
              <a:t>∈ </a:t>
            </a:r>
            <a:r>
              <a:rPr lang="cs-CZ" b="1" dirty="0" smtClean="0">
                <a:latin typeface="Cambria Math"/>
                <a:ea typeface="Cambria Math"/>
                <a:sym typeface="Symbol"/>
              </a:rPr>
              <a:t> </a:t>
            </a:r>
            <a:r>
              <a:rPr lang="cs-CZ" b="1" dirty="0" smtClean="0">
                <a:latin typeface="Arial" pitchFamily="34" charset="0"/>
                <a:ea typeface="Cambria Math"/>
                <a:cs typeface="Arial" pitchFamily="34" charset="0"/>
                <a:sym typeface="Symbol"/>
              </a:rPr>
              <a:t>leží na; je prvkem; náleží</a:t>
            </a:r>
            <a:r>
              <a:rPr lang="cs-CZ" b="1" dirty="0" smtClean="0">
                <a:latin typeface="Arial" pitchFamily="34" charset="0"/>
                <a:ea typeface="Cambria Math"/>
                <a:cs typeface="Arial" pitchFamily="34" charset="0"/>
              </a:rPr>
              <a:t> </a:t>
            </a:r>
            <a:endParaRPr lang="cs-CZ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Obdélník 35"/>
          <p:cNvSpPr/>
          <p:nvPr/>
        </p:nvSpPr>
        <p:spPr>
          <a:xfrm>
            <a:off x="5400000" y="5760000"/>
            <a:ext cx="26642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>
                <a:latin typeface="Cambria Math"/>
                <a:ea typeface="Cambria Math"/>
              </a:rPr>
              <a:t>∩</a:t>
            </a:r>
            <a:r>
              <a:rPr lang="cs-CZ" b="1" dirty="0" smtClean="0">
                <a:latin typeface="Cambria Math"/>
                <a:ea typeface="Cambria Math"/>
              </a:rPr>
              <a:t> </a:t>
            </a:r>
            <a:r>
              <a:rPr lang="cs-CZ" b="1" dirty="0" smtClean="0">
                <a:latin typeface="Cambria Math"/>
                <a:ea typeface="Cambria Math"/>
                <a:sym typeface="Symbol"/>
              </a:rPr>
              <a:t> </a:t>
            </a:r>
            <a:r>
              <a:rPr lang="cs-CZ" b="1" dirty="0" smtClean="0">
                <a:latin typeface="Arial" pitchFamily="34" charset="0"/>
                <a:ea typeface="Cambria Math"/>
                <a:cs typeface="Arial" pitchFamily="34" charset="0"/>
                <a:sym typeface="Symbol"/>
              </a:rPr>
              <a:t>průnik; průsečík</a:t>
            </a:r>
            <a:r>
              <a:rPr lang="cs-CZ" b="1" dirty="0" smtClean="0">
                <a:latin typeface="Arial" pitchFamily="34" charset="0"/>
                <a:ea typeface="Cambria Math"/>
                <a:cs typeface="Arial" pitchFamily="34" charset="0"/>
              </a:rPr>
              <a:t> </a:t>
            </a:r>
            <a:endParaRPr lang="cs-CZ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" name="Přímá spojnice 5"/>
          <p:cNvCxnSpPr/>
          <p:nvPr/>
        </p:nvCxnSpPr>
        <p:spPr bwMode="auto">
          <a:xfrm>
            <a:off x="612000" y="6448722"/>
            <a:ext cx="2916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Přímá spojnice 9"/>
          <p:cNvCxnSpPr/>
          <p:nvPr/>
        </p:nvCxnSpPr>
        <p:spPr bwMode="auto">
          <a:xfrm flipH="1" flipV="1">
            <a:off x="1015398" y="3692331"/>
            <a:ext cx="2512086" cy="275826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Přímá spojnice 15"/>
          <p:cNvCxnSpPr/>
          <p:nvPr/>
        </p:nvCxnSpPr>
        <p:spPr bwMode="auto">
          <a:xfrm flipH="1">
            <a:off x="612000" y="3573016"/>
            <a:ext cx="1007672" cy="287757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Přímá spojnice 39"/>
          <p:cNvCxnSpPr/>
          <p:nvPr/>
        </p:nvCxnSpPr>
        <p:spPr bwMode="auto">
          <a:xfrm>
            <a:off x="612000" y="6453336"/>
            <a:ext cx="2916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9" name="Oblouk 28"/>
          <p:cNvSpPr/>
          <p:nvPr/>
        </p:nvSpPr>
        <p:spPr bwMode="auto">
          <a:xfrm rot="15242599">
            <a:off x="2696315" y="5873795"/>
            <a:ext cx="904666" cy="904666"/>
          </a:xfrm>
          <a:prstGeom prst="arc">
            <a:avLst/>
          </a:prstGeom>
          <a:noFill/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2" name="TextovéPole 41"/>
          <p:cNvSpPr txBox="1"/>
          <p:nvPr/>
        </p:nvSpPr>
        <p:spPr>
          <a:xfrm>
            <a:off x="2843808" y="5949280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ym typeface="Symbol"/>
              </a:rPr>
              <a:t></a:t>
            </a:r>
            <a:endParaRPr lang="cs-CZ" sz="2000" b="1" dirty="0"/>
          </a:p>
        </p:txBody>
      </p:sp>
      <p:cxnSp>
        <p:nvCxnSpPr>
          <p:cNvPr id="44" name="Přímá spojnice 43"/>
          <p:cNvCxnSpPr/>
          <p:nvPr/>
        </p:nvCxnSpPr>
        <p:spPr bwMode="auto">
          <a:xfrm>
            <a:off x="1703875" y="4293388"/>
            <a:ext cx="0" cy="28380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5" name="TextovéPole 44"/>
          <p:cNvSpPr txBox="1"/>
          <p:nvPr/>
        </p:nvSpPr>
        <p:spPr>
          <a:xfrm>
            <a:off x="1703875" y="402319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X</a:t>
            </a:r>
            <a:endParaRPr lang="cs-CZ" dirty="0"/>
          </a:p>
        </p:txBody>
      </p:sp>
      <p:sp>
        <p:nvSpPr>
          <p:cNvPr id="49" name="Obdélník 48"/>
          <p:cNvSpPr/>
          <p:nvPr/>
        </p:nvSpPr>
        <p:spPr>
          <a:xfrm>
            <a:off x="5400000" y="6120000"/>
            <a:ext cx="26642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>
                <a:latin typeface="Cambria Math"/>
                <a:ea typeface="Cambria Math"/>
              </a:rPr>
              <a:t>↦ </a:t>
            </a:r>
            <a:r>
              <a:rPr lang="cs-CZ" b="1" dirty="0" smtClean="0">
                <a:latin typeface="Cambria Math"/>
                <a:ea typeface="Cambria Math"/>
                <a:sym typeface="Symbol"/>
              </a:rPr>
              <a:t> </a:t>
            </a:r>
            <a:r>
              <a:rPr lang="cs-CZ" b="1" dirty="0" smtClean="0">
                <a:latin typeface="Arial" pitchFamily="34" charset="0"/>
                <a:ea typeface="Cambria Math"/>
                <a:cs typeface="Arial" pitchFamily="34" charset="0"/>
                <a:sym typeface="Symbol"/>
              </a:rPr>
              <a:t>polopřímka</a:t>
            </a:r>
            <a:r>
              <a:rPr lang="cs-CZ" b="1" dirty="0" smtClean="0">
                <a:latin typeface="Arial" pitchFamily="34" charset="0"/>
                <a:ea typeface="Cambria Math"/>
                <a:cs typeface="Arial" pitchFamily="34" charset="0"/>
              </a:rPr>
              <a:t> </a:t>
            </a:r>
            <a:endParaRPr lang="cs-CZ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Oblouk 56"/>
          <p:cNvSpPr/>
          <p:nvPr/>
        </p:nvSpPr>
        <p:spPr bwMode="auto">
          <a:xfrm>
            <a:off x="323528" y="5980718"/>
            <a:ext cx="904666" cy="904666"/>
          </a:xfrm>
          <a:prstGeom prst="arc">
            <a:avLst/>
          </a:prstGeom>
          <a:noFill/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8" name="TextovéPole 57"/>
          <p:cNvSpPr txBox="1"/>
          <p:nvPr/>
        </p:nvSpPr>
        <p:spPr>
          <a:xfrm>
            <a:off x="730293" y="6053226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>
                <a:latin typeface="Symbol" pitchFamily="18" charset="2"/>
                <a:sym typeface="Symbol"/>
              </a:rPr>
              <a:t>b</a:t>
            </a:r>
            <a:endParaRPr lang="cs-CZ" sz="2000" b="1" dirty="0">
              <a:latin typeface="Symbol" pitchFamily="18" charset="2"/>
            </a:endParaRPr>
          </a:p>
        </p:txBody>
      </p:sp>
      <p:cxnSp>
        <p:nvCxnSpPr>
          <p:cNvPr id="59" name="Přímá spojnice 58"/>
          <p:cNvCxnSpPr/>
          <p:nvPr/>
        </p:nvCxnSpPr>
        <p:spPr bwMode="auto">
          <a:xfrm>
            <a:off x="1533546" y="3573016"/>
            <a:ext cx="158134" cy="14190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1" name="TextovéPole 60"/>
          <p:cNvSpPr txBox="1"/>
          <p:nvPr/>
        </p:nvSpPr>
        <p:spPr>
          <a:xfrm>
            <a:off x="1331640" y="323533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Y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7687923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7" grpId="0"/>
      <p:bldP spid="12" grpId="0"/>
      <p:bldP spid="17" grpId="0"/>
      <p:bldP spid="18" grpId="0"/>
      <p:bldP spid="19" grpId="0"/>
      <p:bldP spid="20" grpId="0"/>
      <p:bldP spid="21" grpId="0"/>
      <p:bldP spid="23" grpId="0"/>
      <p:bldP spid="24" grpId="0"/>
      <p:bldP spid="25" grpId="0"/>
      <p:bldP spid="32" grpId="0"/>
      <p:bldP spid="33" grpId="0"/>
      <p:bldP spid="34" grpId="0"/>
      <p:bldP spid="35" grpId="0"/>
      <p:bldP spid="13" grpId="0"/>
      <p:bldP spid="36" grpId="0"/>
      <p:bldP spid="29" grpId="0" animBg="1"/>
      <p:bldP spid="42" grpId="0"/>
      <p:bldP spid="45" grpId="0"/>
      <p:bldP spid="49" grpId="0"/>
      <p:bldP spid="57" grpId="0" animBg="1"/>
      <p:bldP spid="58" grpId="0"/>
      <p:bldP spid="6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01913" y="260648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5400" dirty="0" smtClean="0"/>
              <a:t>Konstrukce trojúhelníků</a:t>
            </a:r>
          </a:p>
          <a:p>
            <a:pPr algn="ctr"/>
            <a:r>
              <a:rPr lang="cs-CZ" sz="5400" dirty="0" smtClean="0"/>
              <a:t>Věta usu</a:t>
            </a:r>
            <a:endParaRPr lang="cs-CZ" sz="5400" dirty="0"/>
          </a:p>
        </p:txBody>
      </p:sp>
      <p:sp>
        <p:nvSpPr>
          <p:cNvPr id="7" name="TextovéPole 6"/>
          <p:cNvSpPr txBox="1"/>
          <p:nvPr/>
        </p:nvSpPr>
        <p:spPr>
          <a:xfrm>
            <a:off x="0" y="1945851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/>
              <a:t>Sestrojte trojúhelník ABC je-li: </a:t>
            </a:r>
            <a:r>
              <a:rPr lang="cs-CZ" sz="2000" b="1" dirty="0" smtClean="0"/>
              <a:t>a </a:t>
            </a:r>
            <a:r>
              <a:rPr lang="cs-CZ" sz="2000" b="1" dirty="0"/>
              <a:t>= 53 mm; </a:t>
            </a:r>
            <a:r>
              <a:rPr lang="cs-CZ" sz="2000" b="1" dirty="0">
                <a:latin typeface="Symbol" pitchFamily="18" charset="2"/>
              </a:rPr>
              <a:t>b</a:t>
            </a:r>
            <a:r>
              <a:rPr lang="cs-CZ" sz="2000" b="1" dirty="0"/>
              <a:t> = 69° a </a:t>
            </a:r>
            <a:r>
              <a:rPr lang="cs-CZ" sz="2000" b="1" dirty="0">
                <a:latin typeface="Symbol" pitchFamily="18" charset="2"/>
              </a:rPr>
              <a:t>g</a:t>
            </a:r>
            <a:r>
              <a:rPr lang="cs-CZ" sz="2000" b="1" dirty="0"/>
              <a:t> = 56°.</a:t>
            </a:r>
          </a:p>
        </p:txBody>
      </p:sp>
      <p:sp>
        <p:nvSpPr>
          <p:cNvPr id="22" name="TextovéPole 21"/>
          <p:cNvSpPr txBox="1"/>
          <p:nvPr/>
        </p:nvSpPr>
        <p:spPr>
          <a:xfrm>
            <a:off x="0" y="2345961"/>
            <a:ext cx="91439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/>
              <a:t>4) Konstrukce – samotné (přesné) narýsování trojúhelníku.</a:t>
            </a:r>
          </a:p>
        </p:txBody>
      </p:sp>
      <p:sp>
        <p:nvSpPr>
          <p:cNvPr id="27" name="TextovéPole 26"/>
          <p:cNvSpPr txBox="1"/>
          <p:nvPr/>
        </p:nvSpPr>
        <p:spPr>
          <a:xfrm>
            <a:off x="5328144" y="3420000"/>
            <a:ext cx="3491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1. BC; |BC| = 53 mm</a:t>
            </a:r>
          </a:p>
        </p:txBody>
      </p:sp>
      <p:sp>
        <p:nvSpPr>
          <p:cNvPr id="24" name="TextovéPole 23"/>
          <p:cNvSpPr txBox="1"/>
          <p:nvPr/>
        </p:nvSpPr>
        <p:spPr>
          <a:xfrm>
            <a:off x="5328144" y="3060000"/>
            <a:ext cx="3491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smtClean="0"/>
              <a:t>Postup konstrukce:</a:t>
            </a:r>
            <a:endParaRPr lang="cs-CZ" b="1" u="sng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5328144" y="3780000"/>
            <a:ext cx="3491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</a:t>
            </a:r>
            <a:r>
              <a:rPr lang="cs-CZ" b="1" dirty="0"/>
              <a:t>. </a:t>
            </a:r>
            <a:r>
              <a:rPr lang="cs-CZ" b="1" dirty="0">
                <a:latin typeface="Cambria Math"/>
                <a:ea typeface="Cambria Math"/>
              </a:rPr>
              <a:t>∢</a:t>
            </a:r>
            <a:r>
              <a:rPr lang="cs-CZ" b="1" dirty="0">
                <a:latin typeface="Arial" pitchFamily="34" charset="0"/>
                <a:ea typeface="Cambria Math"/>
                <a:cs typeface="Arial" pitchFamily="34" charset="0"/>
              </a:rPr>
              <a:t>BCX;|</a:t>
            </a:r>
            <a:r>
              <a:rPr lang="cs-CZ" b="1" dirty="0">
                <a:latin typeface="Cambria Math"/>
                <a:ea typeface="Cambria Math"/>
              </a:rPr>
              <a:t> ∢</a:t>
            </a:r>
            <a:r>
              <a:rPr lang="cs-CZ" b="1" dirty="0">
                <a:latin typeface="Arial" pitchFamily="34" charset="0"/>
                <a:ea typeface="Cambria Math"/>
                <a:cs typeface="Arial" pitchFamily="34" charset="0"/>
              </a:rPr>
              <a:t>BCX| = 56°</a:t>
            </a:r>
            <a:endParaRPr lang="cs-CZ" b="1" dirty="0"/>
          </a:p>
        </p:txBody>
      </p:sp>
      <p:sp>
        <p:nvSpPr>
          <p:cNvPr id="33" name="TextovéPole 32"/>
          <p:cNvSpPr txBox="1"/>
          <p:nvPr/>
        </p:nvSpPr>
        <p:spPr>
          <a:xfrm>
            <a:off x="5328144" y="4140000"/>
            <a:ext cx="3491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3. </a:t>
            </a:r>
            <a:r>
              <a:rPr lang="cs-CZ" b="1" dirty="0">
                <a:latin typeface="Cambria Math"/>
                <a:ea typeface="Cambria Math"/>
              </a:rPr>
              <a:t>∢</a:t>
            </a:r>
            <a:r>
              <a:rPr lang="cs-CZ" b="1" dirty="0">
                <a:latin typeface="Arial" pitchFamily="34" charset="0"/>
                <a:ea typeface="Cambria Math"/>
                <a:cs typeface="Arial" pitchFamily="34" charset="0"/>
              </a:rPr>
              <a:t>CBY;|</a:t>
            </a:r>
            <a:r>
              <a:rPr lang="cs-CZ" b="1" dirty="0">
                <a:latin typeface="Cambria Math"/>
                <a:ea typeface="Cambria Math"/>
              </a:rPr>
              <a:t> ∢</a:t>
            </a:r>
            <a:r>
              <a:rPr lang="cs-CZ" b="1" dirty="0">
                <a:latin typeface="Arial" pitchFamily="34" charset="0"/>
                <a:ea typeface="Cambria Math"/>
                <a:cs typeface="Arial" pitchFamily="34" charset="0"/>
              </a:rPr>
              <a:t>CBY| = 69°</a:t>
            </a:r>
            <a:endParaRPr lang="cs-CZ" b="1" dirty="0"/>
          </a:p>
        </p:txBody>
      </p:sp>
      <p:sp>
        <p:nvSpPr>
          <p:cNvPr id="34" name="TextovéPole 33"/>
          <p:cNvSpPr txBox="1"/>
          <p:nvPr/>
        </p:nvSpPr>
        <p:spPr>
          <a:xfrm>
            <a:off x="5328144" y="4500000"/>
            <a:ext cx="291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4. A; A </a:t>
            </a:r>
            <a:r>
              <a:rPr lang="cs-CZ" b="1" dirty="0">
                <a:latin typeface="Cambria Math"/>
                <a:ea typeface="Cambria Math"/>
              </a:rPr>
              <a:t>∈ ↦BY ∩ ↦CX</a:t>
            </a:r>
            <a:endParaRPr lang="cs-CZ" b="1" baseline="-25000" dirty="0"/>
          </a:p>
        </p:txBody>
      </p:sp>
      <p:sp>
        <p:nvSpPr>
          <p:cNvPr id="35" name="TextovéPole 34"/>
          <p:cNvSpPr txBox="1"/>
          <p:nvPr/>
        </p:nvSpPr>
        <p:spPr>
          <a:xfrm>
            <a:off x="5328144" y="4860000"/>
            <a:ext cx="3491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5. </a:t>
            </a:r>
            <a:r>
              <a:rPr lang="cs-CZ" b="1" dirty="0" smtClean="0">
                <a:latin typeface="Cambria Math"/>
                <a:ea typeface="Cambria Math"/>
              </a:rPr>
              <a:t>△ </a:t>
            </a:r>
            <a:r>
              <a:rPr lang="cs-CZ" b="1" dirty="0" smtClean="0">
                <a:latin typeface="Arial" pitchFamily="34" charset="0"/>
                <a:ea typeface="Cambria Math"/>
                <a:cs typeface="Arial" pitchFamily="34" charset="0"/>
              </a:rPr>
              <a:t>ABC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TextovéPole 39"/>
          <p:cNvSpPr txBox="1"/>
          <p:nvPr/>
        </p:nvSpPr>
        <p:spPr>
          <a:xfrm>
            <a:off x="251520" y="2716115"/>
            <a:ext cx="3491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smtClean="0"/>
              <a:t>Konstrukce:</a:t>
            </a:r>
            <a:endParaRPr lang="cs-CZ" b="1" u="sng" dirty="0"/>
          </a:p>
        </p:txBody>
      </p:sp>
      <p:cxnSp>
        <p:nvCxnSpPr>
          <p:cNvPr id="5" name="Přímá spojnice 4"/>
          <p:cNvCxnSpPr/>
          <p:nvPr/>
        </p:nvCxnSpPr>
        <p:spPr bwMode="auto">
          <a:xfrm>
            <a:off x="1367872" y="5773914"/>
            <a:ext cx="2412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Přímá spojnice 7"/>
          <p:cNvCxnSpPr/>
          <p:nvPr/>
        </p:nvCxnSpPr>
        <p:spPr bwMode="auto">
          <a:xfrm>
            <a:off x="1583896" y="5661248"/>
            <a:ext cx="0" cy="216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Přímá spojnice 40"/>
          <p:cNvCxnSpPr/>
          <p:nvPr/>
        </p:nvCxnSpPr>
        <p:spPr bwMode="auto">
          <a:xfrm>
            <a:off x="3492000" y="5661248"/>
            <a:ext cx="0" cy="216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" name="TextovéPole 14"/>
          <p:cNvSpPr txBox="1"/>
          <p:nvPr/>
        </p:nvSpPr>
        <p:spPr>
          <a:xfrm>
            <a:off x="1398746" y="5956108"/>
            <a:ext cx="413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43" name="TextovéPole 42"/>
          <p:cNvSpPr txBox="1"/>
          <p:nvPr/>
        </p:nvSpPr>
        <p:spPr>
          <a:xfrm>
            <a:off x="3366349" y="5956108"/>
            <a:ext cx="413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p:sp>
        <p:nvSpPr>
          <p:cNvPr id="50" name="TextovéPole 49"/>
          <p:cNvSpPr txBox="1"/>
          <p:nvPr/>
        </p:nvSpPr>
        <p:spPr>
          <a:xfrm>
            <a:off x="2339752" y="572396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52" name="TextovéPole 51"/>
          <p:cNvSpPr txBox="1"/>
          <p:nvPr/>
        </p:nvSpPr>
        <p:spPr>
          <a:xfrm>
            <a:off x="2817535" y="4427647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53" name="TextovéPole 52"/>
          <p:cNvSpPr txBox="1"/>
          <p:nvPr/>
        </p:nvSpPr>
        <p:spPr>
          <a:xfrm>
            <a:off x="1547664" y="458124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p:cxnSp>
        <p:nvCxnSpPr>
          <p:cNvPr id="4" name="Přímá spojnice 3"/>
          <p:cNvCxnSpPr/>
          <p:nvPr/>
        </p:nvCxnSpPr>
        <p:spPr bwMode="auto">
          <a:xfrm flipH="1" flipV="1">
            <a:off x="1656000" y="3060000"/>
            <a:ext cx="1828800" cy="270924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0" name="Oblouk 29"/>
          <p:cNvSpPr/>
          <p:nvPr/>
        </p:nvSpPr>
        <p:spPr bwMode="auto">
          <a:xfrm rot="15242599">
            <a:off x="2768323" y="5192107"/>
            <a:ext cx="904666" cy="904666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31" name="Přímá spojnice 30"/>
          <p:cNvCxnSpPr/>
          <p:nvPr/>
        </p:nvCxnSpPr>
        <p:spPr bwMode="auto">
          <a:xfrm>
            <a:off x="1907704" y="3348000"/>
            <a:ext cx="0" cy="216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6" name="TextovéPole 35"/>
          <p:cNvSpPr txBox="1"/>
          <p:nvPr/>
        </p:nvSpPr>
        <p:spPr>
          <a:xfrm>
            <a:off x="1812273" y="2987660"/>
            <a:ext cx="413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X</a:t>
            </a:r>
          </a:p>
        </p:txBody>
      </p:sp>
      <p:sp>
        <p:nvSpPr>
          <p:cNvPr id="9" name="TextovéPole 8"/>
          <p:cNvSpPr txBox="1"/>
          <p:nvPr/>
        </p:nvSpPr>
        <p:spPr>
          <a:xfrm>
            <a:off x="1907704" y="3244666"/>
            <a:ext cx="396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cxnSp>
        <p:nvCxnSpPr>
          <p:cNvPr id="12" name="Přímá spojnice 11"/>
          <p:cNvCxnSpPr/>
          <p:nvPr/>
        </p:nvCxnSpPr>
        <p:spPr bwMode="auto">
          <a:xfrm>
            <a:off x="1584000" y="5778000"/>
            <a:ext cx="1908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Přímá spojnice 36"/>
          <p:cNvCxnSpPr>
            <a:cxnSpLocks noChangeAspect="1"/>
          </p:cNvCxnSpPr>
          <p:nvPr/>
        </p:nvCxnSpPr>
        <p:spPr bwMode="auto">
          <a:xfrm flipH="1" flipV="1">
            <a:off x="2124000" y="3757914"/>
            <a:ext cx="1360838" cy="201600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Přímá spojnice 13"/>
          <p:cNvCxnSpPr/>
          <p:nvPr/>
        </p:nvCxnSpPr>
        <p:spPr bwMode="auto">
          <a:xfrm flipV="1">
            <a:off x="1584000" y="3757914"/>
            <a:ext cx="564486" cy="2020086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1" name="Oblouk 50"/>
          <p:cNvSpPr/>
          <p:nvPr/>
        </p:nvSpPr>
        <p:spPr bwMode="auto">
          <a:xfrm rot="186808">
            <a:off x="1211525" y="5308745"/>
            <a:ext cx="904666" cy="904666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54" name="Přímá spojnice 53"/>
          <p:cNvCxnSpPr/>
          <p:nvPr/>
        </p:nvCxnSpPr>
        <p:spPr bwMode="auto">
          <a:xfrm flipV="1">
            <a:off x="1593365" y="2656915"/>
            <a:ext cx="851377" cy="306704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" name="Přímá spojnice 54"/>
          <p:cNvCxnSpPr/>
          <p:nvPr/>
        </p:nvCxnSpPr>
        <p:spPr bwMode="auto">
          <a:xfrm>
            <a:off x="2251476" y="3060000"/>
            <a:ext cx="160284" cy="108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6" name="TextovéPole 55"/>
          <p:cNvSpPr txBox="1"/>
          <p:nvPr/>
        </p:nvSpPr>
        <p:spPr>
          <a:xfrm>
            <a:off x="2408063" y="2802994"/>
            <a:ext cx="396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Y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8266277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7" grpId="0"/>
      <p:bldP spid="24" grpId="0"/>
      <p:bldP spid="32" grpId="0"/>
      <p:bldP spid="33" grpId="0"/>
      <p:bldP spid="34" grpId="0"/>
      <p:bldP spid="35" grpId="0"/>
      <p:bldP spid="40" grpId="0"/>
      <p:bldP spid="15" grpId="0"/>
      <p:bldP spid="43" grpId="0"/>
      <p:bldP spid="50" grpId="0"/>
      <p:bldP spid="52" grpId="0"/>
      <p:bldP spid="53" grpId="0"/>
      <p:bldP spid="30" grpId="0" animBg="1"/>
      <p:bldP spid="36" grpId="0"/>
      <p:bldP spid="9" grpId="0"/>
      <p:bldP spid="51" grpId="0" animBg="1"/>
      <p:bldP spid="5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01913" y="260648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5400" dirty="0" smtClean="0"/>
              <a:t>Konstrukce trojúhelníků</a:t>
            </a:r>
          </a:p>
          <a:p>
            <a:pPr algn="ctr"/>
            <a:r>
              <a:rPr lang="cs-CZ" sz="5400" dirty="0" smtClean="0"/>
              <a:t>Věta usu</a:t>
            </a:r>
            <a:endParaRPr lang="cs-CZ" sz="5400" dirty="0"/>
          </a:p>
        </p:txBody>
      </p:sp>
      <p:sp>
        <p:nvSpPr>
          <p:cNvPr id="7" name="TextovéPole 6"/>
          <p:cNvSpPr txBox="1"/>
          <p:nvPr/>
        </p:nvSpPr>
        <p:spPr>
          <a:xfrm>
            <a:off x="0" y="1945851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/>
              <a:t>Sestrojte trojúhelník ABC je-li: </a:t>
            </a:r>
            <a:r>
              <a:rPr lang="cs-CZ" sz="2000" b="1" dirty="0" smtClean="0"/>
              <a:t>a </a:t>
            </a:r>
            <a:r>
              <a:rPr lang="cs-CZ" sz="2000" b="1" dirty="0"/>
              <a:t>= 53 mm; </a:t>
            </a:r>
            <a:r>
              <a:rPr lang="cs-CZ" sz="2000" b="1" dirty="0">
                <a:latin typeface="Symbol" pitchFamily="18" charset="2"/>
              </a:rPr>
              <a:t>b</a:t>
            </a:r>
            <a:r>
              <a:rPr lang="cs-CZ" sz="2000" b="1" dirty="0"/>
              <a:t> = 69° a </a:t>
            </a:r>
            <a:r>
              <a:rPr lang="cs-CZ" sz="2000" b="1" dirty="0">
                <a:latin typeface="Symbol" pitchFamily="18" charset="2"/>
              </a:rPr>
              <a:t>g</a:t>
            </a:r>
            <a:r>
              <a:rPr lang="cs-CZ" sz="2000" b="1" dirty="0"/>
              <a:t> = 56°.</a:t>
            </a:r>
          </a:p>
        </p:txBody>
      </p:sp>
      <p:sp>
        <p:nvSpPr>
          <p:cNvPr id="40" name="TextovéPole 39"/>
          <p:cNvSpPr txBox="1"/>
          <p:nvPr/>
        </p:nvSpPr>
        <p:spPr>
          <a:xfrm>
            <a:off x="251521" y="2716115"/>
            <a:ext cx="21742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smtClean="0"/>
              <a:t>Konstrukce:</a:t>
            </a:r>
            <a:endParaRPr lang="cs-CZ" b="1" u="sng" dirty="0"/>
          </a:p>
        </p:txBody>
      </p:sp>
      <p:sp>
        <p:nvSpPr>
          <p:cNvPr id="3" name="Obdélník 2"/>
          <p:cNvSpPr/>
          <p:nvPr/>
        </p:nvSpPr>
        <p:spPr>
          <a:xfrm>
            <a:off x="2520000" y="2520000"/>
            <a:ext cx="639367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b="1" dirty="0"/>
              <a:t>5) Důkaz – ověření, zda sestrojený trojúhelník odpovídá zadání.</a:t>
            </a:r>
          </a:p>
        </p:txBody>
      </p:sp>
      <p:sp>
        <p:nvSpPr>
          <p:cNvPr id="26" name="Obdélník 25"/>
          <p:cNvSpPr/>
          <p:nvPr/>
        </p:nvSpPr>
        <p:spPr>
          <a:xfrm>
            <a:off x="2736000" y="2880000"/>
            <a:ext cx="639367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b="1" dirty="0" smtClean="0"/>
              <a:t>Ověříme (měřením), zda je délka </a:t>
            </a:r>
            <a:r>
              <a:rPr lang="cs-CZ" sz="1600" b="1" smtClean="0"/>
              <a:t>strany </a:t>
            </a:r>
            <a:r>
              <a:rPr lang="cs-CZ" sz="1600" b="1" i="1" smtClean="0"/>
              <a:t>a</a:t>
            </a:r>
            <a:r>
              <a:rPr lang="cs-CZ" sz="1600" b="1" smtClean="0"/>
              <a:t> </a:t>
            </a:r>
            <a:r>
              <a:rPr lang="cs-CZ" sz="1600" b="1" dirty="0" smtClean="0"/>
              <a:t>a velikost úhlů </a:t>
            </a:r>
            <a:r>
              <a:rPr lang="cs-CZ" sz="2000" b="1" dirty="0" smtClean="0">
                <a:latin typeface="Symbol" pitchFamily="18" charset="2"/>
              </a:rPr>
              <a:t>b</a:t>
            </a:r>
            <a:r>
              <a:rPr lang="cs-CZ" sz="1600" b="1" dirty="0" smtClean="0"/>
              <a:t> a </a:t>
            </a:r>
            <a:r>
              <a:rPr lang="cs-CZ" sz="2000" b="1" dirty="0" smtClean="0">
                <a:latin typeface="Symbol" pitchFamily="18" charset="2"/>
              </a:rPr>
              <a:t>g</a:t>
            </a:r>
            <a:r>
              <a:rPr lang="cs-CZ" sz="1600" b="1" dirty="0" smtClean="0"/>
              <a:t> </a:t>
            </a:r>
            <a:br>
              <a:rPr lang="cs-CZ" sz="1600" b="1" dirty="0" smtClean="0"/>
            </a:br>
            <a:r>
              <a:rPr lang="cs-CZ" sz="1600" b="1" dirty="0" smtClean="0"/>
              <a:t>v souladu se zadáním. </a:t>
            </a:r>
            <a:endParaRPr lang="cs-CZ" sz="1600" b="1" dirty="0"/>
          </a:p>
        </p:txBody>
      </p:sp>
      <p:sp>
        <p:nvSpPr>
          <p:cNvPr id="4" name="Obdélník 3"/>
          <p:cNvSpPr/>
          <p:nvPr/>
        </p:nvSpPr>
        <p:spPr>
          <a:xfrm>
            <a:off x="2520000" y="3600000"/>
            <a:ext cx="660967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b="1" dirty="0"/>
              <a:t>6) Diskuze – zjištění možného počtu řešení za daných </a:t>
            </a:r>
            <a:r>
              <a:rPr lang="cs-CZ" sz="1600" b="1" dirty="0" smtClean="0"/>
              <a:t>podmínek. </a:t>
            </a:r>
            <a:endParaRPr lang="cs-CZ" sz="1600" dirty="0"/>
          </a:p>
        </p:txBody>
      </p:sp>
      <p:sp>
        <p:nvSpPr>
          <p:cNvPr id="29" name="Obdélník 28"/>
          <p:cNvSpPr/>
          <p:nvPr/>
        </p:nvSpPr>
        <p:spPr>
          <a:xfrm>
            <a:off x="2736000" y="3960000"/>
            <a:ext cx="639367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b="1" dirty="0" smtClean="0"/>
              <a:t>Počet řešení závisí na počtu průsečíků polopřímek CX a BY.</a:t>
            </a:r>
            <a:endParaRPr lang="cs-CZ" sz="1600" dirty="0"/>
          </a:p>
        </p:txBody>
      </p:sp>
      <p:sp>
        <p:nvSpPr>
          <p:cNvPr id="30" name="Obdélník 29"/>
          <p:cNvSpPr/>
          <p:nvPr/>
        </p:nvSpPr>
        <p:spPr>
          <a:xfrm>
            <a:off x="2736000" y="4500000"/>
            <a:ext cx="639367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b="1" dirty="0" smtClean="0"/>
              <a:t>Vzhledem k tomu, že průsečík v jedné polorovině (určené přímkou BC) je pouze jediný, má úloha (v jedné polorovině) jediné řešení. </a:t>
            </a:r>
            <a:endParaRPr lang="cs-CZ" sz="1600" dirty="0"/>
          </a:p>
        </p:txBody>
      </p:sp>
      <p:cxnSp>
        <p:nvCxnSpPr>
          <p:cNvPr id="61" name="Přímá spojnice 60"/>
          <p:cNvCxnSpPr/>
          <p:nvPr/>
        </p:nvCxnSpPr>
        <p:spPr bwMode="auto">
          <a:xfrm>
            <a:off x="287752" y="6261850"/>
            <a:ext cx="2412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2" name="Přímá spojnice 61"/>
          <p:cNvCxnSpPr/>
          <p:nvPr/>
        </p:nvCxnSpPr>
        <p:spPr bwMode="auto">
          <a:xfrm>
            <a:off x="503776" y="6149184"/>
            <a:ext cx="0" cy="216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" name="Přímá spojnice 62"/>
          <p:cNvCxnSpPr/>
          <p:nvPr/>
        </p:nvCxnSpPr>
        <p:spPr bwMode="auto">
          <a:xfrm>
            <a:off x="2411880" y="6149184"/>
            <a:ext cx="0" cy="216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4" name="TextovéPole 63"/>
          <p:cNvSpPr txBox="1"/>
          <p:nvPr/>
        </p:nvSpPr>
        <p:spPr>
          <a:xfrm>
            <a:off x="318626" y="6444044"/>
            <a:ext cx="413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65" name="TextovéPole 64"/>
          <p:cNvSpPr txBox="1"/>
          <p:nvPr/>
        </p:nvSpPr>
        <p:spPr>
          <a:xfrm>
            <a:off x="2286229" y="6444044"/>
            <a:ext cx="413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p:sp>
        <p:nvSpPr>
          <p:cNvPr id="66" name="TextovéPole 65"/>
          <p:cNvSpPr txBox="1"/>
          <p:nvPr/>
        </p:nvSpPr>
        <p:spPr>
          <a:xfrm>
            <a:off x="1259632" y="621190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67" name="TextovéPole 66"/>
          <p:cNvSpPr txBox="1"/>
          <p:nvPr/>
        </p:nvSpPr>
        <p:spPr>
          <a:xfrm>
            <a:off x="1737415" y="4915583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68" name="TextovéPole 67"/>
          <p:cNvSpPr txBox="1"/>
          <p:nvPr/>
        </p:nvSpPr>
        <p:spPr>
          <a:xfrm>
            <a:off x="467544" y="506918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p:cxnSp>
        <p:nvCxnSpPr>
          <p:cNvPr id="69" name="Přímá spojnice 68"/>
          <p:cNvCxnSpPr/>
          <p:nvPr/>
        </p:nvCxnSpPr>
        <p:spPr bwMode="auto">
          <a:xfrm flipH="1" flipV="1">
            <a:off x="575880" y="3547936"/>
            <a:ext cx="1828800" cy="270924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0" name="Oblouk 69"/>
          <p:cNvSpPr/>
          <p:nvPr/>
        </p:nvSpPr>
        <p:spPr bwMode="auto">
          <a:xfrm rot="15242599">
            <a:off x="1688203" y="5680043"/>
            <a:ext cx="904666" cy="904666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71" name="Přímá spojnice 70"/>
          <p:cNvCxnSpPr/>
          <p:nvPr/>
        </p:nvCxnSpPr>
        <p:spPr bwMode="auto">
          <a:xfrm>
            <a:off x="827584" y="3835936"/>
            <a:ext cx="0" cy="216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2" name="TextovéPole 71"/>
          <p:cNvSpPr txBox="1"/>
          <p:nvPr/>
        </p:nvSpPr>
        <p:spPr>
          <a:xfrm>
            <a:off x="732153" y="3475596"/>
            <a:ext cx="413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X</a:t>
            </a:r>
          </a:p>
        </p:txBody>
      </p:sp>
      <p:sp>
        <p:nvSpPr>
          <p:cNvPr id="73" name="TextovéPole 72"/>
          <p:cNvSpPr txBox="1"/>
          <p:nvPr/>
        </p:nvSpPr>
        <p:spPr>
          <a:xfrm>
            <a:off x="827584" y="3732602"/>
            <a:ext cx="396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cxnSp>
        <p:nvCxnSpPr>
          <p:cNvPr id="74" name="Přímá spojnice 73"/>
          <p:cNvCxnSpPr/>
          <p:nvPr/>
        </p:nvCxnSpPr>
        <p:spPr bwMode="auto">
          <a:xfrm>
            <a:off x="503880" y="6265936"/>
            <a:ext cx="1908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5" name="Přímá spojnice 74"/>
          <p:cNvCxnSpPr>
            <a:cxnSpLocks noChangeAspect="1"/>
          </p:cNvCxnSpPr>
          <p:nvPr/>
        </p:nvCxnSpPr>
        <p:spPr bwMode="auto">
          <a:xfrm flipH="1" flipV="1">
            <a:off x="1043880" y="4245850"/>
            <a:ext cx="1360838" cy="201600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6" name="Přímá spojnice 75"/>
          <p:cNvCxnSpPr/>
          <p:nvPr/>
        </p:nvCxnSpPr>
        <p:spPr bwMode="auto">
          <a:xfrm flipV="1">
            <a:off x="503880" y="4245850"/>
            <a:ext cx="564486" cy="2020086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7" name="Oblouk 76"/>
          <p:cNvSpPr/>
          <p:nvPr/>
        </p:nvSpPr>
        <p:spPr bwMode="auto">
          <a:xfrm rot="186808">
            <a:off x="131405" y="5796681"/>
            <a:ext cx="904666" cy="904666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78" name="Přímá spojnice 77"/>
          <p:cNvCxnSpPr/>
          <p:nvPr/>
        </p:nvCxnSpPr>
        <p:spPr bwMode="auto">
          <a:xfrm flipV="1">
            <a:off x="513245" y="3144851"/>
            <a:ext cx="851377" cy="306704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9" name="Přímá spojnice 78"/>
          <p:cNvCxnSpPr/>
          <p:nvPr/>
        </p:nvCxnSpPr>
        <p:spPr bwMode="auto">
          <a:xfrm>
            <a:off x="1171356" y="3547936"/>
            <a:ext cx="160284" cy="108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0" name="TextovéPole 79"/>
          <p:cNvSpPr txBox="1"/>
          <p:nvPr/>
        </p:nvSpPr>
        <p:spPr>
          <a:xfrm>
            <a:off x="1327943" y="3290930"/>
            <a:ext cx="396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Y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5336056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40" grpId="0"/>
      <p:bldP spid="3" grpId="0"/>
      <p:bldP spid="26" grpId="0"/>
      <p:bldP spid="4" grpId="0"/>
      <p:bldP spid="29" grpId="0"/>
      <p:bldP spid="30" grpId="0"/>
      <p:bldP spid="64" grpId="0"/>
      <p:bldP spid="65" grpId="0"/>
      <p:bldP spid="66" grpId="0"/>
      <p:bldP spid="67" grpId="0"/>
      <p:bldP spid="68" grpId="0"/>
      <p:bldP spid="70" grpId="0" animBg="1"/>
      <p:bldP spid="72" grpId="0"/>
      <p:bldP spid="73" grpId="0"/>
      <p:bldP spid="77" grpId="0" animBg="1"/>
      <p:bldP spid="8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01913" y="260648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6000" dirty="0" smtClean="0"/>
              <a:t>Středová souměrnost</a:t>
            </a:r>
          </a:p>
          <a:p>
            <a:pPr algn="ctr"/>
            <a:r>
              <a:rPr lang="cs-CZ" sz="3200" dirty="0"/>
              <a:t>z</a:t>
            </a:r>
            <a:r>
              <a:rPr lang="cs-CZ" sz="3200" dirty="0" smtClean="0"/>
              <a:t>obrazení bodů</a:t>
            </a:r>
            <a:endParaRPr lang="cs-CZ" sz="3200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0" y="1980000"/>
            <a:ext cx="59754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Obrazem bodu A je bod A´ - body A </a:t>
            </a:r>
            <a:r>
              <a:rPr lang="cs-CZ" sz="1600" b="1" dirty="0" err="1" smtClean="0"/>
              <a:t>a</a:t>
            </a:r>
            <a:r>
              <a:rPr lang="cs-CZ" sz="1600" b="1" dirty="0" smtClean="0"/>
              <a:t> </a:t>
            </a:r>
            <a:r>
              <a:rPr lang="cs-CZ" sz="1600" b="1" dirty="0" err="1" smtClean="0"/>
              <a:t>A</a:t>
            </a:r>
            <a:r>
              <a:rPr lang="cs-CZ" sz="1600" b="1" dirty="0" smtClean="0"/>
              <a:t>´ jsou souměrně sdružené podle středu S.</a:t>
            </a:r>
            <a:endParaRPr lang="cs-CZ" sz="1600" b="1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0" y="2700000"/>
            <a:ext cx="49646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Obrazem úsečky AB je shodná úsečka A´B´ - úsečky jsou souměrně sdružené podle středu S.</a:t>
            </a:r>
            <a:endParaRPr lang="cs-CZ" sz="1600" b="1" dirty="0"/>
          </a:p>
        </p:txBody>
      </p:sp>
      <p:sp>
        <p:nvSpPr>
          <p:cNvPr id="68" name="TextovéPole 67"/>
          <p:cNvSpPr txBox="1"/>
          <p:nvPr/>
        </p:nvSpPr>
        <p:spPr>
          <a:xfrm>
            <a:off x="1" y="3420000"/>
            <a:ext cx="48599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Obrazem trojúhelníku ABC je shodný trojúhelník A´B´C´ - trojúhelníky jsou souměrně sdružené podle středu S..</a:t>
            </a:r>
            <a:endParaRPr lang="cs-CZ" sz="1600" b="1" dirty="0"/>
          </a:p>
        </p:txBody>
      </p:sp>
      <p:sp>
        <p:nvSpPr>
          <p:cNvPr id="69" name="TextovéPole 68"/>
          <p:cNvSpPr txBox="1"/>
          <p:nvPr/>
        </p:nvSpPr>
        <p:spPr>
          <a:xfrm>
            <a:off x="0" y="4500000"/>
            <a:ext cx="49951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Body, které se zobrazí „sami do sebe“ se nazývají samodružné.</a:t>
            </a:r>
            <a:endParaRPr lang="cs-CZ" sz="1600" b="1" dirty="0"/>
          </a:p>
        </p:txBody>
      </p:sp>
      <p:sp>
        <p:nvSpPr>
          <p:cNvPr id="70" name="TextovéPole 69"/>
          <p:cNvSpPr txBox="1"/>
          <p:nvPr/>
        </p:nvSpPr>
        <p:spPr>
          <a:xfrm>
            <a:off x="0" y="5220000"/>
            <a:ext cx="56602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Samodružný je jediný bod – střed souměrnosti.</a:t>
            </a:r>
            <a:endParaRPr lang="cs-CZ" sz="1600" b="1" dirty="0"/>
          </a:p>
        </p:txBody>
      </p:sp>
      <p:grpSp>
        <p:nvGrpSpPr>
          <p:cNvPr id="80" name="Skupina 79"/>
          <p:cNvGrpSpPr/>
          <p:nvPr/>
        </p:nvGrpSpPr>
        <p:grpSpPr>
          <a:xfrm>
            <a:off x="6037965" y="3367137"/>
            <a:ext cx="72280" cy="224912"/>
            <a:chOff x="2123728" y="2412000"/>
            <a:chExt cx="72280" cy="224912"/>
          </a:xfrm>
        </p:grpSpPr>
        <p:cxnSp>
          <p:nvCxnSpPr>
            <p:cNvPr id="81" name="Přímá spojnice 80"/>
            <p:cNvCxnSpPr/>
            <p:nvPr/>
          </p:nvCxnSpPr>
          <p:spPr bwMode="auto">
            <a:xfrm>
              <a:off x="2123728" y="2420888"/>
              <a:ext cx="72008" cy="216024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2" name="Přímá spojnice 81"/>
            <p:cNvCxnSpPr/>
            <p:nvPr/>
          </p:nvCxnSpPr>
          <p:spPr bwMode="auto">
            <a:xfrm>
              <a:off x="2124000" y="2412000"/>
              <a:ext cx="72008" cy="216024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>
                <a:rot lat="0" lon="0" rev="5400000"/>
              </a:camera>
              <a:lightRig rig="threePt" dir="t"/>
            </a:scene3d>
          </p:spPr>
        </p:cxnSp>
      </p:grpSp>
      <p:grpSp>
        <p:nvGrpSpPr>
          <p:cNvPr id="83" name="Skupina 82"/>
          <p:cNvGrpSpPr/>
          <p:nvPr/>
        </p:nvGrpSpPr>
        <p:grpSpPr>
          <a:xfrm>
            <a:off x="8180293" y="4892705"/>
            <a:ext cx="72280" cy="224912"/>
            <a:chOff x="2123728" y="2412000"/>
            <a:chExt cx="72280" cy="224912"/>
          </a:xfrm>
        </p:grpSpPr>
        <p:cxnSp>
          <p:nvCxnSpPr>
            <p:cNvPr id="84" name="Přímá spojnice 83"/>
            <p:cNvCxnSpPr/>
            <p:nvPr/>
          </p:nvCxnSpPr>
          <p:spPr bwMode="auto">
            <a:xfrm>
              <a:off x="2123728" y="2420888"/>
              <a:ext cx="72008" cy="216024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5" name="Přímá spojnice 84"/>
            <p:cNvCxnSpPr/>
            <p:nvPr/>
          </p:nvCxnSpPr>
          <p:spPr bwMode="auto">
            <a:xfrm>
              <a:off x="2124000" y="2412000"/>
              <a:ext cx="72008" cy="216024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>
                <a:rot lat="0" lon="0" rev="5400000"/>
              </a:camera>
              <a:lightRig rig="threePt" dir="t"/>
            </a:scene3d>
          </p:spPr>
        </p:cxnSp>
      </p:grpSp>
      <p:grpSp>
        <p:nvGrpSpPr>
          <p:cNvPr id="86" name="Skupina 85"/>
          <p:cNvGrpSpPr/>
          <p:nvPr/>
        </p:nvGrpSpPr>
        <p:grpSpPr>
          <a:xfrm>
            <a:off x="6110253" y="5603909"/>
            <a:ext cx="72280" cy="224912"/>
            <a:chOff x="2123728" y="2412000"/>
            <a:chExt cx="72280" cy="224912"/>
          </a:xfrm>
        </p:grpSpPr>
        <p:cxnSp>
          <p:nvCxnSpPr>
            <p:cNvPr id="87" name="Přímá spojnice 86"/>
            <p:cNvCxnSpPr/>
            <p:nvPr/>
          </p:nvCxnSpPr>
          <p:spPr bwMode="auto">
            <a:xfrm>
              <a:off x="2123728" y="2420888"/>
              <a:ext cx="72008" cy="216024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8" name="Přímá spojnice 87"/>
            <p:cNvCxnSpPr/>
            <p:nvPr/>
          </p:nvCxnSpPr>
          <p:spPr bwMode="auto">
            <a:xfrm>
              <a:off x="2124000" y="2412000"/>
              <a:ext cx="72008" cy="216024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>
                <a:rot lat="0" lon="0" rev="5400000"/>
              </a:camera>
              <a:lightRig rig="threePt" dir="t"/>
            </a:scene3d>
          </p:spPr>
        </p:cxnSp>
      </p:grpSp>
      <p:cxnSp>
        <p:nvCxnSpPr>
          <p:cNvPr id="89" name="Přímá spojnice 88"/>
          <p:cNvCxnSpPr/>
          <p:nvPr/>
        </p:nvCxnSpPr>
        <p:spPr bwMode="auto">
          <a:xfrm>
            <a:off x="6038237" y="3479593"/>
            <a:ext cx="2196196" cy="151216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90" name="Přímá spojnice 89"/>
          <p:cNvCxnSpPr/>
          <p:nvPr/>
        </p:nvCxnSpPr>
        <p:spPr bwMode="auto">
          <a:xfrm>
            <a:off x="6308253" y="3641909"/>
            <a:ext cx="1741379" cy="118929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3000000"/>
            </a:camera>
            <a:lightRig rig="threePt" dir="t"/>
          </a:scene3d>
        </p:spPr>
      </p:cxnSp>
      <p:sp>
        <p:nvSpPr>
          <p:cNvPr id="91" name="Levá složená závorka 90"/>
          <p:cNvSpPr/>
          <p:nvPr/>
        </p:nvSpPr>
        <p:spPr bwMode="auto">
          <a:xfrm>
            <a:off x="6326293" y="3362705"/>
            <a:ext cx="341784" cy="1290606"/>
          </a:xfrm>
          <a:prstGeom prst="lef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330000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2" name="Levá složená závorka 91"/>
          <p:cNvSpPr/>
          <p:nvPr/>
        </p:nvSpPr>
        <p:spPr bwMode="auto">
          <a:xfrm>
            <a:off x="7406733" y="4136957"/>
            <a:ext cx="341784" cy="1290606"/>
          </a:xfrm>
          <a:prstGeom prst="lef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330000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3" name="TextovéPole 92"/>
          <p:cNvSpPr txBox="1"/>
          <p:nvPr/>
        </p:nvSpPr>
        <p:spPr>
          <a:xfrm>
            <a:off x="7212209" y="4775737"/>
            <a:ext cx="4857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sp>
        <p:nvSpPr>
          <p:cNvPr id="94" name="TextovéPole 93"/>
          <p:cNvSpPr txBox="1"/>
          <p:nvPr/>
        </p:nvSpPr>
        <p:spPr>
          <a:xfrm>
            <a:off x="6168026" y="4046365"/>
            <a:ext cx="4857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sp>
        <p:nvSpPr>
          <p:cNvPr id="95" name="TextovéPole 94"/>
          <p:cNvSpPr txBox="1"/>
          <p:nvPr/>
        </p:nvSpPr>
        <p:spPr>
          <a:xfrm>
            <a:off x="5795381" y="3078903"/>
            <a:ext cx="4857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sp>
        <p:nvSpPr>
          <p:cNvPr id="96" name="TextovéPole 95"/>
          <p:cNvSpPr txBox="1"/>
          <p:nvPr/>
        </p:nvSpPr>
        <p:spPr>
          <a:xfrm>
            <a:off x="8323782" y="4640273"/>
            <a:ext cx="4857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A´</a:t>
            </a:r>
            <a:endParaRPr lang="cs-CZ" b="1" dirty="0"/>
          </a:p>
        </p:txBody>
      </p:sp>
      <p:grpSp>
        <p:nvGrpSpPr>
          <p:cNvPr id="103" name="Skupina 102"/>
          <p:cNvGrpSpPr/>
          <p:nvPr/>
        </p:nvGrpSpPr>
        <p:grpSpPr>
          <a:xfrm>
            <a:off x="8144253" y="3839909"/>
            <a:ext cx="72280" cy="224912"/>
            <a:chOff x="2123728" y="2412000"/>
            <a:chExt cx="72280" cy="224912"/>
          </a:xfrm>
        </p:grpSpPr>
        <p:cxnSp>
          <p:nvCxnSpPr>
            <p:cNvPr id="104" name="Přímá spojnice 103"/>
            <p:cNvCxnSpPr/>
            <p:nvPr/>
          </p:nvCxnSpPr>
          <p:spPr bwMode="auto">
            <a:xfrm>
              <a:off x="2123728" y="2420888"/>
              <a:ext cx="72008" cy="216024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5" name="Přímá spojnice 104"/>
            <p:cNvCxnSpPr/>
            <p:nvPr/>
          </p:nvCxnSpPr>
          <p:spPr bwMode="auto">
            <a:xfrm>
              <a:off x="2124000" y="2412000"/>
              <a:ext cx="72008" cy="216024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>
                <a:rot lat="0" lon="0" rev="5400000"/>
              </a:camera>
              <a:lightRig rig="threePt" dir="t"/>
            </a:scene3d>
          </p:spPr>
        </p:cxnSp>
      </p:grpSp>
      <p:sp>
        <p:nvSpPr>
          <p:cNvPr id="106" name="TextovéPole 105"/>
          <p:cNvSpPr txBox="1"/>
          <p:nvPr/>
        </p:nvSpPr>
        <p:spPr>
          <a:xfrm>
            <a:off x="8478777" y="3777006"/>
            <a:ext cx="4857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B´</a:t>
            </a:r>
            <a:endParaRPr lang="cs-CZ" b="1" dirty="0"/>
          </a:p>
        </p:txBody>
      </p:sp>
      <p:sp>
        <p:nvSpPr>
          <p:cNvPr id="109" name="Levá složená závorka 108"/>
          <p:cNvSpPr/>
          <p:nvPr/>
        </p:nvSpPr>
        <p:spPr bwMode="auto">
          <a:xfrm>
            <a:off x="6560253" y="3992941"/>
            <a:ext cx="216000" cy="1044000"/>
          </a:xfrm>
          <a:prstGeom prst="lef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630000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0" name="Levá složená závorka 109"/>
          <p:cNvSpPr/>
          <p:nvPr/>
        </p:nvSpPr>
        <p:spPr bwMode="auto">
          <a:xfrm>
            <a:off x="7604253" y="3695909"/>
            <a:ext cx="216000" cy="1044000"/>
          </a:xfrm>
          <a:prstGeom prst="lef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630000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1" name="TextovéPole 110"/>
          <p:cNvSpPr txBox="1"/>
          <p:nvPr/>
        </p:nvSpPr>
        <p:spPr>
          <a:xfrm>
            <a:off x="6497185" y="4533625"/>
            <a:ext cx="4857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</a:t>
            </a:r>
            <a:endParaRPr lang="cs-CZ" b="1" dirty="0"/>
          </a:p>
        </p:txBody>
      </p:sp>
      <p:sp>
        <p:nvSpPr>
          <p:cNvPr id="112" name="TextovéPole 111"/>
          <p:cNvSpPr txBox="1"/>
          <p:nvPr/>
        </p:nvSpPr>
        <p:spPr>
          <a:xfrm>
            <a:off x="7563921" y="4298577"/>
            <a:ext cx="4857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</a:t>
            </a:r>
            <a:endParaRPr lang="cs-CZ" b="1" dirty="0"/>
          </a:p>
        </p:txBody>
      </p:sp>
      <p:grpSp>
        <p:nvGrpSpPr>
          <p:cNvPr id="113" name="Skupina 112"/>
          <p:cNvGrpSpPr/>
          <p:nvPr/>
        </p:nvGrpSpPr>
        <p:grpSpPr>
          <a:xfrm>
            <a:off x="8126253" y="2669909"/>
            <a:ext cx="72280" cy="224912"/>
            <a:chOff x="2123728" y="2412000"/>
            <a:chExt cx="72280" cy="224912"/>
          </a:xfrm>
        </p:grpSpPr>
        <p:cxnSp>
          <p:nvCxnSpPr>
            <p:cNvPr id="114" name="Přímá spojnice 113"/>
            <p:cNvCxnSpPr/>
            <p:nvPr/>
          </p:nvCxnSpPr>
          <p:spPr bwMode="auto">
            <a:xfrm>
              <a:off x="2123728" y="2420888"/>
              <a:ext cx="72008" cy="216024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5" name="Přímá spojnice 114"/>
            <p:cNvCxnSpPr/>
            <p:nvPr/>
          </p:nvCxnSpPr>
          <p:spPr bwMode="auto">
            <a:xfrm>
              <a:off x="2124000" y="2412000"/>
              <a:ext cx="72008" cy="216024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>
                <a:rot lat="0" lon="0" rev="5400000"/>
              </a:camera>
              <a:lightRig rig="threePt" dir="t"/>
            </a:scene3d>
          </p:spPr>
        </p:cxnSp>
      </p:grpSp>
      <p:cxnSp>
        <p:nvCxnSpPr>
          <p:cNvPr id="116" name="Přímá spojnice 115"/>
          <p:cNvCxnSpPr>
            <a:cxnSpLocks noChangeAspect="1"/>
          </p:cNvCxnSpPr>
          <p:nvPr/>
        </p:nvCxnSpPr>
        <p:spPr bwMode="auto">
          <a:xfrm>
            <a:off x="5660253" y="3227909"/>
            <a:ext cx="2982768" cy="203711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16200000"/>
            </a:camera>
            <a:lightRig rig="threePt" dir="t"/>
          </a:scene3d>
        </p:spPr>
      </p:cxnSp>
      <p:sp>
        <p:nvSpPr>
          <p:cNvPr id="117" name="TextovéPole 116"/>
          <p:cNvSpPr txBox="1"/>
          <p:nvPr/>
        </p:nvSpPr>
        <p:spPr>
          <a:xfrm>
            <a:off x="8216569" y="2408765"/>
            <a:ext cx="4857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C</a:t>
            </a:r>
            <a:endParaRPr lang="cs-CZ" b="1" dirty="0"/>
          </a:p>
        </p:txBody>
      </p:sp>
      <p:sp>
        <p:nvSpPr>
          <p:cNvPr id="118" name="Levá složená závorka 117"/>
          <p:cNvSpPr>
            <a:spLocks noChangeAspect="1"/>
          </p:cNvSpPr>
          <p:nvPr/>
        </p:nvSpPr>
        <p:spPr bwMode="auto">
          <a:xfrm>
            <a:off x="6308357" y="3992941"/>
            <a:ext cx="366543" cy="1771673"/>
          </a:xfrm>
          <a:prstGeom prst="lef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1956000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0" name="TextovéPole 119"/>
          <p:cNvSpPr txBox="1"/>
          <p:nvPr/>
        </p:nvSpPr>
        <p:spPr>
          <a:xfrm>
            <a:off x="5939405" y="4496997"/>
            <a:ext cx="4857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c</a:t>
            </a:r>
            <a:endParaRPr lang="cs-CZ" b="1" dirty="0"/>
          </a:p>
        </p:txBody>
      </p:sp>
      <p:sp>
        <p:nvSpPr>
          <p:cNvPr id="121" name="TextovéPole 120"/>
          <p:cNvSpPr txBox="1"/>
          <p:nvPr/>
        </p:nvSpPr>
        <p:spPr>
          <a:xfrm>
            <a:off x="7046782" y="3043243"/>
            <a:ext cx="4857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c</a:t>
            </a:r>
            <a:endParaRPr lang="cs-CZ" b="1" dirty="0"/>
          </a:p>
        </p:txBody>
      </p:sp>
      <p:sp>
        <p:nvSpPr>
          <p:cNvPr id="122" name="TextovéPole 121"/>
          <p:cNvSpPr txBox="1"/>
          <p:nvPr/>
        </p:nvSpPr>
        <p:spPr>
          <a:xfrm>
            <a:off x="5552526" y="5579948"/>
            <a:ext cx="4857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C´</a:t>
            </a:r>
            <a:endParaRPr lang="cs-CZ" b="1" dirty="0"/>
          </a:p>
        </p:txBody>
      </p:sp>
      <p:grpSp>
        <p:nvGrpSpPr>
          <p:cNvPr id="127" name="Skupina 126"/>
          <p:cNvGrpSpPr/>
          <p:nvPr/>
        </p:nvGrpSpPr>
        <p:grpSpPr>
          <a:xfrm>
            <a:off x="7117968" y="4123453"/>
            <a:ext cx="72280" cy="224912"/>
            <a:chOff x="2123728" y="2412000"/>
            <a:chExt cx="72280" cy="224912"/>
          </a:xfrm>
        </p:grpSpPr>
        <p:cxnSp>
          <p:nvCxnSpPr>
            <p:cNvPr id="128" name="Přímá spojnice 127"/>
            <p:cNvCxnSpPr/>
            <p:nvPr/>
          </p:nvCxnSpPr>
          <p:spPr bwMode="auto">
            <a:xfrm>
              <a:off x="2123728" y="2420888"/>
              <a:ext cx="72008" cy="216024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9" name="Přímá spojnice 128"/>
            <p:cNvCxnSpPr/>
            <p:nvPr/>
          </p:nvCxnSpPr>
          <p:spPr bwMode="auto">
            <a:xfrm>
              <a:off x="2124000" y="2412000"/>
              <a:ext cx="72008" cy="216024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>
                <a:rot lat="0" lon="0" rev="5400000"/>
              </a:camera>
              <a:lightRig rig="threePt" dir="t"/>
            </a:scene3d>
          </p:spPr>
        </p:cxnSp>
      </p:grpSp>
      <p:grpSp>
        <p:nvGrpSpPr>
          <p:cNvPr id="130" name="Skupina 129"/>
          <p:cNvGrpSpPr/>
          <p:nvPr/>
        </p:nvGrpSpPr>
        <p:grpSpPr>
          <a:xfrm>
            <a:off x="6110253" y="4415909"/>
            <a:ext cx="72280" cy="224912"/>
            <a:chOff x="2123728" y="2412000"/>
            <a:chExt cx="72280" cy="224912"/>
          </a:xfrm>
        </p:grpSpPr>
        <p:cxnSp>
          <p:nvCxnSpPr>
            <p:cNvPr id="131" name="Přímá spojnice 130"/>
            <p:cNvCxnSpPr/>
            <p:nvPr/>
          </p:nvCxnSpPr>
          <p:spPr bwMode="auto">
            <a:xfrm>
              <a:off x="2123728" y="2420888"/>
              <a:ext cx="72008" cy="216024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2" name="Přímá spojnice 131"/>
            <p:cNvCxnSpPr/>
            <p:nvPr/>
          </p:nvCxnSpPr>
          <p:spPr bwMode="auto">
            <a:xfrm>
              <a:off x="2124000" y="2412000"/>
              <a:ext cx="72008" cy="216024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>
                <a:rot lat="0" lon="0" rev="5400000"/>
              </a:camera>
              <a:lightRig rig="threePt" dir="t"/>
            </a:scene3d>
          </p:spPr>
        </p:cxnSp>
      </p:grpSp>
      <p:sp>
        <p:nvSpPr>
          <p:cNvPr id="134" name="TextovéPole 133"/>
          <p:cNvSpPr txBox="1"/>
          <p:nvPr/>
        </p:nvSpPr>
        <p:spPr>
          <a:xfrm>
            <a:off x="5795381" y="4775737"/>
            <a:ext cx="4857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B</a:t>
            </a:r>
          </a:p>
        </p:txBody>
      </p:sp>
      <p:sp>
        <p:nvSpPr>
          <p:cNvPr id="135" name="TextovéPole 134"/>
          <p:cNvSpPr txBox="1"/>
          <p:nvPr/>
        </p:nvSpPr>
        <p:spPr>
          <a:xfrm>
            <a:off x="6826796" y="3749404"/>
            <a:ext cx="4857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S</a:t>
            </a:r>
            <a:endParaRPr lang="cs-CZ" b="1" dirty="0"/>
          </a:p>
        </p:txBody>
      </p:sp>
      <p:cxnSp>
        <p:nvCxnSpPr>
          <p:cNvPr id="6" name="Přímá spojnice 5"/>
          <p:cNvCxnSpPr/>
          <p:nvPr/>
        </p:nvCxnSpPr>
        <p:spPr bwMode="auto">
          <a:xfrm flipH="1" flipV="1">
            <a:off x="8180565" y="3947921"/>
            <a:ext cx="53868" cy="104384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6" name="Přímá spojnice 135"/>
          <p:cNvCxnSpPr/>
          <p:nvPr/>
        </p:nvCxnSpPr>
        <p:spPr bwMode="auto">
          <a:xfrm flipH="1" flipV="1">
            <a:off x="6092333" y="3488885"/>
            <a:ext cx="53868" cy="104384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7" name="Levá složená závorka 136"/>
          <p:cNvSpPr>
            <a:spLocks noChangeAspect="1"/>
          </p:cNvSpPr>
          <p:nvPr/>
        </p:nvSpPr>
        <p:spPr bwMode="auto">
          <a:xfrm>
            <a:off x="7309966" y="2509300"/>
            <a:ext cx="366543" cy="1771673"/>
          </a:xfrm>
          <a:prstGeom prst="lef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1956000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6" name="Přímá spojnice 15"/>
          <p:cNvCxnSpPr/>
          <p:nvPr/>
        </p:nvCxnSpPr>
        <p:spPr bwMode="auto">
          <a:xfrm flipV="1">
            <a:off x="6038237" y="2808000"/>
            <a:ext cx="2142328" cy="661426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Přímá spojnice 21"/>
          <p:cNvCxnSpPr/>
          <p:nvPr/>
        </p:nvCxnSpPr>
        <p:spPr bwMode="auto">
          <a:xfrm flipV="1">
            <a:off x="6146201" y="2777921"/>
            <a:ext cx="2052060" cy="1705322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Přímá spojnice 23"/>
          <p:cNvCxnSpPr/>
          <p:nvPr/>
        </p:nvCxnSpPr>
        <p:spPr bwMode="auto">
          <a:xfrm flipV="1">
            <a:off x="6146201" y="4991761"/>
            <a:ext cx="2088232" cy="729048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8" name="Přímá spojnice 137"/>
          <p:cNvCxnSpPr/>
          <p:nvPr/>
        </p:nvCxnSpPr>
        <p:spPr bwMode="auto">
          <a:xfrm flipH="1">
            <a:off x="6146529" y="3934070"/>
            <a:ext cx="2034036" cy="1786739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62212722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7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2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2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7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2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7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7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" fill="hold">
                      <p:stCondLst>
                        <p:cond delay="indefinite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8" fill="hold">
                      <p:stCondLst>
                        <p:cond delay="indefinite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3" fill="hold">
                      <p:stCondLst>
                        <p:cond delay="indefinite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7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8" fill="hold">
                      <p:stCondLst>
                        <p:cond delay="indefinite"/>
                      </p:stCondLst>
                      <p:childTnLst>
                        <p:par>
                          <p:cTn id="209" fill="hold">
                            <p:stCondLst>
                              <p:cond delay="0"/>
                            </p:stCondLst>
                            <p:childTnLst>
                              <p:par>
                                <p:cTn id="2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8" fill="hold">
                      <p:stCondLst>
                        <p:cond delay="indefinite"/>
                      </p:stCondLst>
                      <p:childTnLst>
                        <p:par>
                          <p:cTn id="219" fill="hold">
                            <p:stCondLst>
                              <p:cond delay="0"/>
                            </p:stCondLst>
                            <p:childTnLst>
                              <p:par>
                                <p:cTn id="2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68" grpId="0"/>
      <p:bldP spid="69" grpId="0"/>
      <p:bldP spid="70" grpId="0"/>
      <p:bldP spid="91" grpId="0" animBg="1"/>
      <p:bldP spid="91" grpId="1" animBg="1"/>
      <p:bldP spid="92" grpId="0" animBg="1"/>
      <p:bldP spid="92" grpId="1" animBg="1"/>
      <p:bldP spid="93" grpId="0"/>
      <p:bldP spid="93" grpId="1"/>
      <p:bldP spid="94" grpId="0"/>
      <p:bldP spid="94" grpId="1"/>
      <p:bldP spid="95" grpId="0"/>
      <p:bldP spid="96" grpId="0"/>
      <p:bldP spid="106" grpId="0"/>
      <p:bldP spid="109" grpId="0" animBg="1"/>
      <p:bldP spid="109" grpId="1" animBg="1"/>
      <p:bldP spid="110" grpId="0" animBg="1"/>
      <p:bldP spid="110" grpId="1" animBg="1"/>
      <p:bldP spid="111" grpId="0"/>
      <p:bldP spid="111" grpId="1"/>
      <p:bldP spid="112" grpId="0"/>
      <p:bldP spid="112" grpId="1"/>
      <p:bldP spid="117" grpId="0"/>
      <p:bldP spid="118" grpId="0" animBg="1"/>
      <p:bldP spid="118" grpId="1" animBg="1"/>
      <p:bldP spid="120" grpId="0"/>
      <p:bldP spid="120" grpId="1"/>
      <p:bldP spid="121" grpId="0"/>
      <p:bldP spid="121" grpId="1"/>
      <p:bldP spid="122" grpId="0"/>
      <p:bldP spid="134" grpId="0"/>
      <p:bldP spid="135" grpId="0"/>
      <p:bldP spid="137" grpId="0" animBg="1"/>
      <p:bldP spid="137" grpId="1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01913" y="260648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6000" dirty="0" smtClean="0"/>
              <a:t>Středová souměrnost</a:t>
            </a:r>
            <a:endParaRPr lang="cs-CZ" sz="8800" dirty="0"/>
          </a:p>
        </p:txBody>
      </p:sp>
      <p:sp>
        <p:nvSpPr>
          <p:cNvPr id="31" name="TextovéPole 30"/>
          <p:cNvSpPr txBox="1"/>
          <p:nvPr/>
        </p:nvSpPr>
        <p:spPr>
          <a:xfrm>
            <a:off x="0" y="2880000"/>
            <a:ext cx="91440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300" b="1" dirty="0" smtClean="0"/>
              <a:t>Středová souměrnost je shodné zobrazení tj. vzor i obraz jsou shodné geometrické útvary.</a:t>
            </a:r>
            <a:endParaRPr lang="cs-CZ" sz="2300" b="1" dirty="0"/>
          </a:p>
        </p:txBody>
      </p:sp>
      <p:sp>
        <p:nvSpPr>
          <p:cNvPr id="78" name="TextovéPole 77"/>
          <p:cNvSpPr txBox="1"/>
          <p:nvPr/>
        </p:nvSpPr>
        <p:spPr>
          <a:xfrm>
            <a:off x="0" y="3780000"/>
            <a:ext cx="91440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300" b="1" dirty="0" smtClean="0"/>
              <a:t>Středová souměrnost má jediný samodružný bod (bod, který se zobrazí sám do sebe).</a:t>
            </a:r>
            <a:endParaRPr lang="cs-CZ" sz="2300" b="1" dirty="0"/>
          </a:p>
        </p:txBody>
      </p:sp>
      <p:sp>
        <p:nvSpPr>
          <p:cNvPr id="11" name="TextovéPole 10"/>
          <p:cNvSpPr txBox="1"/>
          <p:nvPr/>
        </p:nvSpPr>
        <p:spPr>
          <a:xfrm>
            <a:off x="0" y="2340000"/>
            <a:ext cx="914400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300" b="1" dirty="0" smtClean="0"/>
              <a:t>Středová souměrnost je dána středem souměrnosti.</a:t>
            </a:r>
            <a:endParaRPr lang="cs-CZ" sz="2300" b="1" dirty="0"/>
          </a:p>
        </p:txBody>
      </p:sp>
      <p:sp>
        <p:nvSpPr>
          <p:cNvPr id="6" name="TextovéPole 5"/>
          <p:cNvSpPr txBox="1"/>
          <p:nvPr/>
        </p:nvSpPr>
        <p:spPr>
          <a:xfrm>
            <a:off x="0" y="4680000"/>
            <a:ext cx="914400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300" b="1" dirty="0" smtClean="0"/>
              <a:t>Tímto bodem je střed souměrnosti.</a:t>
            </a:r>
            <a:endParaRPr lang="cs-CZ" sz="2300" b="1" dirty="0"/>
          </a:p>
        </p:txBody>
      </p:sp>
      <p:sp>
        <p:nvSpPr>
          <p:cNvPr id="7" name="TextovéPole 6"/>
          <p:cNvSpPr txBox="1"/>
          <p:nvPr/>
        </p:nvSpPr>
        <p:spPr>
          <a:xfrm>
            <a:off x="0" y="5400000"/>
            <a:ext cx="91440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300" b="1" smtClean="0"/>
              <a:t>Úsečka a její </a:t>
            </a:r>
            <a:r>
              <a:rPr lang="cs-CZ" sz="2300" b="1" dirty="0" smtClean="0"/>
              <a:t>obraz ve středové souměrnosti jsou shodné </a:t>
            </a:r>
            <a:br>
              <a:rPr lang="cs-CZ" sz="2300" b="1" dirty="0" smtClean="0"/>
            </a:br>
            <a:r>
              <a:rPr lang="cs-CZ" sz="2300" b="1" dirty="0" smtClean="0"/>
              <a:t>a </a:t>
            </a:r>
            <a:r>
              <a:rPr lang="cs-CZ" sz="2300" b="1" i="1" dirty="0" smtClean="0"/>
              <a:t>rovnoběžné</a:t>
            </a:r>
            <a:r>
              <a:rPr lang="cs-CZ" sz="2300" b="1" dirty="0" smtClean="0"/>
              <a:t> úsečky.</a:t>
            </a:r>
            <a:endParaRPr lang="cs-CZ" sz="2300" b="1" dirty="0"/>
          </a:p>
        </p:txBody>
      </p:sp>
    </p:spTree>
    <p:extLst>
      <p:ext uri="{BB962C8B-B14F-4D97-AF65-F5344CB8AC3E}">
        <p14:creationId xmlns:p14="http://schemas.microsoft.com/office/powerpoint/2010/main" val="85034196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0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B05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1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B05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2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0" dur="5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1" dur="5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2" dur="5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0" dur="5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A0A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1" dur="5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A0A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2" dur="5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40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A0A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1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A0A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2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50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C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1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C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2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1" grpId="1"/>
      <p:bldP spid="78" grpId="0"/>
      <p:bldP spid="78" grpId="1"/>
      <p:bldP spid="11" grpId="0"/>
      <p:bldP spid="11" grpId="1"/>
      <p:bldP spid="6" grpId="0"/>
      <p:bldP spid="6" grpId="1"/>
      <p:bldP spid="7" grpId="0"/>
      <p:bldP spid="7" grpId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01913" y="260648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6000" dirty="0" smtClean="0"/>
              <a:t>Středová souměrnost</a:t>
            </a:r>
          </a:p>
          <a:p>
            <a:pPr algn="ctr"/>
            <a:r>
              <a:rPr lang="cs-CZ" sz="3200" dirty="0" smtClean="0"/>
              <a:t>středově souměrné útvary</a:t>
            </a:r>
            <a:endParaRPr lang="cs-CZ" sz="3200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0" y="2160000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Středově souměrný útvar je takový, který má střed souměrnosti.</a:t>
            </a:r>
            <a:endParaRPr lang="cs-CZ" sz="1600" b="1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0" y="2520000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Středově souměrný útvar se ve středové souměrnosti se středem </a:t>
            </a:r>
            <a:r>
              <a:rPr lang="cs-CZ" sz="1600" b="1" i="1" dirty="0" smtClean="0"/>
              <a:t>S</a:t>
            </a:r>
            <a:r>
              <a:rPr lang="cs-CZ" sz="1600" b="1" dirty="0" smtClean="0"/>
              <a:t> zobrazí sám na sebe.</a:t>
            </a:r>
            <a:endParaRPr lang="cs-CZ" sz="1600" b="1" i="1" dirty="0"/>
          </a:p>
        </p:txBody>
      </p:sp>
      <p:sp>
        <p:nvSpPr>
          <p:cNvPr id="69" name="TextovéPole 68"/>
          <p:cNvSpPr txBox="1"/>
          <p:nvPr/>
        </p:nvSpPr>
        <p:spPr>
          <a:xfrm>
            <a:off x="0" y="2880000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Bod </a:t>
            </a:r>
            <a:r>
              <a:rPr lang="cs-CZ" sz="1600" b="1" i="1" dirty="0" smtClean="0"/>
              <a:t>S</a:t>
            </a:r>
            <a:r>
              <a:rPr lang="cs-CZ" sz="1600" b="1" dirty="0" smtClean="0"/>
              <a:t> je střed souměrnosti středově souměrného útvaru.</a:t>
            </a:r>
            <a:endParaRPr lang="cs-CZ" sz="1600" b="1" i="1" dirty="0"/>
          </a:p>
        </p:txBody>
      </p:sp>
      <p:sp>
        <p:nvSpPr>
          <p:cNvPr id="4" name="Rovnoramenný trojúhelník 3"/>
          <p:cNvSpPr/>
          <p:nvPr/>
        </p:nvSpPr>
        <p:spPr bwMode="auto">
          <a:xfrm>
            <a:off x="253208" y="4680000"/>
            <a:ext cx="1224136" cy="1440160"/>
          </a:xfrm>
          <a:prstGeom prst="triangl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Obdélník 5"/>
          <p:cNvSpPr/>
          <p:nvPr/>
        </p:nvSpPr>
        <p:spPr bwMode="auto">
          <a:xfrm>
            <a:off x="1800000" y="4968000"/>
            <a:ext cx="1944000" cy="1152128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Rovnoramenný trojúhelník 6"/>
          <p:cNvSpPr/>
          <p:nvPr/>
        </p:nvSpPr>
        <p:spPr bwMode="auto">
          <a:xfrm>
            <a:off x="4067944" y="5004000"/>
            <a:ext cx="1336468" cy="1152128"/>
          </a:xfrm>
          <a:prstGeom prst="triangl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Obdélník 9"/>
          <p:cNvSpPr/>
          <p:nvPr/>
        </p:nvSpPr>
        <p:spPr bwMode="auto">
          <a:xfrm>
            <a:off x="5760000" y="4968000"/>
            <a:ext cx="1224136" cy="1224136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Ovál 10"/>
          <p:cNvSpPr/>
          <p:nvPr/>
        </p:nvSpPr>
        <p:spPr bwMode="auto">
          <a:xfrm>
            <a:off x="7380312" y="4752000"/>
            <a:ext cx="1440160" cy="144016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9" name="TextovéPole 78"/>
          <p:cNvSpPr txBox="1"/>
          <p:nvPr/>
        </p:nvSpPr>
        <p:spPr>
          <a:xfrm>
            <a:off x="17730" y="3600000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Jsou následující obrazce středově souměrné? Pokud ano, urči střed souměrnosti.</a:t>
            </a:r>
            <a:endParaRPr lang="cs-CZ" sz="1600" b="1" i="1" dirty="0"/>
          </a:p>
        </p:txBody>
      </p:sp>
      <p:sp>
        <p:nvSpPr>
          <p:cNvPr id="80" name="TextovéPole 79"/>
          <p:cNvSpPr txBox="1"/>
          <p:nvPr/>
        </p:nvSpPr>
        <p:spPr>
          <a:xfrm>
            <a:off x="170130" y="3960000"/>
            <a:ext cx="15935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600" b="1" dirty="0"/>
              <a:t>r</a:t>
            </a:r>
            <a:r>
              <a:rPr lang="cs-CZ" sz="1600" b="1" dirty="0" smtClean="0"/>
              <a:t>ovnoramenný trojúhelník</a:t>
            </a:r>
            <a:endParaRPr lang="cs-CZ" sz="1600" b="1" i="1" dirty="0"/>
          </a:p>
        </p:txBody>
      </p:sp>
      <p:sp>
        <p:nvSpPr>
          <p:cNvPr id="81" name="TextovéPole 80"/>
          <p:cNvSpPr txBox="1"/>
          <p:nvPr/>
        </p:nvSpPr>
        <p:spPr>
          <a:xfrm>
            <a:off x="2160000" y="4140000"/>
            <a:ext cx="15935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obdélník</a:t>
            </a:r>
            <a:endParaRPr lang="cs-CZ" sz="1600" b="1" i="1" dirty="0"/>
          </a:p>
        </p:txBody>
      </p:sp>
      <p:sp>
        <p:nvSpPr>
          <p:cNvPr id="83" name="TextovéPole 82"/>
          <p:cNvSpPr txBox="1"/>
          <p:nvPr/>
        </p:nvSpPr>
        <p:spPr>
          <a:xfrm>
            <a:off x="3888000" y="3960000"/>
            <a:ext cx="15935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600" b="1" dirty="0" smtClean="0"/>
              <a:t>rovnostranný trojúhelník</a:t>
            </a:r>
            <a:endParaRPr lang="cs-CZ" sz="1600" b="1" i="1" dirty="0"/>
          </a:p>
        </p:txBody>
      </p:sp>
      <p:sp>
        <p:nvSpPr>
          <p:cNvPr id="84" name="TextovéPole 83"/>
          <p:cNvSpPr txBox="1"/>
          <p:nvPr/>
        </p:nvSpPr>
        <p:spPr>
          <a:xfrm>
            <a:off x="5940000" y="4140000"/>
            <a:ext cx="12017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čtverec</a:t>
            </a:r>
            <a:endParaRPr lang="cs-CZ" sz="1600" b="1" i="1" dirty="0"/>
          </a:p>
        </p:txBody>
      </p:sp>
      <p:sp>
        <p:nvSpPr>
          <p:cNvPr id="85" name="TextovéPole 84"/>
          <p:cNvSpPr txBox="1"/>
          <p:nvPr/>
        </p:nvSpPr>
        <p:spPr>
          <a:xfrm>
            <a:off x="7704000" y="4140000"/>
            <a:ext cx="9407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kruh</a:t>
            </a:r>
            <a:endParaRPr lang="cs-CZ" sz="1600" b="1" i="1" dirty="0"/>
          </a:p>
        </p:txBody>
      </p:sp>
      <p:sp>
        <p:nvSpPr>
          <p:cNvPr id="108" name="TextovéPole 107"/>
          <p:cNvSpPr txBox="1"/>
          <p:nvPr/>
        </p:nvSpPr>
        <p:spPr>
          <a:xfrm>
            <a:off x="946340" y="6300000"/>
            <a:ext cx="5310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ne</a:t>
            </a:r>
            <a:endParaRPr lang="cs-CZ" b="1" dirty="0"/>
          </a:p>
        </p:txBody>
      </p:sp>
      <p:sp>
        <p:nvSpPr>
          <p:cNvPr id="109" name="TextovéPole 108"/>
          <p:cNvSpPr txBox="1"/>
          <p:nvPr/>
        </p:nvSpPr>
        <p:spPr>
          <a:xfrm>
            <a:off x="3059832" y="6300000"/>
            <a:ext cx="828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ano</a:t>
            </a:r>
            <a:endParaRPr lang="cs-CZ" b="1" dirty="0"/>
          </a:p>
        </p:txBody>
      </p:sp>
      <p:sp>
        <p:nvSpPr>
          <p:cNvPr id="110" name="TextovéPole 109"/>
          <p:cNvSpPr txBox="1"/>
          <p:nvPr/>
        </p:nvSpPr>
        <p:spPr>
          <a:xfrm>
            <a:off x="4684779" y="6300000"/>
            <a:ext cx="7196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ne</a:t>
            </a:r>
            <a:endParaRPr lang="cs-CZ" b="1" dirty="0"/>
          </a:p>
        </p:txBody>
      </p:sp>
      <p:sp>
        <p:nvSpPr>
          <p:cNvPr id="111" name="TextovéPole 110"/>
          <p:cNvSpPr txBox="1"/>
          <p:nvPr/>
        </p:nvSpPr>
        <p:spPr>
          <a:xfrm>
            <a:off x="6336061" y="6300000"/>
            <a:ext cx="6480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ano</a:t>
            </a:r>
            <a:endParaRPr lang="cs-CZ" b="1" dirty="0"/>
          </a:p>
        </p:txBody>
      </p:sp>
      <p:sp>
        <p:nvSpPr>
          <p:cNvPr id="112" name="TextovéPole 111"/>
          <p:cNvSpPr txBox="1"/>
          <p:nvPr/>
        </p:nvSpPr>
        <p:spPr>
          <a:xfrm>
            <a:off x="8028656" y="6300000"/>
            <a:ext cx="7918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ano</a:t>
            </a:r>
            <a:endParaRPr lang="cs-CZ" b="1" dirty="0"/>
          </a:p>
        </p:txBody>
      </p:sp>
      <p:grpSp>
        <p:nvGrpSpPr>
          <p:cNvPr id="37" name="Skupina 36"/>
          <p:cNvGrpSpPr/>
          <p:nvPr/>
        </p:nvGrpSpPr>
        <p:grpSpPr>
          <a:xfrm>
            <a:off x="8028384" y="5364328"/>
            <a:ext cx="72280" cy="224912"/>
            <a:chOff x="2123728" y="2412000"/>
            <a:chExt cx="72280" cy="224912"/>
          </a:xfrm>
        </p:grpSpPr>
        <p:cxnSp>
          <p:nvCxnSpPr>
            <p:cNvPr id="38" name="Přímá spojnice 37"/>
            <p:cNvCxnSpPr/>
            <p:nvPr/>
          </p:nvCxnSpPr>
          <p:spPr bwMode="auto">
            <a:xfrm>
              <a:off x="2123728" y="2420888"/>
              <a:ext cx="72008" cy="216024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9" name="Přímá spojnice 38"/>
            <p:cNvCxnSpPr/>
            <p:nvPr/>
          </p:nvCxnSpPr>
          <p:spPr bwMode="auto">
            <a:xfrm>
              <a:off x="2124000" y="2412000"/>
              <a:ext cx="72008" cy="216024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>
                <a:rot lat="0" lon="0" rev="5400000"/>
              </a:camera>
              <a:lightRig rig="threePt" dir="t"/>
            </a:scene3d>
          </p:spPr>
        </p:cxnSp>
      </p:grpSp>
      <p:grpSp>
        <p:nvGrpSpPr>
          <p:cNvPr id="40" name="Skupina 39"/>
          <p:cNvGrpSpPr/>
          <p:nvPr/>
        </p:nvGrpSpPr>
        <p:grpSpPr>
          <a:xfrm>
            <a:off x="2736504" y="5431608"/>
            <a:ext cx="72280" cy="224912"/>
            <a:chOff x="2123728" y="2412000"/>
            <a:chExt cx="72280" cy="224912"/>
          </a:xfrm>
        </p:grpSpPr>
        <p:cxnSp>
          <p:nvCxnSpPr>
            <p:cNvPr id="41" name="Přímá spojnice 40"/>
            <p:cNvCxnSpPr/>
            <p:nvPr/>
          </p:nvCxnSpPr>
          <p:spPr bwMode="auto">
            <a:xfrm>
              <a:off x="2123728" y="2420888"/>
              <a:ext cx="72008" cy="216024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2" name="Přímá spojnice 41"/>
            <p:cNvCxnSpPr/>
            <p:nvPr/>
          </p:nvCxnSpPr>
          <p:spPr bwMode="auto">
            <a:xfrm>
              <a:off x="2124000" y="2412000"/>
              <a:ext cx="72008" cy="216024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>
                <a:rot lat="0" lon="0" rev="5400000"/>
              </a:camera>
              <a:lightRig rig="threePt" dir="t"/>
            </a:scene3d>
          </p:spPr>
        </p:cxnSp>
      </p:grpSp>
      <p:grpSp>
        <p:nvGrpSpPr>
          <p:cNvPr id="46" name="Skupina 45"/>
          <p:cNvGrpSpPr/>
          <p:nvPr/>
        </p:nvGrpSpPr>
        <p:grpSpPr>
          <a:xfrm>
            <a:off x="6336060" y="5490000"/>
            <a:ext cx="72280" cy="224912"/>
            <a:chOff x="2123728" y="2412000"/>
            <a:chExt cx="72280" cy="224912"/>
          </a:xfrm>
        </p:grpSpPr>
        <p:cxnSp>
          <p:nvCxnSpPr>
            <p:cNvPr id="47" name="Přímá spojnice 46"/>
            <p:cNvCxnSpPr/>
            <p:nvPr/>
          </p:nvCxnSpPr>
          <p:spPr bwMode="auto">
            <a:xfrm>
              <a:off x="2123728" y="2420888"/>
              <a:ext cx="72008" cy="216024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8" name="Přímá spojnice 47"/>
            <p:cNvCxnSpPr/>
            <p:nvPr/>
          </p:nvCxnSpPr>
          <p:spPr bwMode="auto">
            <a:xfrm>
              <a:off x="2124000" y="2412000"/>
              <a:ext cx="72008" cy="216024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>
                <a:rot lat="0" lon="0" rev="5400000"/>
              </a:camera>
              <a:lightRig rig="threePt" dir="t"/>
            </a:scene3d>
          </p:spPr>
        </p:cxnSp>
      </p:grpSp>
      <p:cxnSp>
        <p:nvCxnSpPr>
          <p:cNvPr id="49" name="Přímá spojnice 48"/>
          <p:cNvCxnSpPr/>
          <p:nvPr/>
        </p:nvCxnSpPr>
        <p:spPr bwMode="auto">
          <a:xfrm>
            <a:off x="1477344" y="5544000"/>
            <a:ext cx="25906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Přímá spojnice 49"/>
          <p:cNvCxnSpPr/>
          <p:nvPr/>
        </p:nvCxnSpPr>
        <p:spPr bwMode="auto">
          <a:xfrm>
            <a:off x="2772000" y="4544775"/>
            <a:ext cx="0" cy="205257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" name="Přímá spojnice 50"/>
          <p:cNvCxnSpPr/>
          <p:nvPr/>
        </p:nvCxnSpPr>
        <p:spPr bwMode="auto">
          <a:xfrm flipV="1">
            <a:off x="5481558" y="5580000"/>
            <a:ext cx="1660157" cy="900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2" name="Přímá spojnice 51"/>
          <p:cNvCxnSpPr/>
          <p:nvPr/>
        </p:nvCxnSpPr>
        <p:spPr bwMode="auto">
          <a:xfrm>
            <a:off x="6372068" y="4544775"/>
            <a:ext cx="0" cy="205257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3" name="Přímá spojnice 52"/>
          <p:cNvCxnSpPr/>
          <p:nvPr/>
        </p:nvCxnSpPr>
        <p:spPr bwMode="auto">
          <a:xfrm flipH="1">
            <a:off x="7956376" y="4478554"/>
            <a:ext cx="218022" cy="211002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" name="Přímá spojnice 53"/>
          <p:cNvCxnSpPr/>
          <p:nvPr/>
        </p:nvCxnSpPr>
        <p:spPr bwMode="auto">
          <a:xfrm>
            <a:off x="7141715" y="5472080"/>
            <a:ext cx="1820605" cy="3620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22936732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3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69" grpId="0"/>
      <p:bldP spid="4" grpId="0" animBg="1"/>
      <p:bldP spid="6" grpId="0" animBg="1"/>
      <p:bldP spid="7" grpId="0" animBg="1"/>
      <p:bldP spid="10" grpId="0" animBg="1"/>
      <p:bldP spid="11" grpId="0" animBg="1"/>
      <p:bldP spid="79" grpId="0"/>
      <p:bldP spid="80" grpId="0"/>
      <p:bldP spid="81" grpId="0"/>
      <p:bldP spid="83" grpId="0"/>
      <p:bldP spid="84" grpId="0"/>
      <p:bldP spid="85" grpId="0"/>
      <p:bldP spid="108" grpId="0"/>
      <p:bldP spid="109" grpId="0"/>
      <p:bldP spid="110" grpId="0"/>
      <p:bldP spid="111" grpId="0"/>
      <p:bldP spid="1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01913" y="260648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6000" dirty="0" smtClean="0"/>
              <a:t>Shodnost</a:t>
            </a:r>
            <a:endParaRPr lang="cs-CZ" sz="8800" dirty="0"/>
          </a:p>
        </p:txBody>
      </p:sp>
      <p:sp>
        <p:nvSpPr>
          <p:cNvPr id="31" name="TextovéPole 30"/>
          <p:cNvSpPr txBox="1"/>
          <p:nvPr/>
        </p:nvSpPr>
        <p:spPr>
          <a:xfrm>
            <a:off x="0" y="2160000"/>
            <a:ext cx="91440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300" b="1" dirty="0" smtClean="0"/>
              <a:t>Dva geometrické útvary v rovině nazýváme shodné, právě když je lze přemístit (položit na sebe) tak, že se navzájem kryjí.</a:t>
            </a:r>
            <a:endParaRPr lang="cs-CZ" sz="2300" b="1" dirty="0"/>
          </a:p>
        </p:txBody>
      </p:sp>
      <p:sp>
        <p:nvSpPr>
          <p:cNvPr id="78" name="TextovéPole 77"/>
          <p:cNvSpPr txBox="1"/>
          <p:nvPr/>
        </p:nvSpPr>
        <p:spPr>
          <a:xfrm>
            <a:off x="0" y="3240000"/>
            <a:ext cx="91440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300" b="1" dirty="0" smtClean="0"/>
              <a:t>Pokud </a:t>
            </a:r>
            <a:r>
              <a:rPr lang="cs-CZ" sz="2300" b="1" dirty="0"/>
              <a:t>jsou geometrické útvary shodné, </a:t>
            </a:r>
            <a:r>
              <a:rPr lang="cs-CZ" sz="2300" b="1" dirty="0" smtClean="0"/>
              <a:t>mohou být shodné přímo nebo nepřímo.</a:t>
            </a:r>
            <a:endParaRPr lang="cs-CZ" sz="2300" b="1" dirty="0"/>
          </a:p>
        </p:txBody>
      </p:sp>
      <p:sp>
        <p:nvSpPr>
          <p:cNvPr id="11" name="TextovéPole 10"/>
          <p:cNvSpPr txBox="1"/>
          <p:nvPr/>
        </p:nvSpPr>
        <p:spPr>
          <a:xfrm>
            <a:off x="-25642" y="4365104"/>
            <a:ext cx="91440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300" b="1" dirty="0" smtClean="0"/>
              <a:t>Přímo shodné útvary jsou ty, které lze navzájem překrýt pouze posouváním či otáčením útvarů.</a:t>
            </a:r>
            <a:endParaRPr lang="cs-CZ" sz="2300" b="1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0" y="5317723"/>
            <a:ext cx="91440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300" b="1" dirty="0" smtClean="0"/>
              <a:t>Nepřímo </a:t>
            </a:r>
            <a:r>
              <a:rPr lang="cs-CZ" sz="2300" b="1" dirty="0"/>
              <a:t>shodné útvary jsou </a:t>
            </a:r>
            <a:r>
              <a:rPr lang="cs-CZ" sz="2300" b="1" dirty="0" smtClean="0"/>
              <a:t>ty, které lze navzájem překrýt pouze s pomocí převrácení jednoho z útvarů (zrcadlové).</a:t>
            </a:r>
            <a:endParaRPr lang="cs-CZ" sz="2300" b="1" dirty="0"/>
          </a:p>
        </p:txBody>
      </p:sp>
    </p:spTree>
    <p:extLst>
      <p:ext uri="{BB962C8B-B14F-4D97-AF65-F5344CB8AC3E}">
        <p14:creationId xmlns:p14="http://schemas.microsoft.com/office/powerpoint/2010/main" val="246047482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0" dur="5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1" dur="5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2" dur="5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0" dur="5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A0A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1" dur="5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A0A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2" dur="5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0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B05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1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B05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2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40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7030A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1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7030A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2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1" grpId="1"/>
      <p:bldP spid="78" grpId="0"/>
      <p:bldP spid="78" grpId="1"/>
      <p:bldP spid="11" grpId="0"/>
      <p:bldP spid="11" grpId="1"/>
      <p:bldP spid="12" grpId="0"/>
      <p:bldP spid="12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01913" y="260648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6000" dirty="0" smtClean="0"/>
              <a:t>Shodnost</a:t>
            </a:r>
            <a:endParaRPr lang="cs-CZ" sz="8800" dirty="0"/>
          </a:p>
        </p:txBody>
      </p:sp>
      <p:sp>
        <p:nvSpPr>
          <p:cNvPr id="83" name="TextovéPole 82"/>
          <p:cNvSpPr txBox="1"/>
          <p:nvPr/>
        </p:nvSpPr>
        <p:spPr>
          <a:xfrm>
            <a:off x="40378" y="1988839"/>
            <a:ext cx="42435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Kdy jsou shodné dvě úsečky?</a:t>
            </a:r>
            <a:endParaRPr lang="cs-CZ" sz="2000" b="1" dirty="0"/>
          </a:p>
        </p:txBody>
      </p:sp>
      <p:sp>
        <p:nvSpPr>
          <p:cNvPr id="3" name="TextovéPole 2"/>
          <p:cNvSpPr txBox="1"/>
          <p:nvPr/>
        </p:nvSpPr>
        <p:spPr>
          <a:xfrm>
            <a:off x="1224000" y="4500000"/>
            <a:ext cx="58680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Dvě úsečky jsou shodné, pokud mají stejnou délku.</a:t>
            </a:r>
            <a:endParaRPr lang="cs-CZ" dirty="0"/>
          </a:p>
        </p:txBody>
      </p:sp>
      <p:grpSp>
        <p:nvGrpSpPr>
          <p:cNvPr id="23" name="Skupina 22"/>
          <p:cNvGrpSpPr/>
          <p:nvPr/>
        </p:nvGrpSpPr>
        <p:grpSpPr>
          <a:xfrm>
            <a:off x="611560" y="2664000"/>
            <a:ext cx="3131791" cy="2070436"/>
            <a:chOff x="611560" y="2664000"/>
            <a:chExt cx="3131791" cy="2070436"/>
          </a:xfrm>
        </p:grpSpPr>
        <p:cxnSp>
          <p:nvCxnSpPr>
            <p:cNvPr id="6" name="Přímá spojnice 5"/>
            <p:cNvCxnSpPr/>
            <p:nvPr/>
          </p:nvCxnSpPr>
          <p:spPr bwMode="auto">
            <a:xfrm flipV="1">
              <a:off x="611560" y="2708920"/>
              <a:ext cx="3005960" cy="144016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" name="Přímá spojnice 7"/>
            <p:cNvCxnSpPr/>
            <p:nvPr/>
          </p:nvCxnSpPr>
          <p:spPr bwMode="auto">
            <a:xfrm>
              <a:off x="720000" y="3960000"/>
              <a:ext cx="125671" cy="216024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" name="Přímá spojnice 9"/>
            <p:cNvCxnSpPr/>
            <p:nvPr/>
          </p:nvCxnSpPr>
          <p:spPr bwMode="auto">
            <a:xfrm>
              <a:off x="3419872" y="2664000"/>
              <a:ext cx="125671" cy="216024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9" name="TextovéPole 8"/>
            <p:cNvSpPr txBox="1"/>
            <p:nvPr/>
          </p:nvSpPr>
          <p:spPr>
            <a:xfrm>
              <a:off x="720000" y="4365104"/>
              <a:ext cx="3956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b="1" dirty="0" smtClean="0"/>
                <a:t>A</a:t>
              </a:r>
              <a:endParaRPr lang="cs-CZ" b="1" dirty="0"/>
            </a:p>
          </p:txBody>
        </p:sp>
        <p:sp>
          <p:nvSpPr>
            <p:cNvPr id="12" name="TextovéPole 11"/>
            <p:cNvSpPr txBox="1"/>
            <p:nvPr/>
          </p:nvSpPr>
          <p:spPr>
            <a:xfrm>
              <a:off x="3347735" y="3059668"/>
              <a:ext cx="3956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b="1" dirty="0" smtClean="0"/>
                <a:t>B</a:t>
              </a:r>
              <a:endParaRPr lang="cs-CZ" b="1" dirty="0"/>
            </a:p>
          </p:txBody>
        </p:sp>
      </p:grpSp>
      <p:grpSp>
        <p:nvGrpSpPr>
          <p:cNvPr id="11" name="Skupina 10"/>
          <p:cNvGrpSpPr/>
          <p:nvPr/>
        </p:nvGrpSpPr>
        <p:grpSpPr>
          <a:xfrm rot="14583825">
            <a:off x="4680569" y="2816400"/>
            <a:ext cx="3005960" cy="1512024"/>
            <a:chOff x="4680569" y="2816400"/>
            <a:chExt cx="3005960" cy="1512024"/>
          </a:xfrm>
        </p:grpSpPr>
        <p:cxnSp>
          <p:nvCxnSpPr>
            <p:cNvPr id="13" name="Přímá spojnice 12"/>
            <p:cNvCxnSpPr/>
            <p:nvPr/>
          </p:nvCxnSpPr>
          <p:spPr bwMode="auto">
            <a:xfrm flipV="1">
              <a:off x="4680569" y="2861320"/>
              <a:ext cx="3005960" cy="144016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" name="Přímá spojnice 13"/>
            <p:cNvCxnSpPr/>
            <p:nvPr/>
          </p:nvCxnSpPr>
          <p:spPr bwMode="auto">
            <a:xfrm>
              <a:off x="4789009" y="4112400"/>
              <a:ext cx="125671" cy="216024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" name="Přímá spojnice 14"/>
            <p:cNvCxnSpPr/>
            <p:nvPr/>
          </p:nvCxnSpPr>
          <p:spPr bwMode="auto">
            <a:xfrm>
              <a:off x="7488881" y="2816400"/>
              <a:ext cx="125671" cy="216024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16" name="TextovéPole 15"/>
          <p:cNvSpPr txBox="1"/>
          <p:nvPr/>
        </p:nvSpPr>
        <p:spPr>
          <a:xfrm>
            <a:off x="4670946" y="2875002"/>
            <a:ext cx="395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X</a:t>
            </a:r>
            <a:endParaRPr lang="cs-CZ" b="1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7118754" y="4684494"/>
            <a:ext cx="395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Y</a:t>
            </a:r>
            <a:endParaRPr lang="cs-CZ" b="1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2664000" y="5580000"/>
            <a:ext cx="35721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Úsečky AB a XY jsou shodné.</a:t>
            </a:r>
            <a:endParaRPr lang="cs-CZ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2160000" y="6120000"/>
            <a:ext cx="15792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Zapisujeme:</a:t>
            </a:r>
            <a:endParaRPr lang="cs-CZ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ovéPole 20"/>
              <p:cNvSpPr txBox="1"/>
              <p:nvPr/>
            </p:nvSpPr>
            <p:spPr>
              <a:xfrm>
                <a:off x="3852000" y="6120000"/>
                <a:ext cx="1579255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000" b="1" dirty="0" smtClean="0">
                    <a:ea typeface="Cambria Math"/>
                  </a:rPr>
                  <a:t>AB </a:t>
                </a:r>
                <a14:m>
                  <m:oMath xmlns:m="http://schemas.openxmlformats.org/officeDocument/2006/math">
                    <m:r>
                      <a:rPr lang="cs-CZ" sz="2000" b="1" i="1" smtClean="0">
                        <a:latin typeface="Cambria Math"/>
                        <a:ea typeface="Cambria Math"/>
                      </a:rPr>
                      <m:t>≅</m:t>
                    </m:r>
                  </m:oMath>
                </a14:m>
                <a:r>
                  <a:rPr lang="cs-CZ" sz="2000" b="1" dirty="0" smtClean="0"/>
                  <a:t> XY</a:t>
                </a:r>
                <a:endParaRPr lang="cs-CZ" sz="2000" b="1" dirty="0"/>
              </a:p>
            </p:txBody>
          </p:sp>
        </mc:Choice>
        <mc:Fallback xmlns="">
          <p:sp>
            <p:nvSpPr>
              <p:cNvPr id="21" name="TextovéPole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52000" y="6120000"/>
                <a:ext cx="1579255" cy="400110"/>
              </a:xfrm>
              <a:prstGeom prst="rect">
                <a:avLst/>
              </a:prstGeom>
              <a:blipFill rotWithShape="1">
                <a:blip r:embed="rId2"/>
                <a:stretch>
                  <a:fillRect l="-4247" t="-6061" b="-2727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ovéPole 21"/>
          <p:cNvSpPr txBox="1"/>
          <p:nvPr/>
        </p:nvSpPr>
        <p:spPr>
          <a:xfrm>
            <a:off x="3098812" y="5040000"/>
            <a:ext cx="15792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|AB| = |XY|</a:t>
            </a:r>
            <a:endParaRPr lang="cs-CZ" sz="2000" b="1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2160000" y="5580000"/>
            <a:ext cx="5406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=&gt;</a:t>
            </a:r>
            <a:endParaRPr lang="cs-CZ" sz="2000" b="1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4680000" y="5040000"/>
            <a:ext cx="5406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=&gt;</a:t>
            </a:r>
            <a:endParaRPr lang="cs-CZ" sz="2000" b="1" dirty="0"/>
          </a:p>
        </p:txBody>
      </p:sp>
    </p:spTree>
    <p:extLst>
      <p:ext uri="{BB962C8B-B14F-4D97-AF65-F5344CB8AC3E}">
        <p14:creationId xmlns:p14="http://schemas.microsoft.com/office/powerpoint/2010/main" val="328339633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" grpId="0"/>
      <p:bldP spid="3" grpId="0"/>
      <p:bldP spid="16" grpId="0"/>
      <p:bldP spid="17" grpId="0"/>
      <p:bldP spid="19" grpId="0"/>
      <p:bldP spid="20" grpId="0"/>
      <p:bldP spid="21" grpId="0"/>
      <p:bldP spid="22" grpId="0"/>
      <p:bldP spid="18" grpId="0"/>
      <p:bldP spid="2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01913" y="260648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6000" dirty="0" smtClean="0"/>
              <a:t>Shodnost</a:t>
            </a:r>
            <a:endParaRPr lang="cs-CZ" sz="8800" dirty="0"/>
          </a:p>
        </p:txBody>
      </p:sp>
      <p:sp>
        <p:nvSpPr>
          <p:cNvPr id="83" name="TextovéPole 82"/>
          <p:cNvSpPr txBox="1"/>
          <p:nvPr/>
        </p:nvSpPr>
        <p:spPr>
          <a:xfrm>
            <a:off x="1028132" y="1970256"/>
            <a:ext cx="42435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Kdy jsou shodné dva úhly?</a:t>
            </a:r>
            <a:endParaRPr lang="cs-CZ" sz="2000" b="1" dirty="0"/>
          </a:p>
        </p:txBody>
      </p:sp>
      <p:sp>
        <p:nvSpPr>
          <p:cNvPr id="3" name="TextovéPole 2"/>
          <p:cNvSpPr txBox="1"/>
          <p:nvPr/>
        </p:nvSpPr>
        <p:spPr>
          <a:xfrm>
            <a:off x="1306714" y="4680000"/>
            <a:ext cx="58680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Dva úhly </a:t>
            </a:r>
            <a:r>
              <a:rPr lang="cs-CZ" b="1" dirty="0"/>
              <a:t>jsou shodné, pokud mají stejnou </a:t>
            </a:r>
            <a:r>
              <a:rPr lang="cs-CZ" b="1" dirty="0" smtClean="0"/>
              <a:t>velikost.</a:t>
            </a:r>
            <a:endParaRPr lang="cs-CZ" dirty="0"/>
          </a:p>
        </p:txBody>
      </p:sp>
      <p:sp>
        <p:nvSpPr>
          <p:cNvPr id="9" name="TextovéPole 8"/>
          <p:cNvSpPr txBox="1"/>
          <p:nvPr/>
        </p:nvSpPr>
        <p:spPr>
          <a:xfrm>
            <a:off x="3149927" y="2339588"/>
            <a:ext cx="395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3522733" y="4458013"/>
            <a:ext cx="395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</a:t>
            </a:r>
            <a:endParaRPr lang="cs-CZ" b="1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2664000" y="5760000"/>
            <a:ext cx="35721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Úhly AVB a XWY jsou shodné.</a:t>
            </a:r>
            <a:endParaRPr lang="cs-CZ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2160000" y="6300000"/>
            <a:ext cx="15792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Zapisujeme:</a:t>
            </a:r>
            <a:endParaRPr lang="cs-CZ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ovéPole 20"/>
              <p:cNvSpPr txBox="1"/>
              <p:nvPr/>
            </p:nvSpPr>
            <p:spPr>
              <a:xfrm>
                <a:off x="3852000" y="6300000"/>
                <a:ext cx="232155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000" b="1" dirty="0" smtClean="0">
                    <a:latin typeface="Cambria Math"/>
                    <a:ea typeface="Cambria Math"/>
                  </a:rPr>
                  <a:t>∢</a:t>
                </a:r>
                <a:r>
                  <a:rPr lang="cs-CZ" sz="2000" b="1" dirty="0" smtClean="0">
                    <a:ea typeface="Cambria Math"/>
                  </a:rPr>
                  <a:t>AVB </a:t>
                </a:r>
                <a14:m>
                  <m:oMath xmlns:m="http://schemas.openxmlformats.org/officeDocument/2006/math">
                    <m:r>
                      <a:rPr lang="cs-CZ" sz="2000" b="1" i="1" smtClean="0">
                        <a:latin typeface="Cambria Math"/>
                        <a:ea typeface="Cambria Math"/>
                      </a:rPr>
                      <m:t>≅</m:t>
                    </m:r>
                  </m:oMath>
                </a14:m>
                <a:r>
                  <a:rPr lang="cs-CZ" sz="2000" b="1" dirty="0" smtClean="0"/>
                  <a:t> </a:t>
                </a:r>
                <a:r>
                  <a:rPr lang="cs-CZ" sz="2000" b="1" dirty="0" smtClean="0">
                    <a:latin typeface="Cambria Math"/>
                    <a:ea typeface="Cambria Math"/>
                  </a:rPr>
                  <a:t>∢</a:t>
                </a:r>
                <a:r>
                  <a:rPr lang="cs-CZ" sz="2000" b="1" dirty="0" smtClean="0"/>
                  <a:t>XWY</a:t>
                </a:r>
                <a:endParaRPr lang="cs-CZ" sz="2000" b="1" dirty="0"/>
              </a:p>
            </p:txBody>
          </p:sp>
        </mc:Choice>
        <mc:Fallback xmlns="">
          <p:sp>
            <p:nvSpPr>
              <p:cNvPr id="21" name="TextovéPole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52000" y="6300000"/>
                <a:ext cx="2321554" cy="400110"/>
              </a:xfrm>
              <a:prstGeom prst="rect">
                <a:avLst/>
              </a:prstGeom>
              <a:blipFill rotWithShape="1">
                <a:blip r:embed="rId2"/>
                <a:stretch>
                  <a:fillRect l="-2887" t="-7576" b="-2727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ovéPole 21"/>
              <p:cNvSpPr txBox="1"/>
              <p:nvPr/>
            </p:nvSpPr>
            <p:spPr>
              <a:xfrm>
                <a:off x="2250000" y="5220000"/>
                <a:ext cx="242806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000" b="1" i="1" dirty="0" smtClean="0">
                          <a:latin typeface="Cambria Math"/>
                        </a:rPr>
                        <m:t>|∢</m:t>
                      </m:r>
                      <m:r>
                        <a:rPr lang="cs-CZ" sz="2000" b="1" i="1" dirty="0" smtClean="0">
                          <a:latin typeface="Cambria Math"/>
                        </a:rPr>
                        <m:t>𝑨𝑽𝑩</m:t>
                      </m:r>
                      <m:r>
                        <a:rPr lang="cs-CZ" sz="2000" b="1" i="1" dirty="0" smtClean="0">
                          <a:latin typeface="Cambria Math"/>
                        </a:rPr>
                        <m:t>| = |∢</m:t>
                      </m:r>
                      <m:r>
                        <a:rPr lang="cs-CZ" sz="2000" b="1" i="1" dirty="0" smtClean="0">
                          <a:latin typeface="Cambria Math"/>
                        </a:rPr>
                        <m:t>𝑿𝑾𝒀</m:t>
                      </m:r>
                      <m:r>
                        <a:rPr lang="cs-CZ" sz="2000" b="1" i="1" dirty="0" smtClean="0">
                          <a:latin typeface="Cambria Math"/>
                        </a:rPr>
                        <m:t>|</m:t>
                      </m:r>
                    </m:oMath>
                  </m:oMathPara>
                </a14:m>
                <a:endParaRPr lang="cs-CZ" sz="2000" b="1" dirty="0"/>
              </a:p>
            </p:txBody>
          </p:sp>
        </mc:Choice>
        <mc:Fallback xmlns=""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50000" y="5220000"/>
                <a:ext cx="2428068" cy="400110"/>
              </a:xfrm>
              <a:prstGeom prst="rect">
                <a:avLst/>
              </a:prstGeom>
              <a:blipFill rotWithShape="1">
                <a:blip r:embed="rId3"/>
                <a:stretch>
                  <a:fillRect l="-503" r="-754" b="-1666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ovéPole 17"/>
          <p:cNvSpPr txBox="1"/>
          <p:nvPr/>
        </p:nvSpPr>
        <p:spPr>
          <a:xfrm>
            <a:off x="2160000" y="5760000"/>
            <a:ext cx="5406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=&gt;</a:t>
            </a:r>
            <a:endParaRPr lang="cs-CZ" sz="2000" b="1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4680000" y="5220000"/>
            <a:ext cx="5406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=&gt;</a:t>
            </a:r>
            <a:endParaRPr lang="cs-CZ" sz="2000" b="1" dirty="0"/>
          </a:p>
        </p:txBody>
      </p:sp>
      <p:grpSp>
        <p:nvGrpSpPr>
          <p:cNvPr id="37" name="Skupina 36"/>
          <p:cNvGrpSpPr/>
          <p:nvPr/>
        </p:nvGrpSpPr>
        <p:grpSpPr>
          <a:xfrm>
            <a:off x="215944" y="2664000"/>
            <a:ext cx="3672495" cy="1786627"/>
            <a:chOff x="215944" y="2664000"/>
            <a:chExt cx="3672495" cy="1786627"/>
          </a:xfrm>
        </p:grpSpPr>
        <p:cxnSp>
          <p:nvCxnSpPr>
            <p:cNvPr id="6" name="Přímá spojnice 5"/>
            <p:cNvCxnSpPr/>
            <p:nvPr/>
          </p:nvCxnSpPr>
          <p:spPr bwMode="auto">
            <a:xfrm flipV="1">
              <a:off x="611560" y="2708920"/>
              <a:ext cx="3005960" cy="144016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" name="Přímá spojnice 7"/>
            <p:cNvCxnSpPr/>
            <p:nvPr/>
          </p:nvCxnSpPr>
          <p:spPr bwMode="auto">
            <a:xfrm>
              <a:off x="3680355" y="4234603"/>
              <a:ext cx="0" cy="216024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" name="Přímá spojnice 9"/>
            <p:cNvCxnSpPr/>
            <p:nvPr/>
          </p:nvCxnSpPr>
          <p:spPr bwMode="auto">
            <a:xfrm>
              <a:off x="3419872" y="2664000"/>
              <a:ext cx="125671" cy="216024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" name="Přímá spojnice 4"/>
            <p:cNvCxnSpPr/>
            <p:nvPr/>
          </p:nvCxnSpPr>
          <p:spPr bwMode="auto">
            <a:xfrm>
              <a:off x="611560" y="4149080"/>
              <a:ext cx="3276879" cy="21207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6" name="TextovéPole 25"/>
            <p:cNvSpPr txBox="1"/>
            <p:nvPr/>
          </p:nvSpPr>
          <p:spPr>
            <a:xfrm>
              <a:off x="215944" y="3991012"/>
              <a:ext cx="3956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b="1" dirty="0" smtClean="0"/>
                <a:t>V</a:t>
              </a:r>
              <a:endParaRPr lang="cs-CZ" b="1" dirty="0"/>
            </a:p>
          </p:txBody>
        </p:sp>
        <p:sp>
          <p:nvSpPr>
            <p:cNvPr id="25" name="Oblouk 24"/>
            <p:cNvSpPr/>
            <p:nvPr/>
          </p:nvSpPr>
          <p:spPr bwMode="auto">
            <a:xfrm rot="2541508">
              <a:off x="936000" y="3636000"/>
              <a:ext cx="710892" cy="684000"/>
            </a:xfrm>
            <a:prstGeom prst="arc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cs-CZ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31" name="TextovéPole 30"/>
          <p:cNvSpPr txBox="1"/>
          <p:nvPr/>
        </p:nvSpPr>
        <p:spPr>
          <a:xfrm>
            <a:off x="5777938" y="1970256"/>
            <a:ext cx="395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X</a:t>
            </a:r>
            <a:endParaRPr lang="cs-CZ" b="1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5124979" y="4049937"/>
            <a:ext cx="395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Y</a:t>
            </a:r>
            <a:endParaRPr lang="cs-CZ" b="1" dirty="0"/>
          </a:p>
        </p:txBody>
      </p:sp>
      <p:sp>
        <p:nvSpPr>
          <p:cNvPr id="34" name="TextovéPole 33"/>
          <p:cNvSpPr txBox="1"/>
          <p:nvPr/>
        </p:nvSpPr>
        <p:spPr>
          <a:xfrm>
            <a:off x="8503543" y="3793334"/>
            <a:ext cx="395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W</a:t>
            </a:r>
            <a:endParaRPr lang="cs-CZ" b="1" dirty="0"/>
          </a:p>
        </p:txBody>
      </p:sp>
      <p:grpSp>
        <p:nvGrpSpPr>
          <p:cNvPr id="36" name="Skupina 35"/>
          <p:cNvGrpSpPr/>
          <p:nvPr/>
        </p:nvGrpSpPr>
        <p:grpSpPr>
          <a:xfrm rot="12347947">
            <a:off x="5085507" y="2890544"/>
            <a:ext cx="3276879" cy="1786627"/>
            <a:chOff x="5345955" y="2184030"/>
            <a:chExt cx="3276879" cy="1786627"/>
          </a:xfrm>
        </p:grpSpPr>
        <p:cxnSp>
          <p:nvCxnSpPr>
            <p:cNvPr id="28" name="Přímá spojnice 27"/>
            <p:cNvCxnSpPr/>
            <p:nvPr/>
          </p:nvCxnSpPr>
          <p:spPr bwMode="auto">
            <a:xfrm flipV="1">
              <a:off x="5345955" y="2228950"/>
              <a:ext cx="3005960" cy="144016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9" name="Přímá spojnice 28"/>
            <p:cNvCxnSpPr/>
            <p:nvPr/>
          </p:nvCxnSpPr>
          <p:spPr bwMode="auto">
            <a:xfrm>
              <a:off x="8414750" y="3754633"/>
              <a:ext cx="0" cy="216024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" name="Přímá spojnice 29"/>
            <p:cNvCxnSpPr/>
            <p:nvPr/>
          </p:nvCxnSpPr>
          <p:spPr bwMode="auto">
            <a:xfrm>
              <a:off x="8154267" y="2184030"/>
              <a:ext cx="125671" cy="216024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3" name="Přímá spojnice 32"/>
            <p:cNvCxnSpPr/>
            <p:nvPr/>
          </p:nvCxnSpPr>
          <p:spPr bwMode="auto">
            <a:xfrm>
              <a:off x="5345955" y="3669110"/>
              <a:ext cx="3276879" cy="21207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5" name="Oblouk 34"/>
            <p:cNvSpPr/>
            <p:nvPr/>
          </p:nvSpPr>
          <p:spPr bwMode="auto">
            <a:xfrm rot="2541508">
              <a:off x="5670395" y="3168000"/>
              <a:ext cx="710892" cy="684000"/>
            </a:xfrm>
            <a:prstGeom prst="arc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cs-CZ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0381842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" grpId="0"/>
      <p:bldP spid="3" grpId="0"/>
      <p:bldP spid="9" grpId="0"/>
      <p:bldP spid="12" grpId="0"/>
      <p:bldP spid="19" grpId="0"/>
      <p:bldP spid="20" grpId="0"/>
      <p:bldP spid="21" grpId="0"/>
      <p:bldP spid="22" grpId="0"/>
      <p:bldP spid="18" grpId="0"/>
      <p:bldP spid="24" grpId="0"/>
      <p:bldP spid="31" grpId="0"/>
      <p:bldP spid="32" grpId="0"/>
      <p:bldP spid="3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01913" y="260648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6000" dirty="0" smtClean="0"/>
              <a:t>Shodnost</a:t>
            </a:r>
            <a:endParaRPr lang="cs-CZ" sz="8800" dirty="0"/>
          </a:p>
        </p:txBody>
      </p:sp>
      <p:sp>
        <p:nvSpPr>
          <p:cNvPr id="3" name="Obdélník 2"/>
          <p:cNvSpPr/>
          <p:nvPr/>
        </p:nvSpPr>
        <p:spPr>
          <a:xfrm>
            <a:off x="360000" y="234000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cs-CZ" b="1" dirty="0" smtClean="0"/>
              <a:t>Všechny přímky jsou shodné. </a:t>
            </a:r>
            <a:endParaRPr lang="cs-CZ" b="1" dirty="0"/>
          </a:p>
        </p:txBody>
      </p:sp>
      <p:sp>
        <p:nvSpPr>
          <p:cNvPr id="4" name="Obdélník 3"/>
          <p:cNvSpPr/>
          <p:nvPr/>
        </p:nvSpPr>
        <p:spPr>
          <a:xfrm>
            <a:off x="360000" y="288000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cs-CZ" b="1" dirty="0" smtClean="0"/>
              <a:t>Všechny </a:t>
            </a:r>
            <a:r>
              <a:rPr lang="cs-CZ" b="1" dirty="0"/>
              <a:t>čtverce jsou shodné. </a:t>
            </a:r>
          </a:p>
        </p:txBody>
      </p:sp>
      <p:sp>
        <p:nvSpPr>
          <p:cNvPr id="5" name="Obdélník 4"/>
          <p:cNvSpPr/>
          <p:nvPr/>
        </p:nvSpPr>
        <p:spPr>
          <a:xfrm>
            <a:off x="360000" y="342000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cs-CZ" b="1" dirty="0" smtClean="0"/>
              <a:t>Všechny </a:t>
            </a:r>
            <a:r>
              <a:rPr lang="cs-CZ" b="1" dirty="0"/>
              <a:t>pravé úhly jsou shodné. </a:t>
            </a:r>
          </a:p>
        </p:txBody>
      </p:sp>
      <p:sp>
        <p:nvSpPr>
          <p:cNvPr id="8" name="Obdélník 7"/>
          <p:cNvSpPr/>
          <p:nvPr/>
        </p:nvSpPr>
        <p:spPr>
          <a:xfrm>
            <a:off x="360000" y="3960000"/>
            <a:ext cx="84108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/>
              <a:t>Všechny </a:t>
            </a:r>
            <a:r>
              <a:rPr lang="cs-CZ" b="1" dirty="0"/>
              <a:t>kružnice se stejným poloměrem jsou shodné. </a:t>
            </a:r>
          </a:p>
        </p:txBody>
      </p:sp>
      <p:sp>
        <p:nvSpPr>
          <p:cNvPr id="9" name="Obdélník 8"/>
          <p:cNvSpPr/>
          <p:nvPr/>
        </p:nvSpPr>
        <p:spPr>
          <a:xfrm>
            <a:off x="360000" y="5040000"/>
            <a:ext cx="603678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/>
              <a:t>Všechny polopřímky jsou shodné. </a:t>
            </a:r>
            <a:endParaRPr lang="cs-CZ" b="1" dirty="0"/>
          </a:p>
        </p:txBody>
      </p:sp>
      <p:sp>
        <p:nvSpPr>
          <p:cNvPr id="10" name="Obdélník 9"/>
          <p:cNvSpPr/>
          <p:nvPr/>
        </p:nvSpPr>
        <p:spPr>
          <a:xfrm>
            <a:off x="360000" y="558000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cs-CZ" b="1" dirty="0" smtClean="0"/>
              <a:t>Všechny </a:t>
            </a:r>
            <a:r>
              <a:rPr lang="cs-CZ" b="1" dirty="0"/>
              <a:t>úsečky jsou shodné. </a:t>
            </a:r>
            <a:r>
              <a:rPr lang="cs-CZ" b="1" dirty="0" smtClean="0"/>
              <a:t>   </a:t>
            </a:r>
            <a:endParaRPr lang="cs-CZ" b="1" dirty="0"/>
          </a:p>
        </p:txBody>
      </p:sp>
      <p:sp>
        <p:nvSpPr>
          <p:cNvPr id="11" name="Obdélník 10"/>
          <p:cNvSpPr/>
          <p:nvPr/>
        </p:nvSpPr>
        <p:spPr>
          <a:xfrm>
            <a:off x="1800000" y="1800000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cs-CZ" sz="2000" b="1" dirty="0" smtClean="0"/>
              <a:t>Odpovězte na otázky ANO nebo NE:</a:t>
            </a:r>
            <a:endParaRPr lang="cs-CZ" sz="2000" b="1" dirty="0"/>
          </a:p>
        </p:txBody>
      </p:sp>
      <p:sp>
        <p:nvSpPr>
          <p:cNvPr id="12" name="Obdélník 11"/>
          <p:cNvSpPr/>
          <p:nvPr/>
        </p:nvSpPr>
        <p:spPr>
          <a:xfrm>
            <a:off x="360000" y="450000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cs-CZ" b="1" dirty="0" smtClean="0"/>
              <a:t>Všechny tupé </a:t>
            </a:r>
            <a:r>
              <a:rPr lang="cs-CZ" b="1" dirty="0"/>
              <a:t>úhly jsou shodné. </a:t>
            </a:r>
          </a:p>
        </p:txBody>
      </p:sp>
      <p:sp>
        <p:nvSpPr>
          <p:cNvPr id="13" name="Obdélník 12"/>
          <p:cNvSpPr/>
          <p:nvPr/>
        </p:nvSpPr>
        <p:spPr>
          <a:xfrm>
            <a:off x="360000" y="6120000"/>
            <a:ext cx="59678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/>
              <a:t>Všechny rovnostranné trojúhelníky </a:t>
            </a:r>
            <a:r>
              <a:rPr lang="cs-CZ" b="1" dirty="0"/>
              <a:t>jsou shodné. </a:t>
            </a:r>
            <a:r>
              <a:rPr lang="cs-CZ" b="1" dirty="0" smtClean="0"/>
              <a:t>   </a:t>
            </a:r>
            <a:endParaRPr lang="cs-CZ" b="1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7200000" y="2340000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ANO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15" name="TextovéPole 14"/>
          <p:cNvSpPr txBox="1"/>
          <p:nvPr/>
        </p:nvSpPr>
        <p:spPr>
          <a:xfrm>
            <a:off x="7200000" y="3420000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ANO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16" name="TextovéPole 15"/>
          <p:cNvSpPr txBox="1"/>
          <p:nvPr/>
        </p:nvSpPr>
        <p:spPr>
          <a:xfrm>
            <a:off x="7200000" y="3960000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ANO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17" name="TextovéPole 16"/>
          <p:cNvSpPr txBox="1"/>
          <p:nvPr/>
        </p:nvSpPr>
        <p:spPr>
          <a:xfrm>
            <a:off x="7200000" y="5040000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ANO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18" name="TextovéPole 17"/>
          <p:cNvSpPr txBox="1"/>
          <p:nvPr/>
        </p:nvSpPr>
        <p:spPr>
          <a:xfrm>
            <a:off x="7200000" y="2880000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NE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19" name="TextovéPole 18"/>
          <p:cNvSpPr txBox="1"/>
          <p:nvPr/>
        </p:nvSpPr>
        <p:spPr>
          <a:xfrm>
            <a:off x="7200000" y="4500000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NE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20" name="TextovéPole 19"/>
          <p:cNvSpPr txBox="1"/>
          <p:nvPr/>
        </p:nvSpPr>
        <p:spPr>
          <a:xfrm>
            <a:off x="7200000" y="5580000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NE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21" name="TextovéPole 20"/>
          <p:cNvSpPr txBox="1"/>
          <p:nvPr/>
        </p:nvSpPr>
        <p:spPr>
          <a:xfrm>
            <a:off x="7200000" y="6120000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NE</a:t>
            </a:r>
            <a:endParaRPr lang="cs-CZ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228603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01913" y="260648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6000" dirty="0" smtClean="0"/>
              <a:t>Shodnost trojúhelníků </a:t>
            </a:r>
            <a:endParaRPr lang="cs-CZ" sz="8800" dirty="0"/>
          </a:p>
        </p:txBody>
      </p:sp>
      <p:sp>
        <p:nvSpPr>
          <p:cNvPr id="4" name="Pravoúhlý trojúhelník 3"/>
          <p:cNvSpPr/>
          <p:nvPr/>
        </p:nvSpPr>
        <p:spPr bwMode="auto">
          <a:xfrm>
            <a:off x="2241847" y="2654367"/>
            <a:ext cx="1440000" cy="2520000"/>
          </a:xfrm>
          <a:prstGeom prst="rtTriangl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180000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Pravoúhlý trojúhelník 8"/>
          <p:cNvSpPr/>
          <p:nvPr/>
        </p:nvSpPr>
        <p:spPr bwMode="auto">
          <a:xfrm rot="14686943">
            <a:off x="5154661" y="2542134"/>
            <a:ext cx="1440000" cy="2520000"/>
          </a:xfrm>
          <a:prstGeom prst="rtTriangl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180000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ovéPole 6"/>
              <p:cNvSpPr txBox="1"/>
              <p:nvPr/>
            </p:nvSpPr>
            <p:spPr>
              <a:xfrm>
                <a:off x="0" y="6120000"/>
                <a:ext cx="309634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/>
                          <a:ea typeface="Cambria Math"/>
                        </a:rPr>
                        <m:t>∆</m:t>
                      </m:r>
                      <m:r>
                        <a:rPr lang="cs-CZ" sz="2800" b="1" i="1" dirty="0" smtClean="0">
                          <a:latin typeface="Cambria Math"/>
                          <a:ea typeface="Cambria Math"/>
                        </a:rPr>
                        <m:t>𝑨𝑩𝑪</m:t>
                      </m:r>
                      <m:r>
                        <a:rPr lang="cs-CZ" sz="2800" b="1" i="1" dirty="0" smtClean="0">
                          <a:latin typeface="Cambria Math"/>
                          <a:ea typeface="Cambria Math"/>
                        </a:rPr>
                        <m:t>≅∆</m:t>
                      </m:r>
                      <m:r>
                        <a:rPr lang="cs-CZ" sz="2800" b="1" i="1" dirty="0" smtClean="0">
                          <a:latin typeface="Cambria Math"/>
                          <a:ea typeface="Cambria Math"/>
                        </a:rPr>
                        <m:t>𝑲𝑳𝑴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7" name="TextovéPol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6120000"/>
                <a:ext cx="3096344" cy="52322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ovéPole 2"/>
          <p:cNvSpPr txBox="1"/>
          <p:nvPr/>
        </p:nvSpPr>
        <p:spPr>
          <a:xfrm>
            <a:off x="2745823" y="537321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p:sp>
        <p:nvSpPr>
          <p:cNvPr id="10" name="TextovéPole 9"/>
          <p:cNvSpPr txBox="1"/>
          <p:nvPr/>
        </p:nvSpPr>
        <p:spPr>
          <a:xfrm>
            <a:off x="1547664" y="2812286"/>
            <a:ext cx="423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11" name="TextovéPole 10"/>
          <p:cNvSpPr txBox="1"/>
          <p:nvPr/>
        </p:nvSpPr>
        <p:spPr>
          <a:xfrm>
            <a:off x="4355157" y="4365104"/>
            <a:ext cx="343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7176870" y="2996952"/>
            <a:ext cx="511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M</a:t>
            </a:r>
            <a:endParaRPr lang="cs-CZ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5533797" y="5300503"/>
            <a:ext cx="3470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L</a:t>
            </a:r>
            <a:endParaRPr lang="cs-CZ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6012160" y="1979548"/>
            <a:ext cx="3939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K</a:t>
            </a:r>
            <a:endParaRPr lang="cs-CZ" dirty="0"/>
          </a:p>
        </p:txBody>
      </p:sp>
      <p:sp>
        <p:nvSpPr>
          <p:cNvPr id="6" name="Volný tvar 5"/>
          <p:cNvSpPr/>
          <p:nvPr/>
        </p:nvSpPr>
        <p:spPr bwMode="auto">
          <a:xfrm>
            <a:off x="4211960" y="2348880"/>
            <a:ext cx="1667435" cy="2218765"/>
          </a:xfrm>
          <a:custGeom>
            <a:avLst/>
            <a:gdLst>
              <a:gd name="connsiteX0" fmla="*/ 0 w 1667435"/>
              <a:gd name="connsiteY0" fmla="*/ 2218765 h 2218765"/>
              <a:gd name="connsiteX1" fmla="*/ 295835 w 1667435"/>
              <a:gd name="connsiteY1" fmla="*/ 685800 h 2218765"/>
              <a:gd name="connsiteX2" fmla="*/ 1667435 w 1667435"/>
              <a:gd name="connsiteY2" fmla="*/ 0 h 22187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67435" h="2218765">
                <a:moveTo>
                  <a:pt x="0" y="2218765"/>
                </a:moveTo>
                <a:cubicBezTo>
                  <a:pt x="8964" y="1637179"/>
                  <a:pt x="17929" y="1055594"/>
                  <a:pt x="295835" y="685800"/>
                </a:cubicBezTo>
                <a:cubicBezTo>
                  <a:pt x="573741" y="316006"/>
                  <a:pt x="1120588" y="158003"/>
                  <a:pt x="1667435" y="0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Volný tvar 15"/>
          <p:cNvSpPr/>
          <p:nvPr/>
        </p:nvSpPr>
        <p:spPr bwMode="auto">
          <a:xfrm>
            <a:off x="1788459" y="2916863"/>
            <a:ext cx="3953435" cy="2300596"/>
          </a:xfrm>
          <a:custGeom>
            <a:avLst/>
            <a:gdLst>
              <a:gd name="connsiteX0" fmla="*/ 0 w 3953435"/>
              <a:gd name="connsiteY0" fmla="*/ 270090 h 2300596"/>
              <a:gd name="connsiteX1" fmla="*/ 2891117 w 3953435"/>
              <a:gd name="connsiteY1" fmla="*/ 175961 h 2300596"/>
              <a:gd name="connsiteX2" fmla="*/ 3953435 w 3953435"/>
              <a:gd name="connsiteY2" fmla="*/ 2300596 h 23005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953435" h="2300596">
                <a:moveTo>
                  <a:pt x="0" y="270090"/>
                </a:moveTo>
                <a:cubicBezTo>
                  <a:pt x="1116105" y="53816"/>
                  <a:pt x="2232211" y="-162457"/>
                  <a:pt x="2891117" y="175961"/>
                </a:cubicBezTo>
                <a:cubicBezTo>
                  <a:pt x="3550023" y="514379"/>
                  <a:pt x="3953435" y="2300596"/>
                  <a:pt x="3953435" y="2300596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" name="Volný tvar 16"/>
          <p:cNvSpPr/>
          <p:nvPr/>
        </p:nvSpPr>
        <p:spPr bwMode="auto">
          <a:xfrm>
            <a:off x="3025588" y="3186953"/>
            <a:ext cx="4168588" cy="2851185"/>
          </a:xfrm>
          <a:custGeom>
            <a:avLst/>
            <a:gdLst>
              <a:gd name="connsiteX0" fmla="*/ 0 w 4168588"/>
              <a:gd name="connsiteY0" fmla="*/ 2191871 h 2851185"/>
              <a:gd name="connsiteX1" fmla="*/ 3119718 w 4168588"/>
              <a:gd name="connsiteY1" fmla="*/ 2716306 h 2851185"/>
              <a:gd name="connsiteX2" fmla="*/ 4168588 w 4168588"/>
              <a:gd name="connsiteY2" fmla="*/ 0 h 2851185"/>
              <a:gd name="connsiteX3" fmla="*/ 4168588 w 4168588"/>
              <a:gd name="connsiteY3" fmla="*/ 0 h 28511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68588" h="2851185">
                <a:moveTo>
                  <a:pt x="0" y="2191871"/>
                </a:moveTo>
                <a:cubicBezTo>
                  <a:pt x="1212476" y="2636744"/>
                  <a:pt x="2424953" y="3081618"/>
                  <a:pt x="3119718" y="2716306"/>
                </a:cubicBezTo>
                <a:cubicBezTo>
                  <a:pt x="3814483" y="2350994"/>
                  <a:pt x="4168588" y="0"/>
                  <a:pt x="4168588" y="0"/>
                </a:cubicBezTo>
                <a:lnTo>
                  <a:pt x="4168588" y="0"/>
                </a:lnTo>
              </a:path>
            </a:pathLst>
          </a:cu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TextovéPole 17"/>
          <p:cNvSpPr txBox="1"/>
          <p:nvPr/>
        </p:nvSpPr>
        <p:spPr>
          <a:xfrm>
            <a:off x="0" y="4680000"/>
            <a:ext cx="25557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Bodu A odpovídá bod K</a:t>
            </a:r>
            <a:endParaRPr lang="cs-CZ" sz="1600" b="1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0" y="5040000"/>
            <a:ext cx="25557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Bodu B odpovídá bod L</a:t>
            </a:r>
            <a:endParaRPr lang="cs-CZ" sz="1600" b="1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0" y="5400000"/>
            <a:ext cx="25557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Bodu C odpovídá bod M</a:t>
            </a:r>
            <a:endParaRPr lang="cs-CZ" sz="1600" b="1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2483768" y="6228000"/>
            <a:ext cx="818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nebo</a:t>
            </a:r>
            <a:endParaRPr lang="cs-CZ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5616000" y="6228000"/>
            <a:ext cx="818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nebo</a:t>
            </a:r>
            <a:endParaRPr lang="cs-CZ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ovéPole 22"/>
              <p:cNvSpPr txBox="1"/>
              <p:nvPr/>
            </p:nvSpPr>
            <p:spPr>
              <a:xfrm>
                <a:off x="3131840" y="6120000"/>
                <a:ext cx="270239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/>
                          <a:ea typeface="Cambria Math"/>
                        </a:rPr>
                        <m:t>∆</m:t>
                      </m:r>
                      <m:r>
                        <a:rPr lang="cs-CZ" sz="2800" b="1" i="1" dirty="0" smtClean="0">
                          <a:latin typeface="Cambria Math"/>
                          <a:ea typeface="Cambria Math"/>
                        </a:rPr>
                        <m:t>𝑩𝑪𝑨</m:t>
                      </m:r>
                      <m:r>
                        <a:rPr lang="cs-CZ" sz="2800" b="1" i="1" dirty="0" smtClean="0">
                          <a:latin typeface="Cambria Math"/>
                          <a:ea typeface="Cambria Math"/>
                        </a:rPr>
                        <m:t>≅∆</m:t>
                      </m:r>
                      <m:r>
                        <a:rPr lang="cs-CZ" sz="2800" b="1" i="1" dirty="0" smtClean="0">
                          <a:latin typeface="Cambria Math"/>
                          <a:ea typeface="Cambria Math"/>
                        </a:rPr>
                        <m:t>𝑳𝑴𝑲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31840" y="6120000"/>
                <a:ext cx="2702396" cy="52322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ovéPole 23"/>
              <p:cNvSpPr txBox="1"/>
              <p:nvPr/>
            </p:nvSpPr>
            <p:spPr>
              <a:xfrm>
                <a:off x="6228000" y="6120000"/>
                <a:ext cx="270239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/>
                          <a:ea typeface="Cambria Math"/>
                        </a:rPr>
                        <m:t>∆</m:t>
                      </m:r>
                      <m:r>
                        <a:rPr lang="cs-CZ" sz="2800" b="1" i="1" dirty="0" smtClean="0">
                          <a:latin typeface="Cambria Math"/>
                          <a:ea typeface="Cambria Math"/>
                        </a:rPr>
                        <m:t>𝑪𝑨𝑩</m:t>
                      </m:r>
                      <m:r>
                        <a:rPr lang="cs-CZ" sz="2800" b="1" i="1" dirty="0" smtClean="0">
                          <a:latin typeface="Cambria Math"/>
                          <a:ea typeface="Cambria Math"/>
                        </a:rPr>
                        <m:t>≅∆</m:t>
                      </m:r>
                      <m:r>
                        <a:rPr lang="cs-CZ" sz="2800" b="1" i="1" dirty="0" smtClean="0">
                          <a:latin typeface="Cambria Math"/>
                          <a:ea typeface="Cambria Math"/>
                        </a:rPr>
                        <m:t>𝑴𝑲𝑳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24" name="TextovéPole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28000" y="6120000"/>
                <a:ext cx="2702396" cy="52322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6255767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 animBg="1"/>
      <p:bldP spid="7" grpId="0"/>
      <p:bldP spid="3" grpId="0"/>
      <p:bldP spid="10" grpId="0"/>
      <p:bldP spid="11" grpId="0"/>
      <p:bldP spid="12" grpId="0"/>
      <p:bldP spid="13" grpId="0"/>
      <p:bldP spid="14" grpId="0"/>
      <p:bldP spid="6" grpId="0" animBg="1"/>
      <p:bldP spid="16" grpId="0" animBg="1"/>
      <p:bldP spid="17" grpId="0" animBg="1"/>
      <p:bldP spid="18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01913" y="188640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6000" dirty="0" smtClean="0"/>
              <a:t>Shodnost trojúhelníků </a:t>
            </a:r>
            <a:endParaRPr lang="cs-CZ" sz="8800" dirty="0"/>
          </a:p>
        </p:txBody>
      </p:sp>
      <p:sp>
        <p:nvSpPr>
          <p:cNvPr id="4" name="Pravoúhlý trojúhelník 3"/>
          <p:cNvSpPr/>
          <p:nvPr/>
        </p:nvSpPr>
        <p:spPr bwMode="auto">
          <a:xfrm>
            <a:off x="657671" y="3357597"/>
            <a:ext cx="1440000" cy="2520000"/>
          </a:xfrm>
          <a:prstGeom prst="rtTriangl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180000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Pravoúhlý trojúhelník 8"/>
          <p:cNvSpPr/>
          <p:nvPr/>
        </p:nvSpPr>
        <p:spPr bwMode="auto">
          <a:xfrm rot="14686943">
            <a:off x="3570485" y="3245364"/>
            <a:ext cx="1440000" cy="2520000"/>
          </a:xfrm>
          <a:prstGeom prst="rtTriangl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180000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3851920" y="2051556"/>
            <a:ext cx="5109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Pro shodné trojúhelníky ABC a KLM platí:</a:t>
            </a:r>
            <a:endParaRPr lang="cs-CZ" b="1" dirty="0"/>
          </a:p>
        </p:txBody>
      </p:sp>
      <p:sp>
        <p:nvSpPr>
          <p:cNvPr id="3" name="TextovéPole 2"/>
          <p:cNvSpPr txBox="1"/>
          <p:nvPr/>
        </p:nvSpPr>
        <p:spPr>
          <a:xfrm>
            <a:off x="1161647" y="607644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p:sp>
        <p:nvSpPr>
          <p:cNvPr id="10" name="TextovéPole 9"/>
          <p:cNvSpPr txBox="1"/>
          <p:nvPr/>
        </p:nvSpPr>
        <p:spPr>
          <a:xfrm>
            <a:off x="-36512" y="3515516"/>
            <a:ext cx="423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11" name="TextovéPole 10"/>
          <p:cNvSpPr txBox="1"/>
          <p:nvPr/>
        </p:nvSpPr>
        <p:spPr>
          <a:xfrm>
            <a:off x="2770981" y="5068334"/>
            <a:ext cx="343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5592694" y="3700182"/>
            <a:ext cx="511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M</a:t>
            </a:r>
            <a:endParaRPr lang="cs-CZ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3949621" y="6003733"/>
            <a:ext cx="3470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L</a:t>
            </a:r>
            <a:endParaRPr lang="cs-CZ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4427984" y="2682778"/>
            <a:ext cx="3939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K</a:t>
            </a:r>
            <a:endParaRPr lang="cs-CZ" dirty="0"/>
          </a:p>
        </p:txBody>
      </p:sp>
      <p:sp>
        <p:nvSpPr>
          <p:cNvPr id="6" name="Volný tvar 5"/>
          <p:cNvSpPr/>
          <p:nvPr/>
        </p:nvSpPr>
        <p:spPr bwMode="auto">
          <a:xfrm>
            <a:off x="2627784" y="3052110"/>
            <a:ext cx="1667435" cy="2218765"/>
          </a:xfrm>
          <a:custGeom>
            <a:avLst/>
            <a:gdLst>
              <a:gd name="connsiteX0" fmla="*/ 0 w 1667435"/>
              <a:gd name="connsiteY0" fmla="*/ 2218765 h 2218765"/>
              <a:gd name="connsiteX1" fmla="*/ 295835 w 1667435"/>
              <a:gd name="connsiteY1" fmla="*/ 685800 h 2218765"/>
              <a:gd name="connsiteX2" fmla="*/ 1667435 w 1667435"/>
              <a:gd name="connsiteY2" fmla="*/ 0 h 22187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67435" h="2218765">
                <a:moveTo>
                  <a:pt x="0" y="2218765"/>
                </a:moveTo>
                <a:cubicBezTo>
                  <a:pt x="8964" y="1637179"/>
                  <a:pt x="17929" y="1055594"/>
                  <a:pt x="295835" y="685800"/>
                </a:cubicBezTo>
                <a:cubicBezTo>
                  <a:pt x="573741" y="316006"/>
                  <a:pt x="1120588" y="158003"/>
                  <a:pt x="1667435" y="0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Volný tvar 15"/>
          <p:cNvSpPr/>
          <p:nvPr/>
        </p:nvSpPr>
        <p:spPr bwMode="auto">
          <a:xfrm>
            <a:off x="204283" y="3620093"/>
            <a:ext cx="3953435" cy="2300596"/>
          </a:xfrm>
          <a:custGeom>
            <a:avLst/>
            <a:gdLst>
              <a:gd name="connsiteX0" fmla="*/ 0 w 3953435"/>
              <a:gd name="connsiteY0" fmla="*/ 270090 h 2300596"/>
              <a:gd name="connsiteX1" fmla="*/ 2891117 w 3953435"/>
              <a:gd name="connsiteY1" fmla="*/ 175961 h 2300596"/>
              <a:gd name="connsiteX2" fmla="*/ 3953435 w 3953435"/>
              <a:gd name="connsiteY2" fmla="*/ 2300596 h 23005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953435" h="2300596">
                <a:moveTo>
                  <a:pt x="0" y="270090"/>
                </a:moveTo>
                <a:cubicBezTo>
                  <a:pt x="1116105" y="53816"/>
                  <a:pt x="2232211" y="-162457"/>
                  <a:pt x="2891117" y="175961"/>
                </a:cubicBezTo>
                <a:cubicBezTo>
                  <a:pt x="3550023" y="514379"/>
                  <a:pt x="3953435" y="2300596"/>
                  <a:pt x="3953435" y="2300596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" name="Volný tvar 16"/>
          <p:cNvSpPr/>
          <p:nvPr/>
        </p:nvSpPr>
        <p:spPr bwMode="auto">
          <a:xfrm>
            <a:off x="1441412" y="3890183"/>
            <a:ext cx="4168588" cy="2851185"/>
          </a:xfrm>
          <a:custGeom>
            <a:avLst/>
            <a:gdLst>
              <a:gd name="connsiteX0" fmla="*/ 0 w 4168588"/>
              <a:gd name="connsiteY0" fmla="*/ 2191871 h 2851185"/>
              <a:gd name="connsiteX1" fmla="*/ 3119718 w 4168588"/>
              <a:gd name="connsiteY1" fmla="*/ 2716306 h 2851185"/>
              <a:gd name="connsiteX2" fmla="*/ 4168588 w 4168588"/>
              <a:gd name="connsiteY2" fmla="*/ 0 h 2851185"/>
              <a:gd name="connsiteX3" fmla="*/ 4168588 w 4168588"/>
              <a:gd name="connsiteY3" fmla="*/ 0 h 28511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68588" h="2851185">
                <a:moveTo>
                  <a:pt x="0" y="2191871"/>
                </a:moveTo>
                <a:cubicBezTo>
                  <a:pt x="1212476" y="2636744"/>
                  <a:pt x="2424953" y="3081618"/>
                  <a:pt x="3119718" y="2716306"/>
                </a:cubicBezTo>
                <a:cubicBezTo>
                  <a:pt x="3814483" y="2350994"/>
                  <a:pt x="4168588" y="0"/>
                  <a:pt x="4168588" y="0"/>
                </a:cubicBezTo>
                <a:lnTo>
                  <a:pt x="4168588" y="0"/>
                </a:lnTo>
              </a:path>
            </a:pathLst>
          </a:cu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Volný tvar 4"/>
          <p:cNvSpPr/>
          <p:nvPr/>
        </p:nvSpPr>
        <p:spPr bwMode="auto">
          <a:xfrm>
            <a:off x="540459" y="4320489"/>
            <a:ext cx="336177" cy="255852"/>
          </a:xfrm>
          <a:custGeom>
            <a:avLst/>
            <a:gdLst>
              <a:gd name="connsiteX0" fmla="*/ 0 w 336177"/>
              <a:gd name="connsiteY0" fmla="*/ 255494 h 255852"/>
              <a:gd name="connsiteX1" fmla="*/ 268941 w 336177"/>
              <a:gd name="connsiteY1" fmla="*/ 215153 h 255852"/>
              <a:gd name="connsiteX2" fmla="*/ 336177 w 336177"/>
              <a:gd name="connsiteY2" fmla="*/ 0 h 255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36177" h="255852">
                <a:moveTo>
                  <a:pt x="0" y="255494"/>
                </a:moveTo>
                <a:cubicBezTo>
                  <a:pt x="106456" y="256614"/>
                  <a:pt x="212912" y="257735"/>
                  <a:pt x="268941" y="215153"/>
                </a:cubicBezTo>
                <a:cubicBezTo>
                  <a:pt x="324971" y="172571"/>
                  <a:pt x="330574" y="86285"/>
                  <a:pt x="336177" y="0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Oblouk 7"/>
          <p:cNvSpPr/>
          <p:nvPr/>
        </p:nvSpPr>
        <p:spPr bwMode="auto">
          <a:xfrm rot="13146491">
            <a:off x="5216458" y="3538471"/>
            <a:ext cx="803329" cy="730494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5" name="Oblouk 24"/>
          <p:cNvSpPr/>
          <p:nvPr/>
        </p:nvSpPr>
        <p:spPr bwMode="auto">
          <a:xfrm rot="14168296">
            <a:off x="2030751" y="5119423"/>
            <a:ext cx="803329" cy="625244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6" name="Oblouk 25"/>
          <p:cNvSpPr/>
          <p:nvPr/>
        </p:nvSpPr>
        <p:spPr bwMode="auto">
          <a:xfrm rot="20264183">
            <a:off x="936938" y="5705366"/>
            <a:ext cx="761620" cy="727126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7" name="Oblouk 26"/>
          <p:cNvSpPr/>
          <p:nvPr/>
        </p:nvSpPr>
        <p:spPr bwMode="auto">
          <a:xfrm rot="20764175">
            <a:off x="3915369" y="4931650"/>
            <a:ext cx="803329" cy="625244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8" name="Oblouk 27"/>
          <p:cNvSpPr/>
          <p:nvPr/>
        </p:nvSpPr>
        <p:spPr bwMode="auto">
          <a:xfrm rot="7174233">
            <a:off x="4175824" y="2883073"/>
            <a:ext cx="803329" cy="625244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TextovéPole 14"/>
          <p:cNvSpPr txBox="1"/>
          <p:nvPr/>
        </p:nvSpPr>
        <p:spPr>
          <a:xfrm>
            <a:off x="5220072" y="3709274"/>
            <a:ext cx="3063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Symbol" pitchFamily="18" charset="2"/>
                <a:sym typeface="Symbol"/>
              </a:rPr>
              <a:t>m</a:t>
            </a:r>
            <a:endParaRPr lang="cs-CZ" dirty="0">
              <a:latin typeface="Symbol" pitchFamily="18" charset="2"/>
            </a:endParaRPr>
          </a:p>
        </p:txBody>
      </p:sp>
      <p:sp>
        <p:nvSpPr>
          <p:cNvPr id="34" name="TextovéPole 33"/>
          <p:cNvSpPr txBox="1"/>
          <p:nvPr/>
        </p:nvSpPr>
        <p:spPr>
          <a:xfrm>
            <a:off x="4266257" y="4946443"/>
            <a:ext cx="3063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Symbol" pitchFamily="18" charset="2"/>
                <a:sym typeface="Symbol"/>
              </a:rPr>
              <a:t>l</a:t>
            </a:r>
            <a:endParaRPr lang="cs-CZ" dirty="0">
              <a:latin typeface="Symbol" pitchFamily="18" charset="2"/>
            </a:endParaRPr>
          </a:p>
        </p:txBody>
      </p:sp>
      <p:sp>
        <p:nvSpPr>
          <p:cNvPr id="35" name="TextovéPole 34"/>
          <p:cNvSpPr txBox="1"/>
          <p:nvPr/>
        </p:nvSpPr>
        <p:spPr>
          <a:xfrm>
            <a:off x="4427984" y="3182271"/>
            <a:ext cx="3063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Symbol" pitchFamily="18" charset="2"/>
                <a:sym typeface="Symbol"/>
              </a:rPr>
              <a:t>k</a:t>
            </a:r>
            <a:endParaRPr lang="cs-CZ" dirty="0">
              <a:latin typeface="Symbol" pitchFamily="18" charset="2"/>
            </a:endParaRPr>
          </a:p>
        </p:txBody>
      </p:sp>
      <p:sp>
        <p:nvSpPr>
          <p:cNvPr id="36" name="TextovéPole 35"/>
          <p:cNvSpPr txBox="1"/>
          <p:nvPr/>
        </p:nvSpPr>
        <p:spPr>
          <a:xfrm>
            <a:off x="1313295" y="5644398"/>
            <a:ext cx="3063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Symbol" pitchFamily="18" charset="2"/>
                <a:sym typeface="Symbol"/>
              </a:rPr>
              <a:t>g</a:t>
            </a:r>
            <a:endParaRPr lang="cs-CZ" dirty="0">
              <a:latin typeface="Symbol" pitchFamily="18" charset="2"/>
            </a:endParaRPr>
          </a:p>
        </p:txBody>
      </p:sp>
      <p:sp>
        <p:nvSpPr>
          <p:cNvPr id="37" name="TextovéPole 36"/>
          <p:cNvSpPr txBox="1"/>
          <p:nvPr/>
        </p:nvSpPr>
        <p:spPr>
          <a:xfrm>
            <a:off x="504482" y="4207009"/>
            <a:ext cx="3063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>
                <a:latin typeface="Symbol" pitchFamily="18" charset="2"/>
                <a:sym typeface="Symbol"/>
              </a:rPr>
              <a:t>b</a:t>
            </a:r>
            <a:endParaRPr lang="cs-CZ" dirty="0">
              <a:latin typeface="Symbol" pitchFamily="18" charset="2"/>
            </a:endParaRPr>
          </a:p>
        </p:txBody>
      </p:sp>
      <p:sp>
        <p:nvSpPr>
          <p:cNvPr id="38" name="TextovéPole 37"/>
          <p:cNvSpPr txBox="1"/>
          <p:nvPr/>
        </p:nvSpPr>
        <p:spPr>
          <a:xfrm>
            <a:off x="2126038" y="5131109"/>
            <a:ext cx="3063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sym typeface="Symbol"/>
              </a:rPr>
              <a:t></a:t>
            </a:r>
            <a:endParaRPr lang="cs-CZ" dirty="0"/>
          </a:p>
        </p:txBody>
      </p:sp>
      <p:sp>
        <p:nvSpPr>
          <p:cNvPr id="39" name="TextovéPole 38"/>
          <p:cNvSpPr txBox="1"/>
          <p:nvPr/>
        </p:nvSpPr>
        <p:spPr>
          <a:xfrm>
            <a:off x="3949621" y="3951574"/>
            <a:ext cx="4147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m</a:t>
            </a:r>
            <a:endParaRPr lang="cs-CZ" dirty="0"/>
          </a:p>
        </p:txBody>
      </p:sp>
      <p:sp>
        <p:nvSpPr>
          <p:cNvPr id="45" name="TextovéPole 44"/>
          <p:cNvSpPr txBox="1"/>
          <p:nvPr/>
        </p:nvSpPr>
        <p:spPr>
          <a:xfrm>
            <a:off x="4897569" y="3132484"/>
            <a:ext cx="4147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l</a:t>
            </a:r>
            <a:endParaRPr lang="cs-CZ" dirty="0"/>
          </a:p>
        </p:txBody>
      </p:sp>
      <p:sp>
        <p:nvSpPr>
          <p:cNvPr id="46" name="TextovéPole 45"/>
          <p:cNvSpPr txBox="1"/>
          <p:nvPr/>
        </p:nvSpPr>
        <p:spPr>
          <a:xfrm>
            <a:off x="4868696" y="4770391"/>
            <a:ext cx="4147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k</a:t>
            </a:r>
            <a:endParaRPr lang="cs-CZ" dirty="0"/>
          </a:p>
        </p:txBody>
      </p:sp>
      <p:sp>
        <p:nvSpPr>
          <p:cNvPr id="47" name="TextovéPole 46"/>
          <p:cNvSpPr txBox="1"/>
          <p:nvPr/>
        </p:nvSpPr>
        <p:spPr>
          <a:xfrm>
            <a:off x="1285838" y="4263749"/>
            <a:ext cx="4147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p:sp>
        <p:nvSpPr>
          <p:cNvPr id="48" name="TextovéPole 47"/>
          <p:cNvSpPr txBox="1"/>
          <p:nvPr/>
        </p:nvSpPr>
        <p:spPr>
          <a:xfrm>
            <a:off x="1967829" y="5662745"/>
            <a:ext cx="4147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49" name="TextovéPole 48"/>
          <p:cNvSpPr txBox="1"/>
          <p:nvPr/>
        </p:nvSpPr>
        <p:spPr>
          <a:xfrm>
            <a:off x="333100" y="4924318"/>
            <a:ext cx="4147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50" name="TextovéPole 49"/>
          <p:cNvSpPr txBox="1"/>
          <p:nvPr/>
        </p:nvSpPr>
        <p:spPr>
          <a:xfrm>
            <a:off x="7200000" y="2880000"/>
            <a:ext cx="792088" cy="374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 = k </a:t>
            </a:r>
            <a:endParaRPr lang="cs-CZ" dirty="0"/>
          </a:p>
        </p:txBody>
      </p:sp>
      <p:sp>
        <p:nvSpPr>
          <p:cNvPr id="51" name="TextovéPole 50"/>
          <p:cNvSpPr txBox="1"/>
          <p:nvPr/>
        </p:nvSpPr>
        <p:spPr>
          <a:xfrm>
            <a:off x="7200000" y="3420000"/>
            <a:ext cx="792088" cy="374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 = l </a:t>
            </a:r>
            <a:endParaRPr lang="cs-CZ" dirty="0"/>
          </a:p>
        </p:txBody>
      </p:sp>
      <p:sp>
        <p:nvSpPr>
          <p:cNvPr id="52" name="TextovéPole 51"/>
          <p:cNvSpPr txBox="1"/>
          <p:nvPr/>
        </p:nvSpPr>
        <p:spPr>
          <a:xfrm>
            <a:off x="7200000" y="3960000"/>
            <a:ext cx="792088" cy="374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 = m </a:t>
            </a:r>
            <a:endParaRPr lang="cs-CZ" dirty="0"/>
          </a:p>
        </p:txBody>
      </p:sp>
      <p:sp>
        <p:nvSpPr>
          <p:cNvPr id="53" name="TextovéPole 52"/>
          <p:cNvSpPr txBox="1"/>
          <p:nvPr/>
        </p:nvSpPr>
        <p:spPr>
          <a:xfrm>
            <a:off x="7200000" y="4500000"/>
            <a:ext cx="792088" cy="374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Symbol" pitchFamily="18" charset="2"/>
              </a:rPr>
              <a:t>a</a:t>
            </a:r>
            <a:r>
              <a:rPr lang="cs-CZ" dirty="0" smtClean="0"/>
              <a:t> = </a:t>
            </a:r>
            <a:r>
              <a:rPr lang="cs-CZ" dirty="0" smtClean="0">
                <a:latin typeface="Symbol" pitchFamily="18" charset="2"/>
              </a:rPr>
              <a:t>k</a:t>
            </a:r>
            <a:r>
              <a:rPr lang="cs-CZ" dirty="0" smtClean="0"/>
              <a:t> </a:t>
            </a:r>
            <a:endParaRPr lang="cs-CZ" dirty="0"/>
          </a:p>
        </p:txBody>
      </p:sp>
      <p:sp>
        <p:nvSpPr>
          <p:cNvPr id="54" name="TextovéPole 53"/>
          <p:cNvSpPr txBox="1"/>
          <p:nvPr/>
        </p:nvSpPr>
        <p:spPr>
          <a:xfrm>
            <a:off x="7200000" y="5040000"/>
            <a:ext cx="792088" cy="374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Symbol" pitchFamily="18" charset="2"/>
              </a:rPr>
              <a:t>b</a:t>
            </a:r>
            <a:r>
              <a:rPr lang="cs-CZ" dirty="0" smtClean="0"/>
              <a:t> = </a:t>
            </a:r>
            <a:r>
              <a:rPr lang="cs-CZ" dirty="0" smtClean="0">
                <a:latin typeface="Symbol" pitchFamily="18" charset="2"/>
              </a:rPr>
              <a:t>l</a:t>
            </a:r>
            <a:r>
              <a:rPr lang="cs-CZ" dirty="0" smtClean="0"/>
              <a:t> </a:t>
            </a:r>
            <a:endParaRPr lang="cs-CZ" dirty="0"/>
          </a:p>
        </p:txBody>
      </p:sp>
      <p:sp>
        <p:nvSpPr>
          <p:cNvPr id="55" name="TextovéPole 54"/>
          <p:cNvSpPr txBox="1"/>
          <p:nvPr/>
        </p:nvSpPr>
        <p:spPr>
          <a:xfrm>
            <a:off x="7200000" y="5580000"/>
            <a:ext cx="792088" cy="374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Symbol" pitchFamily="18" charset="2"/>
              </a:rPr>
              <a:t>g</a:t>
            </a:r>
            <a:r>
              <a:rPr lang="cs-CZ" dirty="0" smtClean="0"/>
              <a:t> = </a:t>
            </a:r>
            <a:r>
              <a:rPr lang="cs-CZ" dirty="0" smtClean="0">
                <a:latin typeface="Symbol" pitchFamily="18" charset="2"/>
              </a:rPr>
              <a:t>m</a:t>
            </a:r>
            <a:r>
              <a:rPr lang="cs-CZ" dirty="0" smtClean="0"/>
              <a:t>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9921779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 animBg="1"/>
      <p:bldP spid="7" grpId="0"/>
      <p:bldP spid="3" grpId="0"/>
      <p:bldP spid="10" grpId="0"/>
      <p:bldP spid="11" grpId="0"/>
      <p:bldP spid="12" grpId="0"/>
      <p:bldP spid="13" grpId="0"/>
      <p:bldP spid="14" grpId="0"/>
      <p:bldP spid="6" grpId="0" animBg="1"/>
      <p:bldP spid="16" grpId="0" animBg="1"/>
      <p:bldP spid="17" grpId="0" animBg="1"/>
      <p:bldP spid="5" grpId="0" animBg="1"/>
      <p:bldP spid="8" grpId="0" animBg="1"/>
      <p:bldP spid="25" grpId="0" animBg="1"/>
      <p:bldP spid="26" grpId="0" animBg="1"/>
      <p:bldP spid="27" grpId="0" animBg="1"/>
      <p:bldP spid="28" grpId="0" animBg="1"/>
      <p:bldP spid="15" grpId="0"/>
      <p:bldP spid="34" grpId="0"/>
      <p:bldP spid="35" grpId="0"/>
      <p:bldP spid="36" grpId="0"/>
      <p:bldP spid="37" grpId="0"/>
      <p:bldP spid="38" grpId="0"/>
      <p:bldP spid="39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01913" y="260648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6000" dirty="0" smtClean="0"/>
              <a:t>Shodnost trojúhelníků</a:t>
            </a:r>
            <a:endParaRPr lang="cs-CZ" sz="8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ovéPole 6"/>
              <p:cNvSpPr txBox="1"/>
              <p:nvPr/>
            </p:nvSpPr>
            <p:spPr>
              <a:xfrm>
                <a:off x="0" y="1945851"/>
                <a:ext cx="914400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cs-CZ" sz="2800" b="1" dirty="0" smtClean="0"/>
                  <a:t>Platí:</a:t>
                </a:r>
                <a14:m>
                  <m:oMath xmlns:m="http://schemas.openxmlformats.org/officeDocument/2006/math">
                    <m:r>
                      <a:rPr lang="cs-CZ" sz="2800" b="1" i="1" smtClean="0">
                        <a:latin typeface="Cambria Math"/>
                        <a:ea typeface="Cambria Math"/>
                      </a:rPr>
                      <m:t>∆</m:t>
                    </m:r>
                    <m:r>
                      <a:rPr lang="cs-CZ" sz="2800" b="1" i="1" smtClean="0">
                        <a:latin typeface="Cambria Math"/>
                        <a:ea typeface="Cambria Math"/>
                      </a:rPr>
                      <m:t>𝑫𝑬𝑭</m:t>
                    </m:r>
                    <m:r>
                      <a:rPr lang="cs-CZ" sz="2800" b="1" i="1" smtClean="0">
                        <a:latin typeface="Cambria Math"/>
                        <a:ea typeface="Cambria Math"/>
                      </a:rPr>
                      <m:t>≅∆</m:t>
                    </m:r>
                    <m:r>
                      <a:rPr lang="cs-CZ" sz="2800" b="1" i="1" smtClean="0">
                        <a:latin typeface="Cambria Math"/>
                        <a:ea typeface="Cambria Math"/>
                      </a:rPr>
                      <m:t>𝑹𝑺𝑻</m:t>
                    </m:r>
                    <m:r>
                      <a:rPr lang="cs-CZ" sz="2800" b="1" i="1" smtClean="0">
                        <a:latin typeface="Cambria Math"/>
                        <a:ea typeface="Cambria Math"/>
                      </a:rPr>
                      <m:t>.</m:t>
                    </m:r>
                  </m:oMath>
                </a14:m>
                <a:r>
                  <a:rPr lang="cs-CZ" sz="2800" b="1" dirty="0" smtClean="0"/>
                  <a:t> Doplňte správně zápisy: </a:t>
                </a:r>
                <a:endParaRPr lang="cs-CZ" sz="2800" b="1" dirty="0"/>
              </a:p>
            </p:txBody>
          </p:sp>
        </mc:Choice>
        <mc:Fallback xmlns="">
          <p:sp>
            <p:nvSpPr>
              <p:cNvPr id="7" name="TextovéPol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945851"/>
                <a:ext cx="9144000" cy="523220"/>
              </a:xfrm>
              <a:prstGeom prst="rect">
                <a:avLst/>
              </a:prstGeom>
              <a:blipFill rotWithShape="1">
                <a:blip r:embed="rId2"/>
                <a:stretch>
                  <a:fillRect t="-11628" b="-3139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ovéPole 2"/>
              <p:cNvSpPr txBox="1"/>
              <p:nvPr/>
            </p:nvSpPr>
            <p:spPr>
              <a:xfrm>
                <a:off x="1260000" y="2880000"/>
                <a:ext cx="136815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</a:rPr>
                        <m:t>𝑫𝑬</m:t>
                      </m:r>
                      <m:r>
                        <a:rPr lang="cs-CZ" sz="2400" b="1" i="1" smtClean="0">
                          <a:latin typeface="Cambria Math"/>
                          <a:ea typeface="Cambria Math"/>
                        </a:rPr>
                        <m:t>≅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 xmlns="">
          <p:sp>
            <p:nvSpPr>
              <p:cNvPr id="3" name="TextovéPo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60000" y="2880000"/>
                <a:ext cx="1368152" cy="461665"/>
              </a:xfrm>
              <a:prstGeom prst="rect">
                <a:avLst/>
              </a:prstGeom>
              <a:blipFill rotWithShape="1">
                <a:blip r:embed="rId3"/>
                <a:stretch>
                  <a:fillRect l="-133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ovéPole 7"/>
              <p:cNvSpPr txBox="1"/>
              <p:nvPr/>
            </p:nvSpPr>
            <p:spPr>
              <a:xfrm>
                <a:off x="1260000" y="3600000"/>
                <a:ext cx="136815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</a:rPr>
                        <m:t>𝑫𝑭</m:t>
                      </m:r>
                      <m:r>
                        <a:rPr lang="cs-CZ" sz="2400" b="1" i="1" smtClean="0">
                          <a:latin typeface="Cambria Math"/>
                          <a:ea typeface="Cambria Math"/>
                        </a:rPr>
                        <m:t>≅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 xmlns="">
          <p:sp>
            <p:nvSpPr>
              <p:cNvPr id="8" name="TextovéPole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60000" y="3600000"/>
                <a:ext cx="1368152" cy="461665"/>
              </a:xfrm>
              <a:prstGeom prst="rect">
                <a:avLst/>
              </a:prstGeom>
              <a:blipFill rotWithShape="1">
                <a:blip r:embed="rId4"/>
                <a:stretch>
                  <a:fillRect l="-133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ovéPole 8"/>
              <p:cNvSpPr txBox="1"/>
              <p:nvPr/>
            </p:nvSpPr>
            <p:spPr>
              <a:xfrm>
                <a:off x="1260000" y="4320000"/>
                <a:ext cx="136815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</a:rPr>
                        <m:t>𝑻𝑺</m:t>
                      </m:r>
                      <m:r>
                        <a:rPr lang="cs-CZ" sz="2400" b="1" i="1" smtClean="0">
                          <a:latin typeface="Cambria Math"/>
                          <a:ea typeface="Cambria Math"/>
                        </a:rPr>
                        <m:t>≅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 xmlns="">
          <p:sp>
            <p:nvSpPr>
              <p:cNvPr id="9" name="TextovéPole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60000" y="4320000"/>
                <a:ext cx="1368152" cy="461665"/>
              </a:xfrm>
              <a:prstGeom prst="rect">
                <a:avLst/>
              </a:prstGeom>
              <a:blipFill rotWithShape="1">
                <a:blip r:embed="rId5"/>
                <a:stretch>
                  <a:fillRect l="-133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ovéPole 10"/>
              <p:cNvSpPr txBox="1"/>
              <p:nvPr/>
            </p:nvSpPr>
            <p:spPr>
              <a:xfrm>
                <a:off x="5040000" y="2880000"/>
                <a:ext cx="136815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  <a:ea typeface="Cambria Math"/>
                        </a:rPr>
                        <m:t>∢</m:t>
                      </m:r>
                      <m:r>
                        <a:rPr lang="cs-CZ" sz="2400" b="1" i="1" smtClean="0">
                          <a:latin typeface="Cambria Math"/>
                        </a:rPr>
                        <m:t>𝑫𝑬𝑭</m:t>
                      </m:r>
                      <m:r>
                        <a:rPr lang="cs-CZ" sz="2400" b="1" i="1" smtClean="0">
                          <a:latin typeface="Cambria Math"/>
                          <a:ea typeface="Cambria Math"/>
                        </a:rPr>
                        <m:t>≅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 xmlns="">
          <p:sp>
            <p:nvSpPr>
              <p:cNvPr id="11" name="TextovéPole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0000" y="2880000"/>
                <a:ext cx="1368152" cy="461665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ovéPole 11"/>
              <p:cNvSpPr txBox="1"/>
              <p:nvPr/>
            </p:nvSpPr>
            <p:spPr>
              <a:xfrm>
                <a:off x="5040000" y="3600000"/>
                <a:ext cx="136815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  <a:ea typeface="Cambria Math"/>
                        </a:rPr>
                        <m:t>∢</m:t>
                      </m:r>
                      <m:r>
                        <a:rPr lang="cs-CZ" sz="2400" b="1" i="1" smtClean="0">
                          <a:latin typeface="Cambria Math"/>
                        </a:rPr>
                        <m:t>𝑹𝑻𝑺</m:t>
                      </m:r>
                      <m:r>
                        <a:rPr lang="cs-CZ" sz="2400" b="1" i="1" smtClean="0">
                          <a:latin typeface="Cambria Math"/>
                          <a:ea typeface="Cambria Math"/>
                        </a:rPr>
                        <m:t>≅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 xmlns="">
          <p:sp>
            <p:nvSpPr>
              <p:cNvPr id="12" name="TextovéPol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0000" y="3600000"/>
                <a:ext cx="1368152" cy="461665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ovéPole 12"/>
              <p:cNvSpPr txBox="1"/>
              <p:nvPr/>
            </p:nvSpPr>
            <p:spPr>
              <a:xfrm>
                <a:off x="5040000" y="4320000"/>
                <a:ext cx="136815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  <a:ea typeface="Cambria Math"/>
                        </a:rPr>
                        <m:t>∢</m:t>
                      </m:r>
                      <m:r>
                        <a:rPr lang="cs-CZ" sz="2400" b="1" i="1" smtClean="0">
                          <a:latin typeface="Cambria Math"/>
                        </a:rPr>
                        <m:t>𝑭𝑫𝑬</m:t>
                      </m:r>
                      <m:r>
                        <a:rPr lang="cs-CZ" sz="2400" b="1" i="1" smtClean="0">
                          <a:latin typeface="Cambria Math"/>
                          <a:ea typeface="Cambria Math"/>
                        </a:rPr>
                        <m:t>≅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 xmlns="">
          <p:sp>
            <p:nvSpPr>
              <p:cNvPr id="13" name="TextovéPole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0000" y="4320000"/>
                <a:ext cx="1368152" cy="461665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ovéPole 14"/>
              <p:cNvSpPr txBox="1"/>
              <p:nvPr/>
            </p:nvSpPr>
            <p:spPr>
              <a:xfrm>
                <a:off x="1260000" y="5040000"/>
                <a:ext cx="136815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  <a:ea typeface="Cambria Math"/>
                        </a:rPr>
                        <m:t>∆</m:t>
                      </m:r>
                      <m:r>
                        <a:rPr lang="cs-CZ" sz="2400" b="1" i="1" smtClean="0">
                          <a:latin typeface="Cambria Math"/>
                        </a:rPr>
                        <m:t>𝑭𝑬𝑫</m:t>
                      </m:r>
                      <m:r>
                        <a:rPr lang="cs-CZ" sz="2400" b="1" i="1" smtClean="0">
                          <a:latin typeface="Cambria Math"/>
                          <a:ea typeface="Cambria Math"/>
                        </a:rPr>
                        <m:t>≅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 xmlns=""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60000" y="5040000"/>
                <a:ext cx="1368152" cy="461665"/>
              </a:xfrm>
              <a:prstGeom prst="rect">
                <a:avLst/>
              </a:prstGeom>
              <a:blipFill rotWithShape="1">
                <a:blip r:embed="rId9"/>
                <a:stretch>
                  <a:fillRect l="-133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ovéPole 15"/>
              <p:cNvSpPr txBox="1"/>
              <p:nvPr/>
            </p:nvSpPr>
            <p:spPr>
              <a:xfrm>
                <a:off x="5040000" y="5040000"/>
                <a:ext cx="136815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  <a:ea typeface="Cambria Math"/>
                        </a:rPr>
                        <m:t>∆</m:t>
                      </m:r>
                      <m:r>
                        <a:rPr lang="cs-CZ" sz="2400" b="1" i="1" smtClean="0">
                          <a:latin typeface="Cambria Math"/>
                        </a:rPr>
                        <m:t>𝑺𝑹𝑻</m:t>
                      </m:r>
                      <m:r>
                        <a:rPr lang="cs-CZ" sz="2400" b="1" i="1" smtClean="0">
                          <a:latin typeface="Cambria Math"/>
                          <a:ea typeface="Cambria Math"/>
                        </a:rPr>
                        <m:t>≅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 xmlns="">
          <p:sp>
            <p:nvSpPr>
              <p:cNvPr id="16" name="TextovéPol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0000" y="5040000"/>
                <a:ext cx="1368152" cy="461665"/>
              </a:xfrm>
              <a:prstGeom prst="rect">
                <a:avLst/>
              </a:prstGeom>
              <a:blipFill rotWithShape="1">
                <a:blip r:embed="rId10"/>
                <a:stretch>
                  <a:fillRect l="-133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ovéPole 16"/>
              <p:cNvSpPr txBox="1"/>
              <p:nvPr/>
            </p:nvSpPr>
            <p:spPr>
              <a:xfrm>
                <a:off x="2088000" y="2880000"/>
                <a:ext cx="68407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</a:rPr>
                        <m:t>𝑹𝑺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 xmlns="">
          <p:sp>
            <p:nvSpPr>
              <p:cNvPr id="17" name="TextovéPole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88000" y="2880000"/>
                <a:ext cx="684076" cy="461665"/>
              </a:xfrm>
              <a:prstGeom prst="rect">
                <a:avLst/>
              </a:prstGeom>
              <a:blipFill rotWithShape="1">
                <a:blip r:embed="rId11"/>
                <a:stretch>
                  <a:fillRect l="-267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ovéPole 17"/>
              <p:cNvSpPr txBox="1"/>
              <p:nvPr/>
            </p:nvSpPr>
            <p:spPr>
              <a:xfrm>
                <a:off x="2088000" y="3600000"/>
                <a:ext cx="68407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</a:rPr>
                        <m:t>𝑹𝑻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 xmlns="">
          <p:sp>
            <p:nvSpPr>
              <p:cNvPr id="18" name="TextovéPole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88000" y="3600000"/>
                <a:ext cx="684076" cy="461665"/>
              </a:xfrm>
              <a:prstGeom prst="rect">
                <a:avLst/>
              </a:prstGeom>
              <a:blipFill rotWithShape="1">
                <a:blip r:embed="rId12"/>
                <a:stretch>
                  <a:fillRect l="-267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ovéPole 18"/>
              <p:cNvSpPr txBox="1"/>
              <p:nvPr/>
            </p:nvSpPr>
            <p:spPr>
              <a:xfrm>
                <a:off x="2052000" y="4320000"/>
                <a:ext cx="68407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</a:rPr>
                        <m:t>𝑭𝑬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 xmlns="">
          <p:sp>
            <p:nvSpPr>
              <p:cNvPr id="19" name="TextovéPole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2000" y="4320000"/>
                <a:ext cx="684076" cy="461665"/>
              </a:xfrm>
              <a:prstGeom prst="rect">
                <a:avLst/>
              </a:prstGeom>
              <a:blipFill rotWithShape="1">
                <a:blip r:embed="rId13"/>
                <a:stretch>
                  <a:fillRect l="-267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ovéPole 20"/>
              <p:cNvSpPr txBox="1"/>
              <p:nvPr/>
            </p:nvSpPr>
            <p:spPr>
              <a:xfrm>
                <a:off x="6336000" y="2880000"/>
                <a:ext cx="136815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  <a:ea typeface="Cambria Math"/>
                        </a:rPr>
                        <m:t>∢</m:t>
                      </m:r>
                      <m:r>
                        <a:rPr lang="cs-CZ" sz="2400" b="1" i="1" smtClean="0">
                          <a:latin typeface="Cambria Math"/>
                        </a:rPr>
                        <m:t>𝑹𝑺𝑻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 xmlns="">
          <p:sp>
            <p:nvSpPr>
              <p:cNvPr id="21" name="TextovéPole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36000" y="2880000"/>
                <a:ext cx="1368152" cy="461665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ovéPole 22"/>
              <p:cNvSpPr txBox="1"/>
              <p:nvPr/>
            </p:nvSpPr>
            <p:spPr>
              <a:xfrm>
                <a:off x="6264000" y="3600000"/>
                <a:ext cx="136815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  <a:ea typeface="Cambria Math"/>
                        </a:rPr>
                        <m:t>∢</m:t>
                      </m:r>
                      <m:r>
                        <a:rPr lang="cs-CZ" sz="2400" b="1" i="1" smtClean="0">
                          <a:latin typeface="Cambria Math"/>
                        </a:rPr>
                        <m:t>𝑫𝑭𝑬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 xmlns=""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64000" y="3600000"/>
                <a:ext cx="1368152" cy="461665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ovéPole 23"/>
              <p:cNvSpPr txBox="1"/>
              <p:nvPr/>
            </p:nvSpPr>
            <p:spPr>
              <a:xfrm>
                <a:off x="6336000" y="4320000"/>
                <a:ext cx="136815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  <a:ea typeface="Cambria Math"/>
                        </a:rPr>
                        <m:t>∢</m:t>
                      </m:r>
                      <m:r>
                        <a:rPr lang="cs-CZ" sz="2400" b="1" i="1" smtClean="0">
                          <a:latin typeface="Cambria Math"/>
                        </a:rPr>
                        <m:t>𝑻𝑹𝑺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 xmlns="">
          <p:sp>
            <p:nvSpPr>
              <p:cNvPr id="24" name="TextovéPole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36000" y="4320000"/>
                <a:ext cx="1368152" cy="461665"/>
              </a:xfrm>
              <a:prstGeom prst="rect">
                <a:avLst/>
              </a:prstGeom>
              <a:blipFill rotWithShape="1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ovéPole 24"/>
              <p:cNvSpPr txBox="1"/>
              <p:nvPr/>
            </p:nvSpPr>
            <p:spPr>
              <a:xfrm>
                <a:off x="2484000" y="5040000"/>
                <a:ext cx="136815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  <a:ea typeface="Cambria Math"/>
                        </a:rPr>
                        <m:t>∆</m:t>
                      </m:r>
                      <m:r>
                        <a:rPr lang="cs-CZ" sz="2400" b="1" i="1" smtClean="0">
                          <a:latin typeface="Cambria Math"/>
                        </a:rPr>
                        <m:t>𝑻𝑺𝑹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 xmlns=""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84000" y="5040000"/>
                <a:ext cx="1368152" cy="461665"/>
              </a:xfrm>
              <a:prstGeom prst="rect">
                <a:avLst/>
              </a:prstGeom>
              <a:blipFill rotWithShape="1">
                <a:blip r:embed="rId17"/>
                <a:stretch>
                  <a:fillRect l="-88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ovéPole 25"/>
              <p:cNvSpPr txBox="1"/>
              <p:nvPr/>
            </p:nvSpPr>
            <p:spPr>
              <a:xfrm>
                <a:off x="6300000" y="5040000"/>
                <a:ext cx="136815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  <a:ea typeface="Cambria Math"/>
                        </a:rPr>
                        <m:t>∆</m:t>
                      </m:r>
                      <m:r>
                        <a:rPr lang="cs-CZ" sz="2400" b="1" i="1" smtClean="0">
                          <a:latin typeface="Cambria Math"/>
                        </a:rPr>
                        <m:t>𝑬𝑫𝑭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 xmlns="">
          <p:sp>
            <p:nvSpPr>
              <p:cNvPr id="26" name="TextovéPol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00000" y="5040000"/>
                <a:ext cx="1368152" cy="461665"/>
              </a:xfrm>
              <a:prstGeom prst="rect">
                <a:avLst/>
              </a:prstGeom>
              <a:blipFill rotWithShape="1">
                <a:blip r:embed="rId18"/>
                <a:stretch>
                  <a:fillRect l="-88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4714533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3" grpId="0"/>
      <p:bldP spid="8" grpId="0"/>
      <p:bldP spid="9" grpId="0"/>
      <p:bldP spid="11" grpId="0"/>
      <p:bldP spid="12" grpId="0"/>
      <p:bldP spid="13" grpId="0"/>
      <p:bldP spid="15" grpId="0"/>
      <p:bldP spid="16" grpId="0"/>
      <p:bldP spid="17" grpId="0"/>
      <p:bldP spid="18" grpId="0"/>
      <p:bldP spid="19" grpId="0"/>
      <p:bldP spid="21" grpId="0"/>
      <p:bldP spid="23" grpId="0"/>
      <p:bldP spid="24" grpId="0"/>
      <p:bldP spid="25" grpId="0"/>
      <p:bldP spid="26" grpId="0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3394</TotalTime>
  <Words>1931</Words>
  <Application>Microsoft Office PowerPoint</Application>
  <PresentationFormat>Předvádění na obrazovce (4:3)</PresentationFormat>
  <Paragraphs>411</Paragraphs>
  <Slides>25</Slides>
  <Notes>6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25</vt:i4>
      </vt:variant>
    </vt:vector>
  </HeadingPairs>
  <TitlesOfParts>
    <vt:vector size="31" baseType="lpstr">
      <vt:lpstr>Arial</vt:lpstr>
      <vt:lpstr>Cambria Math</vt:lpstr>
      <vt:lpstr>Symbol</vt:lpstr>
      <vt:lpstr>Tahoma</vt:lpstr>
      <vt:lpstr>Wingdings</vt:lpstr>
      <vt:lpstr>Prezentace školení zaměstnanců</vt:lpstr>
      <vt:lpstr>Shodnost trojúhelníků, středová souměrnost - opakování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Meznik</cp:lastModifiedBy>
  <cp:revision>514</cp:revision>
  <dcterms:created xsi:type="dcterms:W3CDTF">2012-01-02T08:14:14Z</dcterms:created>
  <dcterms:modified xsi:type="dcterms:W3CDTF">2020-10-06T09:58:11Z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