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40"/>
  </p:notesMasterIdLst>
  <p:handoutMasterIdLst>
    <p:handoutMasterId r:id="rId41"/>
  </p:handoutMasterIdLst>
  <p:sldIdLst>
    <p:sldId id="256" r:id="rId2"/>
    <p:sldId id="307" r:id="rId3"/>
    <p:sldId id="275" r:id="rId4"/>
    <p:sldId id="311" r:id="rId5"/>
    <p:sldId id="312" r:id="rId6"/>
    <p:sldId id="313" r:id="rId7"/>
    <p:sldId id="314" r:id="rId8"/>
    <p:sldId id="315" r:id="rId9"/>
    <p:sldId id="317" r:id="rId10"/>
    <p:sldId id="316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0206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Opakování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4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14,2%  ..................     x milionu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243409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539552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10,5 = 14,2 : 100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8680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14,2 </a:t>
            </a:r>
            <a:r>
              <a:rPr lang="cs-CZ" dirty="0"/>
              <a:t>·</a:t>
            </a:r>
            <a:r>
              <a:rPr lang="cs-CZ" dirty="0" smtClean="0"/>
              <a:t> 10,5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97600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149,1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06000" y="540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x = 1,491	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120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1,491 milionu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27611501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2232000"/>
            <a:ext cx="1757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23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5% z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664000"/>
            <a:ext cx="15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7% z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0" y="3096000"/>
            <a:ext cx="230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12% ze 7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52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45% ze 700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396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87% z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0" y="4392000"/>
            <a:ext cx="309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2,5% ze 120 000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4824000"/>
            <a:ext cx="261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125% ze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0" y="5256000"/>
            <a:ext cx="4446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0,3% z 5 600 000 obyvatel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0" y="56880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29% z 800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20000" y="6120000"/>
            <a:ext cx="2775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37,8% z 26,4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12000" y="223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7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988000" y="223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12000" y="306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84000" y="3528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564216" y="396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072127" y="4824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923928" y="439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44008" y="5256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852000" y="5688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240000" y="612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061791" y="2664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352960" y="2664000"/>
            <a:ext cx="879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4,9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563888" y="3096000"/>
            <a:ext cx="1009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0,84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635896" y="3528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315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779912" y="3960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smtClean="0"/>
              <a:t>1 740 </a:t>
            </a:r>
            <a:r>
              <a:rPr lang="cs-CZ" u="dbl" dirty="0" smtClean="0"/>
              <a:t>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139952" y="4392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315572" y="4824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80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860032" y="5256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16 800 obyvatel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067944" y="5688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232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491880" y="6120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9,979 2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681500" y="4849415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>
                <a:solidFill>
                  <a:srgbClr val="002060"/>
                </a:solidFill>
              </a:rPr>
              <a:t>p</a:t>
            </a:r>
            <a:r>
              <a:rPr lang="cs-CZ" sz="1200" b="1" i="1" dirty="0" smtClean="0">
                <a:solidFill>
                  <a:srgbClr val="002060"/>
                </a:solidFill>
              </a:rPr>
              <a:t>rocentová část může být větší než základ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46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Pračka stála původně 12 500 Kč. Nejdříve byla zlevněna o 12% </a:t>
            </a:r>
            <a:br>
              <a:rPr lang="cs-CZ" sz="2000" dirty="0" smtClean="0"/>
            </a:br>
            <a:r>
              <a:rPr lang="cs-CZ" sz="2000" dirty="0" smtClean="0"/>
              <a:t>a poté zdražena o 12% z nové ceny. Jaká byla cena pračky po zdražení?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12 500 Kč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5496" y="33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12 500 Kč : 100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815" y="3744000"/>
            <a:ext cx="302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88% ………… 125 Kč · 88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59832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125 Kč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2987824" y="3744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11 000 Kč</a:t>
            </a:r>
            <a:endParaRPr lang="cs-CZ" u="dbl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771800" y="3744000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55976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…………… 11 000 Kč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355976" y="3312000"/>
            <a:ext cx="367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1% ……………… 11 000 Kč : 100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884368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110 Kč 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427984" y="3744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112% …………..  110 Kč · 112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600238" y="3744000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847057" y="3744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12 320 Kč</a:t>
            </a:r>
            <a:endParaRPr lang="cs-CZ" u="dbl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9815" y="414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4427984" y="4140000"/>
            <a:ext cx="463968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3642" y="4365104"/>
            <a:ext cx="4508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Lze vypočítat 12% z původní ceny a poté slevu odečíst nebo vypočíst kolik procent z původní ceny bude stát pračka po slevě a poté vypočíst novou procentovou část.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493649" y="4365104"/>
            <a:ext cx="4508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Lze vypočítat 12% z nové ceny a poté zdraženou částku přičíst nebo vypočíst kolik procent z nové ceny bude stát pračka po zdražení a poté vypočíst konečnou procentovou část.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16024" y="5712295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 zdražení bude pračka stát 12 320 Kč.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47126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22" grpId="0"/>
      <p:bldP spid="22" grpId="1"/>
      <p:bldP spid="24" grpId="0"/>
      <p:bldP spid="24" grpId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Oblek, který stál původně 4 500 Kč byl zlevněn o 16%. Vypočtěte novou cenu obleku.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3 780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61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počet procent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základ</a:t>
            </a:r>
            <a:endParaRPr lang="cs-CZ" sz="36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</a:t>
            </a:r>
            <a:endParaRPr lang="cs-CZ" sz="3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p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31161131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2574309"/>
            <a:ext cx="876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Do školy chodí 400 žáků, z nichž 180 (tj. 45%) jsou dívky.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je ve škole dívek?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je ve škole chlapců?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žáků jsou dívky?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žáků jsou chlapci?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400 žáků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180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220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180 dívek, 220 chlapců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45%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55%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6467521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168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Důchod pobírá 2,31 milionu z nich. Kolik procent obyvatel pobírá důchod?</a:t>
            </a:r>
            <a:r>
              <a:rPr lang="cs-CZ" sz="2000" baseline="30000" dirty="0" smtClean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800000" y="2492896"/>
            <a:ext cx="73685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http</a:t>
            </a:r>
            <a:r>
              <a:rPr lang="cs-CZ" sz="1000" dirty="0"/>
              <a:t>://www.mediafax.cz/ekonomika/3310042-V-Cesku-vzrostl-pocet-duchodcu-prumerna-penze-presahuje-deset-tisic-korun)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80000" y="270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06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000" y="342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.......................10,5 milionu : 100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78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 .......................2,31 milionu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5220000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22% důchodců.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516216" y="306000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základ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516216" y="34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516216" y="414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počtu %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" y="558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výpočtu procentové části: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40000" y="558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Určíme základ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140000" y="594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140000" y="6300000"/>
            <a:ext cx="518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Procentovou část vydělíme 1% ze základu.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96000" y="4140000"/>
            <a:ext cx="38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396000" y="4140000"/>
            <a:ext cx="399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2,31 milionu : 0,105 milionu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319972" y="34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0,105 milionu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6000" y="4500000"/>
            <a:ext cx="399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22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 flipV="1">
            <a:off x="396000" y="4860000"/>
            <a:ext cx="38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396000" y="4860000"/>
            <a:ext cx="38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22%  .......................2,31 milionu	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13923714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  <p:bldP spid="22" grpId="0"/>
      <p:bldP spid="23" grpId="0"/>
      <p:bldP spid="2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/>
              <a:t>Výpočet počtu procent– </a:t>
            </a:r>
            <a:r>
              <a:rPr lang="cs-CZ" sz="3200" dirty="0" smtClean="0"/>
              <a:t>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žilo na konci roku 2011 10,5 milionu obyvatel. Důchod pobírá 2,31 milionu z nich. Kolik procent obyvatel pobírá důchod?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891691" y="2573615"/>
            <a:ext cx="74405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1 - http://www.mediafax.cz/ekonomika/3310042-V-Cesku-vzrostl-pocet-duchodcu-prumerna-penze-presahuje-deset-tisic-korun)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30668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x%  ...................... 2,31 milionu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300000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žilo na konci roku 2011 22% důchodců.</a:t>
            </a:r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11560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100 = 2,31 : 10,5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9552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10,5 · x = 2,31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39552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10,5 · x = 231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0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22</a:t>
            </a:r>
            <a:endParaRPr lang="cs-CZ" u="dbl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206534" y="5436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231 : 10,5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06945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1948770"/>
            <a:ext cx="705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kolik procent je: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41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21 ze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844000"/>
            <a:ext cx="173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42 m z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0" y="3276000"/>
            <a:ext cx="230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301 m ze 7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70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 g ze 300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414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125 ha z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0" y="4572000"/>
            <a:ext cx="309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1 800 Kč ze 120 000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5004000"/>
            <a:ext cx="318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80 zákusků ze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1" y="5436000"/>
            <a:ext cx="3181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7 200 lidí ze 3 000 000 lidí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0" y="58680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364 párů bot z 800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20000" y="6300000"/>
            <a:ext cx="194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9,847 2 z 26,4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48000" y="2412000"/>
            <a:ext cx="223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21 je 15% ze 140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024000" y="2412000"/>
            <a:ext cx="62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276000"/>
            <a:ext cx="527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48000" y="3708000"/>
            <a:ext cx="58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816000" y="4140000"/>
            <a:ext cx="64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644000" y="5004000"/>
            <a:ext cx="47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356000" y="4572000"/>
            <a:ext cx="64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80000" y="5472000"/>
            <a:ext cx="62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718951" y="5867894"/>
            <a:ext cx="55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348000" y="6300000"/>
            <a:ext cx="59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188287" y="2880000"/>
            <a:ext cx="51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492000" y="2844000"/>
            <a:ext cx="246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42 m je 60% ze 70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3276000"/>
            <a:ext cx="302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301 m je 4,3% ze 7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708000" y="3708000"/>
            <a:ext cx="2470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45 g je 15% ze 300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176000" y="4140000"/>
            <a:ext cx="32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125 ha je 6,25% z 2 000 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716000" y="4572000"/>
            <a:ext cx="360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1 800 Kč je 1,5% ze 120 000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004000" y="5004000"/>
            <a:ext cx="376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80 zákusků je 125% ze 64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040000" y="5472000"/>
            <a:ext cx="409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7 200 lidí je 0,24% ze 3 000 000 lidí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112000" y="5868000"/>
            <a:ext cx="397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364 párů bot je 45,5% z 800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744000" y="6300000"/>
            <a:ext cx="329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9,847 2 je 37,3% z 26,4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040000" y="5050166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 smtClean="0">
                <a:solidFill>
                  <a:srgbClr val="002060"/>
                </a:solidFill>
              </a:rPr>
              <a:t>Počet procent může být větší než 100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958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Kolečkové brusle byla zlevněny z 1 550 Kč na 1 302 Kč. </a:t>
            </a:r>
            <a:br>
              <a:rPr lang="cs-CZ" sz="2000" dirty="0" smtClean="0"/>
            </a:br>
            <a:r>
              <a:rPr lang="cs-CZ" sz="2000" dirty="0" smtClean="0"/>
              <a:t>Kolik % činí sleva?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1 550 Kč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5496" y="33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1 550 Kč : 100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6000" y="3744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………… 1 302 Kč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59832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15,5 Kč</a:t>
            </a:r>
            <a:endParaRPr lang="cs-CZ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9815" y="414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229925" y="5880809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Brusle byly zlevněny o 16%.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8000" y="4680000"/>
            <a:ext cx="165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84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500000" y="3456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1 550 Kč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500000" y="3888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1 550 Kč : 100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452320" y="3888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15,5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500000" y="4320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x% ………… 248 Kč 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4572000" y="468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4572000" y="5148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x = 16</a:t>
            </a:r>
            <a:endParaRPr lang="cs-CZ" u="dbl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500000" y="2916000"/>
            <a:ext cx="88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Sleva: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228185" y="2916000"/>
            <a:ext cx="2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1 550 Kč – 1 302 Kč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7414628" y="2916000"/>
            <a:ext cx="11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248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927013" y="5112000"/>
            <a:ext cx="1088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100 - 84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72000" y="5112000"/>
            <a:ext cx="88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Sleva: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124000" y="5112000"/>
            <a:ext cx="108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16</a:t>
            </a:r>
            <a:endParaRPr lang="cs-CZ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872000" y="5112000"/>
            <a:ext cx="333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35275" y="511200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Vypočetli jsme, kolik % ze základu (původní ceny) je nová cena, </a:t>
            </a:r>
            <a:br>
              <a:rPr lang="cs-CZ" dirty="0" smtClean="0"/>
            </a:br>
            <a:r>
              <a:rPr lang="cs-CZ" dirty="0" smtClean="0"/>
              <a:t>a proto musíme ještě vypočíst, kolik procent činí sleva.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572000" y="2946693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Vypočteme nejdříve kolik činí sleva v Kč a až potom vypočteme, kolik procent je tato sleva.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572000" y="4716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248 Kč : 15,5 Kč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08000" y="4248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</a:t>
            </a:r>
            <a:r>
              <a:rPr lang="cs-CZ" smtClean="0"/>
              <a:t>= </a:t>
            </a:r>
            <a:r>
              <a:rPr lang="cs-CZ" smtClean="0"/>
              <a:t>1302 </a:t>
            </a:r>
            <a:r>
              <a:rPr lang="cs-CZ" dirty="0" smtClean="0"/>
              <a:t>Kč : 15,5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61763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6" grpId="0"/>
      <p:bldP spid="7" grpId="0"/>
      <p:bldP spid="8" grpId="0"/>
      <p:bldP spid="23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2" grpId="0"/>
      <p:bldP spid="2" grpId="1"/>
      <p:bldP spid="39" grpId="0"/>
      <p:bldP spid="39" grpId="1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2157971"/>
            <a:ext cx="416242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43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Jednička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752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Dvojka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5184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Trojka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616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Čtyřka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6048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Pětka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6480000"/>
            <a:ext cx="104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080000" y="4320000"/>
            <a:ext cx="589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080000" y="5184000"/>
            <a:ext cx="52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080000" y="5616000"/>
            <a:ext cx="54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80000" y="6048000"/>
            <a:ext cx="589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080000" y="6480000"/>
            <a:ext cx="7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80000" y="4752000"/>
            <a:ext cx="4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112715" y="6480000"/>
            <a:ext cx="49593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ovéPole 3"/>
          <p:cNvSpPr txBox="1"/>
          <p:nvPr/>
        </p:nvSpPr>
        <p:spPr>
          <a:xfrm>
            <a:off x="6660232" y="259089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5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023726" y="2937717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4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5614809" y="387648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3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7257783" y="496249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2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7668344" y="316855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1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7174" name="TextovéPole 7173"/>
          <p:cNvSpPr txBox="1"/>
          <p:nvPr/>
        </p:nvSpPr>
        <p:spPr>
          <a:xfrm>
            <a:off x="0" y="1980000"/>
            <a:ext cx="606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jednotlivých známek z matematiky v sedmé třídě: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22210" y="2452390"/>
            <a:ext cx="41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7956376" y="6032996"/>
            <a:ext cx="4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717389" y="3604946"/>
            <a:ext cx="52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614809" y="2204864"/>
            <a:ext cx="54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575185" y="1830263"/>
            <a:ext cx="589103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-45149" y="3888000"/>
            <a:ext cx="130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Známka</a:t>
            </a:r>
            <a:endParaRPr lang="cs-CZ" b="1" i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99592" y="3888000"/>
            <a:ext cx="103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Počet</a:t>
            </a:r>
            <a:endParaRPr lang="cs-CZ" b="1" i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0" y="2340000"/>
            <a:ext cx="3711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Jakou část z celkového počtu tvoří jednotlivé známky (zapiš zlomkem a pomocí desetinného čísla).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1656000" y="3888000"/>
            <a:ext cx="103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Zlomek</a:t>
            </a:r>
            <a:endParaRPr lang="cs-CZ" b="1" i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520000" y="3887129"/>
            <a:ext cx="130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Des. číslo</a:t>
            </a:r>
            <a:endParaRPr lang="cs-CZ" b="1" i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736000" y="6048000"/>
            <a:ext cx="81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0,05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1800000" y="4248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248000"/>
                <a:ext cx="1036322" cy="501419"/>
              </a:xfrm>
              <a:prstGeom prst="rect">
                <a:avLst/>
              </a:prstGeom>
              <a:blipFill rotWithShape="1">
                <a:blip r:embed="rId3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1800000" y="4680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680000"/>
                <a:ext cx="1036322" cy="501419"/>
              </a:xfrm>
              <a:prstGeom prst="rect">
                <a:avLst/>
              </a:prstGeom>
              <a:blipFill rotWithShape="1">
                <a:blip r:embed="rId4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1800000" y="5112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112000"/>
                <a:ext cx="1036322" cy="50141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1800000" y="5544000"/>
                <a:ext cx="1036322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cs-CZ" sz="1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544000"/>
                <a:ext cx="1036322" cy="50141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1800000" y="5976000"/>
                <a:ext cx="518870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1400" b="0" i="1" dirty="0" smtClean="0">
                              <a:latin typeface="Cambria Math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5976000"/>
                <a:ext cx="518870" cy="5014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ovéPole 66"/>
          <p:cNvSpPr txBox="1"/>
          <p:nvPr/>
        </p:nvSpPr>
        <p:spPr>
          <a:xfrm>
            <a:off x="1800000" y="6480000"/>
            <a:ext cx="518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736000" y="5616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0,10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2736000" y="5184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0,20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736000" y="4752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0,40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2736000" y="4320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0,25</a:t>
            </a:r>
            <a:endParaRPr lang="cs-CZ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707904" y="3888000"/>
            <a:ext cx="130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Procenta</a:t>
            </a:r>
            <a:endParaRPr lang="cs-CZ" b="1" i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924000" y="4320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25%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3924000" y="4752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40%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24000" y="5184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20%</a:t>
            </a:r>
            <a:endParaRPr lang="cs-CZ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924000" y="5616000"/>
            <a:ext cx="6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10%</a:t>
            </a:r>
            <a:endParaRPr lang="cs-CZ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032000" y="6048000"/>
            <a:ext cx="81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5%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2736000" y="6480000"/>
            <a:ext cx="518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852000" y="6480000"/>
            <a:ext cx="91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100%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3240000"/>
            <a:ext cx="431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Nakonec vyjádříme počty v procentech.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63893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/>
      <p:bldP spid="29" grpId="0"/>
      <p:bldP spid="30" grpId="0"/>
      <p:bldP spid="31" grpId="0"/>
      <p:bldP spid="32" grpId="0"/>
      <p:bldP spid="7174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  <p:bldP spid="58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počtu procent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Televizor LG  s úhlopříčkou 94 cm stojí 12 500 Kč. Obdobný televizor Samsung stojí 13 375 Kč. Vypočtěte o kolik procent je dražší televizor Samsung.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o</a:t>
            </a:r>
            <a:r>
              <a:rPr lang="cs-CZ" sz="2400" b="1" dirty="0" smtClean="0">
                <a:solidFill>
                  <a:srgbClr val="FF0000"/>
                </a:solidFill>
              </a:rPr>
              <a:t> 7%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216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základ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z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5332394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2574309"/>
            <a:ext cx="876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Ve městě žije 8 000 lidí, z nichž 4 880 (tj. 61%) pracuje.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lidí pracuje?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lidí nepracuje?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lidí pracuje?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lidí nepracuje?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8 000 lidí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4 880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3 120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4 880 lidí, 3 120 lidí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61%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39%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8646073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168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nastoupilo do 1. tříd 101 tisíc dětí, což bylo asi 12,7% všech žáků ZŠ. Kolik žáků chodilo v ČR do ZŠ? </a:t>
            </a:r>
            <a:r>
              <a:rPr lang="cs-CZ" sz="1600" b="1" dirty="0" smtClean="0"/>
              <a:t>(výsledek vhodně zaokrouhli)</a:t>
            </a:r>
            <a:r>
              <a:rPr lang="cs-CZ" sz="2000" baseline="30000" dirty="0" smtClean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12168" y="2492896"/>
            <a:ext cx="5940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</a:t>
            </a:r>
            <a:r>
              <a:rPr lang="cs-CZ" sz="1000" dirty="0"/>
              <a:t>http://www.tydenik-skolstvi.cz/archiv-cisel/2011/28/zacatek-skolniho-roku-2011-2012-pocty-zaku/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80000" y="270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06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12,7%  ................. 101 tisíc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000" y="342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.......................101 000 : 12,7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6000" y="3780000"/>
            <a:ext cx="37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................... 7 953 · 100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22" y="4581128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chodilo do ZŠ asi 795 300 žáků.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480000" y="306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p</a:t>
            </a:r>
            <a:r>
              <a:rPr lang="cs-CZ" b="1" i="1" dirty="0" smtClean="0"/>
              <a:t>rocentová část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480000" y="34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480000" y="378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v</a:t>
            </a:r>
            <a:r>
              <a:rPr lang="cs-CZ" b="1" i="1" dirty="0" smtClean="0"/>
              <a:t>ýpočet základu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6000" y="5013176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</a:t>
            </a:r>
            <a:r>
              <a:rPr lang="cs-CZ" b="1" smtClean="0"/>
              <a:t>výpočtu základu: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40000" y="5400000"/>
            <a:ext cx="69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Najdeme procentovou část příslušnou počtu procent.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40000" y="5760000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 tak, že procentovou část dělíme počtem procent.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40000" y="6120000"/>
            <a:ext cx="853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1% základu násobíme 100.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96000" y="4140000"/>
            <a:ext cx="46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3862555" y="3780000"/>
            <a:ext cx="150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795 300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34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7 953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71559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/>
              <a:t>Výpočet </a:t>
            </a:r>
            <a:r>
              <a:rPr lang="cs-CZ" sz="3200" dirty="0" smtClean="0"/>
              <a:t>základu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V České republice nastoupilo do 1. tříd 101 tisíc dětí, což bylo asi 12,7% všech žáků ZŠ. Kolik žáků chodilo v ČR do ZŠ? </a:t>
            </a:r>
            <a:r>
              <a:rPr lang="cs-CZ" sz="1600" b="1" dirty="0"/>
              <a:t>(výsledek vhodně zaokrouhli)</a:t>
            </a:r>
            <a:r>
              <a:rPr lang="cs-CZ" sz="2000" baseline="30000" dirty="0"/>
              <a:t>1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259843" y="2573615"/>
            <a:ext cx="60646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1 - http://www.tydenik-skolstvi.cz/archiv-</a:t>
            </a:r>
            <a:r>
              <a:rPr lang="cs-CZ" sz="1000" dirty="0" err="1"/>
              <a:t>cisel</a:t>
            </a:r>
            <a:r>
              <a:rPr lang="cs-CZ" sz="1000" dirty="0"/>
              <a:t>/2011/28/zacatek-skolniho-roku-2011-2012-pocty-zaku)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30668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12,7%  ................ 101 000 dětí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3419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          x dětí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300000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/>
              <a:t>V České republice chodilo do ZŠ asi 795 300 žáků.</a:t>
            </a:r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11560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101 000 = 100 : 12,7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99051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 · x = 101 000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90510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12,7 · x = 10 100 000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38582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795 300</a:t>
            </a:r>
            <a:endParaRPr lang="cs-CZ" u="dbl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638582" y="5436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10 100 000 : 12,7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4302388"/>
            <a:ext cx="34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262624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1948770"/>
            <a:ext cx="705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základ, z něhož 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41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7% je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844000"/>
            <a:ext cx="173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5% je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1" y="3276000"/>
            <a:ext cx="194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125% je 8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70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45% je 202,5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414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12,5% je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1" y="4572000"/>
            <a:ext cx="251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18% je 720 000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5004000"/>
            <a:ext cx="251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80% je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1" y="5436000"/>
            <a:ext cx="2282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0,6% je 3 000 lidí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1" y="5868000"/>
            <a:ext cx="273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47,5% je 380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19999" y="6300000"/>
            <a:ext cx="2159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</a:t>
            </a:r>
            <a:r>
              <a:rPr lang="cs-CZ" dirty="0"/>
              <a:t>39,3% je </a:t>
            </a:r>
            <a:r>
              <a:rPr lang="cs-CZ" dirty="0" smtClean="0"/>
              <a:t>10,3752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48000" y="2412000"/>
            <a:ext cx="223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2000 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024000" y="2412000"/>
            <a:ext cx="62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420000" y="3276000"/>
            <a:ext cx="527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491880" y="3708000"/>
            <a:ext cx="58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816000" y="4140000"/>
            <a:ext cx="64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884573" y="5004000"/>
            <a:ext cx="47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851920" y="4572000"/>
            <a:ext cx="64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779912" y="5472000"/>
            <a:ext cx="62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139952" y="5867894"/>
            <a:ext cx="55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635896" y="6300000"/>
            <a:ext cx="599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131840" y="2880000"/>
            <a:ext cx="51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492000" y="2844000"/>
            <a:ext cx="246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1 400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3276000"/>
            <a:ext cx="200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6,4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902028" y="3708000"/>
            <a:ext cx="188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450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176000" y="4140000"/>
            <a:ext cx="32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16 000 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211960" y="4572000"/>
            <a:ext cx="360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4 000 000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283968" y="5004000"/>
            <a:ext cx="376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80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139952" y="5472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500 000 lidí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427984" y="5868000"/>
            <a:ext cx="397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800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995936" y="6300000"/>
            <a:ext cx="329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Základ je 26,4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681500" y="3322166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 smtClean="0">
                <a:solidFill>
                  <a:srgbClr val="002060"/>
                </a:solidFill>
              </a:rPr>
              <a:t>Procentová  část může být větší než základ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5463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Lyžařská bunda byla zlevněna o 35% na nynějších 2 470 Kč. </a:t>
            </a:r>
            <a:br>
              <a:rPr lang="cs-CZ" sz="2000" dirty="0" smtClean="0"/>
            </a:br>
            <a:r>
              <a:rPr lang="cs-CZ" sz="2000" dirty="0" smtClean="0"/>
              <a:t>Kolik korun stála původně?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29925" y="558924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Lyžařská bunda stála původně 3 800 Kč.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40000" y="342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65% …….… 2 470 Kč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40000" y="3852000"/>
            <a:ext cx="29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2 470 Kč : 65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212000" y="385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38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440000" y="4284000"/>
            <a:ext cx="32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38 Kč · 100 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1440000" y="4644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440000" y="2880000"/>
            <a:ext cx="136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Nová cena: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736000" y="2880000"/>
            <a:ext cx="172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- 35%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068000" y="2880000"/>
            <a:ext cx="11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65%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2928670"/>
            <a:ext cx="3879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Poněvadž sleva činí 35% z původní ceny, je její nová cena 65% </a:t>
            </a:r>
            <a:br>
              <a:rPr lang="cs-CZ" dirty="0" smtClean="0"/>
            </a:br>
            <a:r>
              <a:rPr lang="cs-CZ" dirty="0" smtClean="0"/>
              <a:t>(100% - 35%) z původní ceny.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440000" y="4680000"/>
            <a:ext cx="313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100% ……… 3 800 Kč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27814866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2" grpId="0"/>
      <p:bldP spid="2" grpId="1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základu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Kniha Fantazii </a:t>
            </a:r>
            <a:r>
              <a:rPr lang="cs-CZ" sz="2000" b="1" dirty="0"/>
              <a:t>se meze nekladou </a:t>
            </a:r>
            <a:r>
              <a:rPr lang="cs-CZ" sz="2000" b="1" dirty="0" smtClean="0"/>
              <a:t>od J</a:t>
            </a:r>
            <a:r>
              <a:rPr lang="cs-CZ" sz="2000" b="1" dirty="0"/>
              <a:t>. D. </a:t>
            </a:r>
            <a:r>
              <a:rPr lang="cs-CZ" sz="2000" b="1" dirty="0" err="1" smtClean="0"/>
              <a:t>Robba</a:t>
            </a:r>
            <a:r>
              <a:rPr lang="cs-CZ" sz="2000" b="1" dirty="0" smtClean="0"/>
              <a:t> se prodávala za 285 Kč. Vypočtěte její velkoobchodní cenu (bez DPH), víte-li, že v roce 2012 byla DPH na knihy 14%.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663498" y="6324128"/>
            <a:ext cx="144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250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835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bg2"/>
                </a:solidFill>
              </a:rPr>
              <a:t>základ</a:t>
            </a:r>
            <a:endParaRPr lang="cs-CZ" sz="3600" b="1" dirty="0">
              <a:solidFill>
                <a:schemeClr val="bg2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bg2"/>
                </a:solidFill>
              </a:rPr>
              <a:t>z</a:t>
            </a:r>
            <a:endParaRPr lang="cs-CZ" sz="3600" b="1" dirty="0">
              <a:solidFill>
                <a:schemeClr val="bg2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42939194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91960" y="214313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 smtClean="0"/>
              <a:t>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512" y="191683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Boty, jejichž </a:t>
            </a:r>
            <a:r>
              <a:rPr lang="cs-CZ" b="1" dirty="0"/>
              <a:t>původní cena byla </a:t>
            </a:r>
            <a:r>
              <a:rPr lang="cs-CZ" b="1" dirty="0" smtClean="0"/>
              <a:t>2 600 </a:t>
            </a:r>
            <a:r>
              <a:rPr lang="cs-CZ" b="1" dirty="0"/>
              <a:t>Kč, </a:t>
            </a:r>
            <a:r>
              <a:rPr lang="cs-CZ" b="1" dirty="0" smtClean="0"/>
              <a:t>byly </a:t>
            </a:r>
            <a:r>
              <a:rPr lang="cs-CZ" b="1" dirty="0"/>
              <a:t>dvakrát </a:t>
            </a:r>
            <a:r>
              <a:rPr lang="cs-CZ" b="1" dirty="0" smtClean="0"/>
              <a:t>zlevněny. </a:t>
            </a:r>
            <a:r>
              <a:rPr lang="cs-CZ" b="1" dirty="0"/>
              <a:t>Nejprve o 15 %, později o 10 % z nové ceny. Určete konečnou cenu </a:t>
            </a:r>
            <a:r>
              <a:rPr lang="cs-CZ" b="1" dirty="0" smtClean="0"/>
              <a:t>bot </a:t>
            </a:r>
            <a:r>
              <a:rPr lang="cs-CZ" b="1" dirty="0"/>
              <a:t>a počet procent, o něž </a:t>
            </a:r>
            <a:r>
              <a:rPr lang="cs-CZ" b="1" dirty="0" smtClean="0"/>
              <a:t>byly zlevněny celkem.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1022" y="306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2 600 Kč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01022" y="3420000"/>
            <a:ext cx="284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85%  ................... x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228184" y="3060000"/>
            <a:ext cx="306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 2 600 Kč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63303" y="3038423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85% ze základu je procentová část udávající novou cenu bot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631798" y="2655496"/>
            <a:ext cx="177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Nový základ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01022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281022" y="396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: 2 600 =  85 : 100</a:t>
            </a:r>
            <a:endParaRPr lang="cs-CZ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 flipV="1">
            <a:off x="101022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/>
          <p:nvPr/>
        </p:nvCxnSpPr>
        <p:spPr bwMode="auto">
          <a:xfrm flipV="1">
            <a:off x="3017022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461022" y="432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 85 · 2 600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61022" y="468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 221 000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37022" y="504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2 210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037022" y="540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2 210 Kč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03848" y="3420000"/>
            <a:ext cx="37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90 %  .............. y Kč</a:t>
            </a:r>
            <a:endParaRPr lang="cs-CZ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3197006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se šipkou 32"/>
          <p:cNvCxnSpPr/>
          <p:nvPr/>
        </p:nvCxnSpPr>
        <p:spPr bwMode="auto">
          <a:xfrm flipV="1">
            <a:off x="3131840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Přímá spojnice se šipkou 40"/>
          <p:cNvCxnSpPr/>
          <p:nvPr/>
        </p:nvCxnSpPr>
        <p:spPr bwMode="auto">
          <a:xfrm flipV="1">
            <a:off x="5969006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377006" y="396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2 210 =  90 : 100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557006" y="432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 90 · 2 210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557006" y="468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 198 900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139952" y="504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 1 989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139952" y="540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 1 989 Kč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136141" y="307986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90% ze základu je procentová část udávající novou cenu bot</a:t>
            </a:r>
            <a:endParaRPr lang="cs-CZ" b="1" i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370280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3413006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71022" y="57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413006" y="57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413006" y="579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se šipkou 54"/>
          <p:cNvCxnSpPr/>
          <p:nvPr/>
        </p:nvCxnSpPr>
        <p:spPr bwMode="auto">
          <a:xfrm flipV="1">
            <a:off x="6228184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 flipV="1">
            <a:off x="8964488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131840" y="3014668"/>
            <a:ext cx="306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 2 210 Kč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300192" y="3419708"/>
            <a:ext cx="241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%  ................ 611Kč</a:t>
            </a:r>
            <a:endParaRPr lang="cs-CZ" dirty="0"/>
          </a:p>
        </p:txBody>
      </p:sp>
      <p:cxnSp>
        <p:nvCxnSpPr>
          <p:cNvPr id="59" name="Přímá spojnice 58"/>
          <p:cNvCxnSpPr/>
          <p:nvPr/>
        </p:nvCxnSpPr>
        <p:spPr bwMode="auto">
          <a:xfrm>
            <a:off x="6156176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372200" y="396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: 100 =  611 : 2 600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192000" y="432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2 600 </a:t>
            </a:r>
            <a:r>
              <a:rPr lang="cs-CZ" dirty="0"/>
              <a:t>· </a:t>
            </a:r>
            <a:r>
              <a:rPr lang="cs-CZ" dirty="0" smtClean="0"/>
              <a:t>z =  611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6192000" y="468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2 600 </a:t>
            </a:r>
            <a:r>
              <a:rPr lang="cs-CZ" dirty="0"/>
              <a:t>· </a:t>
            </a:r>
            <a:r>
              <a:rPr lang="cs-CZ" dirty="0" smtClean="0"/>
              <a:t>z =  61 100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6984000" y="5040000"/>
            <a:ext cx="1653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 23,5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6706288" y="2780928"/>
            <a:ext cx="22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Původní základ</a:t>
            </a:r>
            <a:endParaRPr lang="cs-CZ" b="1" i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6630822" y="3910865"/>
            <a:ext cx="22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Celková sleva</a:t>
            </a:r>
            <a:endParaRPr lang="cs-CZ" b="1" i="1" dirty="0"/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6228184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6228000" y="543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262008" y="59492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Vypočteme cenu po prvním zlevnění</a:t>
            </a:r>
            <a:endParaRPr lang="cs-CZ" b="1" i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304734" y="598615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Vypočteme cenu po druhém zlevnění</a:t>
            </a:r>
            <a:endParaRPr lang="cs-CZ" b="1" i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91170" y="6309319"/>
            <a:ext cx="716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Konečná cena bot je 1 989 Kč a celková sleva činí 23,5%.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662023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4" dur="6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8" grpId="0"/>
      <p:bldP spid="29" grpId="0"/>
      <p:bldP spid="5" grpId="0" build="allAtOnce"/>
      <p:bldP spid="5" grpId="1" build="allAtOnce"/>
      <p:bldP spid="35" grpId="0" build="allAtOnce"/>
      <p:bldP spid="35" grpId="1" build="allAtOnce"/>
      <p:bldP spid="22" grpId="0"/>
      <p:bldP spid="25" grpId="0"/>
      <p:bldP spid="26" grpId="0"/>
      <p:bldP spid="27" grpId="0"/>
      <p:bldP spid="30" grpId="0"/>
      <p:bldP spid="31" grpId="0"/>
      <p:bldP spid="42" grpId="0"/>
      <p:bldP spid="44" grpId="0"/>
      <p:bldP spid="45" grpId="0"/>
      <p:bldP spid="46" grpId="0"/>
      <p:bldP spid="47" grpId="0"/>
      <p:bldP spid="48" grpId="0" build="allAtOnce"/>
      <p:bldP spid="48" grpId="1" build="allAtOnce"/>
      <p:bldP spid="57" grpId="0"/>
      <p:bldP spid="58" grpId="0"/>
      <p:bldP spid="60" grpId="0"/>
      <p:bldP spid="61" grpId="0"/>
      <p:bldP spid="62" grpId="0"/>
      <p:bldP spid="63" grpId="0"/>
      <p:bldP spid="64" grpId="0" build="allAtOnce"/>
      <p:bldP spid="64" grpId="1" build="allAtOnce"/>
      <p:bldP spid="65" grpId="0" build="allAtOnce"/>
      <p:bldP spid="65" grpId="1" build="allAtOnce"/>
      <p:bldP spid="68" grpId="0" build="allAtOnce"/>
      <p:bldP spid="68" grpId="1" build="allAtOnce"/>
      <p:bldP spid="69" grpId="0" build="allAtOnce"/>
      <p:bldP spid="69" grpId="1" build="allAtOnce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5" y="197284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Procenta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(%) tedy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slouží k vyjádření části celku, podobně jako zlomky nebo desetinná čísla.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09167" y="3255367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procento (1%) 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780928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100%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198836" y="3779636"/>
            <a:ext cx="111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0,01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308845" y="3789218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setina 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464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blipFill rotWithShape="1">
                <a:blip r:embed="rId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104000" y="446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0,02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256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10%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652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20%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6048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25%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444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50%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86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𝟓𝟎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04000" y="4860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0,05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04000" y="5256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0,10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104000" y="5652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0,20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4000" y="6048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0,25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04000" y="644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0,50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 </a:t>
            </a:r>
            <a:r>
              <a:rPr lang="cs-CZ" sz="2000" dirty="0"/>
              <a:t>Leták z obchodu hlásá, že po 30% slevě stojí </a:t>
            </a:r>
            <a:r>
              <a:rPr lang="cs-CZ" sz="2000" dirty="0" smtClean="0"/>
              <a:t>svetr </a:t>
            </a:r>
            <a:r>
              <a:rPr lang="cs-CZ" sz="2000" dirty="0"/>
              <a:t>476 korun. Jaká byla původní cena?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50056" y="2996952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70%  ................ 476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22663" y="3372799"/>
            <a:ext cx="3419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x Kč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21827" y="6299999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Původní cena svetru byla 680 Kč.</a:t>
            </a:r>
            <a:endParaRPr lang="cs-CZ" sz="1700" b="1" dirty="0"/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024000" y="3132000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395536" y="3132000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84000" y="396000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476 = 100 : 70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828000" y="432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· x = 476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2800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· x = 47 600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96000" y="540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680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296000" y="504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47 600 : 70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754907"/>
            <a:ext cx="2699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446772" y="2964686"/>
            <a:ext cx="544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je počet procent příslušející nové ceně svetru</a:t>
            </a:r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864000" y="6120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64000" y="6156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129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680 Kč</a:t>
            </a:r>
            <a:endParaRPr lang="cs-CZ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864000" y="5760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548506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  <p:bldP spid="17" grpId="0"/>
      <p:bldP spid="17" grpId="1"/>
      <p:bldP spid="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 </a:t>
            </a:r>
            <a:r>
              <a:rPr lang="cs-CZ" sz="2000" dirty="0"/>
              <a:t>Množství krve v lidském těle je přibližně 7,6% hmotnosti těla. Kolik kilogramů krve je v těle </a:t>
            </a:r>
            <a:r>
              <a:rPr lang="cs-CZ" sz="2000" dirty="0" smtClean="0"/>
              <a:t>dospělého člověka </a:t>
            </a:r>
            <a:r>
              <a:rPr lang="cs-CZ" sz="2000" dirty="0"/>
              <a:t>o hmotnosti 75kg.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0" y="3600000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75 kg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864000" y="414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 75 kg : 100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77691" y="5445224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Člověk vážící 75 kg má asi 5,7 kg krve.</a:t>
            </a:r>
            <a:endParaRPr lang="cs-CZ" sz="17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816722" y="4467285"/>
            <a:ext cx="93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636000" y="4140000"/>
            <a:ext cx="13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0,75 kg</a:t>
            </a:r>
            <a:endParaRPr lang="cs-CZ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4068000" y="5040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20000" y="4680000"/>
            <a:ext cx="336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7,6%  ................. 0,75 kg · 7,6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852000" y="4680000"/>
            <a:ext cx="13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5,7 kg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4068000" y="5076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5184001" y="3599999"/>
            <a:ext cx="1692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</a:t>
            </a:r>
            <a:endParaRPr lang="cs-CZ" sz="17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184000" y="4140000"/>
            <a:ext cx="10441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1 %</a:t>
            </a:r>
            <a:endParaRPr lang="cs-CZ" sz="17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184000" y="4680000"/>
            <a:ext cx="241233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procentová část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37055830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7" grpId="0"/>
      <p:bldP spid="20" grpId="0"/>
      <p:bldP spid="28" grpId="0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Ze </a:t>
            </a:r>
            <a:r>
              <a:rPr lang="cs-CZ" sz="2000" dirty="0"/>
              <a:t>120 tulipánů na zahradě je 45 červených, 66 žlutých, zbytek jsou žíhané. </a:t>
            </a:r>
            <a:r>
              <a:rPr lang="cs-CZ" sz="2000" dirty="0" smtClean="0"/>
              <a:t> Kolik </a:t>
            </a:r>
            <a:r>
              <a:rPr lang="cs-CZ" sz="2000" dirty="0"/>
              <a:t>procent tulipánů </a:t>
            </a:r>
            <a:r>
              <a:rPr lang="cs-CZ" sz="2000" dirty="0" smtClean="0"/>
              <a:t>na zahradě </a:t>
            </a:r>
            <a:r>
              <a:rPr lang="cs-CZ" sz="2000" dirty="0"/>
              <a:t>je žíhaných?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3420000"/>
            <a:ext cx="356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120 tulipánů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835696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%  ................. 9 tulipánů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59632" y="6381327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zahradě roste 7,5% žíhaných tulipánů.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93490" y="2880000"/>
            <a:ext cx="266726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Počet žíhaných tulipánů:</a:t>
            </a:r>
            <a:endParaRPr lang="cs-CZ" sz="17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752690" y="2880000"/>
            <a:ext cx="18257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120 – (45 + 66)</a:t>
            </a:r>
            <a:endParaRPr lang="cs-CZ" sz="17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356000" y="2880000"/>
            <a:ext cx="150779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= 120 – 111</a:t>
            </a:r>
            <a:endParaRPr lang="cs-CZ" sz="17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544000" y="2880000"/>
            <a:ext cx="150779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= 9</a:t>
            </a:r>
            <a:endParaRPr lang="cs-CZ" sz="17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548000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 flipV="1">
            <a:off x="1620000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/>
          <p:nvPr/>
        </p:nvCxnSpPr>
        <p:spPr bwMode="auto">
          <a:xfrm flipV="1">
            <a:off x="4752000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088000" y="41400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: 100 = 9 : 120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088000" y="4572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120 · x = 9 · 100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88000" y="5004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120 · x = 900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700000" y="5436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900 : 120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700000" y="5868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7,5</a:t>
            </a:r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2267744" y="6228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268000" y="6264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5724128" y="3233943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77870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6" grpId="0"/>
      <p:bldP spid="18" grpId="0"/>
      <p:bldP spid="19" grpId="0"/>
      <p:bldP spid="22" grpId="0"/>
      <p:bldP spid="26" grpId="0"/>
      <p:bldP spid="27" grpId="0"/>
      <p:bldP spid="35" grpId="0"/>
      <p:bldP spid="36" grpId="0"/>
      <p:bldP spid="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5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Ve škole je 380 žáků, z toho je 45% chlapců. Sto dívek ve škole má dlouhé vlasy. Kolik procent dívek </a:t>
            </a:r>
            <a:r>
              <a:rPr lang="cs-CZ" sz="2000" dirty="0" smtClean="0"/>
              <a:t>má dlouhé </a:t>
            </a:r>
            <a:r>
              <a:rPr lang="cs-CZ" sz="2000" dirty="0"/>
              <a:t>vlasy?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0" y="3060000"/>
            <a:ext cx="35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................... 380 žáků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040000" y="3780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- p  ......... x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59632" y="6165304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Dlouhé vlasy má ve škole 47,85% dívek.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803" y="2694173"/>
            <a:ext cx="3816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celkový počet dívek:</a:t>
            </a:r>
            <a:endParaRPr lang="cs-CZ" sz="17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20000" y="4140000"/>
            <a:ext cx="34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800000" y="4212000"/>
                <a:ext cx="1340744" cy="566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212000"/>
                <a:ext cx="1340744" cy="5666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 bwMode="auto">
          <a:xfrm>
            <a:off x="1836000" y="5868000"/>
            <a:ext cx="16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084000" y="5904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20000" y="3780000"/>
            <a:ext cx="35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- č  ......  x dívek</a:t>
            </a:r>
            <a:r>
              <a:rPr lang="cs-CZ" u="sng" dirty="0" smtClean="0"/>
              <a:t>    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512000" y="4860000"/>
                <a:ext cx="2105643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380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∙55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4860000"/>
                <a:ext cx="2105643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296000" y="5508000"/>
                <a:ext cx="21056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č=209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5508000"/>
                <a:ext cx="210564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ovéPole 29"/>
          <p:cNvSpPr txBox="1"/>
          <p:nvPr/>
        </p:nvSpPr>
        <p:spPr>
          <a:xfrm>
            <a:off x="5040000" y="306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................... 209 dívek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775838" y="34106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dívek: 100 - 45 </a:t>
            </a:r>
            <a:endParaRPr lang="cs-CZ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040000" y="3420000"/>
            <a:ext cx="468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- č  ..... 100 dívek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720000" y="3420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- p  …..... 55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5076000" y="4140000"/>
            <a:ext cx="36724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5796000" y="4212000"/>
                <a:ext cx="2105643" cy="62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∙č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4212000"/>
                <a:ext cx="2105643" cy="621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5976000" y="4860000"/>
                <a:ext cx="2105643" cy="62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∙100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209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4860000"/>
                <a:ext cx="2105643" cy="6211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796000" y="5508000"/>
                <a:ext cx="21056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≐47,85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5508000"/>
                <a:ext cx="210564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Přímá spojnice 42"/>
          <p:cNvCxnSpPr/>
          <p:nvPr/>
        </p:nvCxnSpPr>
        <p:spPr bwMode="auto">
          <a:xfrm>
            <a:off x="6084000" y="5940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4788024" y="2643009"/>
            <a:ext cx="4282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Počet procent dlouhovlasých dívek: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4454052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6" grpId="0"/>
      <p:bldP spid="16" grpId="1"/>
      <p:bldP spid="27" grpId="0"/>
      <p:bldP spid="23" grpId="0"/>
      <p:bldP spid="25" grpId="0"/>
      <p:bldP spid="28" grpId="0"/>
      <p:bldP spid="30" grpId="0"/>
      <p:bldP spid="31" grpId="0"/>
      <p:bldP spid="31" grpId="1"/>
      <p:bldP spid="32" grpId="0"/>
      <p:bldP spid="33" grpId="0"/>
      <p:bldP spid="40" grpId="0"/>
      <p:bldP spid="41" grpId="0"/>
      <p:bldP spid="42" grpId="0"/>
      <p:bldP spid="44" grpId="0"/>
      <p:bldP spid="44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6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7585" y="1988840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zahradě jsou tři druhy stromů. Jabloně činí 30%, švestky 40%, třešní </a:t>
            </a:r>
            <a:r>
              <a:rPr lang="cs-CZ" sz="2000" dirty="0" smtClean="0"/>
              <a:t>je </a:t>
            </a:r>
            <a:r>
              <a:rPr lang="cs-CZ" sz="2000" dirty="0"/>
              <a:t>12 stromů. Kolik stromů </a:t>
            </a:r>
            <a:r>
              <a:rPr lang="cs-CZ" sz="2000" dirty="0" smtClean="0"/>
              <a:t>je celkem </a:t>
            </a:r>
            <a:r>
              <a:rPr lang="cs-CZ" sz="2000" dirty="0"/>
              <a:t>na zahradě?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1" y="2880000"/>
            <a:ext cx="97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Třešně: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378832" y="6311607"/>
            <a:ext cx="312039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zahradě je 40 stromů.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803" y="2694173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kolik procent zbývá na třešně:</a:t>
            </a:r>
            <a:endParaRPr lang="cs-CZ" sz="17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3348000" y="3240000"/>
            <a:ext cx="6666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3242929" y="2880000"/>
            <a:ext cx="82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30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512000" y="2880000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– (30 + 40)</a:t>
            </a:r>
            <a:endParaRPr lang="cs-CZ" u="sng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83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30%  ................ 12 třešní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</a:t>
            </a:r>
            <a:r>
              <a:rPr lang="cs-CZ" dirty="0"/>
              <a:t>x</a:t>
            </a:r>
            <a:r>
              <a:rPr lang="cs-CZ" dirty="0" smtClean="0"/>
              <a:t> stromů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864414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12 = 100 : 30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46494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 · x = 12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46494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 · x = 1 200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96000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40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296000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1 200 : 30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864000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864000" y="6309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296000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40 stromů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864000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157592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34" grpId="0"/>
      <p:bldP spid="16" grpId="0"/>
      <p:bldP spid="16" grpId="1"/>
      <p:bldP spid="23" grpId="0"/>
      <p:bldP spid="33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7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Televizi zlevnili v obchodě o 20 % a později ještě o 10 % z nové ceny.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Po </a:t>
            </a:r>
            <a:r>
              <a:rPr lang="cs-CZ" sz="2000" dirty="0"/>
              <a:t>této dvojí </a:t>
            </a:r>
            <a:r>
              <a:rPr lang="cs-CZ" sz="2000" dirty="0" smtClean="0"/>
              <a:t>slevě stála </a:t>
            </a:r>
            <a:r>
              <a:rPr lang="cs-CZ" sz="2000" dirty="0"/>
              <a:t>televize 7 200 Kč. Kolik stála televize původně?</a:t>
            </a:r>
            <a:br>
              <a:rPr lang="cs-CZ" sz="2000" dirty="0"/>
            </a:b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453336"/>
            <a:ext cx="46495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Televize stála původně 10 000 Kč.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8582" y="2724938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cenu po první slevě: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83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90%  ................ 7 200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84000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7 200 = 100 : 90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990510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· x = 7 200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990510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· x = 720 000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422558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8 000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422558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720 000 : 90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983698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422558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8 000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983698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5" y="2724938"/>
            <a:ext cx="4680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slevě 10% zůstala cena na 90% původní (zlevněné) ceny:</a:t>
            </a:r>
            <a:endParaRPr lang="cs-CZ" sz="17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56275" y="2724937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cenu před první slevou:</a:t>
            </a:r>
            <a:endParaRPr lang="cs-CZ" sz="17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356275" y="2724937"/>
            <a:ext cx="39855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slevě 20% zůstala cena na 80% </a:t>
            </a:r>
            <a:br>
              <a:rPr lang="cs-CZ" sz="1700" b="1" dirty="0" smtClean="0"/>
            </a:br>
            <a:r>
              <a:rPr lang="cs-CZ" sz="1700" b="1" dirty="0" smtClean="0"/>
              <a:t>původní  ceny:</a:t>
            </a:r>
            <a:endParaRPr lang="cs-CZ" sz="17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266502" y="3446668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80%  ................ 8 000 Kč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22494" y="3806668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y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122494" y="4166668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se šipkou 31"/>
          <p:cNvCxnSpPr/>
          <p:nvPr/>
        </p:nvCxnSpPr>
        <p:spPr bwMode="auto">
          <a:xfrm flipV="1">
            <a:off x="4122494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Přímá spojnice se šipkou 37"/>
          <p:cNvCxnSpPr/>
          <p:nvPr/>
        </p:nvCxnSpPr>
        <p:spPr bwMode="auto">
          <a:xfrm flipV="1">
            <a:off x="7362854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4266942" y="4139988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8 000 = 100 : 80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572000" y="449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8</a:t>
            </a:r>
            <a:r>
              <a:rPr lang="cs-CZ" dirty="0" smtClean="0"/>
              <a:t>0 · y = 8 000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590910" y="485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80 · y = 800 000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094966" y="557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10 000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076056" y="521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800 000 : 80</a:t>
            </a:r>
            <a:endParaRPr lang="cs-CZ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4656106" y="629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5094966" y="593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10 000 Kč</a:t>
            </a:r>
            <a:endParaRPr lang="cs-CZ" dirty="0"/>
          </a:p>
        </p:txBody>
      </p:sp>
      <p:cxnSp>
        <p:nvCxnSpPr>
          <p:cNvPr id="47" name="Přímá spojnice 46"/>
          <p:cNvCxnSpPr/>
          <p:nvPr/>
        </p:nvCxnSpPr>
        <p:spPr bwMode="auto">
          <a:xfrm>
            <a:off x="4656106" y="593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4656106" y="6336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214416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16" grpId="0"/>
      <p:bldP spid="16" grpId="1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4" grpId="0"/>
      <p:bldP spid="24" grpId="1"/>
      <p:bldP spid="25" grpId="0"/>
      <p:bldP spid="25" grpId="1"/>
      <p:bldP spid="27" grpId="0"/>
      <p:bldP spid="27" grpId="1"/>
      <p:bldP spid="29" grpId="0"/>
      <p:bldP spid="30" grpId="0"/>
      <p:bldP spid="39" grpId="0"/>
      <p:bldP spid="40" grpId="0"/>
      <p:bldP spid="41" grpId="0"/>
      <p:bldP spid="42" grpId="0"/>
      <p:bldP spid="43" grpId="0"/>
      <p:bldP spid="4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8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Pan </a:t>
            </a:r>
            <a:r>
              <a:rPr lang="cs-CZ" b="1" dirty="0" smtClean="0"/>
              <a:t>Novák </a:t>
            </a:r>
            <a:r>
              <a:rPr lang="cs-CZ" b="1" dirty="0"/>
              <a:t>si půjčil od banky </a:t>
            </a:r>
            <a:r>
              <a:rPr lang="cs-CZ" b="1" dirty="0" smtClean="0"/>
              <a:t>částku </a:t>
            </a:r>
            <a:r>
              <a:rPr lang="cs-CZ" b="1" dirty="0"/>
              <a:t>150 000 Kč. </a:t>
            </a:r>
            <a:r>
              <a:rPr lang="cs-CZ" b="1" dirty="0" smtClean="0"/>
              <a:t>Úroková míra </a:t>
            </a:r>
            <a:r>
              <a:rPr lang="cs-CZ" b="1" dirty="0"/>
              <a:t>za půjčení činí 17,5%. </a:t>
            </a:r>
            <a:r>
              <a:rPr lang="cs-CZ" b="1" dirty="0" smtClean="0"/>
              <a:t>Kolik </a:t>
            </a:r>
            <a:r>
              <a:rPr lang="cs-CZ" b="1" dirty="0"/>
              <a:t>pan </a:t>
            </a:r>
            <a:r>
              <a:rPr lang="cs-CZ" b="1" dirty="0" smtClean="0"/>
              <a:t>Novák </a:t>
            </a:r>
            <a:r>
              <a:rPr lang="cs-CZ" b="1" dirty="0"/>
              <a:t>vrátí bance celkem Kč? </a:t>
            </a:r>
            <a:endParaRPr lang="cs-CZ" b="1" baseline="30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381328"/>
            <a:ext cx="46495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Pan Novák vrátí bance celkem 176 250 Kč.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150 000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117,5 %  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83999" y="4113320"/>
            <a:ext cx="290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150 000 = 117,5 : 100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087711" y="4473320"/>
            <a:ext cx="319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150 000 </a:t>
            </a:r>
            <a:r>
              <a:rPr lang="cs-CZ" dirty="0"/>
              <a:t>·</a:t>
            </a:r>
            <a:r>
              <a:rPr lang="cs-CZ" dirty="0" smtClean="0"/>
              <a:t> 117,5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062518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17 625 000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638582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176 250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38582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17 625 000 : 100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1151936" y="6264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638582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176 250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1223944" y="591332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74751" y="2837981"/>
            <a:ext cx="643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Pan Novák vrátí bance základ (100%) a ještě 17,5% navíc!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1151936" y="630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773535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9" grpId="0"/>
      <p:bldP spid="29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9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Paní </a:t>
            </a:r>
            <a:r>
              <a:rPr lang="cs-CZ" b="1" dirty="0" smtClean="0"/>
              <a:t>Svobodová </a:t>
            </a:r>
            <a:r>
              <a:rPr lang="cs-CZ" b="1" dirty="0"/>
              <a:t>si půjčila od </a:t>
            </a:r>
            <a:r>
              <a:rPr lang="cs-CZ" b="1" dirty="0" smtClean="0"/>
              <a:t>banky 75 </a:t>
            </a:r>
            <a:r>
              <a:rPr lang="cs-CZ" b="1" dirty="0"/>
              <a:t>000 Kč. Po roce vrátila </a:t>
            </a:r>
            <a:r>
              <a:rPr lang="cs-CZ" b="1" dirty="0" smtClean="0"/>
              <a:t>celkem 85 </a:t>
            </a:r>
            <a:r>
              <a:rPr lang="cs-CZ" b="1" dirty="0"/>
              <a:t>000 Kč. Kolik </a:t>
            </a:r>
            <a:r>
              <a:rPr lang="cs-CZ" b="1" dirty="0" smtClean="0"/>
              <a:t>činila úroková míra půjčky?</a:t>
            </a:r>
            <a:endParaRPr lang="cs-CZ" b="1" baseline="30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452418" y="6204355"/>
            <a:ext cx="3047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Úroková míra činila 13,3%.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75 000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x %  .............. 10 000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1161669" y="4113320"/>
            <a:ext cx="290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100 = 10 000 : 75 000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27999" y="4473320"/>
            <a:ext cx="319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75 000 · x = 10 000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28000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75 000 · x = 1 000 000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710590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</a:t>
            </a:r>
            <a:r>
              <a:rPr lang="cs-CZ" dirty="0" smtClean="0">
                <a:latin typeface="Cambria Math"/>
                <a:ea typeface="Cambria Math"/>
              </a:rPr>
              <a:t>≐</a:t>
            </a:r>
            <a:r>
              <a:rPr lang="cs-CZ" dirty="0" smtClean="0"/>
              <a:t> 13,3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710590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1 000 000 : 75 000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1295952" y="5904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74751" y="2837981"/>
            <a:ext cx="333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je výška půjčky</a:t>
            </a:r>
            <a:endParaRPr lang="cs-CZ" b="1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1295952" y="594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590274" y="3760019"/>
            <a:ext cx="5662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Výšku úrokové míry počítáme z navýšení původní částky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3423268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29" grpId="0"/>
      <p:bldP spid="29" grpId="1"/>
      <p:bldP spid="20" grpId="0"/>
      <p:bldP spid="20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10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2000" dirty="0"/>
              <a:t>Do banky uložíme </a:t>
            </a:r>
            <a:r>
              <a:rPr lang="cs-CZ" sz="2000" dirty="0" smtClean="0"/>
              <a:t>45 000 </a:t>
            </a:r>
            <a:r>
              <a:rPr lang="cs-CZ" sz="2000" dirty="0"/>
              <a:t>Kč na 1 rok s úrokovou mírou 2,5%. Daň z úroku je 15%. Kolik dostaneme korun po uplynutí jednoho roku</a:t>
            </a:r>
            <a:r>
              <a:rPr lang="cs-CZ" sz="2000" dirty="0" smtClean="0"/>
              <a:t>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459433"/>
            <a:ext cx="560882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uplynutí jednoho roku dostaneme </a:t>
            </a:r>
            <a:r>
              <a:rPr lang="cs-CZ" sz="1700" b="1" smtClean="0"/>
              <a:t>45 956,25 </a:t>
            </a:r>
            <a:r>
              <a:rPr lang="cs-CZ" sz="1700" b="1" dirty="0" smtClean="0"/>
              <a:t>Kč.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8582" y="2724938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úrok bez zdanění: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07504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45 000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07504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2,5 %  .................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107504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107504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347864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251952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45 000 = 2,5 : 100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58462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45 000 </a:t>
            </a:r>
            <a:r>
              <a:rPr lang="cs-CZ" dirty="0"/>
              <a:t>·</a:t>
            </a:r>
            <a:r>
              <a:rPr lang="cs-CZ" dirty="0" smtClean="0"/>
              <a:t> 2,5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58462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112 500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134526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1 125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134526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112 500 : 100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623658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134526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1 125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623658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282587" y="2901908"/>
            <a:ext cx="35693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Základem je uložená hotovost:</a:t>
            </a:r>
            <a:endParaRPr lang="cs-CZ" sz="17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987306" y="2724937"/>
            <a:ext cx="281694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daň z úroku:</a:t>
            </a:r>
            <a:endParaRPr lang="cs-CZ" sz="17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95936" y="2780928"/>
            <a:ext cx="29053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Základem je výška úroku:</a:t>
            </a:r>
            <a:endParaRPr lang="cs-CZ" sz="17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708736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1 125 Kč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77991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15 %  ................. y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3690446" y="4166668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se šipkou 31"/>
          <p:cNvCxnSpPr/>
          <p:nvPr/>
        </p:nvCxnSpPr>
        <p:spPr bwMode="auto">
          <a:xfrm flipV="1">
            <a:off x="3690446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Přímá spojnice se šipkou 37"/>
          <p:cNvCxnSpPr/>
          <p:nvPr/>
        </p:nvCxnSpPr>
        <p:spPr bwMode="auto">
          <a:xfrm flipV="1">
            <a:off x="6930806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3834894" y="4139988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1 125 = 15 : 100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014846" y="449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1 125 </a:t>
            </a:r>
            <a:r>
              <a:rPr lang="cs-CZ" dirty="0"/>
              <a:t>·</a:t>
            </a:r>
            <a:r>
              <a:rPr lang="cs-CZ" dirty="0" smtClean="0"/>
              <a:t> 15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014846" y="485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16 875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590910" y="557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168,75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590910" y="521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16 875 : 100</a:t>
            </a:r>
            <a:endParaRPr lang="cs-CZ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4224058" y="629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590910" y="593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168,75 Kč</a:t>
            </a:r>
            <a:endParaRPr lang="cs-CZ" dirty="0"/>
          </a:p>
        </p:txBody>
      </p:sp>
      <p:cxnSp>
        <p:nvCxnSpPr>
          <p:cNvPr id="47" name="Přímá spojnice 46"/>
          <p:cNvCxnSpPr/>
          <p:nvPr/>
        </p:nvCxnSpPr>
        <p:spPr bwMode="auto">
          <a:xfrm>
            <a:off x="4224058" y="593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6606376" y="4656348"/>
            <a:ext cx="21420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Konečná částka:</a:t>
            </a:r>
            <a:endParaRPr lang="cs-CZ" sz="17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60401" y="3420000"/>
            <a:ext cx="221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 = 1 125 – 168,75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948264" y="3780000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v = 956,25</a:t>
            </a:r>
            <a:endParaRPr lang="cs-CZ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984000" y="4140000"/>
            <a:ext cx="2076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délník 51"/>
          <p:cNvSpPr/>
          <p:nvPr/>
        </p:nvSpPr>
        <p:spPr>
          <a:xfrm>
            <a:off x="6986648" y="4140000"/>
            <a:ext cx="2049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 = 956,25 Kč</a:t>
            </a:r>
            <a:endParaRPr lang="cs-CZ" dirty="0"/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6998935" y="4500000"/>
            <a:ext cx="2076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6660000" y="504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45 000 + 956,25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660232" y="540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45 956,25</a:t>
            </a:r>
            <a:endParaRPr lang="cs-CZ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6672369" y="5769332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6660000" y="576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45 956,25 Kč</a:t>
            </a:r>
            <a:endParaRPr lang="cs-CZ" dirty="0"/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6660000" y="6120000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6660000" y="6156000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6832920" y="3075057"/>
            <a:ext cx="21420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Konečný úrok: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1170008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16" grpId="0"/>
      <p:bldP spid="16" grpId="1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4" grpId="0"/>
      <p:bldP spid="24" grpId="1"/>
      <p:bldP spid="25" grpId="0"/>
      <p:bldP spid="25" grpId="1"/>
      <p:bldP spid="27" grpId="0"/>
      <p:bldP spid="27" grpId="1"/>
      <p:bldP spid="29" grpId="0"/>
      <p:bldP spid="30" grpId="0"/>
      <p:bldP spid="39" grpId="0"/>
      <p:bldP spid="40" grpId="0"/>
      <p:bldP spid="41" grpId="0"/>
      <p:bldP spid="42" grpId="0"/>
      <p:bldP spid="43" grpId="0"/>
      <p:bldP spid="46" grpId="0"/>
      <p:bldP spid="50" grpId="0"/>
      <p:bldP spid="3" grpId="0"/>
      <p:bldP spid="52" grpId="0"/>
      <p:bldP spid="54" grpId="0"/>
      <p:bldP spid="61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16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1% ze základu: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40000" y="2160000"/>
            <a:ext cx="10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150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40000" y="270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2 500 Kč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276000" y="324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  <a:r>
              <a:rPr lang="cs-CZ" b="1" dirty="0" smtClean="0"/>
              <a:t>) 12 kg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40000" y="3780000"/>
            <a:ext cx="164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0,3 m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4000" y="4140000"/>
            <a:ext cx="4572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1% ze základu, víte-li, že: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20000" y="46800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30% ze základu je 120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20000" y="522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18% ze základu je 1 170 Kč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743833" y="576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c) 75% ze základu je 6 300 m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55576" y="6300000"/>
            <a:ext cx="39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d) 135% ze základu je 59,4 kg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996000" y="2160000"/>
            <a:ext cx="152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150 : 100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536000" y="2700000"/>
            <a:ext cx="21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2 500 Kč : 100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12000" y="3240000"/>
            <a:ext cx="175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12 kg : 100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212000" y="3780000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 0,3 m : 100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508104" y="2160000"/>
            <a:ext cx="106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1,5</a:t>
            </a:r>
            <a:endParaRPr lang="cs-CZ" b="1" u="dbl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742371" y="2700000"/>
            <a:ext cx="106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25 Kč</a:t>
            </a:r>
            <a:endParaRPr lang="cs-CZ" b="1" u="dbl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053229" y="3240000"/>
            <a:ext cx="139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0,12 kg</a:t>
            </a:r>
            <a:endParaRPr lang="cs-CZ" b="1" u="dbl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089741" y="3780000"/>
            <a:ext cx="129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0,003 m</a:t>
            </a:r>
            <a:endParaRPr lang="cs-CZ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278170" y="468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120 : 30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269209" y="5193191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1 170 Kč : 18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269208" y="5760000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6 300 m : 75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203012" y="6312481"/>
            <a:ext cx="174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59,4 kg : 135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508000" y="4680000"/>
            <a:ext cx="73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4</a:t>
            </a:r>
            <a:endParaRPr lang="cs-CZ" b="1" u="dbl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012000" y="522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65 Kč</a:t>
            </a:r>
            <a:endParaRPr lang="cs-CZ" b="1" u="dbl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940000" y="576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84 m</a:t>
            </a:r>
            <a:endParaRPr lang="cs-CZ" b="1" u="dbl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904000" y="6300000"/>
            <a:ext cx="122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0,44 kg</a:t>
            </a:r>
            <a:endParaRPr lang="cs-CZ" b="1" u="dbl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839640" y="324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9640" y="378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5220000" y="468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522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652000" y="630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688000" y="576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6487712" y="270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335584" y="2160000"/>
            <a:ext cx="31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8509881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1" grpId="0"/>
      <p:bldP spid="14" grpId="0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10729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Shrnutí</a:t>
            </a:r>
            <a:endParaRPr lang="cs-CZ" sz="32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1990311"/>
            <a:ext cx="88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procenty se setkáváme velmi často a v mnoha odvětvích. 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4000" y="2530311"/>
            <a:ext cx="765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Procenta (%)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slouží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k vyjádření části celku, podobně jako zlomky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nebo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desetinná čísla.</a:t>
            </a:r>
            <a:endParaRPr lang="cs-CZ" b="1" dirty="0"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144000" y="3250311"/>
            <a:ext cx="871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Jeden celek (1) – základ ………. 100%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44000" y="3790311"/>
            <a:ext cx="874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 procento (1%) je tudíž </a:t>
            </a:r>
            <a:r>
              <a:rPr lang="cs-CZ" b="1" dirty="0"/>
              <a:t>jedna setina celku (základu</a:t>
            </a:r>
            <a:r>
              <a:rPr lang="cs-CZ" b="1" dirty="0" smtClean="0"/>
              <a:t>).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44000" y="4330311"/>
            <a:ext cx="447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Pracujeme se třemi základními pojmy: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680000" y="4330311"/>
            <a:ext cx="156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680000" y="4690311"/>
            <a:ext cx="2743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procentová část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680000" y="505031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očet procent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44000" y="5590311"/>
            <a:ext cx="88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ze základu vypočteme tak, že základ vydělíme stem.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4000" y="6130311"/>
            <a:ext cx="7524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Pokud známe procentovou část a k ní příslušný počet </a:t>
            </a:r>
            <a:r>
              <a:rPr lang="cs-CZ" b="1" dirty="0" smtClean="0"/>
              <a:t>procent, </a:t>
            </a:r>
            <a:br>
              <a:rPr lang="cs-CZ" b="1" dirty="0" smtClean="0"/>
            </a:br>
            <a:r>
              <a:rPr lang="cs-CZ" b="1" dirty="0" smtClean="0"/>
              <a:t>vypočteme 1% tak, vydělíme procentovou část počtem procent.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267450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9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p</a:t>
            </a:r>
            <a:r>
              <a:rPr lang="cs-CZ" sz="3600" b="1" dirty="0" smtClean="0">
                <a:solidFill>
                  <a:srgbClr val="FF0000"/>
                </a:solidFill>
              </a:rPr>
              <a:t>rocentová část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základ</a:t>
            </a:r>
            <a:endParaRPr lang="cs-CZ" sz="36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</a:t>
            </a:r>
            <a:endParaRPr lang="cs-CZ" sz="3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č</a:t>
            </a:r>
            <a:endParaRPr lang="cs-CZ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649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19709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Procentová část je část základu, která odpovídá určitému počtu procent.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0068" y="2574309"/>
            <a:ext cx="838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Do třídy chodí 20 žáků, z nichž 3 (tj. 15%) jsou neplavci.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je ve třídě plavců?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je ve třídě neplavců?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žáků neumí plavat?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žáků umí plavat?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20 žáků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17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3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17 žáků, 3 žáci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15%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85%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8758735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4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2000" y="396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.......................10,5 milionu : 100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432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14,2%  .................. 0,105 milionu · 14,2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283968" y="396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</a:t>
            </a:r>
            <a:r>
              <a:rPr lang="cs-CZ" dirty="0"/>
              <a:t>0</a:t>
            </a:r>
            <a:r>
              <a:rPr lang="cs-CZ" dirty="0" smtClean="0"/>
              <a:t>,105 milionu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752000" y="43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1,491 milionu</a:t>
            </a:r>
            <a:endParaRPr lang="cs-CZ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481990" y="4320000"/>
            <a:ext cx="34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860000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516216" y="360000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základ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516216" y="396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516216" y="43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Výpočet 14,2 %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6672" y="540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výpočtu procentové části: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40000" y="540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Určíme základ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140000" y="576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140000" y="6120000"/>
            <a:ext cx="482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1% ze základu násobíme příslušným </a:t>
            </a:r>
            <a:br>
              <a:rPr lang="cs-CZ" b="1" i="1" dirty="0" smtClean="0"/>
            </a:br>
            <a:r>
              <a:rPr lang="cs-CZ" b="1" i="1" dirty="0" smtClean="0"/>
              <a:t>    počtem procent.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193433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0" grpId="0"/>
      <p:bldP spid="32" grpId="0"/>
      <p:bldP spid="33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1774</TotalTime>
  <Words>3504</Words>
  <Application>Microsoft Office PowerPoint</Application>
  <PresentationFormat>Předvádění na obrazovce (4:3)</PresentationFormat>
  <Paragraphs>647</Paragraphs>
  <Slides>38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45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Procenta Opakování</vt:lpstr>
      <vt:lpstr>Procenta Úvod</vt:lpstr>
      <vt:lpstr>Procenta Úvod</vt:lpstr>
      <vt:lpstr>Procenta Výpočet jednoho procenta</vt:lpstr>
      <vt:lpstr>Procenta Výpočet jednoho procenta</vt:lpstr>
      <vt:lpstr>Procenta Shrnutí</vt:lpstr>
      <vt:lpstr>Procenta Základní pojmy</vt:lpstr>
      <vt:lpstr>Procenta Výpočet procentové části</vt:lpstr>
      <vt:lpstr>Procenta Výpočet procentové části – Příklad 1</vt:lpstr>
      <vt:lpstr>Procenta Výpočet procentové části – Příklad 1</vt:lpstr>
      <vt:lpstr>Procenta Výpočet procentové části – Příklad 2</vt:lpstr>
      <vt:lpstr>Procenta Výpočet procentové části – Příklad 3</vt:lpstr>
      <vt:lpstr>Procenta Výpočet procentové části – Příklad 4</vt:lpstr>
      <vt:lpstr>Procenta Základní pojmy</vt:lpstr>
      <vt:lpstr>Procenta Výpočet počtu procent</vt:lpstr>
      <vt:lpstr>Procenta Výpočet počtu procent – Příklad 1</vt:lpstr>
      <vt:lpstr>Procenta Výpočet počtu procent– Příklad 1</vt:lpstr>
      <vt:lpstr>Procenta Výpočet počtu procent – Příklad 2</vt:lpstr>
      <vt:lpstr>Procenta Výpočet počtu procent – Příklad 3</vt:lpstr>
      <vt:lpstr>Procenta Výpočet počtu procent – Příklad 4</vt:lpstr>
      <vt:lpstr>Procenta Základní pojmy</vt:lpstr>
      <vt:lpstr>Procenta Výpočet základu</vt:lpstr>
      <vt:lpstr>Procenta Výpočet základu – Příklad 1</vt:lpstr>
      <vt:lpstr>Procenta Výpočet základu – Příklad 1</vt:lpstr>
      <vt:lpstr>Procenta Výpočet základu – Příklad 2</vt:lpstr>
      <vt:lpstr>Procenta Výpočet základu – Příklad 3</vt:lpstr>
      <vt:lpstr>Procenta Výpočet základu – Příklad 4</vt:lpstr>
      <vt:lpstr>Procenta Základní pojmy</vt:lpstr>
      <vt:lpstr>Procenta kolem nás Příklad 1</vt:lpstr>
      <vt:lpstr>Procenta kolem nás Příklad 2</vt:lpstr>
      <vt:lpstr>Procenta kolem nás Příklad 3</vt:lpstr>
      <vt:lpstr>Procenta kolem nás Příklad 4</vt:lpstr>
      <vt:lpstr>Procenta kolem nás Příklad 5</vt:lpstr>
      <vt:lpstr>Procenta kolem nás Příklad 6</vt:lpstr>
      <vt:lpstr>Procenta kolem nás Příklad 7</vt:lpstr>
      <vt:lpstr>Procenta kolem nás Příklad 8</vt:lpstr>
      <vt:lpstr>Procenta kolem nás Příklad 9</vt:lpstr>
      <vt:lpstr>Procenta kolem nás Příklad 10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241</cp:revision>
  <dcterms:created xsi:type="dcterms:W3CDTF">2012-01-02T08:14:14Z</dcterms:created>
  <dcterms:modified xsi:type="dcterms:W3CDTF">2020-10-08T10:30:14Z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