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7"/>
  </p:notesMasterIdLst>
  <p:handoutMasterIdLst>
    <p:handoutMasterId r:id="rId28"/>
  </p:handoutMasterIdLst>
  <p:sldIdLst>
    <p:sldId id="256" r:id="rId2"/>
    <p:sldId id="274" r:id="rId3"/>
    <p:sldId id="293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6" r:id="rId25"/>
    <p:sldId id="317" r:id="rId26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>
        <p:scale>
          <a:sx n="81" d="100"/>
          <a:sy n="81" d="100"/>
        </p:scale>
        <p:origin x="-90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6.jpe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6.jpe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Přímá a nepřímá úměrnost, trojčlenka - opakování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</a:t>
            </a:r>
            <a:r>
              <a:rPr lang="cs-CZ" dirty="0" smtClean="0"/>
              <a:t>8.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Příklad č. 2</a:t>
            </a:r>
            <a:endParaRPr lang="cs-CZ" sz="32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00890" y="2012647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</a:t>
            </a:r>
            <a:r>
              <a:rPr lang="cs-CZ" sz="2000" b="1" dirty="0"/>
              <a:t>) Auto ujede 85 km za 1,5 hodiny. Jakou vzdálenost ujede při stejné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rychlosti za 2 hodiny a 24 minut?</a:t>
            </a:r>
            <a:endParaRPr lang="cs-CZ" sz="2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7617714" y="6108144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136 km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3577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Příklad č. 3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84594" y="2060848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Ve </a:t>
            </a:r>
            <a:r>
              <a:rPr lang="cs-CZ" sz="2000" b="1" dirty="0"/>
              <a:t>městě vybudovali třípodlažní podzemní garáž a umožnili tak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parkování </a:t>
            </a:r>
            <a:r>
              <a:rPr lang="cs-CZ" sz="2000" b="1" dirty="0"/>
              <a:t>222 vozům. V sousedním městě se rozhodli vybudovat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pětipodlažní </a:t>
            </a:r>
            <a:r>
              <a:rPr lang="cs-CZ" sz="2000" b="1" dirty="0"/>
              <a:t>garáž o stejném půdorysu jako u sousedů. Kolik aut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tam </a:t>
            </a:r>
            <a:r>
              <a:rPr lang="cs-CZ" sz="2000" b="1" dirty="0"/>
              <a:t>bude moci parkovat? </a:t>
            </a:r>
          </a:p>
        </p:txBody>
      </p:sp>
      <p:sp>
        <p:nvSpPr>
          <p:cNvPr id="2" name="Obdélník 1"/>
          <p:cNvSpPr/>
          <p:nvPr/>
        </p:nvSpPr>
        <p:spPr>
          <a:xfrm>
            <a:off x="7670984" y="6309319"/>
            <a:ext cx="12458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370 aut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6244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Příklad č. 4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84594" y="2060848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4) </a:t>
            </a:r>
            <a:r>
              <a:rPr lang="cs-CZ" sz="2000" b="1" dirty="0"/>
              <a:t>Ze 3 kg čerstvých hub je </a:t>
            </a:r>
            <a:r>
              <a:rPr lang="cs-CZ" sz="2000" b="1" dirty="0" smtClean="0"/>
              <a:t>450 g </a:t>
            </a:r>
            <a:r>
              <a:rPr lang="cs-CZ" sz="2000" b="1" dirty="0"/>
              <a:t>sušených. Kolik čerstvých hub je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potřeba, abychom </a:t>
            </a:r>
            <a:r>
              <a:rPr lang="cs-CZ" sz="2000" b="1" dirty="0"/>
              <a:t>měli 1 kg sušených hub?</a:t>
            </a:r>
          </a:p>
        </p:txBody>
      </p:sp>
      <p:sp>
        <p:nvSpPr>
          <p:cNvPr id="2" name="Obdélník 1"/>
          <p:cNvSpPr/>
          <p:nvPr/>
        </p:nvSpPr>
        <p:spPr>
          <a:xfrm>
            <a:off x="7858623" y="6237312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6,7 kg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35646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Příklad č. 5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84594" y="2060848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5) </a:t>
            </a:r>
            <a:r>
              <a:rPr lang="cs-CZ" sz="2000" b="1" dirty="0"/>
              <a:t>Automat vyrobí za 1 hodinu 2 520 součástek. Kolik jich vyrobí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za </a:t>
            </a:r>
            <a:r>
              <a:rPr lang="cs-CZ" sz="2000" b="1" dirty="0"/>
              <a:t>33 minut?</a:t>
            </a:r>
          </a:p>
        </p:txBody>
      </p:sp>
      <p:sp>
        <p:nvSpPr>
          <p:cNvPr id="4" name="Obdélník 3"/>
          <p:cNvSpPr/>
          <p:nvPr/>
        </p:nvSpPr>
        <p:spPr>
          <a:xfrm>
            <a:off x="6156176" y="6237311"/>
            <a:ext cx="25474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1 386 součástek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8294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4172582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b="1" dirty="0" smtClean="0"/>
              <a:t>Nepřímá úměrnost</a:t>
            </a:r>
            <a:endParaRPr lang="cs-CZ" sz="2800" b="1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51520" y="2528900"/>
            <a:ext cx="8640960" cy="39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/>
              <a:t>je taková závislost proměnné </a:t>
            </a:r>
            <a:r>
              <a:rPr lang="cs-CZ" sz="2000" b="1" i="1" dirty="0" smtClean="0"/>
              <a:t>y</a:t>
            </a:r>
            <a:r>
              <a:rPr lang="cs-CZ" sz="2000" b="1" dirty="0" smtClean="0"/>
              <a:t> na proměnné </a:t>
            </a:r>
            <a:r>
              <a:rPr lang="cs-CZ" sz="2000" b="1" i="1" dirty="0" smtClean="0"/>
              <a:t>x</a:t>
            </a:r>
            <a:r>
              <a:rPr lang="cs-CZ" sz="2000" b="1" dirty="0" smtClean="0"/>
              <a:t>, pro kterou platí:</a:t>
            </a:r>
            <a:endParaRPr lang="cs-CZ" sz="2000" b="1" dirty="0"/>
          </a:p>
        </p:txBody>
      </p:sp>
      <p:sp>
        <p:nvSpPr>
          <p:cNvPr id="8" name="Obdélník 7"/>
          <p:cNvSpPr/>
          <p:nvPr/>
        </p:nvSpPr>
        <p:spPr>
          <a:xfrm>
            <a:off x="107504" y="3129162"/>
            <a:ext cx="86331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zvětší 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107504" y="3592548"/>
            <a:ext cx="892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</a:t>
            </a:r>
            <a:r>
              <a:rPr lang="cs-CZ" sz="2400" b="1" dirty="0" smtClean="0"/>
              <a:t>zvětší </a:t>
            </a:r>
            <a:r>
              <a:rPr lang="cs-CZ" sz="2400" b="1" dirty="0"/>
              <a:t>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251520" y="454782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cs-CZ" sz="2400" b="1" dirty="0" smtClean="0"/>
              <a:t>Hodnoty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a hodnoty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 se mění v převrácených poměrech.</a:t>
            </a:r>
            <a:endParaRPr lang="cs-CZ" sz="2400" b="1" dirty="0"/>
          </a:p>
        </p:txBody>
      </p:sp>
      <p:sp>
        <p:nvSpPr>
          <p:cNvPr id="16" name="Obdélník 15"/>
          <p:cNvSpPr/>
          <p:nvPr/>
        </p:nvSpPr>
        <p:spPr>
          <a:xfrm>
            <a:off x="251520" y="5373216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cs-CZ" sz="2400" b="1" dirty="0" smtClean="0"/>
              <a:t>Říkáme, že proměnná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je nepřímo úměrná proměnné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.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9377456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8" grpId="0"/>
      <p:bldP spid="14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Cvičení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8388932" cy="720080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1. Urči zda závislost veličiny y na veličině x v dané tabulce </a:t>
            </a:r>
            <a:br>
              <a:rPr lang="cs-CZ" sz="2000" b="1" dirty="0" smtClean="0"/>
            </a:br>
            <a:r>
              <a:rPr lang="cs-CZ" sz="2000" b="1" dirty="0" smtClean="0"/>
              <a:t>    popisuje nepřímou úměrnost (svou odpověď zdůvodni).</a:t>
            </a:r>
            <a:endParaRPr lang="cs-CZ" sz="2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6804248" y="3126040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ANO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6804248" y="5646320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ANO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804248" y="4422184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NE</a:t>
            </a:r>
            <a:endParaRPr lang="cs-CZ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8" y="2924943"/>
            <a:ext cx="4429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55576" y="294321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x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755576" y="32802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y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1475656" y="2921757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1,2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2339752" y="2921757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2,4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419872" y="292175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6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4211960" y="2921757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9,6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4355976" y="330454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5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3419872" y="3291089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latin typeface="Arial Black" pitchFamily="34" charset="0"/>
              </a:rPr>
              <a:t>8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2365276" y="3280280"/>
            <a:ext cx="550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20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1475656" y="330454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40</a:t>
            </a:r>
            <a:endParaRPr lang="cs-CZ" dirty="0">
              <a:latin typeface="Arial Black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21087"/>
            <a:ext cx="4429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ovéPole 22"/>
          <p:cNvSpPr txBox="1"/>
          <p:nvPr/>
        </p:nvSpPr>
        <p:spPr>
          <a:xfrm>
            <a:off x="755576" y="422108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x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755576" y="459041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y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1484040" y="4221087"/>
            <a:ext cx="423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3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2431356" y="4206208"/>
            <a:ext cx="423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6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3388060" y="4237518"/>
            <a:ext cx="60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12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4232058" y="4226370"/>
            <a:ext cx="60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15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4304066" y="4587689"/>
            <a:ext cx="483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4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4400550" y="5807574"/>
            <a:ext cx="483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5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2339752" y="4595702"/>
            <a:ext cx="555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12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1417889" y="4595702"/>
            <a:ext cx="555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24</a:t>
            </a:r>
            <a:endParaRPr lang="cs-CZ" dirty="0">
              <a:latin typeface="Arial Black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02" y="5405381"/>
            <a:ext cx="4429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ovéPole 33"/>
          <p:cNvSpPr txBox="1"/>
          <p:nvPr/>
        </p:nvSpPr>
        <p:spPr>
          <a:xfrm>
            <a:off x="755576" y="544522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x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755576" y="580757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y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1475656" y="543824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0,1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2339374" y="545358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0,2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3311860" y="543824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0,5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4391980" y="546165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1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3511978" y="4581128"/>
            <a:ext cx="483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6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3375915" y="5789445"/>
            <a:ext cx="555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10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2365205" y="5789445"/>
            <a:ext cx="555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25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1485705" y="5789445"/>
            <a:ext cx="555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50</a:t>
            </a:r>
            <a:endParaRPr lang="cs-CZ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0083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3" grpId="0"/>
      <p:bldP spid="17" grpId="0"/>
      <p:bldP spid="18" grpId="0"/>
      <p:bldP spid="2" grpId="0"/>
      <p:bldP spid="12" grpId="0"/>
      <p:bldP spid="13" grpId="0"/>
      <p:bldP spid="14" grpId="0"/>
      <p:bldP spid="15" grpId="0"/>
      <p:bldP spid="16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Cvičení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8568952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3. Urči, zda se jedná o nepřímou úměrnost.</a:t>
            </a:r>
            <a:endParaRPr lang="cs-CZ" sz="2000" b="1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51520" y="2465276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a) Počet přítoků je nepřímo úměrný době napouštění bazénu.</a:t>
            </a:r>
            <a:endParaRPr lang="cs-CZ" sz="1800" b="1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51520" y="278092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b) Rychlost pohybu je nepřímo úměrná uražené vzdálenosti.</a:t>
            </a:r>
            <a:endParaRPr lang="cs-CZ" sz="1800" b="1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51520" y="314096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/>
              <a:t>c</a:t>
            </a:r>
            <a:r>
              <a:rPr lang="cs-CZ" sz="1800" b="1" dirty="0" smtClean="0"/>
              <a:t>) Počet obyvatel je nepřímo úměrný velikosti státu.</a:t>
            </a:r>
            <a:endParaRPr lang="cs-CZ" sz="1800" b="1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51520" y="350100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/>
              <a:t>d</a:t>
            </a:r>
            <a:r>
              <a:rPr lang="cs-CZ" sz="1800" b="1" dirty="0" smtClean="0"/>
              <a:t>) Množství dělníků je nepřímo úměrné době nutné k dokončení práce.</a:t>
            </a:r>
            <a:endParaRPr lang="cs-CZ" sz="1800" b="1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51520" y="386104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e) Obsah čtverce je nepřímo úměrný délce jeho strany.</a:t>
            </a:r>
            <a:endParaRPr lang="cs-CZ" sz="1800" b="1" dirty="0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251520" y="422108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f) Doba jízdy mezi dvěma místy je nepřímo úměrná rychlosti pohybu.</a:t>
            </a:r>
            <a:endParaRPr lang="cs-CZ" sz="1800" b="1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251520" y="4581128"/>
            <a:ext cx="8568952" cy="698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g) Cena dopravy je nepřímo úměrná počtu cestujících, když autobus </a:t>
            </a:r>
            <a:br>
              <a:rPr lang="cs-CZ" sz="1800" b="1" dirty="0" smtClean="0"/>
            </a:br>
            <a:r>
              <a:rPr lang="cs-CZ" sz="1800" b="1" dirty="0" smtClean="0"/>
              <a:t>     jede za pevnou cenu.</a:t>
            </a:r>
            <a:endParaRPr lang="cs-CZ" sz="1800" b="1" dirty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51520" y="5157192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h) Hmotnost člověka je nepřímo úměrná jeho věku.</a:t>
            </a:r>
            <a:endParaRPr lang="cs-CZ" sz="1800" b="1" dirty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51520" y="5517232"/>
            <a:ext cx="856895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/>
              <a:t>i</a:t>
            </a:r>
            <a:r>
              <a:rPr lang="cs-CZ" sz="1800" b="1" dirty="0" smtClean="0"/>
              <a:t>) Délka topení ze zásoby uhlí je nepřímo úměrná počtu kotlů, v nichž </a:t>
            </a:r>
            <a:br>
              <a:rPr lang="cs-CZ" sz="1800" b="1" dirty="0" smtClean="0"/>
            </a:br>
            <a:r>
              <a:rPr lang="cs-CZ" sz="1800" b="1" dirty="0" smtClean="0"/>
              <a:t>    se topí.</a:t>
            </a:r>
            <a:endParaRPr lang="cs-CZ" sz="18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8633432" y="2802414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NE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8561424" y="3501008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8532440" y="4242574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8489416" y="4869160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8532440" y="5661248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8532440" y="2442374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8633432" y="3162454"/>
            <a:ext cx="547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NE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8633432" y="3882534"/>
            <a:ext cx="547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NE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8561424" y="5301208"/>
            <a:ext cx="547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NE</a:t>
            </a:r>
            <a:endParaRPr lang="cs-CZ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06083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6" grpId="0" build="p"/>
      <p:bldP spid="17" grpId="0" build="p"/>
      <p:bldP spid="21" grpId="0"/>
      <p:bldP spid="22" grpId="0"/>
      <p:bldP spid="23" grpId="0"/>
      <p:bldP spid="24" grpId="0"/>
      <p:bldP spid="25" grpId="0"/>
      <p:bldP spid="27" grpId="0"/>
      <p:bldP spid="28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Obrázek 51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86" y="3933056"/>
            <a:ext cx="1491750" cy="804862"/>
          </a:xfrm>
          <a:prstGeom prst="rect">
            <a:avLst/>
          </a:prstGeom>
        </p:spPr>
      </p:pic>
      <p:pic>
        <p:nvPicPr>
          <p:cNvPr id="5132" name="Obrázek 5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651" y="3861048"/>
            <a:ext cx="507619" cy="28524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348" y="1953324"/>
            <a:ext cx="597666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Řešení pomocí úměry: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5004048" y="3573016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1) Správně zapsat odpovídající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veličiny pod sebe.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47936" y="3059668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24 čerpadel ………………………….. 5 hodin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79512" y="341970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10 čerpadel ………………………….. x hodin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>
            <a:off x="107504" y="3193521"/>
            <a:ext cx="0" cy="5447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4972472" y="31875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414908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2) Rozhodneme o druhu závislosti.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1520" y="2311712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24 čerpadel vyčerpá nádrž za 5 hodin. Jak dlouho by to trvalo 10 čerpadlům?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5004048" y="4437112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3) Zakreslíme šipky (u nepřímé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úměrnosti opačným směrem).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4941168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4) Podle směru šipek sestavíme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úměru.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18221" y="400506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x : 5 = 24 : 10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004048" y="5445224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5) Vynásobíme vnější a vnitřní členy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úměry a zapíšeme je do součinu.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485507" y="4714111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10 · x = 24 · 5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00834836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4" grpId="0"/>
      <p:bldP spid="12" grpId="0"/>
      <p:bldP spid="9" grpId="0"/>
      <p:bldP spid="13" grpId="0"/>
      <p:bldP spid="14" grpId="0"/>
      <p:bldP spid="16" grpId="0"/>
      <p:bldP spid="17" grpId="0"/>
      <p:bldP spid="18" grpId="0"/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Obrázek 51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86" y="3933056"/>
            <a:ext cx="1491750" cy="804862"/>
          </a:xfrm>
          <a:prstGeom prst="rect">
            <a:avLst/>
          </a:prstGeom>
        </p:spPr>
      </p:pic>
      <p:pic>
        <p:nvPicPr>
          <p:cNvPr id="5132" name="Obrázek 5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651" y="3861048"/>
            <a:ext cx="507619" cy="28524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988840"/>
            <a:ext cx="597666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Řešení pomocí úměry: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5004048" y="371877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6) Vynásobíme čísla na pravé straně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rovnice.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07504" y="3068960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24 čerpadel ………………………….. </a:t>
            </a:r>
            <a:r>
              <a:rPr lang="cs-CZ" b="1" dirty="0"/>
              <a:t>5</a:t>
            </a:r>
            <a:r>
              <a:rPr lang="cs-CZ" b="1" dirty="0" smtClean="0"/>
              <a:t> hodin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07504" y="3429000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10 čerpadel ………………………….. x hodin</a:t>
            </a:r>
            <a:endParaRPr lang="cs-CZ" b="1" u="sng" dirty="0"/>
          </a:p>
        </p:txBody>
      </p:sp>
      <p:cxnSp>
        <p:nvCxnSpPr>
          <p:cNvPr id="15" name="Přímá spojnice se šipkou 14"/>
          <p:cNvCxnSpPr/>
          <p:nvPr/>
        </p:nvCxnSpPr>
        <p:spPr bwMode="auto">
          <a:xfrm flipV="1">
            <a:off x="5004048" y="3173650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443885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7) Výsledek vydělíme číslem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u proměnné na levé straně.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1520" y="2309971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24 čerpadel vyčerpá nádrž za 5 hodin. Jak dlouho by to trvalo 10 čerpadlům?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5004048" y="515719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8) Zapíšeme výsledek s jednotkami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56519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9) Zapíšeme slovní odpověď.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18221" y="400506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x : 5 = 24 : 10</a:t>
            </a:r>
            <a:endParaRPr lang="cs-CZ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23528" y="4714111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10 · x = 24 · 5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691680" y="5075892"/>
            <a:ext cx="1494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 · x = 120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165176" y="5399057"/>
            <a:ext cx="168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 = 120 : 10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2165176" y="5733256"/>
            <a:ext cx="168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x = 12</a:t>
            </a:r>
            <a:endParaRPr lang="cs-CZ" b="1" u="sng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165176" y="6093296"/>
            <a:ext cx="168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x = 12 hodin</a:t>
            </a:r>
            <a:endParaRPr lang="cs-CZ" b="1" u="dbl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080012" y="6266378"/>
            <a:ext cx="4740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10 čerpadel vyčerpá nádrž za 12 hodin.</a:t>
            </a:r>
          </a:p>
        </p:txBody>
      </p:sp>
      <p:cxnSp>
        <p:nvCxnSpPr>
          <p:cNvPr id="24" name="Přímá spojnice se šipkou 23"/>
          <p:cNvCxnSpPr/>
          <p:nvPr/>
        </p:nvCxnSpPr>
        <p:spPr bwMode="auto">
          <a:xfrm>
            <a:off x="107504" y="3193521"/>
            <a:ext cx="0" cy="5447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47251621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6" grpId="0"/>
      <p:bldP spid="19" grpId="0"/>
      <p:bldP spid="20" grpId="0"/>
      <p:bldP spid="21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348" y="1953324"/>
            <a:ext cx="597666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Řešení pomocí úměry: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147936" y="3059668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24 čerpadel ………………………….. 5 hodin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79512" y="341970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10 čerpadel ………………………….. x hodin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>
            <a:off x="107504" y="3193521"/>
            <a:ext cx="0" cy="5447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4972472" y="3174851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251520" y="2311712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24 čerpadel vyčerpá nádrž za 5 hodin. Jak dlouho by to trvalo 10 čerpadlům?</a:t>
            </a:r>
          </a:p>
        </p:txBody>
      </p:sp>
      <p:sp>
        <p:nvSpPr>
          <p:cNvPr id="30" name="TextovéPole 29"/>
          <p:cNvSpPr txBox="1"/>
          <p:nvPr/>
        </p:nvSpPr>
        <p:spPr>
          <a:xfrm>
            <a:off x="5004048" y="3212976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1) Správně zapsat odpovídající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veličiny pod sebe.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5004048" y="3756303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2) Rozhodneme o druhu závislosti </a:t>
            </a:r>
            <a:r>
              <a:rPr lang="cs-CZ" dirty="0">
                <a:latin typeface="Arial" pitchFamily="34" charset="0"/>
                <a:cs typeface="Arial" pitchFamily="34" charset="0"/>
              </a:rPr>
              <a:t>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5004048" y="411634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3) Zakreslíme šipky (u nepřímé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úměrnosti opačným směrem).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5004048" y="4620399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4) Počet čerpadel a doba čerpání musí být v opačném </a:t>
            </a:r>
            <a:r>
              <a:rPr lang="cs-CZ" dirty="0">
                <a:latin typeface="Arial" pitchFamily="34" charset="0"/>
                <a:cs typeface="Arial" pitchFamily="34" charset="0"/>
              </a:rPr>
              <a:t>poměru, tj. musíme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5 hodin změnit v </a:t>
            </a:r>
            <a:r>
              <a:rPr lang="cs-CZ" dirty="0">
                <a:latin typeface="Arial" pitchFamily="34" charset="0"/>
                <a:cs typeface="Arial" pitchFamily="34" charset="0"/>
              </a:rPr>
              <a:t>poměru </a:t>
            </a:r>
            <a:br>
              <a:rPr lang="cs-CZ" dirty="0">
                <a:latin typeface="Arial" pitchFamily="34" charset="0"/>
                <a:cs typeface="Arial" pitchFamily="34" charset="0"/>
              </a:rPr>
            </a:br>
            <a:r>
              <a:rPr lang="cs-CZ" dirty="0">
                <a:latin typeface="Arial" pitchFamily="34" charset="0"/>
                <a:cs typeface="Arial" pitchFamily="34" charset="0"/>
              </a:rPr>
              <a:t>   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24 </a:t>
            </a:r>
            <a:r>
              <a:rPr lang="cs-CZ" dirty="0">
                <a:latin typeface="Arial" pitchFamily="34" charset="0"/>
                <a:cs typeface="Arial" pitchFamily="34" charset="0"/>
              </a:rPr>
              <a:t>: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10.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2267744" y="4254842"/>
                <a:ext cx="1944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𝒙</m:t>
                      </m:r>
                      <m:r>
                        <a:rPr lang="cs-CZ" b="1" i="1" dirty="0" smtClean="0">
                          <a:latin typeface="Cambria Math"/>
                        </a:rPr>
                        <m:t> : </m:t>
                      </m:r>
                      <m:r>
                        <a:rPr lang="cs-CZ" b="1" i="1" dirty="0" smtClean="0">
                          <a:latin typeface="Cambria Math"/>
                        </a:rPr>
                        <m:t>𝟓</m:t>
                      </m:r>
                      <m:r>
                        <a:rPr lang="cs-CZ" b="1" i="1" dirty="0" smtClean="0">
                          <a:latin typeface="Cambria Math"/>
                        </a:rPr>
                        <m:t> =</m:t>
                      </m:r>
                      <m:r>
                        <a:rPr lang="cs-CZ" b="1" i="1" dirty="0" smtClean="0">
                          <a:latin typeface="Cambria Math"/>
                        </a:rPr>
                        <m:t>𝟐𝟒</m:t>
                      </m:r>
                      <m:r>
                        <a:rPr lang="cs-CZ" b="1" i="1" dirty="0" smtClean="0">
                          <a:latin typeface="Cambria Math"/>
                        </a:rPr>
                        <m:t> :</m:t>
                      </m:r>
                      <m:r>
                        <a:rPr lang="cs-CZ" b="1" i="1" dirty="0" smtClean="0">
                          <a:latin typeface="Cambria Math"/>
                        </a:rPr>
                        <m:t>𝟏𝟎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4254842"/>
                <a:ext cx="1944216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ovéPole 38"/>
          <p:cNvSpPr txBox="1"/>
          <p:nvPr/>
        </p:nvSpPr>
        <p:spPr>
          <a:xfrm>
            <a:off x="5004000" y="5753718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5) </a:t>
            </a:r>
            <a:r>
              <a:rPr lang="cs-CZ" dirty="0">
                <a:latin typeface="Arial" pitchFamily="34" charset="0"/>
                <a:cs typeface="Arial" pitchFamily="34" charset="0"/>
              </a:rPr>
              <a:t>Změnit číslo v daném poměru, </a:t>
            </a:r>
            <a:br>
              <a:rPr lang="cs-CZ" dirty="0">
                <a:latin typeface="Arial" pitchFamily="34" charset="0"/>
                <a:cs typeface="Arial" pitchFamily="34" charset="0"/>
              </a:rPr>
            </a:br>
            <a:r>
              <a:rPr lang="cs-CZ" dirty="0">
                <a:latin typeface="Arial" pitchFamily="34" charset="0"/>
                <a:cs typeface="Arial" pitchFamily="34" charset="0"/>
              </a:rPr>
              <a:t>    znamená toto číslo tímto poměrem </a:t>
            </a:r>
            <a:br>
              <a:rPr lang="cs-CZ" dirty="0">
                <a:latin typeface="Arial" pitchFamily="34" charset="0"/>
                <a:cs typeface="Arial" pitchFamily="34" charset="0"/>
              </a:rPr>
            </a:br>
            <a:r>
              <a:rPr lang="cs-CZ" dirty="0">
                <a:latin typeface="Arial" pitchFamily="34" charset="0"/>
                <a:cs typeface="Arial" pitchFamily="34" charset="0"/>
              </a:rPr>
              <a:t>    vynásobit.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2483768" y="4725144"/>
                <a:ext cx="1728192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𝟐𝟒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4725144"/>
                <a:ext cx="1728192" cy="610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73097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4" grpId="0"/>
      <p:bldP spid="12" grpId="0"/>
      <p:bldP spid="13" grpId="0"/>
      <p:bldP spid="30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345638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b="1" dirty="0" smtClean="0"/>
              <a:t>Přímá úměrnost</a:t>
            </a:r>
            <a:endParaRPr lang="cs-CZ" sz="2800" b="1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51520" y="2528900"/>
            <a:ext cx="8640960" cy="39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/>
              <a:t>je taková závislost proměnné </a:t>
            </a:r>
            <a:r>
              <a:rPr lang="cs-CZ" sz="2000" b="1" i="1" dirty="0" smtClean="0"/>
              <a:t>y</a:t>
            </a:r>
            <a:r>
              <a:rPr lang="cs-CZ" sz="2000" b="1" dirty="0" smtClean="0"/>
              <a:t> na proměnné </a:t>
            </a:r>
            <a:r>
              <a:rPr lang="cs-CZ" sz="2000" b="1" i="1" dirty="0" smtClean="0"/>
              <a:t>x</a:t>
            </a:r>
            <a:r>
              <a:rPr lang="cs-CZ" sz="2000" b="1" dirty="0" smtClean="0"/>
              <a:t>, pro kterou platí:</a:t>
            </a:r>
            <a:endParaRPr lang="cs-CZ" sz="2000" b="1" dirty="0"/>
          </a:p>
        </p:txBody>
      </p:sp>
      <p:sp>
        <p:nvSpPr>
          <p:cNvPr id="8" name="Obdélník 7"/>
          <p:cNvSpPr/>
          <p:nvPr/>
        </p:nvSpPr>
        <p:spPr>
          <a:xfrm>
            <a:off x="107504" y="3129162"/>
            <a:ext cx="86331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zvětší 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zvětší 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107504" y="3592548"/>
            <a:ext cx="892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503548" y="4547820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Hodnoty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a hodnoty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 se mění ve stejném poměru.</a:t>
            </a:r>
            <a:endParaRPr lang="cs-CZ" sz="2400" b="1" dirty="0"/>
          </a:p>
        </p:txBody>
      </p:sp>
      <p:sp>
        <p:nvSpPr>
          <p:cNvPr id="16" name="Obdélník 15"/>
          <p:cNvSpPr/>
          <p:nvPr/>
        </p:nvSpPr>
        <p:spPr>
          <a:xfrm>
            <a:off x="503548" y="5373216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Říkáme, že proměnná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je </a:t>
            </a:r>
            <a:r>
              <a:rPr lang="cs-CZ" sz="2400" b="1" smtClean="0"/>
              <a:t>přímo úměrná </a:t>
            </a:r>
            <a:r>
              <a:rPr lang="cs-CZ" sz="2400" b="1" dirty="0" smtClean="0"/>
              <a:t>proměnné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.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3068810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8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988840"/>
            <a:ext cx="597666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Řešení pomocí úměry: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107504" y="3068960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24 čerpadel ………………………….. </a:t>
            </a:r>
            <a:r>
              <a:rPr lang="cs-CZ" b="1" dirty="0"/>
              <a:t>5</a:t>
            </a:r>
            <a:r>
              <a:rPr lang="cs-CZ" b="1" dirty="0" smtClean="0"/>
              <a:t> hodin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07504" y="3429000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10 čerpadel ………………………….. x hodin</a:t>
            </a:r>
            <a:endParaRPr lang="cs-CZ" b="1" u="sng" dirty="0"/>
          </a:p>
        </p:txBody>
      </p:sp>
      <p:cxnSp>
        <p:nvCxnSpPr>
          <p:cNvPr id="15" name="Přímá spojnice se šipkou 14"/>
          <p:cNvCxnSpPr/>
          <p:nvPr/>
        </p:nvCxnSpPr>
        <p:spPr bwMode="auto">
          <a:xfrm flipV="1">
            <a:off x="5004048" y="3173650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251520" y="2309971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24 čerpadel vyčerpá nádrž za 5 hodin. Jak dlouho by to trvalo 10 čerpadlům?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4080012" y="6266378"/>
            <a:ext cx="4740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10 čerpadel vyčerpá nádrž za 12 hodin.</a:t>
            </a:r>
          </a:p>
        </p:txBody>
      </p:sp>
      <p:cxnSp>
        <p:nvCxnSpPr>
          <p:cNvPr id="24" name="Přímá spojnice se šipkou 23"/>
          <p:cNvCxnSpPr/>
          <p:nvPr/>
        </p:nvCxnSpPr>
        <p:spPr bwMode="auto">
          <a:xfrm>
            <a:off x="107504" y="3193521"/>
            <a:ext cx="0" cy="5447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ovéPole 24"/>
          <p:cNvSpPr txBox="1"/>
          <p:nvPr/>
        </p:nvSpPr>
        <p:spPr>
          <a:xfrm>
            <a:off x="5004048" y="3898285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6) </a:t>
            </a:r>
            <a:r>
              <a:rPr lang="cs-CZ" dirty="0">
                <a:latin typeface="Arial" pitchFamily="34" charset="0"/>
                <a:cs typeface="Arial" pitchFamily="34" charset="0"/>
              </a:rPr>
              <a:t>Pokud lze tak vykrátíme libovolný </a:t>
            </a:r>
            <a:br>
              <a:rPr lang="cs-CZ" dirty="0">
                <a:latin typeface="Arial" pitchFamily="34" charset="0"/>
                <a:cs typeface="Arial" pitchFamily="34" charset="0"/>
              </a:rPr>
            </a:br>
            <a:r>
              <a:rPr lang="cs-CZ" dirty="0">
                <a:latin typeface="Arial" pitchFamily="34" charset="0"/>
                <a:cs typeface="Arial" pitchFamily="34" charset="0"/>
              </a:rPr>
              <a:t>    čitatel proti jmenovateli.</a:t>
            </a:r>
          </a:p>
        </p:txBody>
      </p:sp>
      <p:sp>
        <p:nvSpPr>
          <p:cNvPr id="26" name="TextovéPole 25"/>
          <p:cNvSpPr txBox="1"/>
          <p:nvPr/>
        </p:nvSpPr>
        <p:spPr>
          <a:xfrm>
            <a:off x="5004048" y="4618365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7) </a:t>
            </a:r>
            <a:r>
              <a:rPr lang="cs-CZ" dirty="0">
                <a:latin typeface="Arial" pitchFamily="34" charset="0"/>
                <a:cs typeface="Arial" pitchFamily="34" charset="0"/>
              </a:rPr>
              <a:t>Vypočteme součin.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5004048" y="519268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8) </a:t>
            </a:r>
            <a:r>
              <a:rPr lang="cs-CZ" dirty="0">
                <a:latin typeface="Arial" pitchFamily="34" charset="0"/>
                <a:cs typeface="Arial" pitchFamily="34" charset="0"/>
              </a:rPr>
              <a:t>Zapíšeme výsledek s jednotkami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5004048" y="583146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9) Zapíšeme slovní odpověď.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1709643" y="4976664"/>
                <a:ext cx="1494205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𝟐𝟒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9643" y="4976664"/>
                <a:ext cx="1494205" cy="61651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1676958" y="5556714"/>
                <a:ext cx="14548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sng" dirty="0" smtClean="0">
                          <a:latin typeface="Cambria Math"/>
                        </a:rPr>
                        <m:t>𝒙</m:t>
                      </m:r>
                      <m:r>
                        <a:rPr lang="cs-CZ" b="1" i="1" u="sng" dirty="0" smtClean="0">
                          <a:latin typeface="Cambria Math"/>
                        </a:rPr>
                        <m:t> =</m:t>
                      </m:r>
                      <m:r>
                        <a:rPr lang="cs-CZ" b="1" i="1" u="sng" dirty="0" smtClean="0">
                          <a:latin typeface="Cambria Math"/>
                        </a:rPr>
                        <m:t>𝟏𝟐</m:t>
                      </m:r>
                    </m:oMath>
                  </m:oMathPara>
                </a14:m>
                <a:endParaRPr lang="cs-CZ" b="1" u="sng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958" y="5556714"/>
                <a:ext cx="1454882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1840018" y="5867980"/>
                <a:ext cx="1863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dbl" dirty="0" smtClean="0">
                          <a:latin typeface="Cambria Math"/>
                        </a:rPr>
                        <m:t>𝒙</m:t>
                      </m:r>
                      <m:r>
                        <a:rPr lang="cs-CZ" b="1" i="1" u="dbl" dirty="0" smtClean="0">
                          <a:latin typeface="Cambria Math"/>
                        </a:rPr>
                        <m:t> =</m:t>
                      </m:r>
                      <m:r>
                        <a:rPr lang="cs-CZ" b="1" i="1" u="dbl" dirty="0" smtClean="0">
                          <a:latin typeface="Cambria Math"/>
                        </a:rPr>
                        <m:t>𝟏𝟐</m:t>
                      </m:r>
                      <m:r>
                        <a:rPr lang="cs-CZ" b="1" i="1" u="dbl" dirty="0" smtClean="0">
                          <a:latin typeface="Cambria Math"/>
                        </a:rPr>
                        <m:t> </m:t>
                      </m:r>
                      <m:r>
                        <a:rPr lang="cs-CZ" b="1" i="1" u="dbl" dirty="0" smtClean="0">
                          <a:latin typeface="Cambria Math"/>
                        </a:rPr>
                        <m:t>𝒉𝒐𝒅𝒊𝒏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0018" y="5867980"/>
                <a:ext cx="186356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1475655" y="3824536"/>
                <a:ext cx="2232249" cy="618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𝟐𝟒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5" y="3824536"/>
                <a:ext cx="2232249" cy="61831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1547664" y="4428642"/>
                <a:ext cx="2016224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𝟐𝟒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4428642"/>
                <a:ext cx="2016224" cy="61093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Přímá spojnice 33"/>
          <p:cNvCxnSpPr/>
          <p:nvPr/>
        </p:nvCxnSpPr>
        <p:spPr bwMode="auto">
          <a:xfrm flipV="1">
            <a:off x="2411760" y="3898285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2843808" y="4214318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2411760" y="3645024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3645024"/>
                <a:ext cx="360040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2951820" y="3990913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1820" y="3990913"/>
                <a:ext cx="36004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47722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8" grpId="0"/>
      <p:bldP spid="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Obrázek 51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064298"/>
            <a:ext cx="1224136" cy="804862"/>
          </a:xfrm>
          <a:prstGeom prst="rect">
            <a:avLst/>
          </a:prstGeom>
        </p:spPr>
      </p:pic>
      <p:pic>
        <p:nvPicPr>
          <p:cNvPr id="5132" name="Obrázek 5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006502"/>
            <a:ext cx="468052" cy="384300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Příklad č. 1</a:t>
            </a:r>
            <a:endParaRPr lang="cs-CZ" sz="3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539552" y="3275692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 dělníků ……………………… 12 dní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39552" y="3635732"/>
            <a:ext cx="4266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4 dělníci ……………………….   x dní</a:t>
            </a:r>
            <a:endParaRPr lang="cs-CZ" b="1" u="sng" dirty="0"/>
          </a:p>
        </p:txBody>
      </p:sp>
      <p:cxnSp>
        <p:nvCxnSpPr>
          <p:cNvPr id="15" name="Přímá spojnice se šipkou 14"/>
          <p:cNvCxnSpPr/>
          <p:nvPr/>
        </p:nvCxnSpPr>
        <p:spPr bwMode="auto">
          <a:xfrm flipV="1">
            <a:off x="4672445" y="3390875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ovéPole 18"/>
          <p:cNvSpPr txBox="1"/>
          <p:nvPr/>
        </p:nvSpPr>
        <p:spPr>
          <a:xfrm>
            <a:off x="1763688" y="507589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4 · x = 60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699792" y="5301208"/>
            <a:ext cx="312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 = 60 : 4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2699792" y="557994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x = 15	</a:t>
            </a:r>
            <a:endParaRPr lang="cs-CZ" b="1" u="sng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708436" y="5867980"/>
            <a:ext cx="1863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x = 15 dní</a:t>
            </a:r>
            <a:endParaRPr lang="cs-CZ" b="1" u="dbl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67544" y="6221800"/>
            <a:ext cx="6336704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Práce bude dokončena za 15 pracovních dnů.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18220" y="4149080"/>
            <a:ext cx="516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x : 12 = 5 : 4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051720" y="4787860"/>
            <a:ext cx="2088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4 · x = 5 · 12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00890" y="1961545"/>
            <a:ext cx="89431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1) Firma </a:t>
            </a:r>
            <a:r>
              <a:rPr lang="cs-CZ" sz="2000" b="1" dirty="0"/>
              <a:t>dostala od obecního úřadu zakázku na </a:t>
            </a:r>
            <a:r>
              <a:rPr lang="cs-CZ" sz="2000" b="1" dirty="0" smtClean="0"/>
              <a:t>vydláždění chodníku</a:t>
            </a:r>
            <a:r>
              <a:rPr lang="cs-CZ" sz="2000" b="1" dirty="0"/>
              <a:t>.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Slíbila</a:t>
            </a:r>
            <a:r>
              <a:rPr lang="cs-CZ" sz="2000" b="1" dirty="0"/>
              <a:t>, že práci provede za 12 pracovních dnů. </a:t>
            </a:r>
            <a:r>
              <a:rPr lang="cs-CZ" sz="2000" b="1" dirty="0" smtClean="0"/>
              <a:t>Mistr </a:t>
            </a:r>
            <a:r>
              <a:rPr lang="cs-CZ" sz="2000" b="1" dirty="0"/>
              <a:t>počítal s pěti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dělníky</a:t>
            </a:r>
            <a:r>
              <a:rPr lang="cs-CZ" sz="2000" b="1" dirty="0"/>
              <a:t>, jeden z nich však onemocněl. </a:t>
            </a:r>
            <a:r>
              <a:rPr lang="cs-CZ" sz="2000" b="1" dirty="0" smtClean="0"/>
              <a:t>Za </a:t>
            </a:r>
            <a:r>
              <a:rPr lang="cs-CZ" sz="2000" b="1" dirty="0"/>
              <a:t>kolik dnů </a:t>
            </a:r>
            <a:r>
              <a:rPr lang="cs-CZ" sz="2000" b="1" dirty="0" smtClean="0"/>
              <a:t>bude </a:t>
            </a:r>
            <a:r>
              <a:rPr lang="cs-CZ" sz="2000" b="1" dirty="0"/>
              <a:t>práce na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zakázce dokončena? </a:t>
            </a:r>
            <a:endParaRPr lang="cs-CZ" sz="2000" b="1" dirty="0"/>
          </a:p>
        </p:txBody>
      </p:sp>
      <p:cxnSp>
        <p:nvCxnSpPr>
          <p:cNvPr id="17" name="Přímá spojnice se šipkou 16"/>
          <p:cNvCxnSpPr/>
          <p:nvPr/>
        </p:nvCxnSpPr>
        <p:spPr bwMode="auto">
          <a:xfrm>
            <a:off x="488414" y="3390875"/>
            <a:ext cx="0" cy="5447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5652120" y="2996952"/>
                <a:ext cx="1944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𝒙</m:t>
                      </m:r>
                      <m:r>
                        <a:rPr lang="cs-CZ" b="1" i="1" dirty="0" smtClean="0">
                          <a:latin typeface="Cambria Math"/>
                        </a:rPr>
                        <m:t> :</m:t>
                      </m:r>
                      <m:r>
                        <a:rPr lang="cs-CZ" b="1" i="1" dirty="0" smtClean="0">
                          <a:latin typeface="Cambria Math"/>
                        </a:rPr>
                        <m:t>𝟏𝟐</m:t>
                      </m:r>
                      <m:r>
                        <a:rPr lang="cs-CZ" b="1" i="1" dirty="0" smtClean="0">
                          <a:latin typeface="Cambria Math"/>
                        </a:rPr>
                        <m:t> =</m:t>
                      </m:r>
                      <m:r>
                        <a:rPr lang="cs-CZ" b="1" i="1" dirty="0" smtClean="0">
                          <a:latin typeface="Cambria Math"/>
                        </a:rPr>
                        <m:t>𝟓</m:t>
                      </m:r>
                      <m:r>
                        <a:rPr lang="cs-CZ" b="1" i="1" dirty="0" smtClean="0">
                          <a:latin typeface="Cambria Math"/>
                        </a:rPr>
                        <m:t> :</m:t>
                      </m:r>
                      <m:r>
                        <a:rPr lang="cs-CZ" b="1" i="1" dirty="0" smtClean="0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2996952"/>
                <a:ext cx="194421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6084168" y="3323238"/>
                <a:ext cx="1728192" cy="618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𝟏𝟐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3323238"/>
                <a:ext cx="1728192" cy="61837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6156176" y="5120680"/>
                <a:ext cx="1494205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5120680"/>
                <a:ext cx="1494205" cy="61651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6156176" y="5700730"/>
                <a:ext cx="14548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sng" dirty="0" smtClean="0">
                          <a:latin typeface="Cambria Math"/>
                        </a:rPr>
                        <m:t>𝒙</m:t>
                      </m:r>
                      <m:r>
                        <a:rPr lang="cs-CZ" b="1" i="1" u="sng" dirty="0" smtClean="0">
                          <a:latin typeface="Cambria Math"/>
                        </a:rPr>
                        <m:t> =</m:t>
                      </m:r>
                      <m:r>
                        <a:rPr lang="cs-CZ" b="1" i="1" u="sng" dirty="0" smtClean="0">
                          <a:latin typeface="Cambria Math"/>
                        </a:rPr>
                        <m:t>𝟏𝟓</m:t>
                      </m:r>
                    </m:oMath>
                  </m:oMathPara>
                </a14:m>
                <a:endParaRPr lang="cs-CZ" b="1" u="sng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5700730"/>
                <a:ext cx="1454882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6156176" y="6011996"/>
                <a:ext cx="1863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dbl" dirty="0" smtClean="0">
                          <a:latin typeface="Cambria Math"/>
                        </a:rPr>
                        <m:t>𝒙</m:t>
                      </m:r>
                      <m:r>
                        <a:rPr lang="cs-CZ" b="1" i="1" u="dbl" dirty="0" smtClean="0">
                          <a:latin typeface="Cambria Math"/>
                        </a:rPr>
                        <m:t> =</m:t>
                      </m:r>
                      <m:r>
                        <a:rPr lang="cs-CZ" b="1" i="1" u="dbl" dirty="0" smtClean="0">
                          <a:latin typeface="Cambria Math"/>
                        </a:rPr>
                        <m:t>𝟏𝟓</m:t>
                      </m:r>
                      <m:r>
                        <a:rPr lang="cs-CZ" b="1" i="1" u="dbl" dirty="0" smtClean="0">
                          <a:latin typeface="Cambria Math"/>
                        </a:rPr>
                        <m:t> </m:t>
                      </m:r>
                      <m:r>
                        <a:rPr lang="cs-CZ" b="1" i="1" u="dbl" dirty="0" smtClean="0">
                          <a:latin typeface="Cambria Math"/>
                        </a:rPr>
                        <m:t>𝒅𝒏</m:t>
                      </m:r>
                      <m:r>
                        <a:rPr lang="cs-CZ" b="1" i="1" u="dbl" dirty="0" smtClean="0">
                          <a:latin typeface="Cambria Math"/>
                        </a:rPr>
                        <m:t>í</m:t>
                      </m:r>
                    </m:oMath>
                  </m:oMathPara>
                </a14:m>
                <a:endParaRPr lang="cs-CZ" b="1" u="dbl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6011996"/>
                <a:ext cx="1863564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5868143" y="3890809"/>
                <a:ext cx="2232249" cy="618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𝟏𝟐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3" y="3890809"/>
                <a:ext cx="2232249" cy="61831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5940152" y="4572658"/>
                <a:ext cx="2016224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4572658"/>
                <a:ext cx="2016224" cy="61093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Přímá spojnice 32"/>
          <p:cNvCxnSpPr/>
          <p:nvPr/>
        </p:nvCxnSpPr>
        <p:spPr bwMode="auto">
          <a:xfrm flipV="1">
            <a:off x="6876256" y="3964558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V="1">
            <a:off x="7236296" y="4280591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7344308" y="4057186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4308" y="4057186"/>
                <a:ext cx="36004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6979606" y="3774013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9606" y="3774013"/>
                <a:ext cx="36004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75660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18" grpId="0"/>
      <p:bldP spid="27" grpId="0"/>
      <p:bldP spid="28" grpId="0"/>
      <p:bldP spid="29" grpId="0"/>
      <p:bldP spid="30" grpId="0"/>
      <p:bldP spid="31" grpId="0"/>
      <p:bldP spid="32" grpId="0"/>
      <p:bldP spid="35" grpId="0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Příklad č. 2</a:t>
            </a:r>
            <a:endParaRPr lang="cs-CZ" sz="32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00890" y="2012647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</a:t>
            </a:r>
            <a:r>
              <a:rPr lang="cs-CZ" sz="2000" b="1" dirty="0"/>
              <a:t>) Hospodář chová telata. Zásobu sena na zimu má pro 15 telat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na 9 měsíců</a:t>
            </a:r>
            <a:r>
              <a:rPr lang="cs-CZ" sz="2000" b="1" dirty="0"/>
              <a:t>. Na jak dlouho mu zásoba sena vystačí, když ještě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3 telata přikoupí</a:t>
            </a:r>
            <a:r>
              <a:rPr lang="cs-CZ" sz="2000" b="1" dirty="0"/>
              <a:t>? 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7092280" y="6108144"/>
            <a:ext cx="1749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7,5 měsíce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06415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Příklad č. 3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2060848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</a:t>
            </a:r>
            <a:r>
              <a:rPr lang="cs-CZ" sz="2000" b="1" dirty="0"/>
              <a:t>Důlní mistr vypočítal, že k odvodnění štoly je třeba, aby po dobu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17,5 hodiny byla </a:t>
            </a:r>
            <a:r>
              <a:rPr lang="cs-CZ" sz="2000" b="1" dirty="0"/>
              <a:t>v provozu 2 čerpadla. Chce urychlit vyprázdnění </a:t>
            </a:r>
            <a:r>
              <a:rPr lang="cs-CZ" sz="2000" b="1" dirty="0" smtClean="0"/>
              <a:t> </a:t>
            </a:r>
            <a:br>
              <a:rPr lang="cs-CZ" sz="2000" b="1" dirty="0" smtClean="0"/>
            </a:br>
            <a:r>
              <a:rPr lang="cs-CZ" sz="2000" b="1" dirty="0" smtClean="0"/>
              <a:t>    šachty </a:t>
            </a:r>
            <a:r>
              <a:rPr lang="cs-CZ" sz="2000" b="1" dirty="0"/>
              <a:t>a proto přidal </a:t>
            </a:r>
            <a:r>
              <a:rPr lang="cs-CZ" sz="2000" b="1" dirty="0" smtClean="0"/>
              <a:t>další 3 </a:t>
            </a:r>
            <a:r>
              <a:rPr lang="cs-CZ" sz="2000" b="1" dirty="0"/>
              <a:t>stejná čerpadla. Za jak dlouho šachtu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vyprázdní</a:t>
            </a:r>
            <a:r>
              <a:rPr lang="cs-CZ" sz="2000" b="1" dirty="0"/>
              <a:t>?</a:t>
            </a:r>
          </a:p>
        </p:txBody>
      </p:sp>
      <p:sp>
        <p:nvSpPr>
          <p:cNvPr id="2" name="Obdélník 1"/>
          <p:cNvSpPr/>
          <p:nvPr/>
        </p:nvSpPr>
        <p:spPr>
          <a:xfrm>
            <a:off x="7670984" y="6309319"/>
            <a:ext cx="1276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7 hodin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83471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Příklad č. 4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84594" y="2060848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4) </a:t>
            </a:r>
            <a:r>
              <a:rPr lang="cs-CZ" sz="2000" b="1" dirty="0"/>
              <a:t>Schodiště má 36 schodů 20 cm vysokých. Kolik schodů vysokých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18 </a:t>
            </a:r>
            <a:r>
              <a:rPr lang="cs-CZ" sz="2000" b="1" dirty="0"/>
              <a:t>cm </a:t>
            </a:r>
            <a:r>
              <a:rPr lang="cs-CZ" sz="2000" b="1" dirty="0" smtClean="0"/>
              <a:t>by mělo stejně vysoké schodiště?</a:t>
            </a:r>
            <a:endParaRPr lang="cs-CZ" sz="2000" b="1" dirty="0"/>
          </a:p>
        </p:txBody>
      </p:sp>
      <p:sp>
        <p:nvSpPr>
          <p:cNvPr id="2" name="Obdélník 1"/>
          <p:cNvSpPr/>
          <p:nvPr/>
        </p:nvSpPr>
        <p:spPr>
          <a:xfrm>
            <a:off x="7236296" y="6238924"/>
            <a:ext cx="17059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40 schodů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4003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Příklad č. 5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20608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5) </a:t>
            </a:r>
            <a:r>
              <a:rPr lang="cs-CZ" sz="2000" b="1" dirty="0"/>
              <a:t>Tři zaměstnanci budou lisovat objednané množství součástek </a:t>
            </a:r>
            <a:r>
              <a:rPr lang="cs-CZ" sz="2000" b="1" dirty="0" smtClean="0"/>
              <a:t>8 </a:t>
            </a:r>
            <a:r>
              <a:rPr lang="cs-CZ" sz="2000" b="1" dirty="0"/>
              <a:t>dní.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Kolik zaměstnanců </a:t>
            </a:r>
            <a:r>
              <a:rPr lang="cs-CZ" sz="2000" b="1" dirty="0"/>
              <a:t>musí pracovat, aby se výroba zkrátila o 2 dny?</a:t>
            </a:r>
          </a:p>
        </p:txBody>
      </p:sp>
      <p:sp>
        <p:nvSpPr>
          <p:cNvPr id="4" name="Obdélník 3"/>
          <p:cNvSpPr/>
          <p:nvPr/>
        </p:nvSpPr>
        <p:spPr>
          <a:xfrm>
            <a:off x="6156176" y="6237311"/>
            <a:ext cx="22894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4 zaměstnanci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2741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Cvičení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8388932" cy="720080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1. Urči zda závislost veličiny y na veličině x v dané tabulce </a:t>
            </a:r>
            <a:br>
              <a:rPr lang="cs-CZ" sz="2000" b="1" dirty="0" smtClean="0"/>
            </a:br>
            <a:r>
              <a:rPr lang="cs-CZ" sz="2000" b="1" dirty="0" smtClean="0"/>
              <a:t>    popisuje přímou úměrnost (svou odpověď zdůvodni).</a:t>
            </a:r>
            <a:endParaRPr lang="cs-CZ" sz="2000" b="1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24944"/>
            <a:ext cx="4429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4221088"/>
            <a:ext cx="4429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45224"/>
            <a:ext cx="4429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6804248" y="3126040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ANO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6804248" y="5646320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ANO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804248" y="4422184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NE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2871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3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Cvičení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8568952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3. Urči, zda se jedná o přímou úměrnost.</a:t>
            </a:r>
            <a:endParaRPr lang="cs-CZ" sz="2000" b="1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51520" y="2465276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a) Množství krve je přímo úměrné výšce člověka.</a:t>
            </a:r>
            <a:endParaRPr lang="cs-CZ" sz="1800" b="1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51520" y="278092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b) Cena jablek je přímo úměrná jejich hmotnosti.</a:t>
            </a:r>
            <a:endParaRPr lang="cs-CZ" sz="1800" b="1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51520" y="314096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/>
              <a:t>c</a:t>
            </a:r>
            <a:r>
              <a:rPr lang="cs-CZ" sz="1800" b="1" dirty="0" smtClean="0"/>
              <a:t>) Počet obyvatel je přímo úměrný velikosti státu.</a:t>
            </a:r>
            <a:endParaRPr lang="cs-CZ" sz="1800" b="1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51520" y="350100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/>
              <a:t>d</a:t>
            </a:r>
            <a:r>
              <a:rPr lang="cs-CZ" sz="1800" b="1" dirty="0" smtClean="0"/>
              <a:t>) Délka strany čtverce je přímo úměrná jeho obvodu.</a:t>
            </a:r>
            <a:endParaRPr lang="cs-CZ" sz="1800" b="1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51520" y="386104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e) Délka strany čtverce je přímo úměrná jeho obsahu.</a:t>
            </a:r>
            <a:endParaRPr lang="cs-CZ" sz="1800" b="1" dirty="0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251520" y="422108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f) Uběhnutá vzdálenost je přímo úměrná rychlosti běhu.</a:t>
            </a:r>
            <a:endParaRPr lang="cs-CZ" sz="1800" b="1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251520" y="458112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g) Hmotnost kovového odlitku je přímo úměrná jeho objemu.</a:t>
            </a:r>
            <a:endParaRPr lang="cs-CZ" sz="18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251520" y="494116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h) Hloubka rybníku je přímo úměrná jeho rozloze.</a:t>
            </a:r>
            <a:endParaRPr lang="cs-CZ" sz="1800" b="1" dirty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51520" y="530120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i) Výška člověka je přímo úměrná jeho věku.</a:t>
            </a:r>
            <a:endParaRPr lang="cs-CZ" sz="1800" b="1" dirty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51520" y="566124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j) Cena banánů je přímo úměrná jejich hmotnosti.</a:t>
            </a:r>
            <a:endParaRPr lang="cs-CZ" sz="1800" b="1" dirty="0"/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251520" y="6021288"/>
            <a:ext cx="878497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k) Množství matiček, které vyrobí automat je přímo úměrné času výroby.</a:t>
            </a:r>
            <a:endParaRPr lang="cs-CZ" sz="18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8129376" y="2802414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8128880" y="3522494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8129376" y="4242574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8129376" y="4602614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8100392" y="5682734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8100392" y="6356067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8172400" y="2442374"/>
            <a:ext cx="547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NE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8201384" y="3162454"/>
            <a:ext cx="547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NE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8172400" y="3882534"/>
            <a:ext cx="547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NE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8172400" y="4941168"/>
            <a:ext cx="547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NE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8172400" y="5301208"/>
            <a:ext cx="547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NE</a:t>
            </a:r>
            <a:endParaRPr lang="cs-CZ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01103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  <p:bldP spid="17" grpId="0" build="p"/>
      <p:bldP spid="18" grpId="0" build="p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Obrázek 51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86" y="3933056"/>
            <a:ext cx="1491750" cy="804862"/>
          </a:xfrm>
          <a:prstGeom prst="rect">
            <a:avLst/>
          </a:prstGeom>
        </p:spPr>
      </p:pic>
      <p:pic>
        <p:nvPicPr>
          <p:cNvPr id="5132" name="Obrázek 5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651" y="3861048"/>
            <a:ext cx="507619" cy="28524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597666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Řešení pomocí úměry: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5004048" y="3142709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1) Správně zapsat odpovídající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veličiny pod sebe.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39552" y="306896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 vajec ………………………….. 36 Kč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39552" y="342900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17 vajec …………………………..   x Kč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 flipV="1">
            <a:off x="467544" y="32129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4788024" y="32129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3645024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2) Rozhodneme o druhu závislosti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(zatím známe pouze přímou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 úměrnost).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1520" y="2622103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V obchodě stojí 12 vajec 36 Kč. Kolik korun stojí 17 vajec?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004048" y="4437112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3) Zakreslíme šipky (u přímé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úměrnosti stejným směrem).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4941168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4) Podle směru šipek sestavíme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úměru.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18221" y="400506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x : 36 = 17 : 12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004048" y="5445224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5) Vynásobíme vnější a vnitřní členy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úměry a zapíšeme je do součinu.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485507" y="4714111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12 · x = 36 · 17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4272070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4" grpId="0"/>
      <p:bldP spid="12" grpId="0"/>
      <p:bldP spid="9" grpId="0"/>
      <p:bldP spid="13" grpId="0"/>
      <p:bldP spid="14" grpId="0"/>
      <p:bldP spid="16" grpId="0"/>
      <p:bldP spid="17" grpId="0"/>
      <p:bldP spid="18" grpId="0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Obrázek 51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86" y="3933056"/>
            <a:ext cx="1491750" cy="804862"/>
          </a:xfrm>
          <a:prstGeom prst="rect">
            <a:avLst/>
          </a:prstGeom>
        </p:spPr>
      </p:pic>
      <p:pic>
        <p:nvPicPr>
          <p:cNvPr id="5132" name="Obrázek 5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651" y="3861048"/>
            <a:ext cx="507619" cy="28524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597666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Řešení pomocí úměry: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5004048" y="371877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6) Vynásobíme čísla na pravé straně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rovnice.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39552" y="306896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 vajec ………………………….. 36 Kč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39552" y="342900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17 vajec …………………………..   x Kč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 flipV="1">
            <a:off x="467544" y="32129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4788024" y="32129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443885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7) Výsledek vydělíme číslem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u proměnné na levé straně.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1520" y="2622103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V obchodě stojí 12 vajec 36 Kč. Kolik korun stojí 17 vajec?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004048" y="515719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8) Zapíšeme výsledek s jednotkami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56519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9) Zapíšeme slovní odpověď.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18221" y="400506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x : 36 = 17 : 12</a:t>
            </a:r>
            <a:endParaRPr lang="cs-CZ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485507" y="4714111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12 · x = 36 · 17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763688" y="5075892"/>
            <a:ext cx="1494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 · x = 612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237184" y="5399057"/>
            <a:ext cx="168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 = 612 : 12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2237184" y="5733256"/>
            <a:ext cx="168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x = 51</a:t>
            </a:r>
            <a:endParaRPr lang="cs-CZ" b="1" u="sng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204380" y="6093296"/>
            <a:ext cx="168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x = 51 Kč</a:t>
            </a:r>
            <a:endParaRPr lang="cs-CZ" b="1" u="dbl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863988" y="626637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17 vajec stojí v obchodě 51 Kč.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5389048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6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1844824"/>
            <a:ext cx="5976664" cy="360040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Řešení pomocí úměry (zlomky):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5004048" y="2782669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1) Správně zapsat odpovídající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veličiny pod sebe.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39552" y="270892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 vajec ………………………….. 36 Kč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39552" y="306896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17 vajec …………………………..   x Kč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 flipV="1">
            <a:off x="467544" y="285293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4788024" y="285293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3284984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2) Rozhodneme o druhu závislosti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(zatím známe pouze přímou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 úměrnost).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1520" y="2319263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V obchodě stojí 12 vajec 36 Kč. Kolik korun stojí 17 vajec?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004048" y="4077072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3) Zakreslíme šipky (u přímé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úměrnosti stejným směrem).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4581128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4) Počet vajec a jejich cena musí být 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ve stejném poměru, tj. musíme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změnit cenu 12 vajec v poměru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17 : 12.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418221" y="3645024"/>
                <a:ext cx="43204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 :</m:t>
                      </m:r>
                      <m:r>
                        <a:rPr lang="cs-CZ" b="1" i="1" smtClean="0">
                          <a:latin typeface="Cambria Math"/>
                        </a:rPr>
                        <m:t>𝟑𝟔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𝟏𝟕</m:t>
                      </m:r>
                      <m:r>
                        <a:rPr lang="cs-CZ" b="1" i="0" smtClean="0">
                          <a:latin typeface="Cambria Math"/>
                        </a:rPr>
                        <m:t> :</m:t>
                      </m:r>
                      <m:r>
                        <a:rPr lang="cs-CZ" b="1" i="0" smtClean="0">
                          <a:latin typeface="Cambria Math"/>
                        </a:rPr>
                        <m:t>𝟏𝟐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221" y="3645024"/>
                <a:ext cx="4320480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5004000" y="5674022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5) Změnit číslo v daném poměru,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znamená toto číslo tímto poměrem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vynásobit.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485507" y="4354071"/>
                <a:ext cx="4320480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𝟑𝟔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𝟏𝟕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507" y="4354071"/>
                <a:ext cx="4320480" cy="6347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56666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4" grpId="0"/>
      <p:bldP spid="12" grpId="0"/>
      <p:bldP spid="9" grpId="0"/>
      <p:bldP spid="13" grpId="0"/>
      <p:bldP spid="14" grpId="0"/>
      <p:bldP spid="16" grpId="0"/>
      <p:bldP spid="17" grpId="0"/>
      <p:bldP spid="18" grpId="0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597666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Řešení pomocí úměry(zlomky):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5004048" y="371877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6) Pokud lze tak vykrátíme libovolný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čitatel proti jmenovateli.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39552" y="306896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 vajec ………………………….. 36 Kč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39552" y="342900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17 vajec …………………………..   x Kč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 flipV="1">
            <a:off x="467544" y="32129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4788024" y="32129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454558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7) Vypočteme součin.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1520" y="2622103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V obchodě stojí 12 vajec 36 Kč. Kolik korun stojí 17 vajec?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004048" y="515719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8) Zapíšeme výsledek s jednotkami.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56519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9) Zapíšeme slovní odpověď.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418221" y="4005064"/>
                <a:ext cx="4320480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𝟑𝟔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𝟏𝟕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221" y="4005064"/>
                <a:ext cx="4320480" cy="63478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395536" y="4639853"/>
                <a:ext cx="4320480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>
                          <a:latin typeface="Cambria Math"/>
                        </a:rPr>
                        <m:t>𝒙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𝟏𝟕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639853"/>
                <a:ext cx="4320480" cy="610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691680" y="5219908"/>
                <a:ext cx="16867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𝒙</m:t>
                      </m:r>
                      <m:r>
                        <a:rPr lang="cs-CZ" b="1" i="1" dirty="0" smtClean="0">
                          <a:latin typeface="Cambria Math"/>
                        </a:rPr>
                        <m:t> =</m:t>
                      </m:r>
                      <m:r>
                        <a:rPr lang="cs-CZ" b="1" i="1" dirty="0" smtClean="0">
                          <a:latin typeface="Cambria Math"/>
                        </a:rPr>
                        <m:t>𝟑</m:t>
                      </m:r>
                      <m:r>
                        <a:rPr lang="cs-CZ" b="1" i="1" dirty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dirty="0" smtClean="0">
                          <a:latin typeface="Cambria Math"/>
                          <a:ea typeface="Cambria Math"/>
                        </a:rPr>
                        <m:t>𝟏𝟕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219908"/>
                <a:ext cx="168674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1589112" y="5517232"/>
                <a:ext cx="16867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sng" dirty="0" smtClean="0">
                          <a:latin typeface="Cambria Math"/>
                        </a:rPr>
                        <m:t>𝒙</m:t>
                      </m:r>
                      <m:r>
                        <a:rPr lang="cs-CZ" b="1" i="1" u="sng" dirty="0" smtClean="0">
                          <a:latin typeface="Cambria Math"/>
                        </a:rPr>
                        <m:t> = </m:t>
                      </m:r>
                      <m:r>
                        <a:rPr lang="cs-CZ" b="1" i="1" u="sng" dirty="0" smtClean="0">
                          <a:latin typeface="Cambria Math"/>
                        </a:rPr>
                        <m:t>𝟓𝟏</m:t>
                      </m:r>
                    </m:oMath>
                  </m:oMathPara>
                </a14:m>
                <a:endParaRPr lang="cs-CZ" b="1" u="sng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9112" y="5517232"/>
                <a:ext cx="168674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1733128" y="5875622"/>
                <a:ext cx="16867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dbl" dirty="0" smtClean="0">
                          <a:latin typeface="Cambria Math"/>
                        </a:rPr>
                        <m:t>𝒙</m:t>
                      </m:r>
                      <m:r>
                        <a:rPr lang="cs-CZ" b="1" i="1" u="dbl" dirty="0" smtClean="0">
                          <a:latin typeface="Cambria Math"/>
                        </a:rPr>
                        <m:t> = </m:t>
                      </m:r>
                      <m:r>
                        <a:rPr lang="cs-CZ" b="1" i="1" u="dbl" dirty="0" smtClean="0">
                          <a:latin typeface="Cambria Math"/>
                        </a:rPr>
                        <m:t>𝟓𝟏</m:t>
                      </m:r>
                      <m:r>
                        <a:rPr lang="cs-CZ" b="1" i="1" u="dbl" dirty="0" smtClean="0">
                          <a:latin typeface="Cambria Math"/>
                        </a:rPr>
                        <m:t> </m:t>
                      </m:r>
                      <m:r>
                        <a:rPr lang="cs-CZ" b="1" i="1" u="dbl" dirty="0" smtClean="0">
                          <a:latin typeface="Cambria Math"/>
                        </a:rPr>
                        <m:t>𝑲</m:t>
                      </m:r>
                      <m:r>
                        <a:rPr lang="cs-CZ" b="1" i="1" u="dbl" dirty="0" smtClean="0">
                          <a:latin typeface="Cambria Math"/>
                        </a:rPr>
                        <m:t>č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3128" y="5875622"/>
                <a:ext cx="1686744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ovéPole 22"/>
          <p:cNvSpPr txBox="1"/>
          <p:nvPr/>
        </p:nvSpPr>
        <p:spPr>
          <a:xfrm>
            <a:off x="3863988" y="626637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17 vajec stojí v obchodě 51 Kč.</a:t>
            </a:r>
            <a:endParaRPr lang="cs-CZ" b="1" dirty="0"/>
          </a:p>
        </p:txBody>
      </p:sp>
      <p:cxnSp>
        <p:nvCxnSpPr>
          <p:cNvPr id="25" name="Přímá spojnice 24"/>
          <p:cNvCxnSpPr/>
          <p:nvPr/>
        </p:nvCxnSpPr>
        <p:spPr bwMode="auto">
          <a:xfrm flipV="1">
            <a:off x="2411760" y="4077072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2881901" y="4365104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2519772" y="3796990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772" y="3796990"/>
                <a:ext cx="360040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3035302" y="4243109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5302" y="4243109"/>
                <a:ext cx="36004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50772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4" grpId="0"/>
      <p:bldP spid="16" grpId="0"/>
      <p:bldP spid="17" grpId="0"/>
      <p:bldP spid="45" grpId="0"/>
      <p:bldP spid="20" grpId="0"/>
      <p:bldP spid="21" grpId="0"/>
      <p:bldP spid="22" grpId="0"/>
      <p:bldP spid="23" grpId="0"/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Obrázek 51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594" y="4064298"/>
            <a:ext cx="2019334" cy="804862"/>
          </a:xfrm>
          <a:prstGeom prst="rect">
            <a:avLst/>
          </a:prstGeom>
        </p:spPr>
      </p:pic>
      <p:pic>
        <p:nvPicPr>
          <p:cNvPr id="5132" name="Obrázek 5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935" y="3980804"/>
            <a:ext cx="683897" cy="384300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Příklad č. 1</a:t>
            </a:r>
            <a:endParaRPr lang="cs-CZ" sz="3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539552" y="3275692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4 000 vajec ……………………… 60 prasklých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39552" y="363573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7 000 vajec ………………………   x prasklých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 flipV="1">
            <a:off x="467544" y="3356992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5580112" y="3237567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ovéPole 18"/>
          <p:cNvSpPr txBox="1"/>
          <p:nvPr/>
        </p:nvSpPr>
        <p:spPr>
          <a:xfrm>
            <a:off x="1475656" y="501317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4 000 · x = 420 000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237184" y="5301208"/>
            <a:ext cx="312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 = 420 000 : 4 000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2195736" y="557994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x = 105	</a:t>
            </a:r>
            <a:endParaRPr lang="cs-CZ" b="1" u="sng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204380" y="5867980"/>
            <a:ext cx="1863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x = 105 vajec</a:t>
            </a:r>
            <a:endParaRPr lang="cs-CZ" b="1" u="dbl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67544" y="6221800"/>
            <a:ext cx="6336704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Vedoucí prodejny musí počítat se ztrátou 105 vajec.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18220" y="4149080"/>
            <a:ext cx="516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x : 60 = 7 000 : 4 000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85507" y="4787860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4 000 · x = 60 · 7 000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880500" y="1831138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1) Při </a:t>
            </a:r>
            <a:r>
              <a:rPr lang="cs-CZ" sz="2400" b="1" dirty="0"/>
              <a:t>přepravě 4000 vajec do prodejny se poškodí </a:t>
            </a:r>
            <a:r>
              <a:rPr lang="cs-CZ" sz="2400" b="1" dirty="0" smtClean="0"/>
              <a:t/>
            </a:r>
            <a:br>
              <a:rPr lang="cs-CZ" sz="2400" b="1" dirty="0" smtClean="0"/>
            </a:br>
            <a:r>
              <a:rPr lang="cs-CZ" sz="2400" b="1" dirty="0" smtClean="0"/>
              <a:t>    průměrně </a:t>
            </a:r>
            <a:r>
              <a:rPr lang="cs-CZ" sz="2400" b="1" dirty="0"/>
              <a:t>60 vajec. S jakou ztrátou musí počítat </a:t>
            </a:r>
            <a:r>
              <a:rPr lang="cs-CZ" sz="2400" b="1" dirty="0" smtClean="0"/>
              <a:t/>
            </a:r>
            <a:br>
              <a:rPr lang="cs-CZ" sz="2400" b="1" dirty="0" smtClean="0"/>
            </a:br>
            <a:r>
              <a:rPr lang="cs-CZ" sz="2400" b="1" dirty="0" smtClean="0"/>
              <a:t>    vedoucí </a:t>
            </a:r>
            <a:r>
              <a:rPr lang="cs-CZ" sz="2400" b="1" dirty="0"/>
              <a:t>prodejny, který si objednal 7000 vajec? 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5868144" y="2878159"/>
            <a:ext cx="936104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nebo: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940152" y="3178589"/>
                <a:ext cx="29750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𝒙</m:t>
                      </m:r>
                      <m:r>
                        <a:rPr lang="cs-CZ" b="1" i="1" dirty="0" smtClean="0">
                          <a:latin typeface="Cambria Math"/>
                        </a:rPr>
                        <m:t> :</m:t>
                      </m:r>
                      <m:r>
                        <a:rPr lang="cs-CZ" b="1" i="1" dirty="0" smtClean="0">
                          <a:latin typeface="Cambria Math"/>
                        </a:rPr>
                        <m:t>𝟔𝟎</m:t>
                      </m:r>
                      <m:r>
                        <a:rPr lang="cs-CZ" b="1" i="1" dirty="0" smtClean="0">
                          <a:latin typeface="Cambria Math"/>
                        </a:rPr>
                        <m:t> =</m:t>
                      </m:r>
                      <m:r>
                        <a:rPr lang="cs-CZ" b="1" i="1" dirty="0" smtClean="0">
                          <a:latin typeface="Cambria Math"/>
                        </a:rPr>
                        <m:t>𝟕</m:t>
                      </m:r>
                      <m:r>
                        <a:rPr lang="cs-CZ" b="1" i="1" dirty="0" smtClean="0">
                          <a:latin typeface="Cambria Math"/>
                        </a:rPr>
                        <m:t> </m:t>
                      </m:r>
                      <m:r>
                        <a:rPr lang="cs-CZ" b="1" i="1" dirty="0" smtClean="0">
                          <a:latin typeface="Cambria Math"/>
                        </a:rPr>
                        <m:t>𝟎𝟎𝟎</m:t>
                      </m:r>
                      <m:r>
                        <a:rPr lang="cs-CZ" b="1" i="1" dirty="0" smtClean="0">
                          <a:latin typeface="Cambria Math"/>
                        </a:rPr>
                        <m:t> : </m:t>
                      </m:r>
                      <m:r>
                        <a:rPr lang="cs-CZ" b="1" i="1" dirty="0" smtClean="0">
                          <a:latin typeface="Cambria Math"/>
                        </a:rPr>
                        <m:t>𝟒</m:t>
                      </m:r>
                      <m:r>
                        <a:rPr lang="cs-CZ" b="1" i="1" dirty="0" smtClean="0">
                          <a:latin typeface="Cambria Math"/>
                        </a:rPr>
                        <m:t> </m:t>
                      </m:r>
                      <m:r>
                        <a:rPr lang="cs-CZ" b="1" i="1" dirty="0" smtClean="0">
                          <a:latin typeface="Cambria Math"/>
                        </a:rPr>
                        <m:t>𝟎𝟎𝟎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3178589"/>
                <a:ext cx="2975013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6084168" y="3469146"/>
                <a:ext cx="2394227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𝟔𝟎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𝟕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𝟎𝟎𝟎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𝟎𝟎𝟎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3469146"/>
                <a:ext cx="2394227" cy="61093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6277507" y="5494662"/>
                <a:ext cx="1494205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𝟏𝟓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7507" y="5494662"/>
                <a:ext cx="1494205" cy="61651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6262785" y="6074712"/>
                <a:ext cx="16867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sng" dirty="0" smtClean="0">
                          <a:latin typeface="Cambria Math"/>
                        </a:rPr>
                        <m:t>𝒙</m:t>
                      </m:r>
                      <m:r>
                        <a:rPr lang="cs-CZ" b="1" i="1" u="sng" dirty="0" smtClean="0">
                          <a:latin typeface="Cambria Math"/>
                        </a:rPr>
                        <m:t> =</m:t>
                      </m:r>
                      <m:r>
                        <a:rPr lang="cs-CZ" b="1" i="1" u="sng" dirty="0" smtClean="0">
                          <a:latin typeface="Cambria Math"/>
                        </a:rPr>
                        <m:t>𝟏𝟎𝟓</m:t>
                      </m:r>
                    </m:oMath>
                  </m:oMathPara>
                </a14:m>
                <a:endParaRPr lang="cs-CZ" b="1" u="sng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2785" y="6074712"/>
                <a:ext cx="1686744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6497853" y="6372036"/>
                <a:ext cx="1863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dbl" dirty="0" smtClean="0">
                          <a:latin typeface="Cambria Math"/>
                        </a:rPr>
                        <m:t>𝒙</m:t>
                      </m:r>
                      <m:r>
                        <a:rPr lang="cs-CZ" b="1" i="1" u="dbl" dirty="0" smtClean="0">
                          <a:latin typeface="Cambria Math"/>
                        </a:rPr>
                        <m:t> =</m:t>
                      </m:r>
                      <m:r>
                        <a:rPr lang="cs-CZ" b="1" i="1" u="dbl" dirty="0" smtClean="0">
                          <a:latin typeface="Cambria Math"/>
                        </a:rPr>
                        <m:t>𝟏𝟎𝟓</m:t>
                      </m:r>
                      <m:r>
                        <a:rPr lang="cs-CZ" b="1" i="1" u="dbl" dirty="0" smtClean="0">
                          <a:latin typeface="Cambria Math"/>
                        </a:rPr>
                        <m:t> </m:t>
                      </m:r>
                      <m:r>
                        <a:rPr lang="cs-CZ" b="1" i="1" u="dbl" dirty="0" smtClean="0">
                          <a:latin typeface="Cambria Math"/>
                        </a:rPr>
                        <m:t>𝒗𝒂𝒋𝒆𝒄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853" y="6372036"/>
                <a:ext cx="1863564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6084168" y="4211796"/>
                <a:ext cx="2413672" cy="618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𝟔𝟎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𝟕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𝟎𝟎𝟎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𝟎𝟎𝟎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4211796"/>
                <a:ext cx="2413672" cy="61831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6156176" y="4959720"/>
                <a:ext cx="1730964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𝟔𝟎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4959720"/>
                <a:ext cx="1730964" cy="61093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Přímá spojnice 36"/>
          <p:cNvCxnSpPr/>
          <p:nvPr/>
        </p:nvCxnSpPr>
        <p:spPr bwMode="auto">
          <a:xfrm flipV="1">
            <a:off x="7427658" y="4272267"/>
            <a:ext cx="486918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7321623" y="4634552"/>
            <a:ext cx="592953" cy="1179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7884368" y="4058488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4368" y="4058488"/>
                <a:ext cx="36004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7884368" y="4355812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4368" y="4355812"/>
                <a:ext cx="36004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Přímá spojnice 56"/>
          <p:cNvCxnSpPr/>
          <p:nvPr/>
        </p:nvCxnSpPr>
        <p:spPr bwMode="auto">
          <a:xfrm flipV="1">
            <a:off x="6948264" y="5012427"/>
            <a:ext cx="273438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7321623" y="5349493"/>
            <a:ext cx="273438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7020272" y="4725144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𝟏𝟓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272" y="4725144"/>
                <a:ext cx="360040" cy="369332"/>
              </a:xfrm>
              <a:prstGeom prst="rect">
                <a:avLst/>
              </a:prstGeom>
              <a:blipFill rotWithShape="1">
                <a:blip r:embed="rId13"/>
                <a:stretch>
                  <a:fillRect r="-271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7452320" y="5147900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2320" y="5147900"/>
                <a:ext cx="360040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97740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1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41" grpId="0"/>
      <p:bldP spid="43" grpId="0"/>
      <p:bldP spid="59" grpId="0"/>
      <p:bldP spid="60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1211</TotalTime>
  <Words>1609</Words>
  <Application>Microsoft Office PowerPoint</Application>
  <PresentationFormat>Předvádění na obrazovce (4:3)</PresentationFormat>
  <Paragraphs>285</Paragraphs>
  <Slides>25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26" baseType="lpstr">
      <vt:lpstr>Prezentace školení zaměstnanců</vt:lpstr>
      <vt:lpstr>Přímá a nepřímá úměrnost, trojčlenka - opakování</vt:lpstr>
      <vt:lpstr>Přímá úměrnost Definice</vt:lpstr>
      <vt:lpstr>Přímá úměrnost Cvičení</vt:lpstr>
      <vt:lpstr>Přímá úměrnost Cvičení</vt:lpstr>
      <vt:lpstr>Přímá úměrnost Trojčlenka</vt:lpstr>
      <vt:lpstr>Přímá úměrnost Trojčlenka</vt:lpstr>
      <vt:lpstr>Přímá úměrnost Trojčlenka</vt:lpstr>
      <vt:lpstr>Přímá úměrnost Trojčlenka</vt:lpstr>
      <vt:lpstr>Přímá úměrnost Příklad č. 1</vt:lpstr>
      <vt:lpstr>Přímá úměrnost Příklad č. 2</vt:lpstr>
      <vt:lpstr>Přímá úměrnost Příklad č. 3</vt:lpstr>
      <vt:lpstr>Přímá úměrnost Příklad č. 4</vt:lpstr>
      <vt:lpstr>Přímá úměrnost Příklad č. 5</vt:lpstr>
      <vt:lpstr>Nepřímá úměrnost Definice</vt:lpstr>
      <vt:lpstr>Nepřímá úměrnost Cvičení</vt:lpstr>
      <vt:lpstr>Nepřímá úměrnost Cvičení</vt:lpstr>
      <vt:lpstr>Nepřímá úměrnost Trojčlenka</vt:lpstr>
      <vt:lpstr>Nepřímá úměrnost Trojčlenka</vt:lpstr>
      <vt:lpstr>Nepřímá úměrnost Trojčlenka</vt:lpstr>
      <vt:lpstr>Nepřímá úměrnost Trojčlenka</vt:lpstr>
      <vt:lpstr>Nepřímá úměrnost Příklad č. 1</vt:lpstr>
      <vt:lpstr>Nepřímá úměrnost Příklad č. 2</vt:lpstr>
      <vt:lpstr>Nepřímá úměrnost Příklad č. 3</vt:lpstr>
      <vt:lpstr>Nepřímá úměrnost Příklad č. 4</vt:lpstr>
      <vt:lpstr>Nepřímá úměrnost Příklad č. 5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184</cp:revision>
  <dcterms:created xsi:type="dcterms:W3CDTF">2012-01-02T08:14:14Z</dcterms:created>
  <dcterms:modified xsi:type="dcterms:W3CDTF">2020-09-29T17:30:04Z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