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80" r:id="rId4"/>
    <p:sldId id="284" r:id="rId5"/>
    <p:sldId id="259" r:id="rId6"/>
    <p:sldId id="285" r:id="rId7"/>
    <p:sldId id="275" r:id="rId8"/>
    <p:sldId id="286" r:id="rId9"/>
    <p:sldId id="287" r:id="rId10"/>
    <p:sldId id="288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18" Type="http://schemas.openxmlformats.org/officeDocument/2006/relationships/image" Target="../media/image6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17" Type="http://schemas.openxmlformats.org/officeDocument/2006/relationships/image" Target="../media/image60.png"/><Relationship Id="rId2" Type="http://schemas.openxmlformats.org/officeDocument/2006/relationships/image" Target="../media/image45.png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10" Type="http://schemas.openxmlformats.org/officeDocument/2006/relationships/image" Target="../media/image53.png"/><Relationship Id="rId19" Type="http://schemas.openxmlformats.org/officeDocument/2006/relationships/image" Target="../media/image62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port.cz/clanek/198012-nba-vesely-zaskoroval-smeci-pak-se-vyfauloval.htm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548680"/>
            <a:ext cx="7772400" cy="2589808"/>
          </a:xfrm>
        </p:spPr>
        <p:txBody>
          <a:bodyPr/>
          <a:lstStyle/>
          <a:p>
            <a:pPr algn="ctr"/>
            <a:r>
              <a:rPr lang="cs-CZ" dirty="0" smtClean="0"/>
              <a:t>Poměr, Postupný poměr,</a:t>
            </a:r>
            <a:br>
              <a:rPr lang="cs-CZ" dirty="0" smtClean="0"/>
            </a:br>
            <a:r>
              <a:rPr lang="cs-CZ" dirty="0" smtClean="0"/>
              <a:t>měřítko plánu a mapy - opakování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Rozšiřování a krácení 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149672" y="1985114"/>
            <a:ext cx="87788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sng" dirty="0" smtClean="0">
                <a:solidFill>
                  <a:srgbClr val="FF0000"/>
                </a:solidFill>
                <a:latin typeface="Trebuchet MS" pitchFamily="34" charset="0"/>
              </a:rPr>
              <a:t>Rozšiřování </a:t>
            </a:r>
            <a:r>
              <a:rPr lang="cs-CZ" sz="2400" b="1" u="sng" dirty="0">
                <a:solidFill>
                  <a:srgbClr val="FF0000"/>
                </a:solidFill>
                <a:latin typeface="Trebuchet MS" pitchFamily="34" charset="0"/>
              </a:rPr>
              <a:t>poměru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 znamená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násobení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prvního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/>
            </a:r>
            <a:b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</a:b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i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druhého členu poměru stejným číslem různým od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nuly.</a:t>
            </a:r>
            <a:endParaRPr lang="cs-CZ" sz="2400" b="1" dirty="0">
              <a:solidFill>
                <a:srgbClr val="FF0000"/>
              </a:solidFill>
              <a:latin typeface="Trebuchet MS" pitchFamily="34" charset="0"/>
            </a:endParaRPr>
          </a:p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1413779" y="3622195"/>
                <a:ext cx="1777900" cy="1133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 : </m:t>
                      </m:r>
                      <m:f>
                        <m:fPr>
                          <m:ctrlP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𝟏𝟓</m:t>
                          </m:r>
                        </m:den>
                      </m:f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3779" y="3622195"/>
                <a:ext cx="1777900" cy="113306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1228428" y="4766780"/>
                <a:ext cx="2772308" cy="2213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cs-CZ" sz="3200" i="1" smtClean="0">
                          <a:latin typeface="Cambria Math"/>
                        </a:rPr>
                        <m:t>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15</m:t>
                      </m:r>
                      <m:r>
                        <a:rPr lang="cs-CZ" sz="3200" i="1" smtClean="0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12</m:t>
                      </m:r>
                    </m:oMath>
                  </m:oMathPara>
                </a14:m>
                <a:endParaRPr lang="cs-CZ" sz="3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/>
                            </a:rPr>
                            <m:t>15</m:t>
                          </m:r>
                        </m:den>
                      </m:f>
                      <m:r>
                        <a:rPr lang="cs-CZ" sz="3200" i="1">
                          <a:latin typeface="Cambria Math"/>
                        </a:rPr>
                        <m:t>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15</m:t>
                      </m:r>
                      <m:r>
                        <a:rPr lang="cs-CZ" sz="3200" i="1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8</m:t>
                      </m:r>
                    </m:oMath>
                  </m:oMathPara>
                </a14:m>
                <a:endParaRPr lang="cs-CZ" sz="3200" dirty="0"/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428" y="4766780"/>
                <a:ext cx="2772308" cy="22132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ovéPole 11"/>
          <p:cNvSpPr txBox="1"/>
          <p:nvPr/>
        </p:nvSpPr>
        <p:spPr>
          <a:xfrm>
            <a:off x="151880" y="2738680"/>
            <a:ext cx="84249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u="sng" dirty="0">
                <a:solidFill>
                  <a:srgbClr val="FF0000"/>
                </a:solidFill>
                <a:latin typeface="Trebuchet MS" pitchFamily="34" charset="0"/>
              </a:rPr>
              <a:t>Krácení poměru</a:t>
            </a:r>
            <a:r>
              <a:rPr lang="cs-CZ" sz="2600" b="1" dirty="0">
                <a:solidFill>
                  <a:srgbClr val="FF0000"/>
                </a:solidFill>
                <a:latin typeface="Trebuchet MS" pitchFamily="34" charset="0"/>
              </a:rPr>
              <a:t> znamená dělení prvního i druhého členu poměru stejným číslem různým od </a:t>
            </a:r>
            <a:r>
              <a:rPr lang="cs-CZ" sz="2600" b="1" dirty="0" smtClean="0">
                <a:solidFill>
                  <a:srgbClr val="FF0000"/>
                </a:solidFill>
                <a:latin typeface="Trebuchet MS" pitchFamily="34" charset="0"/>
              </a:rPr>
              <a:t>nuly.</a:t>
            </a:r>
            <a:endParaRPr lang="cs-CZ" sz="2600" b="1" dirty="0">
              <a:solidFill>
                <a:srgbClr val="FF0000"/>
              </a:solidFill>
              <a:latin typeface="Trebuchet MS" pitchFamily="34" charset="0"/>
            </a:endParaRPr>
          </a:p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3977196" y="5230781"/>
                <a:ext cx="2772308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/>
                        </a:rPr>
                        <m:t>1</m:t>
                      </m:r>
                      <m:r>
                        <a:rPr lang="cs-CZ" sz="3200" b="0" i="1" smtClean="0">
                          <a:latin typeface="Cambria Math"/>
                        </a:rPr>
                        <m:t>2</m:t>
                      </m:r>
                      <m:r>
                        <a:rPr lang="cs-CZ" sz="3200" i="1" smtClean="0">
                          <a:latin typeface="Cambria Math"/>
                        </a:rPr>
                        <m:t> </m:t>
                      </m:r>
                      <m:r>
                        <a:rPr lang="cs-CZ" sz="3200" b="0" i="1" smtClean="0">
                          <a:latin typeface="Cambria Math"/>
                          <a:ea typeface="Cambria Math"/>
                        </a:rPr>
                        <m:t>:</m:t>
                      </m:r>
                      <m:r>
                        <a:rPr lang="cs-CZ" sz="3200" b="0" i="1" smtClean="0">
                          <a:latin typeface="Cambria Math"/>
                        </a:rPr>
                        <m:t>4</m:t>
                      </m:r>
                      <m:r>
                        <a:rPr lang="cs-CZ" sz="3200" i="1" smtClean="0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cs-CZ" sz="3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8</m:t>
                      </m:r>
                      <m:r>
                        <a:rPr lang="cs-CZ" sz="3200" i="1">
                          <a:latin typeface="Cambria Math"/>
                        </a:rPr>
                        <m:t> </m:t>
                      </m:r>
                      <m:r>
                        <a:rPr lang="cs-CZ" sz="3200" b="0" i="1" smtClean="0">
                          <a:latin typeface="Cambria Math"/>
                        </a:rPr>
                        <m:t>:4</m:t>
                      </m:r>
                      <m:r>
                        <a:rPr lang="cs-CZ" sz="3200" i="1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cs-CZ" sz="3200" dirty="0"/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7196" y="5230781"/>
                <a:ext cx="2772308" cy="13542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se šipkou 3"/>
          <p:cNvCxnSpPr/>
          <p:nvPr/>
        </p:nvCxnSpPr>
        <p:spPr bwMode="auto">
          <a:xfrm flipV="1">
            <a:off x="3419872" y="4510701"/>
            <a:ext cx="612068" cy="72008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Přímá spojnice se šipkou 5"/>
          <p:cNvCxnSpPr/>
          <p:nvPr/>
        </p:nvCxnSpPr>
        <p:spPr bwMode="auto">
          <a:xfrm flipV="1">
            <a:off x="3419872" y="4406174"/>
            <a:ext cx="1656184" cy="157764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 bwMode="auto">
          <a:xfrm flipV="1">
            <a:off x="5724128" y="4495744"/>
            <a:ext cx="360040" cy="74999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 bwMode="auto">
          <a:xfrm flipV="1">
            <a:off x="5724128" y="4556720"/>
            <a:ext cx="993192" cy="142710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205619" y="3865564"/>
                <a:ext cx="231745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𝟏𝟐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 : 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5619" y="3865564"/>
                <a:ext cx="2317458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5372354" y="3849412"/>
                <a:ext cx="20545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36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354" y="3849412"/>
                <a:ext cx="2054572" cy="64633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649138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3" grpId="0"/>
      <p:bldP spid="45" grpId="0"/>
      <p:bldP spid="12" grpId="0"/>
      <p:bldP spid="8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Cvičení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149672" y="1985114"/>
            <a:ext cx="5520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Upravte poměr do základního tvaru:</a:t>
            </a:r>
            <a:endParaRPr lang="cs-CZ" sz="24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252585" y="2450989"/>
            <a:ext cx="1295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54 : 27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814077" y="2450989"/>
            <a:ext cx="285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105 m : 600 dm</a:t>
            </a:r>
            <a:endParaRPr lang="cs-CZ" sz="20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940152" y="2446779"/>
            <a:ext cx="285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3. 2,5 t : 750 kg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49672" y="2851099"/>
            <a:ext cx="1723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54 : 27</a:t>
            </a:r>
            <a:endParaRPr lang="cs-CZ" sz="20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68896" y="3246094"/>
            <a:ext cx="1723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6 : 3</a:t>
            </a:r>
            <a:endParaRPr lang="cs-CZ" sz="20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49672" y="3642402"/>
            <a:ext cx="1723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u="dbl" dirty="0" smtClean="0"/>
              <a:t>2 : 1</a:t>
            </a:r>
            <a:endParaRPr lang="cs-CZ" sz="2000" b="1" u="dbl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801578" y="2845984"/>
            <a:ext cx="285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105 m : 60 m</a:t>
            </a:r>
            <a:endParaRPr lang="cs-CZ" sz="20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2814077" y="3242292"/>
            <a:ext cx="285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105 : 60</a:t>
            </a:r>
            <a:endParaRPr lang="cs-CZ" sz="20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2814077" y="3594747"/>
            <a:ext cx="285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u="dbl" dirty="0" smtClean="0"/>
              <a:t>7 : 4</a:t>
            </a:r>
            <a:endParaRPr lang="cs-CZ" sz="2000" b="1" u="dbl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5669896" y="2851099"/>
            <a:ext cx="285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2 500 kg : 750 kg</a:t>
            </a:r>
            <a:endParaRPr lang="cs-CZ" sz="20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657397" y="3194637"/>
            <a:ext cx="285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2 500  : 750 </a:t>
            </a:r>
            <a:endParaRPr lang="cs-CZ" sz="20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671957" y="3541329"/>
            <a:ext cx="285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u="dbl" dirty="0"/>
              <a:t>1</a:t>
            </a:r>
            <a:r>
              <a:rPr lang="cs-CZ" sz="2000" b="1" u="dbl" dirty="0" smtClean="0"/>
              <a:t>0 : 3 </a:t>
            </a:r>
            <a:endParaRPr lang="cs-CZ" sz="2000" b="1" u="dbl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46530" y="4643044"/>
            <a:ext cx="2532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. 35 min : 1,5 hod</a:t>
            </a:r>
            <a:endParaRPr lang="cs-CZ" sz="20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55499" y="5044064"/>
            <a:ext cx="2532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35 min : 90 min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46532" y="5426560"/>
            <a:ext cx="2532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35 : 90</a:t>
            </a:r>
            <a:endParaRPr lang="cs-CZ" sz="20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281604" y="5808182"/>
            <a:ext cx="2532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u="dbl" dirty="0" smtClean="0"/>
              <a:t>7 : 18</a:t>
            </a:r>
            <a:endParaRPr lang="cs-CZ" sz="2000" b="1" u="dbl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963173" y="4643954"/>
            <a:ext cx="1968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. 150 g : 1 kg</a:t>
            </a:r>
            <a:endParaRPr lang="cs-CZ" sz="20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5940153" y="4595389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. 72 m : 180 m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115572" y="5026450"/>
            <a:ext cx="1968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150 g : 1 000 g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107188" y="5444174"/>
            <a:ext cx="1968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150 : 1 000</a:t>
            </a:r>
            <a:endParaRPr lang="cs-CZ" sz="20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107187" y="5808182"/>
            <a:ext cx="1968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u="dbl" dirty="0" smtClean="0"/>
              <a:t>3 : 20</a:t>
            </a:r>
            <a:endParaRPr lang="cs-CZ" sz="2000" b="1" u="dbl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6053689" y="4995499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72 : 180</a:t>
            </a:r>
            <a:endParaRPr lang="cs-CZ" sz="20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6055750" y="5347954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8 : 20</a:t>
            </a:r>
            <a:endParaRPr lang="cs-CZ" sz="20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6055750" y="5737648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u="dbl" dirty="0" smtClean="0"/>
              <a:t>2 : 5</a:t>
            </a:r>
            <a:endParaRPr lang="cs-CZ" sz="2000" b="1" u="dbl" dirty="0"/>
          </a:p>
        </p:txBody>
      </p:sp>
    </p:spTree>
    <p:extLst>
      <p:ext uri="{BB962C8B-B14F-4D97-AF65-F5344CB8AC3E}">
        <p14:creationId xmlns:p14="http://schemas.microsoft.com/office/powerpoint/2010/main" val="38459155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18" grpId="0"/>
      <p:bldP spid="19" grpId="0"/>
      <p:bldP spid="21" grpId="0"/>
      <p:bldP spid="25" grpId="0"/>
      <p:bldP spid="26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9" grpId="0"/>
      <p:bldP spid="40" grpId="0"/>
      <p:bldP spid="41" grpId="0"/>
      <p:bldP spid="42" grpId="0"/>
      <p:bldP spid="44" grpId="0"/>
      <p:bldP spid="46" grpId="0"/>
      <p:bldP spid="47" grpId="0"/>
      <p:bldP spid="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Shrnutí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251520" y="2060848"/>
            <a:ext cx="8640960" cy="101566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000" b="1" dirty="0">
                <a:latin typeface="Arial Black" pitchFamily="34" charset="0"/>
              </a:rPr>
              <a:t>Podílu </a:t>
            </a:r>
            <a:r>
              <a:rPr lang="cs-CZ" sz="2000" b="1" i="1" dirty="0">
                <a:latin typeface="Arial Black" pitchFamily="34" charset="0"/>
              </a:rPr>
              <a:t>a : b</a:t>
            </a:r>
            <a:r>
              <a:rPr lang="cs-CZ" sz="2000" b="1" dirty="0">
                <a:latin typeface="Arial Black" pitchFamily="34" charset="0"/>
              </a:rPr>
              <a:t>, kde </a:t>
            </a:r>
            <a:r>
              <a:rPr lang="cs-CZ" sz="2000" b="1" i="1" dirty="0">
                <a:latin typeface="Arial Black" pitchFamily="34" charset="0"/>
              </a:rPr>
              <a:t>a</a:t>
            </a:r>
            <a:r>
              <a:rPr lang="cs-CZ" sz="2000" b="1" dirty="0">
                <a:latin typeface="Arial Black" pitchFamily="34" charset="0"/>
              </a:rPr>
              <a:t> </a:t>
            </a:r>
            <a:r>
              <a:rPr lang="en-US" sz="2000" b="1" dirty="0">
                <a:latin typeface="Arial Black" pitchFamily="34" charset="0"/>
              </a:rPr>
              <a:t>&gt;</a:t>
            </a:r>
            <a:r>
              <a:rPr lang="cs-CZ" sz="2000" b="1" dirty="0">
                <a:latin typeface="Arial Black" pitchFamily="34" charset="0"/>
              </a:rPr>
              <a:t> 0, </a:t>
            </a:r>
            <a:r>
              <a:rPr lang="cs-CZ" sz="2000" b="1" i="1" dirty="0">
                <a:latin typeface="Arial Black" pitchFamily="34" charset="0"/>
              </a:rPr>
              <a:t>b</a:t>
            </a:r>
            <a:r>
              <a:rPr lang="cs-CZ" sz="2000" b="1" dirty="0">
                <a:latin typeface="Arial Black" pitchFamily="34" charset="0"/>
              </a:rPr>
              <a:t> </a:t>
            </a:r>
            <a:r>
              <a:rPr lang="en-US" sz="2000" b="1" dirty="0">
                <a:latin typeface="Arial Black" pitchFamily="34" charset="0"/>
              </a:rPr>
              <a:t>&gt;</a:t>
            </a:r>
            <a:r>
              <a:rPr lang="cs-CZ" sz="2000" b="1" dirty="0">
                <a:latin typeface="Arial Black" pitchFamily="34" charset="0"/>
              </a:rPr>
              <a:t> 0, říkáme poměr a čteme </a:t>
            </a:r>
            <a:r>
              <a:rPr lang="cs-CZ" sz="2000" b="1" i="1" dirty="0">
                <a:latin typeface="Arial Black" pitchFamily="34" charset="0"/>
              </a:rPr>
              <a:t>a</a:t>
            </a:r>
            <a:r>
              <a:rPr lang="cs-CZ" sz="2000" b="1" dirty="0">
                <a:latin typeface="Arial Black" pitchFamily="34" charset="0"/>
              </a:rPr>
              <a:t> ku </a:t>
            </a:r>
            <a:r>
              <a:rPr lang="cs-CZ" sz="2000" b="1" i="1" dirty="0">
                <a:latin typeface="Arial Black" pitchFamily="34" charset="0"/>
              </a:rPr>
              <a:t>b</a:t>
            </a:r>
            <a:r>
              <a:rPr lang="cs-CZ" sz="2000" b="1" dirty="0">
                <a:latin typeface="Arial Black" pitchFamily="34" charset="0"/>
              </a:rPr>
              <a:t>.</a:t>
            </a:r>
            <a:br>
              <a:rPr lang="cs-CZ" sz="2000" b="1" dirty="0">
                <a:latin typeface="Arial Black" pitchFamily="34" charset="0"/>
              </a:rPr>
            </a:br>
            <a:r>
              <a:rPr lang="cs-CZ" sz="2000" b="1" dirty="0">
                <a:latin typeface="Arial Black" pitchFamily="34" charset="0"/>
              </a:rPr>
              <a:t>Čísla </a:t>
            </a:r>
            <a:r>
              <a:rPr lang="cs-CZ" sz="2000" b="1" i="1" dirty="0">
                <a:latin typeface="Arial Black" pitchFamily="34" charset="0"/>
              </a:rPr>
              <a:t>a, b </a:t>
            </a:r>
            <a:r>
              <a:rPr lang="cs-CZ" sz="2000" b="1" dirty="0">
                <a:latin typeface="Arial Black" pitchFamily="34" charset="0"/>
              </a:rPr>
              <a:t>nazýváme členy poměru.</a:t>
            </a:r>
            <a:br>
              <a:rPr lang="cs-CZ" sz="2000" b="1" dirty="0">
                <a:latin typeface="Arial Black" pitchFamily="34" charset="0"/>
              </a:rPr>
            </a:br>
            <a:r>
              <a:rPr lang="cs-CZ" sz="2000" b="1" dirty="0">
                <a:latin typeface="Arial Black" pitchFamily="34" charset="0"/>
              </a:rPr>
              <a:t>Číslo </a:t>
            </a:r>
            <a:r>
              <a:rPr lang="cs-CZ" sz="2000" b="1" i="1" dirty="0">
                <a:latin typeface="Arial Black" pitchFamily="34" charset="0"/>
              </a:rPr>
              <a:t>a</a:t>
            </a:r>
            <a:r>
              <a:rPr lang="cs-CZ" sz="2000" b="1" dirty="0">
                <a:latin typeface="Arial Black" pitchFamily="34" charset="0"/>
              </a:rPr>
              <a:t> je první člen poměru, číslo </a:t>
            </a:r>
            <a:r>
              <a:rPr lang="cs-CZ" sz="2000" b="1" i="1" dirty="0">
                <a:latin typeface="Arial Black" pitchFamily="34" charset="0"/>
              </a:rPr>
              <a:t>b</a:t>
            </a:r>
            <a:r>
              <a:rPr lang="cs-CZ" sz="2000" b="1" dirty="0">
                <a:latin typeface="Arial Black" pitchFamily="34" charset="0"/>
              </a:rPr>
              <a:t> druhý člen poměru.</a:t>
            </a:r>
          </a:p>
        </p:txBody>
      </p:sp>
      <p:sp>
        <p:nvSpPr>
          <p:cNvPr id="38" name="TextovéPole 37"/>
          <p:cNvSpPr txBox="1"/>
          <p:nvPr/>
        </p:nvSpPr>
        <p:spPr>
          <a:xfrm>
            <a:off x="251520" y="3356992"/>
            <a:ext cx="8640960" cy="707886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cs-CZ" sz="2000" b="1" u="sng" dirty="0">
                <a:latin typeface="Arial Black" pitchFamily="34" charset="0"/>
                <a:cs typeface="Arial" pitchFamily="34" charset="0"/>
              </a:rPr>
              <a:t>Krácení poměru</a:t>
            </a:r>
            <a:r>
              <a:rPr lang="cs-CZ" sz="2000" b="1" dirty="0">
                <a:latin typeface="Arial Black" pitchFamily="34" charset="0"/>
                <a:cs typeface="Arial" pitchFamily="34" charset="0"/>
              </a:rPr>
              <a:t> znamená dělení prvního i druhého členu poměru stejným číslem různým od </a:t>
            </a:r>
            <a:r>
              <a:rPr lang="cs-CZ" sz="2000" b="1" dirty="0" smtClean="0">
                <a:latin typeface="Arial Black" pitchFamily="34" charset="0"/>
                <a:cs typeface="Arial" pitchFamily="34" charset="0"/>
              </a:rPr>
              <a:t>nuly.</a:t>
            </a:r>
            <a:endParaRPr lang="cs-CZ" sz="20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251520" y="4365104"/>
            <a:ext cx="8778812" cy="7078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000" b="1" u="sng" dirty="0" smtClean="0">
                <a:latin typeface="Arial Black" pitchFamily="34" charset="0"/>
              </a:rPr>
              <a:t>Rozšiřování </a:t>
            </a:r>
            <a:r>
              <a:rPr lang="cs-CZ" sz="2000" b="1" u="sng" dirty="0">
                <a:latin typeface="Arial Black" pitchFamily="34" charset="0"/>
              </a:rPr>
              <a:t>poměru</a:t>
            </a:r>
            <a:r>
              <a:rPr lang="cs-CZ" sz="2000" b="1" dirty="0">
                <a:latin typeface="Arial Black" pitchFamily="34" charset="0"/>
              </a:rPr>
              <a:t> znamená </a:t>
            </a:r>
            <a:r>
              <a:rPr lang="cs-CZ" sz="2000" b="1" dirty="0" smtClean="0">
                <a:latin typeface="Arial Black" pitchFamily="34" charset="0"/>
              </a:rPr>
              <a:t>násobení </a:t>
            </a:r>
            <a:r>
              <a:rPr lang="cs-CZ" sz="2000" b="1" dirty="0">
                <a:latin typeface="Arial Black" pitchFamily="34" charset="0"/>
              </a:rPr>
              <a:t>prvního </a:t>
            </a:r>
            <a:r>
              <a:rPr lang="cs-CZ" sz="2000" b="1" dirty="0" smtClean="0">
                <a:latin typeface="Arial Black" pitchFamily="34" charset="0"/>
              </a:rPr>
              <a:t/>
            </a:r>
            <a:br>
              <a:rPr lang="cs-CZ" sz="2000" b="1" dirty="0" smtClean="0">
                <a:latin typeface="Arial Black" pitchFamily="34" charset="0"/>
              </a:rPr>
            </a:br>
            <a:r>
              <a:rPr lang="cs-CZ" sz="2000" b="1" dirty="0" smtClean="0">
                <a:latin typeface="Arial Black" pitchFamily="34" charset="0"/>
              </a:rPr>
              <a:t>i </a:t>
            </a:r>
            <a:r>
              <a:rPr lang="cs-CZ" sz="2000" b="1" dirty="0">
                <a:latin typeface="Arial Black" pitchFamily="34" charset="0"/>
              </a:rPr>
              <a:t>druhého členu poměru stejným číslem různým od </a:t>
            </a:r>
            <a:r>
              <a:rPr lang="cs-CZ" sz="2000" b="1" dirty="0" smtClean="0">
                <a:latin typeface="Arial Black" pitchFamily="34" charset="0"/>
              </a:rPr>
              <a:t>nuly.</a:t>
            </a:r>
            <a:endParaRPr lang="cs-CZ" sz="2000" b="1" dirty="0">
              <a:latin typeface="Arial Black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251520" y="5373216"/>
            <a:ext cx="8713443" cy="707886"/>
          </a:xfrm>
          <a:prstGeom prst="rect">
            <a:avLst/>
          </a:prstGeom>
          <a:noFill/>
          <a:ln w="3810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cs-CZ" sz="2000" b="1" dirty="0">
                <a:latin typeface="Arial Black" pitchFamily="34" charset="0"/>
              </a:rPr>
              <a:t>Dvě </a:t>
            </a:r>
            <a:r>
              <a:rPr lang="cs-CZ" sz="2000" b="1" dirty="0" smtClean="0">
                <a:latin typeface="Arial Black" pitchFamily="34" charset="0"/>
              </a:rPr>
              <a:t>veličiny (čísla) lze </a:t>
            </a:r>
            <a:r>
              <a:rPr lang="cs-CZ" sz="2000" b="1" dirty="0">
                <a:latin typeface="Arial Black" pitchFamily="34" charset="0"/>
              </a:rPr>
              <a:t>porovnat poměrem jen tehdy, jsou-li uvedeny ve </a:t>
            </a:r>
            <a:r>
              <a:rPr lang="cs-CZ" sz="2000" b="1" u="sng" dirty="0">
                <a:latin typeface="Arial Black" pitchFamily="34" charset="0"/>
              </a:rPr>
              <a:t>stejných jednotkách</a:t>
            </a:r>
            <a:r>
              <a:rPr lang="cs-CZ" sz="2000" b="1" dirty="0" smtClean="0">
                <a:latin typeface="Arial Black" pitchFamily="34" charset="0"/>
              </a:rPr>
              <a:t>!!!</a:t>
            </a:r>
            <a:r>
              <a:rPr lang="cs-CZ" sz="2000" dirty="0" smtClean="0">
                <a:latin typeface="Arial Black" pitchFamily="34" charset="0"/>
              </a:rPr>
              <a:t> </a:t>
            </a:r>
            <a:endParaRPr lang="cs-CZ" sz="2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5479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8" grpId="0" animBg="1"/>
      <p:bldP spid="43" grpId="0" animBg="1"/>
      <p:bldP spid="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 č. 5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8928992" cy="504056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2800" dirty="0" smtClean="0"/>
              <a:t>5. Změň  číslo 30 v poměru:</a:t>
            </a:r>
            <a:endParaRPr lang="cs-CZ" sz="28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07504" y="2439504"/>
            <a:ext cx="216024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a) 3 : 7</a:t>
            </a:r>
            <a:endParaRPr lang="cs-CZ" sz="28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07504" y="3629118"/>
            <a:ext cx="216024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b) 5 : 4</a:t>
            </a:r>
            <a:endParaRPr lang="cs-CZ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2903488" y="2323279"/>
                <a:ext cx="1719312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03488" y="2323279"/>
                <a:ext cx="1719312" cy="756084"/>
              </a:xfrm>
              <a:prstGeom prst="rect">
                <a:avLst/>
              </a:prstGeom>
              <a:blipFill rotWithShape="1">
                <a:blip r:embed="rId2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07504" y="4758810"/>
            <a:ext cx="216024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c) 7 : 5</a:t>
            </a:r>
            <a:endParaRPr lang="cs-CZ" sz="2800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107504" y="5877272"/>
            <a:ext cx="230425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/>
              <a:t> </a:t>
            </a:r>
            <a:r>
              <a:rPr lang="cs-CZ" sz="2800" dirty="0" smtClean="0"/>
              <a:t>   d) 3 : 8</a:t>
            </a:r>
            <a:endParaRPr lang="cs-CZ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3932536" y="5934633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2536" y="5934633"/>
                <a:ext cx="57606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4232920" y="2323279"/>
                <a:ext cx="1566788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𝟗𝟎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32920" y="2323279"/>
                <a:ext cx="1566788" cy="756084"/>
              </a:xfrm>
              <a:prstGeom prst="rect">
                <a:avLst/>
              </a:prstGeom>
              <a:blipFill rotWithShape="1">
                <a:blip r:embed="rId4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3"/>
              <p:cNvSpPr txBox="1">
                <a:spLocks noChangeArrowheads="1"/>
              </p:cNvSpPr>
              <p:nvPr/>
            </p:nvSpPr>
            <p:spPr bwMode="auto">
              <a:xfrm>
                <a:off x="5476478" y="2323279"/>
                <a:ext cx="1008112" cy="583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76478" y="2323279"/>
                <a:ext cx="1008112" cy="583922"/>
              </a:xfrm>
              <a:prstGeom prst="rect">
                <a:avLst/>
              </a:prstGeom>
              <a:blipFill rotWithShape="1">
                <a:blip r:embed="rId5"/>
                <a:stretch>
                  <a:fillRect r="-23494" b="-44792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2903488" y="3302986"/>
                <a:ext cx="1719312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03488" y="3302986"/>
                <a:ext cx="1719312" cy="756084"/>
              </a:xfrm>
              <a:prstGeom prst="rect">
                <a:avLst/>
              </a:prstGeom>
              <a:blipFill rotWithShape="1">
                <a:blip r:embed="rId6"/>
                <a:stretch>
                  <a:fillRect b="-1290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2902372" y="4506168"/>
                <a:ext cx="1719312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02372" y="4506168"/>
                <a:ext cx="1719312" cy="756084"/>
              </a:xfrm>
              <a:prstGeom prst="rect">
                <a:avLst/>
              </a:prstGeom>
              <a:blipFill rotWithShape="1">
                <a:blip r:embed="rId7"/>
                <a:stretch>
                  <a:fillRect b="-1290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2853532" y="5615550"/>
                <a:ext cx="1487140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53532" y="5615550"/>
                <a:ext cx="1487140" cy="756084"/>
              </a:xfrm>
              <a:prstGeom prst="rect">
                <a:avLst/>
              </a:prstGeom>
              <a:blipFill rotWithShape="1">
                <a:blip r:embed="rId8"/>
                <a:stretch>
                  <a:fillRect b="-1290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Přímá spojnice 27"/>
          <p:cNvCxnSpPr/>
          <p:nvPr/>
        </p:nvCxnSpPr>
        <p:spPr bwMode="auto">
          <a:xfrm flipV="1">
            <a:off x="3203848" y="3524318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Přímá spojnice 28"/>
          <p:cNvCxnSpPr/>
          <p:nvPr/>
        </p:nvCxnSpPr>
        <p:spPr bwMode="auto">
          <a:xfrm flipV="1">
            <a:off x="3902720" y="3776653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4024412" y="3597436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4412" y="3597436"/>
                <a:ext cx="576064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3368824" y="3407321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𝟏𝟓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8824" y="3407321"/>
                <a:ext cx="576064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4334768" y="3302986"/>
                <a:ext cx="1917216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𝟕𝟓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34768" y="3302986"/>
                <a:ext cx="1917216" cy="756084"/>
              </a:xfrm>
              <a:prstGeom prst="rect">
                <a:avLst/>
              </a:prstGeom>
              <a:blipFill rotWithShape="1">
                <a:blip r:embed="rId11"/>
                <a:stretch>
                  <a:fillRect b="-1290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"/>
              <p:cNvSpPr txBox="1">
                <a:spLocks noChangeArrowheads="1"/>
              </p:cNvSpPr>
              <p:nvPr/>
            </p:nvSpPr>
            <p:spPr bwMode="auto">
              <a:xfrm>
                <a:off x="5476478" y="3300026"/>
                <a:ext cx="1008112" cy="583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𝟑𝟕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76478" y="3300026"/>
                <a:ext cx="1008112" cy="583922"/>
              </a:xfrm>
              <a:prstGeom prst="rect">
                <a:avLst/>
              </a:prstGeom>
              <a:blipFill rotWithShape="1">
                <a:blip r:embed="rId12"/>
                <a:stretch>
                  <a:fillRect r="-23494" b="-44792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Přímá spojnice 33"/>
          <p:cNvCxnSpPr/>
          <p:nvPr/>
        </p:nvCxnSpPr>
        <p:spPr bwMode="auto">
          <a:xfrm flipV="1">
            <a:off x="3185840" y="4757582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Přímá spojnice 34"/>
          <p:cNvCxnSpPr/>
          <p:nvPr/>
        </p:nvCxnSpPr>
        <p:spPr bwMode="auto">
          <a:xfrm flipV="1">
            <a:off x="3874096" y="4996732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326656" y="4572916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cs-CZ" b="1" dirty="0" smtClean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6656" y="4572916"/>
                <a:ext cx="576064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4018112" y="4812066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8112" y="4812066"/>
                <a:ext cx="576064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"/>
              <p:cNvSpPr txBox="1">
                <a:spLocks noChangeArrowheads="1"/>
              </p:cNvSpPr>
              <p:nvPr/>
            </p:nvSpPr>
            <p:spPr bwMode="auto">
              <a:xfrm>
                <a:off x="4376936" y="4506782"/>
                <a:ext cx="2199084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𝟔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∙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76936" y="4506782"/>
                <a:ext cx="2199084" cy="756084"/>
              </a:xfrm>
              <a:prstGeom prst="rect">
                <a:avLst/>
              </a:prstGeom>
              <a:blipFill rotWithShape="1">
                <a:blip r:embed="rId15"/>
                <a:stretch>
                  <a:fillRect b="-120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"/>
              <p:cNvSpPr txBox="1">
                <a:spLocks noChangeArrowheads="1"/>
              </p:cNvSpPr>
              <p:nvPr/>
            </p:nvSpPr>
            <p:spPr bwMode="auto">
              <a:xfrm>
                <a:off x="5799968" y="4712405"/>
                <a:ext cx="1008112" cy="583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𝟒𝟐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99968" y="4712405"/>
                <a:ext cx="1008112" cy="58392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Přímá spojnice 39"/>
          <p:cNvCxnSpPr/>
          <p:nvPr/>
        </p:nvCxnSpPr>
        <p:spPr bwMode="auto">
          <a:xfrm flipV="1">
            <a:off x="3138488" y="5866964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Přímá spojnice 40"/>
          <p:cNvCxnSpPr/>
          <p:nvPr/>
        </p:nvCxnSpPr>
        <p:spPr bwMode="auto">
          <a:xfrm flipV="1">
            <a:off x="3805784" y="6119299"/>
            <a:ext cx="288032" cy="5046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3303340" y="5649092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𝟏𝟓</m:t>
                      </m:r>
                    </m:oMath>
                  </m:oMathPara>
                </a14:m>
                <a:endParaRPr lang="cs-CZ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3340" y="5649092"/>
                <a:ext cx="576064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3"/>
              <p:cNvSpPr txBox="1">
                <a:spLocks noChangeArrowheads="1"/>
              </p:cNvSpPr>
              <p:nvPr/>
            </p:nvSpPr>
            <p:spPr bwMode="auto">
              <a:xfrm>
                <a:off x="4279156" y="5615550"/>
                <a:ext cx="1197322" cy="756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79156" y="5615550"/>
                <a:ext cx="1197322" cy="756084"/>
              </a:xfrm>
              <a:prstGeom prst="rect">
                <a:avLst/>
              </a:prstGeom>
              <a:blipFill rotWithShape="1">
                <a:blip r:embed="rId18"/>
                <a:stretch>
                  <a:fillRect b="-1290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3"/>
              <p:cNvSpPr txBox="1">
                <a:spLocks noChangeArrowheads="1"/>
              </p:cNvSpPr>
              <p:nvPr/>
            </p:nvSpPr>
            <p:spPr bwMode="auto">
              <a:xfrm>
                <a:off x="5335060" y="5642672"/>
                <a:ext cx="1008112" cy="583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35060" y="5642672"/>
                <a:ext cx="1008112" cy="583922"/>
              </a:xfrm>
              <a:prstGeom prst="rect">
                <a:avLst/>
              </a:prstGeom>
              <a:blipFill rotWithShape="1">
                <a:blip r:embed="rId19"/>
                <a:stretch>
                  <a:fillRect r="-23494" b="-46316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18628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8" grpId="0" build="p"/>
      <p:bldP spid="9" grpId="0" build="p"/>
      <p:bldP spid="10" grpId="0" build="p"/>
      <p:bldP spid="15" grpId="0" build="p"/>
      <p:bldP spid="16" grpId="0" build="p"/>
      <p:bldP spid="5" grpId="0"/>
      <p:bldP spid="21" grpId="0" build="p"/>
      <p:bldP spid="22" grpId="0" build="p"/>
      <p:bldP spid="25" grpId="0" build="p"/>
      <p:bldP spid="26" grpId="0" build="p"/>
      <p:bldP spid="27" grpId="0" build="p"/>
      <p:bldP spid="30" grpId="0"/>
      <p:bldP spid="31" grpId="0"/>
      <p:bldP spid="32" grpId="0" build="p"/>
      <p:bldP spid="33" grpId="0" build="p"/>
      <p:bldP spid="36" grpId="0"/>
      <p:bldP spid="37" grpId="0"/>
      <p:bldP spid="38" grpId="0" build="p"/>
      <p:bldP spid="39" grpId="0" build="p"/>
      <p:bldP spid="43" grpId="0"/>
      <p:bldP spid="44" grpId="0" build="p"/>
      <p:bldP spid="4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 č. 6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8928992" cy="936104"/>
          </a:xfrm>
          <a:noFill/>
          <a:ln w="38100">
            <a:solidFill>
              <a:schemeClr val="bg2"/>
            </a:solidFill>
          </a:ln>
        </p:spPr>
        <p:txBody>
          <a:bodyPr lIns="182562" tIns="46037" rIns="182562" bIns="46037"/>
          <a:lstStyle/>
          <a:p>
            <a:pPr>
              <a:buNone/>
            </a:pPr>
            <a:r>
              <a:rPr lang="cs-CZ" sz="2000" dirty="0" smtClean="0"/>
              <a:t>6. Petr a Hanka si na brigádě vydělali celkem 3 960 Kč. Petr pracoval čtyři dny a Hanka sedm. Rozhodli se, že si rozdělí odměnu ve stejném poměru, v jakém pracovali. Kolik korun dostal každý z nich?</a:t>
            </a:r>
            <a:endParaRPr lang="cs-CZ" sz="20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4334768" y="3302986"/>
            <a:ext cx="1917216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46" name="Rectangle 3"/>
          <p:cNvSpPr txBox="1">
            <a:spLocks noChangeArrowheads="1"/>
          </p:cNvSpPr>
          <p:nvPr/>
        </p:nvSpPr>
        <p:spPr bwMode="auto">
          <a:xfrm>
            <a:off x="229544" y="2924944"/>
            <a:ext cx="892899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Celková částka ………………………….. 3 960 Kč</a:t>
            </a:r>
          </a:p>
          <a:p>
            <a:pPr>
              <a:buFont typeface="Wingdings" pitchFamily="2" charset="2"/>
              <a:buNone/>
            </a:pPr>
            <a:r>
              <a:rPr lang="cs-CZ" sz="2000" dirty="0" smtClean="0"/>
              <a:t>Poměr pracovních dnů ……………….. Petr : Hanka = </a:t>
            </a:r>
            <a:r>
              <a:rPr lang="cs-CZ" sz="2000" dirty="0" smtClean="0"/>
              <a:t>4 </a:t>
            </a:r>
            <a:r>
              <a:rPr lang="cs-CZ" sz="2000" smtClean="0"/>
              <a:t>: </a:t>
            </a:r>
            <a:r>
              <a:rPr lang="cs-CZ" sz="2000" smtClean="0"/>
              <a:t>7</a:t>
            </a:r>
            <a:endParaRPr lang="cs-CZ" sz="2000" dirty="0" smtClean="0"/>
          </a:p>
          <a:p>
            <a:pPr>
              <a:buFont typeface="Wingdings" pitchFamily="2" charset="2"/>
              <a:buNone/>
            </a:pPr>
            <a:r>
              <a:rPr lang="cs-CZ" sz="2000" dirty="0" smtClean="0"/>
              <a:t>Odměna Petra ……………………………. 4 díly = x Kč</a:t>
            </a:r>
          </a:p>
          <a:p>
            <a:pPr>
              <a:buFont typeface="Wingdings" pitchFamily="2" charset="2"/>
              <a:buNone/>
            </a:pPr>
            <a:r>
              <a:rPr lang="cs-CZ" sz="2000" u="heavy" dirty="0" smtClean="0"/>
              <a:t>Odměna Hanky ………………………….. 7 dílů = y Kč		</a:t>
            </a:r>
            <a:endParaRPr lang="cs-CZ" sz="2000" u="heavy" dirty="0"/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auto">
          <a:xfrm>
            <a:off x="215008" y="4372998"/>
            <a:ext cx="298884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Počet dílů: 7 + 4 = 11</a:t>
            </a:r>
            <a:endParaRPr lang="cs-CZ" sz="2000" dirty="0"/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3425416" y="4390510"/>
            <a:ext cx="539505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Celou částku musíme rozdělit na 11 stejných dílů</a:t>
            </a:r>
            <a:endParaRPr lang="cs-CZ" sz="1600" b="1" dirty="0"/>
          </a:p>
        </p:txBody>
      </p:sp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229544" y="4707396"/>
            <a:ext cx="254225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1 díl: 3 960 : 11 =</a:t>
            </a:r>
            <a:endParaRPr lang="cs-CZ" sz="2000" dirty="0"/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2375756" y="4684458"/>
            <a:ext cx="7920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360</a:t>
            </a:r>
            <a:endParaRPr lang="cs-CZ" sz="2000" dirty="0"/>
          </a:p>
        </p:txBody>
      </p:sp>
      <p:sp>
        <p:nvSpPr>
          <p:cNvPr id="51" name="Rectangle 3"/>
          <p:cNvSpPr txBox="1">
            <a:spLocks noChangeArrowheads="1"/>
          </p:cNvSpPr>
          <p:nvPr/>
        </p:nvSpPr>
        <p:spPr bwMode="auto">
          <a:xfrm>
            <a:off x="3450568" y="4684458"/>
            <a:ext cx="539505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Vypočítáme velikost jednoho dílu</a:t>
            </a:r>
            <a:endParaRPr lang="cs-CZ" sz="1600" b="1" dirty="0"/>
          </a:p>
        </p:txBody>
      </p:sp>
      <p:sp>
        <p:nvSpPr>
          <p:cNvPr id="52" name="Rectangle 3"/>
          <p:cNvSpPr txBox="1">
            <a:spLocks noChangeArrowheads="1"/>
          </p:cNvSpPr>
          <p:nvPr/>
        </p:nvSpPr>
        <p:spPr bwMode="auto">
          <a:xfrm>
            <a:off x="215008" y="4982486"/>
            <a:ext cx="311944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Petr – 4 díly : 360 · 4 =</a:t>
            </a:r>
            <a:endParaRPr lang="cs-CZ" sz="2000" dirty="0"/>
          </a:p>
        </p:txBody>
      </p:sp>
      <p:sp>
        <p:nvSpPr>
          <p:cNvPr id="53" name="Rectangle 3"/>
          <p:cNvSpPr txBox="1">
            <a:spLocks noChangeArrowheads="1"/>
          </p:cNvSpPr>
          <p:nvPr/>
        </p:nvSpPr>
        <p:spPr bwMode="auto">
          <a:xfrm>
            <a:off x="2992500" y="4982486"/>
            <a:ext cx="113092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1 440</a:t>
            </a:r>
            <a:endParaRPr lang="cs-CZ" sz="2000" dirty="0"/>
          </a:p>
        </p:txBody>
      </p:sp>
      <p:sp>
        <p:nvSpPr>
          <p:cNvPr id="54" name="Rectangle 3"/>
          <p:cNvSpPr txBox="1">
            <a:spLocks noChangeArrowheads="1"/>
          </p:cNvSpPr>
          <p:nvPr/>
        </p:nvSpPr>
        <p:spPr bwMode="auto">
          <a:xfrm>
            <a:off x="180816" y="5299178"/>
            <a:ext cx="344447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u="heavy" dirty="0" smtClean="0"/>
              <a:t>Hanka – 7 dílů : 360 · 7 =</a:t>
            </a:r>
            <a:endParaRPr lang="cs-CZ" sz="2000" u="heavy" dirty="0"/>
          </a:p>
        </p:txBody>
      </p:sp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3203476" y="5306542"/>
            <a:ext cx="113092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u="heavy" dirty="0" smtClean="0"/>
              <a:t>2 520</a:t>
            </a:r>
            <a:endParaRPr lang="cs-CZ" sz="2000" u="heavy" dirty="0"/>
          </a:p>
        </p:txBody>
      </p:sp>
      <p:sp>
        <p:nvSpPr>
          <p:cNvPr id="56" name="Rectangle 3"/>
          <p:cNvSpPr txBox="1">
            <a:spLocks noChangeArrowheads="1"/>
          </p:cNvSpPr>
          <p:nvPr/>
        </p:nvSpPr>
        <p:spPr bwMode="auto">
          <a:xfrm>
            <a:off x="180816" y="5661248"/>
            <a:ext cx="486444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Celkem – 11 dílů : 1 440 + 2 520 =</a:t>
            </a:r>
            <a:endParaRPr lang="cs-CZ" sz="2000" dirty="0"/>
          </a:p>
        </p:txBody>
      </p:sp>
      <p:sp>
        <p:nvSpPr>
          <p:cNvPr id="57" name="Rectangle 3"/>
          <p:cNvSpPr txBox="1">
            <a:spLocks noChangeArrowheads="1"/>
          </p:cNvSpPr>
          <p:nvPr/>
        </p:nvSpPr>
        <p:spPr bwMode="auto">
          <a:xfrm>
            <a:off x="4334768" y="5661248"/>
            <a:ext cx="1008112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3 960</a:t>
            </a:r>
            <a:endParaRPr lang="cs-CZ" sz="2000" dirty="0"/>
          </a:p>
        </p:txBody>
      </p:sp>
      <p:sp>
        <p:nvSpPr>
          <p:cNvPr id="58" name="Rectangle 3"/>
          <p:cNvSpPr txBox="1">
            <a:spLocks noChangeArrowheads="1"/>
          </p:cNvSpPr>
          <p:nvPr/>
        </p:nvSpPr>
        <p:spPr bwMode="auto">
          <a:xfrm>
            <a:off x="229544" y="6235282"/>
            <a:ext cx="647233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Petr si vydělal na brigádě 1 440 Kč a Hanka 2 520 Kč.</a:t>
            </a:r>
            <a:endParaRPr lang="cs-CZ" sz="2000" dirty="0"/>
          </a:p>
        </p:txBody>
      </p:sp>
      <p:sp>
        <p:nvSpPr>
          <p:cNvPr id="59" name="Rectangle 3"/>
          <p:cNvSpPr txBox="1">
            <a:spLocks noChangeArrowheads="1"/>
          </p:cNvSpPr>
          <p:nvPr/>
        </p:nvSpPr>
        <p:spPr bwMode="auto">
          <a:xfrm>
            <a:off x="5426608" y="5651916"/>
            <a:ext cx="252976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Kontrola výpočtu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24525266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nimBg="1"/>
      <p:bldP spid="11" grpId="0" build="p"/>
      <p:bldP spid="32" grpId="0" build="p"/>
      <p:bldP spid="46" grpId="0" uiExpand="1" build="p"/>
      <p:bldP spid="47" grpId="0" build="p"/>
      <p:bldP spid="48" grpId="0" build="p"/>
      <p:bldP spid="49" grpId="0" build="p"/>
      <p:bldP spid="50" grpId="0" build="p"/>
      <p:bldP spid="51" grpId="0" build="p"/>
      <p:bldP spid="52" grpId="0" build="p"/>
      <p:bldP spid="53" grpId="0" build="p"/>
      <p:bldP spid="54" grpId="0" build="p"/>
      <p:bldP spid="55" grpId="0" build="p"/>
      <p:bldP spid="56" grpId="0" build="p"/>
      <p:bldP spid="57" grpId="0" build="p"/>
      <p:bldP spid="58" grpId="0" build="p"/>
      <p:bldP spid="5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 č. 7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8928992" cy="720080"/>
          </a:xfrm>
          <a:noFill/>
          <a:ln w="38100">
            <a:solidFill>
              <a:schemeClr val="bg2"/>
            </a:solidFill>
          </a:ln>
        </p:spPr>
        <p:txBody>
          <a:bodyPr lIns="182562" tIns="46037" rIns="182562" bIns="46037"/>
          <a:lstStyle/>
          <a:p>
            <a:pPr>
              <a:buNone/>
            </a:pPr>
            <a:r>
              <a:rPr lang="cs-CZ" sz="2000" dirty="0" smtClean="0"/>
              <a:t>7. Výšky Jana a Jany jsou v poměru 13 : 11. Jak vysoká je Jana, když výška Jana činí 156 cm?</a:t>
            </a:r>
            <a:endParaRPr lang="cs-CZ" sz="20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4334768" y="3302986"/>
            <a:ext cx="1917216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46" name="Rectangle 3"/>
          <p:cNvSpPr txBox="1">
            <a:spLocks noChangeArrowheads="1"/>
          </p:cNvSpPr>
          <p:nvPr/>
        </p:nvSpPr>
        <p:spPr bwMode="auto">
          <a:xfrm>
            <a:off x="229544" y="2924944"/>
            <a:ext cx="8928992" cy="113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cs-CZ" sz="2000" dirty="0"/>
              <a:t>Poměr </a:t>
            </a:r>
            <a:r>
              <a:rPr lang="cs-CZ" sz="2000" dirty="0" smtClean="0"/>
              <a:t>výšek ……………………………… Jan </a:t>
            </a:r>
            <a:r>
              <a:rPr lang="cs-CZ" sz="2000" dirty="0"/>
              <a:t>: </a:t>
            </a:r>
            <a:r>
              <a:rPr lang="cs-CZ" sz="2000" dirty="0" smtClean="0"/>
              <a:t>Jana </a:t>
            </a:r>
            <a:r>
              <a:rPr lang="cs-CZ" sz="2000" dirty="0"/>
              <a:t>= </a:t>
            </a:r>
            <a:r>
              <a:rPr lang="cs-CZ" sz="2000" dirty="0" smtClean="0"/>
              <a:t>13 </a:t>
            </a:r>
            <a:r>
              <a:rPr lang="cs-CZ" sz="2000" dirty="0"/>
              <a:t>: </a:t>
            </a:r>
            <a:r>
              <a:rPr lang="cs-CZ" sz="2000" dirty="0" smtClean="0"/>
              <a:t>11</a:t>
            </a:r>
            <a:endParaRPr lang="cs-CZ" sz="2000" dirty="0"/>
          </a:p>
          <a:p>
            <a:pPr>
              <a:buFont typeface="Wingdings" pitchFamily="2" charset="2"/>
              <a:buNone/>
            </a:pPr>
            <a:r>
              <a:rPr lang="cs-CZ" sz="2000" dirty="0" smtClean="0"/>
              <a:t>Výška Jana …..……………………………. 13 dílů = 156 cm</a:t>
            </a:r>
          </a:p>
          <a:p>
            <a:pPr>
              <a:buFont typeface="Wingdings" pitchFamily="2" charset="2"/>
              <a:buNone/>
            </a:pPr>
            <a:r>
              <a:rPr lang="cs-CZ" sz="2000" u="heavy" dirty="0" smtClean="0"/>
              <a:t>Výška Jany …….………………………….. 11 dílů = x cm	</a:t>
            </a:r>
            <a:endParaRPr lang="cs-CZ" sz="2000" u="heavy" dirty="0"/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auto">
          <a:xfrm>
            <a:off x="229544" y="4059070"/>
            <a:ext cx="298884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Počet dílů: 13</a:t>
            </a:r>
            <a:endParaRPr lang="cs-CZ" sz="2000" dirty="0"/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3425416" y="4055380"/>
            <a:ext cx="395489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Janova výška činí 13 stejných dílů</a:t>
            </a:r>
            <a:endParaRPr lang="cs-CZ" sz="1600" b="1" dirty="0"/>
          </a:p>
        </p:txBody>
      </p:sp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224324" y="4511228"/>
            <a:ext cx="237402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1 díl: 156 : 13 =</a:t>
            </a:r>
            <a:endParaRPr lang="cs-CZ" sz="2000" dirty="0"/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2304864" y="4511228"/>
            <a:ext cx="7920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12</a:t>
            </a:r>
            <a:endParaRPr lang="cs-CZ" sz="2000" dirty="0"/>
          </a:p>
        </p:txBody>
      </p:sp>
      <p:sp>
        <p:nvSpPr>
          <p:cNvPr id="51" name="Rectangle 3"/>
          <p:cNvSpPr txBox="1">
            <a:spLocks noChangeArrowheads="1"/>
          </p:cNvSpPr>
          <p:nvPr/>
        </p:nvSpPr>
        <p:spPr bwMode="auto">
          <a:xfrm>
            <a:off x="3395416" y="4511228"/>
            <a:ext cx="539505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Vypočítáme velikost jednoho dílu</a:t>
            </a:r>
            <a:endParaRPr lang="cs-CZ" sz="1600" b="1" dirty="0"/>
          </a:p>
        </p:txBody>
      </p:sp>
      <p:sp>
        <p:nvSpPr>
          <p:cNvPr id="52" name="Rectangle 3"/>
          <p:cNvSpPr txBox="1">
            <a:spLocks noChangeArrowheads="1"/>
          </p:cNvSpPr>
          <p:nvPr/>
        </p:nvSpPr>
        <p:spPr bwMode="auto">
          <a:xfrm>
            <a:off x="200908" y="4996208"/>
            <a:ext cx="3383952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Jana – 11 dílů : 12 · 11 =</a:t>
            </a:r>
            <a:endParaRPr lang="cs-CZ" sz="2000" dirty="0"/>
          </a:p>
        </p:txBody>
      </p:sp>
      <p:sp>
        <p:nvSpPr>
          <p:cNvPr id="53" name="Rectangle 3"/>
          <p:cNvSpPr txBox="1">
            <a:spLocks noChangeArrowheads="1"/>
          </p:cNvSpPr>
          <p:nvPr/>
        </p:nvSpPr>
        <p:spPr bwMode="auto">
          <a:xfrm>
            <a:off x="3218384" y="4979280"/>
            <a:ext cx="113092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132</a:t>
            </a:r>
            <a:endParaRPr lang="cs-CZ" sz="2000" dirty="0"/>
          </a:p>
        </p:txBody>
      </p:sp>
      <p:sp>
        <p:nvSpPr>
          <p:cNvPr id="58" name="Rectangle 3"/>
          <p:cNvSpPr txBox="1">
            <a:spLocks noChangeArrowheads="1"/>
          </p:cNvSpPr>
          <p:nvPr/>
        </p:nvSpPr>
        <p:spPr bwMode="auto">
          <a:xfrm>
            <a:off x="224324" y="5805264"/>
            <a:ext cx="2614264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000" dirty="0" smtClean="0"/>
              <a:t>Jana měří 132 cm.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7774360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nimBg="1"/>
      <p:bldP spid="11" grpId="0" build="p"/>
      <p:bldP spid="32" grpId="0" build="p"/>
      <p:bldP spid="46" grpId="0" build="p"/>
      <p:bldP spid="47" grpId="0" build="p"/>
      <p:bldP spid="48" grpId="0" build="p"/>
      <p:bldP spid="49" grpId="0" build="p"/>
      <p:bldP spid="50" grpId="0" build="p"/>
      <p:bldP spid="51" grpId="0" build="p"/>
      <p:bldP spid="52" grpId="0" build="p"/>
      <p:bldP spid="53" grpId="0" build="p"/>
      <p:bldP spid="5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15049" y="2060848"/>
            <a:ext cx="8568951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Poměru, který má více než dva členy říkáme postupný poměr. </a:t>
            </a:r>
            <a:b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Zapisujeme a : b : c, (</a:t>
            </a:r>
            <a:r>
              <a:rPr lang="cs-CZ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0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, </a:t>
            </a:r>
            <a:r>
              <a:rPr lang="cs-CZ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0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, </a:t>
            </a:r>
            <a:r>
              <a:rPr lang="cs-CZ" sz="2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c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0) </a:t>
            </a:r>
            <a:b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 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čteme </a:t>
            </a:r>
            <a:r>
              <a:rPr lang="cs-CZ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ku </a:t>
            </a:r>
            <a:r>
              <a:rPr lang="cs-CZ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ku </a:t>
            </a:r>
            <a:r>
              <a:rPr lang="cs-CZ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c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.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cs-CZ" sz="2800" b="1" dirty="0">
                <a:latin typeface="Arial Black" pitchFamily="34" charset="0"/>
              </a:rPr>
              <a:t>Čísla </a:t>
            </a:r>
            <a:r>
              <a:rPr lang="cs-CZ" sz="2800" b="1" i="1" dirty="0">
                <a:latin typeface="Arial Black" pitchFamily="34" charset="0"/>
              </a:rPr>
              <a:t>a, </a:t>
            </a:r>
            <a:r>
              <a:rPr lang="cs-CZ" sz="2800" b="1" i="1" dirty="0" smtClean="0">
                <a:latin typeface="Arial Black" pitchFamily="34" charset="0"/>
              </a:rPr>
              <a:t>b, c </a:t>
            </a:r>
            <a:r>
              <a:rPr lang="cs-CZ" sz="2800" b="1" dirty="0">
                <a:latin typeface="Arial Black" pitchFamily="34" charset="0"/>
              </a:rPr>
              <a:t>nazýváme členy poměru.</a:t>
            </a:r>
            <a:br>
              <a:rPr lang="cs-CZ" sz="2800" b="1" dirty="0">
                <a:latin typeface="Arial Black" pitchFamily="34" charset="0"/>
              </a:rPr>
            </a:br>
            <a:r>
              <a:rPr lang="cs-CZ" sz="2800" b="1" dirty="0">
                <a:solidFill>
                  <a:srgbClr val="FF0000"/>
                </a:solidFill>
                <a:latin typeface="Arial Black" pitchFamily="34" charset="0"/>
              </a:rPr>
              <a:t>Číslo </a:t>
            </a:r>
            <a:r>
              <a:rPr lang="cs-CZ" sz="2800" b="1" i="1" dirty="0">
                <a:solidFill>
                  <a:srgbClr val="FF0000"/>
                </a:solidFill>
                <a:latin typeface="Arial Black" pitchFamily="34" charset="0"/>
              </a:rPr>
              <a:t>a</a:t>
            </a:r>
            <a:r>
              <a:rPr lang="cs-CZ" sz="2800" b="1" dirty="0">
                <a:solidFill>
                  <a:srgbClr val="FF0000"/>
                </a:solidFill>
                <a:latin typeface="Arial Black" pitchFamily="34" charset="0"/>
              </a:rPr>
              <a:t> je první člen poměru, číslo </a:t>
            </a:r>
            <a:r>
              <a:rPr lang="cs-CZ" sz="2800" b="1" i="1" dirty="0">
                <a:solidFill>
                  <a:srgbClr val="FF0000"/>
                </a:solidFill>
                <a:latin typeface="Arial Black" pitchFamily="34" charset="0"/>
              </a:rPr>
              <a:t>b</a:t>
            </a:r>
            <a:r>
              <a:rPr lang="cs-CZ" sz="2800" b="1" dirty="0">
                <a:solidFill>
                  <a:srgbClr val="FF0000"/>
                </a:solidFill>
                <a:latin typeface="Arial Black" pitchFamily="34" charset="0"/>
              </a:rPr>
              <a:t> druhý člen </a:t>
            </a:r>
            <a:r>
              <a:rPr lang="cs-CZ" sz="2800" b="1" dirty="0" smtClean="0">
                <a:solidFill>
                  <a:srgbClr val="FF0000"/>
                </a:solidFill>
                <a:latin typeface="Arial Black" pitchFamily="34" charset="0"/>
              </a:rPr>
              <a:t>poměru, číslo </a:t>
            </a:r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</a:rPr>
              <a:t>c</a:t>
            </a:r>
            <a:r>
              <a:rPr lang="cs-CZ" sz="2800" b="1" dirty="0" smtClean="0">
                <a:solidFill>
                  <a:srgbClr val="FF0000"/>
                </a:solidFill>
                <a:latin typeface="Arial Black" pitchFamily="34" charset="0"/>
              </a:rPr>
              <a:t> je třetí člen poměru.</a:t>
            </a:r>
            <a:endParaRPr lang="cs-CZ" sz="2800" b="1" dirty="0">
              <a:solidFill>
                <a:srgbClr val="FF0000"/>
              </a:solidFill>
              <a:latin typeface="Arial Black" pitchFamily="34" charset="0"/>
            </a:endParaRPr>
          </a:p>
          <a:p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395536" y="5215557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Např.: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2262188" y="5215555"/>
            <a:ext cx="1431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 : 2 : 3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4211960" y="5224113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nebo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724128" y="521555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 : 7 : 12 : 8</a:t>
            </a:r>
            <a:endParaRPr lang="cs-CZ" sz="24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3095836" y="5949279"/>
            <a:ext cx="4788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 : 2 : 3 : 5 : 8 : 13 : 21 : 34 : 55</a:t>
            </a:r>
            <a:endParaRPr lang="cs-CZ" sz="24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2123728" y="5949280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ale i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804332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5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br>
              <a:rPr lang="cs-CZ" dirty="0" smtClean="0"/>
            </a:br>
            <a:r>
              <a:rPr lang="cs-CZ" sz="3200" dirty="0" smtClean="0"/>
              <a:t>Krácení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15049" y="2060848"/>
            <a:ext cx="85689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Postupné poměry lze též krátit, pokud jsou </a:t>
            </a:r>
            <a:r>
              <a:rPr lang="cs-CZ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všechny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jejich členy soudělná čísla.</a:t>
            </a: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215984" y="4163320"/>
            <a:ext cx="8388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Všechny členy poměru jsme dělili číslem šest, tj. krátili jsme postupný poměr šesti.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92405" y="3014955"/>
            <a:ext cx="43936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12  :  24  :  30</a:t>
            </a:r>
            <a:endParaRPr lang="cs-CZ" sz="48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85168" y="3675188"/>
            <a:ext cx="1584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 : 6 = 2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501275" y="3675186"/>
            <a:ext cx="1584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30 : 6 = 5</a:t>
            </a:r>
            <a:endParaRPr lang="cs-CZ" sz="24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969902" y="3675187"/>
            <a:ext cx="1584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24 : 6 = 4</a:t>
            </a:r>
            <a:endParaRPr lang="cs-CZ" sz="24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827584" y="3276565"/>
            <a:ext cx="720080" cy="3986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 bwMode="auto">
          <a:xfrm flipV="1">
            <a:off x="2356880" y="3276567"/>
            <a:ext cx="720080" cy="3986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16"/>
          <p:cNvCxnSpPr/>
          <p:nvPr/>
        </p:nvCxnSpPr>
        <p:spPr bwMode="auto">
          <a:xfrm flipV="1">
            <a:off x="3851920" y="3231142"/>
            <a:ext cx="720080" cy="3986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1547664" y="301495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2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3076960" y="301495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4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4572000" y="301495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5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884906" y="3014955"/>
            <a:ext cx="3719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 2  :  4  :  5</a:t>
            </a:r>
            <a:endParaRPr lang="cs-CZ" sz="48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15984" y="5301206"/>
            <a:ext cx="8388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Postupný poměr v základním tvaru je ten, v němž existuje alespoň jedna dvojice nesoudělných členů.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4349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5" grpId="0"/>
      <p:bldP spid="11" grpId="0"/>
      <p:bldP spid="13" grpId="0"/>
      <p:bldP spid="14" grpId="0"/>
      <p:bldP spid="15" grpId="0"/>
      <p:bldP spid="19" grpId="0"/>
      <p:bldP spid="20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br>
              <a:rPr lang="cs-CZ" dirty="0" smtClean="0"/>
            </a:br>
            <a:r>
              <a:rPr lang="cs-CZ" sz="3200" dirty="0" smtClean="0"/>
              <a:t>Rozšiřování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07504" y="2060848"/>
            <a:ext cx="8928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Postupné poměry lze též rozšiřovat, tj. vynásobit </a:t>
            </a:r>
            <a:r>
              <a:rPr lang="cs-CZ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každý</a:t>
            </a:r>
            <a:r>
              <a:rPr lang="cs-CZ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člen poměru stejným číslem, různým od nuly.</a:t>
            </a:r>
            <a:endParaRPr lang="cs-CZ" sz="24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298714" y="4365104"/>
            <a:ext cx="8388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Všechny členy poměru jsme násobili číslem deset, </a:t>
            </a:r>
            <a:br>
              <a:rPr lang="cs-CZ" sz="2400" b="1" dirty="0" smtClean="0"/>
            </a:br>
            <a:r>
              <a:rPr lang="cs-CZ" sz="2400" b="1" dirty="0" smtClean="0"/>
              <a:t>tj. rozšiřovali jsme postupný poměr deseti.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92405" y="3014955"/>
            <a:ext cx="4239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1,2  :  0,7  :  2,5</a:t>
            </a:r>
            <a:endParaRPr lang="cs-CZ" sz="44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85168" y="3755398"/>
            <a:ext cx="1666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1,2 · 10 = 12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950047" y="2999243"/>
            <a:ext cx="4086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= 12  :  7  :  25</a:t>
            </a:r>
            <a:endParaRPr lang="cs-CZ" sz="44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072171" y="3763210"/>
            <a:ext cx="1666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0,7 · 10 = 7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3576940" y="3768684"/>
            <a:ext cx="1666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2,5 · 10 = 25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98714" y="5243234"/>
            <a:ext cx="8388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Pokud jsou v postupném poměru desetinná čísla násobíme jednotlivé členy poměru 1, 100, 1 000, …, abychom se desetinných čísel zbavili.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0568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5" grpId="0"/>
      <p:bldP spid="11" grpId="0"/>
      <p:bldP spid="22" grpId="0"/>
      <p:bldP spid="18" grpId="0"/>
      <p:bldP spid="21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br>
              <a:rPr lang="cs-CZ" dirty="0" smtClean="0"/>
            </a:br>
            <a:r>
              <a:rPr lang="cs-CZ" sz="3200" dirty="0" smtClean="0"/>
              <a:t>Rozšiřování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07504" y="2060848"/>
            <a:ext cx="8928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Postupné poměry lze též rozšiřovat, tj. vynásobit </a:t>
            </a:r>
            <a:r>
              <a:rPr lang="cs-CZ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každý</a:t>
            </a:r>
            <a:r>
              <a:rPr lang="cs-CZ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člen poměru stejným číslem, různým od nuly.</a:t>
            </a:r>
            <a:endParaRPr lang="cs-CZ" sz="24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05362" y="5098970"/>
            <a:ext cx="8388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Všechny členy poměru jsme násobili číslem dvanáct (nejmenším společným násobkem), tj. rozšiřovali jsme postupný poměr dvanácti.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853071" y="2874828"/>
                <a:ext cx="3862945" cy="1378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44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4400" b="1" i="1" smtClean="0">
                          <a:latin typeface="Cambria Math"/>
                        </a:rPr>
                        <m:t>   :   </m:t>
                      </m:r>
                      <m:f>
                        <m:fPr>
                          <m:ctrlPr>
                            <a:rPr lang="cs-CZ" sz="4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4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44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sz="4400" b="1" i="1" smtClean="0">
                          <a:latin typeface="Cambria Math"/>
                        </a:rPr>
                        <m:t>   :   </m:t>
                      </m:r>
                      <m:f>
                        <m:fPr>
                          <m:ctrlPr>
                            <a:rPr lang="cs-CZ" sz="4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44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cs-CZ" sz="4400" b="1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4400" b="1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071" y="2874828"/>
                <a:ext cx="3862945" cy="13781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369975" y="4259633"/>
                <a:ext cx="1666552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 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𝟏𝟐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975" y="4259633"/>
                <a:ext cx="1666552" cy="6950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4607379" y="3179205"/>
            <a:ext cx="4086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= 3  :  8  :  10</a:t>
            </a:r>
            <a:endParaRPr lang="cs-CZ" sz="4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1835696" y="4259633"/>
                <a:ext cx="1666552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 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𝟏𝟐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𝟖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4259633"/>
                <a:ext cx="1666552" cy="69506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3347864" y="4275948"/>
                <a:ext cx="1666552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 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𝟏𝟐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𝟏𝟎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4275948"/>
                <a:ext cx="1666552" cy="69506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617419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5" grpId="0"/>
      <p:bldP spid="11" grpId="0"/>
      <p:bldP spid="22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Co to vlastně je?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44824"/>
            <a:ext cx="6197624" cy="504057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Kde jste se setkali s poměrem?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755576" y="2420888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1) Sport – Výsledky utkání: </a:t>
            </a:r>
            <a:endParaRPr lang="cs-CZ" sz="20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187624" y="2820998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hlinkClick r:id="rId2"/>
              </a:rPr>
              <a:t>Výsledky </a:t>
            </a:r>
            <a:r>
              <a:rPr lang="cs-CZ" sz="2000" dirty="0" smtClean="0">
                <a:hlinkClick r:id="rId2"/>
              </a:rPr>
              <a:t>NBA: </a:t>
            </a:r>
            <a:r>
              <a:rPr lang="cs-CZ" sz="2000" dirty="0" err="1">
                <a:hlinkClick r:id="rId2"/>
              </a:rPr>
              <a:t>Milwaukee</a:t>
            </a:r>
            <a:r>
              <a:rPr lang="cs-CZ" sz="2000" dirty="0">
                <a:hlinkClick r:id="rId2"/>
              </a:rPr>
              <a:t> - New Orleans 89:92, Minnesota - Charlotte 102:90, New Jersey - Memphis 100:105, New York - </a:t>
            </a:r>
            <a:r>
              <a:rPr lang="cs-CZ" sz="2000" dirty="0" err="1">
                <a:hlinkClick r:id="rId2"/>
              </a:rPr>
              <a:t>Sacramento</a:t>
            </a:r>
            <a:r>
              <a:rPr lang="cs-CZ" sz="2000" dirty="0">
                <a:hlinkClick r:id="rId2"/>
              </a:rPr>
              <a:t> 100:85, Orlando - Philadelphia 103:87, Phoenix - Atlanta 99:101, Toronto - San Antonio 106:113.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755576" y="4144437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2) Ředění tekutých látek</a:t>
            </a:r>
            <a:endParaRPr lang="cs-CZ" sz="20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187624" y="4725144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Naneseme penetrační nátěr hydroizolační hmotou zředěnou podle savosti podkladu v poměru 1:1 nebo 1:2. </a:t>
            </a:r>
            <a:endParaRPr lang="cs-CZ" dirty="0" smtClean="0"/>
          </a:p>
          <a:p>
            <a:r>
              <a:rPr lang="cs-CZ" dirty="0"/>
              <a:t>Aplikuje se </a:t>
            </a:r>
            <a:r>
              <a:rPr lang="cs-CZ" b="1" i="1" dirty="0"/>
              <a:t>ředěný</a:t>
            </a:r>
            <a:r>
              <a:rPr lang="cs-CZ" dirty="0"/>
              <a:t> vodou 1:4 (nátěrem, postřikem, poléváním nebo ponořováním) na očištěné dřevo</a:t>
            </a:r>
            <a:r>
              <a:rPr lang="cs-CZ" dirty="0" smtClean="0"/>
              <a:t>, …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5" grpId="0"/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br>
              <a:rPr lang="cs-CZ" dirty="0" smtClean="0"/>
            </a:br>
            <a:r>
              <a:rPr lang="cs-CZ" sz="3200" dirty="0" smtClean="0"/>
              <a:t>Rozšiřování a krácení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07504" y="2060848"/>
            <a:ext cx="89289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Někdy rozšířit postupný poměr nestačí a tak abychom dostali poměr v základním tvaru, musíme ho ještě zkrátit.</a:t>
            </a:r>
            <a:endParaRPr lang="cs-CZ" sz="20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267562" y="4921144"/>
            <a:ext cx="8388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Všechny členy poměru jsme násobili číslem deset, ale poněvadž nebyl poměr po rozšíření v základním tvaru, museli jsme jej ještě zkrátit (vydělit každý člen) pěti.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07504" y="3068958"/>
            <a:ext cx="3862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1,5 : 2 : 2,5 : 5</a:t>
            </a:r>
            <a:endParaRPr lang="cs-CZ" sz="4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3970449" y="3068959"/>
            <a:ext cx="46769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= 15 : 20 : 25 : 50</a:t>
            </a:r>
            <a:endParaRPr lang="cs-CZ" sz="44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478825" y="3068957"/>
            <a:ext cx="6651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=</a:t>
            </a:r>
            <a:endParaRPr lang="cs-CZ" sz="44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07504" y="4151703"/>
            <a:ext cx="46769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= 3 : 4 : 5 : 10</a:t>
            </a:r>
            <a:endParaRPr lang="cs-CZ" sz="4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491458" y="3751593"/>
            <a:ext cx="4248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Poměr ale není v základním tvaru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755576" y="301509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 10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547664" y="301509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 10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771800" y="302611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 10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3646413" y="301509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 10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4571999" y="3199756"/>
            <a:ext cx="576065" cy="5518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flipV="1">
            <a:off x="5732857" y="3199756"/>
            <a:ext cx="576065" cy="5518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 flipV="1">
            <a:off x="6804248" y="3167490"/>
            <a:ext cx="576065" cy="5518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7902760" y="3108503"/>
            <a:ext cx="576065" cy="5518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/>
          <p:nvPr/>
        </p:nvSpPr>
        <p:spPr>
          <a:xfrm>
            <a:off x="5061526" y="2982824"/>
            <a:ext cx="459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6244470" y="2982824"/>
            <a:ext cx="459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7324079" y="2982824"/>
            <a:ext cx="459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8464164" y="2982824"/>
            <a:ext cx="459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5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8798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5" grpId="0"/>
      <p:bldP spid="22" grpId="0"/>
      <p:bldP spid="14" grpId="0"/>
      <p:bldP spid="18" grpId="0"/>
      <p:bldP spid="19" grpId="0"/>
      <p:bldP spid="3" grpId="0"/>
      <p:bldP spid="20" grpId="0"/>
      <p:bldP spid="21" grpId="0"/>
      <p:bldP spid="23" grpId="0"/>
      <p:bldP spid="27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br>
              <a:rPr lang="cs-CZ" dirty="0" smtClean="0"/>
            </a:br>
            <a:r>
              <a:rPr lang="cs-CZ" sz="3200" dirty="0" smtClean="0"/>
              <a:t>Rozšiřování a krácení - příklady</a:t>
            </a:r>
            <a:endParaRPr lang="cs-CZ" sz="3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07504" y="2460958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4)  0,16 : 1,2 : 0,4</a:t>
            </a:r>
            <a:endParaRPr lang="cs-CZ" sz="20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53852" y="2060848"/>
            <a:ext cx="4676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Upravte poměry do základního tvaru: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3059831" y="2460958"/>
                <a:ext cx="2484821" cy="6312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5)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cs-CZ" sz="2400" b="1" i="1" smtClean="0">
                        <a:latin typeface="Cambria Math"/>
                      </a:rPr>
                      <m:t> : </m:t>
                    </m:r>
                    <m:f>
                      <m:fPr>
                        <m:ctrlPr>
                          <a:rPr lang="cs-CZ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</a:rPr>
                          <m:t>𝟔</m:t>
                        </m:r>
                      </m:den>
                    </m:f>
                    <m:r>
                      <a:rPr lang="cs-CZ" sz="2400" b="1" i="1" smtClean="0">
                        <a:latin typeface="Cambria Math"/>
                      </a:rPr>
                      <m:t> : </m:t>
                    </m:r>
                    <m:f>
                      <m:fPr>
                        <m:ctrlPr>
                          <a:rPr lang="cs-CZ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1" y="2460958"/>
                <a:ext cx="2484821" cy="631263"/>
              </a:xfrm>
              <a:prstGeom prst="rect">
                <a:avLst/>
              </a:prstGeom>
              <a:blipFill rotWithShape="1">
                <a:blip r:embed="rId2"/>
                <a:stretch>
                  <a:fillRect l="-2696" b="-194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6156176" y="2458116"/>
                <a:ext cx="2484821" cy="554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6)  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</a:rPr>
                      <m:t>𝟐</m:t>
                    </m:r>
                    <m:f>
                      <m:fPr>
                        <m:ctrlPr>
                          <a:rPr lang="cs-CZ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0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sz="2000" b="1" i="1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cs-CZ" sz="2000" b="1" i="1" smtClean="0">
                        <a:latin typeface="Cambria Math"/>
                      </a:rPr>
                      <m:t> :</m:t>
                    </m:r>
                    <m:r>
                      <a:rPr lang="cs-CZ" sz="2000" b="1" i="1" smtClean="0">
                        <a:latin typeface="Cambria Math"/>
                      </a:rPr>
                      <m:t>𝟑</m:t>
                    </m:r>
                    <m:f>
                      <m:fPr>
                        <m:ctrlPr>
                          <a:rPr lang="cs-CZ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0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sz="2000" b="1" i="1" smtClean="0"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cs-CZ" sz="2000" b="1" i="1" smtClean="0">
                        <a:latin typeface="Cambria Math"/>
                      </a:rPr>
                      <m:t> :</m:t>
                    </m:r>
                    <m:r>
                      <a:rPr lang="cs-CZ" sz="2000" b="1" i="1" smtClean="0">
                        <a:latin typeface="Cambria Math"/>
                      </a:rPr>
                      <m:t>𝟒</m:t>
                    </m:r>
                    <m:f>
                      <m:fPr>
                        <m:ctrlPr>
                          <a:rPr lang="cs-CZ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0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sz="2000" b="1" i="1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458116"/>
                <a:ext cx="2484821" cy="554832"/>
              </a:xfrm>
              <a:prstGeom prst="rect">
                <a:avLst/>
              </a:prstGeom>
              <a:blipFill rotWithShape="1">
                <a:blip r:embed="rId3"/>
                <a:stretch>
                  <a:fillRect l="-2703" b="-32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ovéPole 33"/>
          <p:cNvSpPr txBox="1"/>
          <p:nvPr/>
        </p:nvSpPr>
        <p:spPr>
          <a:xfrm>
            <a:off x="253852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2 : 15 : 5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3059830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6 : 15 : 8 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012160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30 : 40 : 51 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42726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br>
              <a:rPr lang="cs-CZ" dirty="0" smtClean="0"/>
            </a:br>
            <a:r>
              <a:rPr lang="cs-CZ" sz="3200" dirty="0" smtClean="0"/>
              <a:t>Rozšiřování a krácení - příklady</a:t>
            </a:r>
            <a:endParaRPr lang="cs-CZ" sz="3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07504" y="2460958"/>
            <a:ext cx="3132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13) 1,2 kg : 240 g :  48 dkg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53852" y="2060848"/>
            <a:ext cx="4676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Upravte poměry do základního tvaru:</a:t>
            </a:r>
            <a:endParaRPr lang="cs-CZ" sz="20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096381" y="2455274"/>
            <a:ext cx="2915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14) 45 cm : 3,6 m : 27 dm 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6012160" y="2458116"/>
            <a:ext cx="3024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15) 2,5 h : 10 min : 1 200 s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31539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5 : 1 : 2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3311860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1 : 8 : 6 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281916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15 : 1 : 2 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9121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2" grpId="0"/>
      <p:bldP spid="33" grpId="0"/>
      <p:bldP spid="34" grpId="0"/>
      <p:bldP spid="35" grpId="0"/>
      <p:bldP spid="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br>
              <a:rPr lang="cs-CZ" dirty="0" smtClean="0"/>
            </a:br>
            <a:r>
              <a:rPr lang="cs-CZ" sz="3200" dirty="0" smtClean="0"/>
              <a:t>Příklad č. 1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060848"/>
            <a:ext cx="8928992" cy="1872208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2800" dirty="0" smtClean="0"/>
              <a:t>1. V sedmé třídě chodí 15 dětí na angličtinu, </a:t>
            </a:r>
            <a:br>
              <a:rPr lang="cs-CZ" sz="2800" dirty="0" smtClean="0"/>
            </a:br>
            <a:r>
              <a:rPr lang="cs-CZ" sz="2800" dirty="0" smtClean="0"/>
              <a:t>9 na němčinu a 3 na francouzštinu. </a:t>
            </a:r>
            <a:br>
              <a:rPr lang="cs-CZ" sz="2800" dirty="0" smtClean="0"/>
            </a:br>
            <a:r>
              <a:rPr lang="cs-CZ" sz="2800" dirty="0" smtClean="0"/>
              <a:t>Vyjádři postupným poměrem (v základním tvaru) počet žáků chodících na jednotlivé jazyky.</a:t>
            </a:r>
            <a:endParaRPr lang="cs-CZ" sz="28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79512" y="4104444"/>
            <a:ext cx="626469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dirty="0" smtClean="0"/>
              <a:t>Angličtina : Němčina : Francouzština</a:t>
            </a:r>
            <a:endParaRPr lang="cs-CZ" sz="28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6228184" y="4106788"/>
            <a:ext cx="237626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b="1" dirty="0" smtClean="0">
                <a:solidFill>
                  <a:srgbClr val="FF0000"/>
                </a:solidFill>
              </a:rPr>
              <a:t>= 15 : 9 : 3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32072" y="5517232"/>
            <a:ext cx="892899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cs-CZ" sz="2700" dirty="0" smtClean="0"/>
              <a:t>Poměr žáků chodících na jednotlivé jazyka je 5 : 3 : 1.</a:t>
            </a:r>
            <a:endParaRPr lang="cs-CZ" sz="2700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8289304" y="4104444"/>
            <a:ext cx="6396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b="1" dirty="0" smtClean="0">
                <a:solidFill>
                  <a:srgbClr val="FF0000"/>
                </a:solidFill>
              </a:rPr>
              <a:t>=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67544" y="4763244"/>
            <a:ext cx="237626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2800" b="1" dirty="0" smtClean="0">
                <a:solidFill>
                  <a:srgbClr val="FF0000"/>
                </a:solidFill>
              </a:rPr>
              <a:t>= 5 : 3 : 1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7943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9" grpId="0" build="p"/>
      <p:bldP spid="11" grpId="0" build="p"/>
      <p:bldP spid="12" grpId="0" build="p"/>
      <p:bldP spid="14" grpId="0" build="p"/>
      <p:bldP spid="1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 č. 2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8928992" cy="864096"/>
          </a:xfrm>
          <a:noFill/>
          <a:ln w="38100">
            <a:solidFill>
              <a:schemeClr val="bg2"/>
            </a:solidFill>
          </a:ln>
        </p:spPr>
        <p:txBody>
          <a:bodyPr lIns="182562" tIns="46037" rIns="182562" bIns="46037"/>
          <a:lstStyle/>
          <a:p>
            <a:pPr>
              <a:buNone/>
            </a:pPr>
            <a:r>
              <a:rPr lang="cs-CZ" sz="1800" dirty="0" smtClean="0"/>
              <a:t>2. Petr, Hanka a Karel si na brigádě vydělali celkem 7 200 Kč. Petr pracoval čtyři dny, Hanka pět a Karel sedm. Rozhodli se, že si rozdělí odměnu ve stejném poměru, v jakém pracovali. Kolik korun dostal každý z nich?</a:t>
            </a:r>
            <a:endParaRPr lang="cs-CZ" sz="18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4334768" y="3302986"/>
            <a:ext cx="1917216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46" name="Rectangle 3"/>
          <p:cNvSpPr txBox="1">
            <a:spLocks noChangeArrowheads="1"/>
          </p:cNvSpPr>
          <p:nvPr/>
        </p:nvSpPr>
        <p:spPr bwMode="auto">
          <a:xfrm>
            <a:off x="229544" y="2924944"/>
            <a:ext cx="8928992" cy="1640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Celková částka ………………………….. 7 200 Kč</a:t>
            </a:r>
          </a:p>
          <a:p>
            <a:pPr>
              <a:buFont typeface="Wingdings" pitchFamily="2" charset="2"/>
              <a:buNone/>
            </a:pPr>
            <a:r>
              <a:rPr lang="cs-CZ" sz="1800" dirty="0" smtClean="0"/>
              <a:t>Poměr pracovních dnů ……………….. Petr : Hanka : Karel = 4 : 5 : 7</a:t>
            </a:r>
          </a:p>
          <a:p>
            <a:pPr>
              <a:buFont typeface="Wingdings" pitchFamily="2" charset="2"/>
              <a:buNone/>
            </a:pPr>
            <a:r>
              <a:rPr lang="cs-CZ" sz="1800" dirty="0" smtClean="0"/>
              <a:t>Odměna Petra ……………………………. 4 díly = x Kč</a:t>
            </a:r>
          </a:p>
          <a:p>
            <a:pPr>
              <a:buFont typeface="Wingdings" pitchFamily="2" charset="2"/>
              <a:buNone/>
            </a:pPr>
            <a:r>
              <a:rPr lang="cs-CZ" sz="1800" dirty="0" smtClean="0"/>
              <a:t>Odměna Hanky ………………………….. 5 dílů = y Kč</a:t>
            </a:r>
          </a:p>
          <a:p>
            <a:pPr>
              <a:buFont typeface="Wingdings" pitchFamily="2" charset="2"/>
              <a:buNone/>
            </a:pPr>
            <a:r>
              <a:rPr lang="cs-CZ" sz="1800" u="heavy" dirty="0" smtClean="0"/>
              <a:t>Odměna Karla ……………………………. 7 dílů = Z Kč		</a:t>
            </a:r>
            <a:endParaRPr lang="cs-CZ" sz="1800" u="heavy" dirty="0"/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auto">
          <a:xfrm>
            <a:off x="202780" y="4545154"/>
            <a:ext cx="3262932" cy="313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Počet dílů: 4 + 5 + 7 = 16</a:t>
            </a:r>
            <a:endParaRPr lang="cs-CZ" sz="1800" dirty="0"/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3334456" y="4565022"/>
            <a:ext cx="5395056" cy="275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Celou částku musíme rozdělit na 16 stejných dílů</a:t>
            </a:r>
            <a:endParaRPr lang="cs-CZ" sz="1600" b="1" dirty="0"/>
          </a:p>
        </p:txBody>
      </p:sp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180816" y="4814840"/>
            <a:ext cx="2432220" cy="31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1 díl: 7 200 : 16 =</a:t>
            </a:r>
            <a:endParaRPr lang="cs-CZ" sz="1800" dirty="0"/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2216992" y="4801810"/>
            <a:ext cx="792088" cy="390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450</a:t>
            </a:r>
            <a:endParaRPr lang="cs-CZ" sz="1800" dirty="0"/>
          </a:p>
        </p:txBody>
      </p:sp>
      <p:sp>
        <p:nvSpPr>
          <p:cNvPr id="51" name="Rectangle 3"/>
          <p:cNvSpPr txBox="1">
            <a:spLocks noChangeArrowheads="1"/>
          </p:cNvSpPr>
          <p:nvPr/>
        </p:nvSpPr>
        <p:spPr bwMode="auto">
          <a:xfrm>
            <a:off x="3334456" y="4790650"/>
            <a:ext cx="5395056" cy="27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Vypočítáme velikost jednoho dílu</a:t>
            </a:r>
            <a:endParaRPr lang="cs-CZ" sz="1600" b="1" dirty="0"/>
          </a:p>
        </p:txBody>
      </p:sp>
      <p:sp>
        <p:nvSpPr>
          <p:cNvPr id="52" name="Rectangle 3"/>
          <p:cNvSpPr txBox="1">
            <a:spLocks noChangeArrowheads="1"/>
          </p:cNvSpPr>
          <p:nvPr/>
        </p:nvSpPr>
        <p:spPr bwMode="auto">
          <a:xfrm>
            <a:off x="202780" y="5128846"/>
            <a:ext cx="2806300" cy="35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Petr – 4 díly : 450 · 4 =</a:t>
            </a:r>
            <a:endParaRPr lang="cs-CZ" sz="1800" dirty="0"/>
          </a:p>
        </p:txBody>
      </p:sp>
      <p:sp>
        <p:nvSpPr>
          <p:cNvPr id="53" name="Rectangle 3"/>
          <p:cNvSpPr txBox="1">
            <a:spLocks noChangeArrowheads="1"/>
          </p:cNvSpPr>
          <p:nvPr/>
        </p:nvSpPr>
        <p:spPr bwMode="auto">
          <a:xfrm>
            <a:off x="2768996" y="5128846"/>
            <a:ext cx="1130920" cy="393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1 800</a:t>
            </a:r>
            <a:endParaRPr lang="cs-CZ" sz="1800" dirty="0"/>
          </a:p>
        </p:txBody>
      </p:sp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2768996" y="5756193"/>
            <a:ext cx="113092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u="heavy" dirty="0" smtClean="0"/>
              <a:t>3 150</a:t>
            </a:r>
            <a:endParaRPr lang="cs-CZ" sz="1800" u="heavy" dirty="0"/>
          </a:p>
        </p:txBody>
      </p:sp>
      <p:sp>
        <p:nvSpPr>
          <p:cNvPr id="56" name="Rectangle 3"/>
          <p:cNvSpPr txBox="1">
            <a:spLocks noChangeArrowheads="1"/>
          </p:cNvSpPr>
          <p:nvPr/>
        </p:nvSpPr>
        <p:spPr bwMode="auto">
          <a:xfrm>
            <a:off x="202780" y="6085142"/>
            <a:ext cx="4864440" cy="347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Celkem – 16 dílů : 1 800 + 2 250 + 3 150 =</a:t>
            </a:r>
            <a:endParaRPr lang="cs-CZ" sz="1800" dirty="0"/>
          </a:p>
        </p:txBody>
      </p:sp>
      <p:sp>
        <p:nvSpPr>
          <p:cNvPr id="57" name="Rectangle 3"/>
          <p:cNvSpPr txBox="1">
            <a:spLocks noChangeArrowheads="1"/>
          </p:cNvSpPr>
          <p:nvPr/>
        </p:nvSpPr>
        <p:spPr bwMode="auto">
          <a:xfrm>
            <a:off x="4919836" y="6085142"/>
            <a:ext cx="1008112" cy="3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7 200</a:t>
            </a:r>
            <a:endParaRPr lang="cs-CZ" sz="1800" dirty="0"/>
          </a:p>
        </p:txBody>
      </p:sp>
      <p:sp>
        <p:nvSpPr>
          <p:cNvPr id="58" name="Rectangle 3"/>
          <p:cNvSpPr txBox="1">
            <a:spLocks noChangeArrowheads="1"/>
          </p:cNvSpPr>
          <p:nvPr/>
        </p:nvSpPr>
        <p:spPr bwMode="auto">
          <a:xfrm>
            <a:off x="180816" y="6345288"/>
            <a:ext cx="8548696" cy="36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b="1" dirty="0" smtClean="0"/>
              <a:t>Petr si vydělal na brigádě 1 800 Kč, Hanka 2 250 Kč a Karel 3 150 Kč.</a:t>
            </a:r>
            <a:endParaRPr lang="cs-CZ" sz="1800" b="1" dirty="0"/>
          </a:p>
        </p:txBody>
      </p:sp>
      <p:sp>
        <p:nvSpPr>
          <p:cNvPr id="59" name="Rectangle 3"/>
          <p:cNvSpPr txBox="1">
            <a:spLocks noChangeArrowheads="1"/>
          </p:cNvSpPr>
          <p:nvPr/>
        </p:nvSpPr>
        <p:spPr bwMode="auto">
          <a:xfrm>
            <a:off x="5797388" y="6085142"/>
            <a:ext cx="2529768" cy="4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Kontrola výpočtu</a:t>
            </a:r>
            <a:endParaRPr lang="cs-CZ" sz="1600" b="1" dirty="0"/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180816" y="5466108"/>
            <a:ext cx="3153640" cy="35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Hanka – 5 dílů : 450 · 5  =</a:t>
            </a:r>
            <a:endParaRPr lang="cs-CZ" sz="1800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202780" y="5756193"/>
            <a:ext cx="3001068" cy="35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u="heavy" dirty="0" smtClean="0"/>
              <a:t>Karel – 7 dílů : 450 · 7 =</a:t>
            </a:r>
            <a:endParaRPr lang="cs-CZ" sz="1800" u="heavy" dirty="0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3009080" y="5447822"/>
            <a:ext cx="1130920" cy="393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2 250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31469970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nimBg="1"/>
      <p:bldP spid="11" grpId="0" build="p"/>
      <p:bldP spid="32" grpId="0" build="p"/>
      <p:bldP spid="46" grpId="0" uiExpand="1" build="p"/>
      <p:bldP spid="47" grpId="0" build="p"/>
      <p:bldP spid="48" grpId="0" build="p"/>
      <p:bldP spid="49" grpId="0" build="p"/>
      <p:bldP spid="50" grpId="0" build="p"/>
      <p:bldP spid="51" grpId="0" build="p"/>
      <p:bldP spid="52" grpId="0" build="p"/>
      <p:bldP spid="53" grpId="0" build="p"/>
      <p:bldP spid="55" grpId="0" build="p"/>
      <p:bldP spid="56" grpId="0" build="p"/>
      <p:bldP spid="57" grpId="0" build="p"/>
      <p:bldP spid="58" grpId="0" build="p"/>
      <p:bldP spid="59" grpId="0" build="p"/>
      <p:bldP spid="20" grpId="0" build="p"/>
      <p:bldP spid="21" grpId="0" build="p"/>
      <p:bldP spid="2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Příklad č. 3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8928992" cy="720080"/>
          </a:xfrm>
          <a:noFill/>
          <a:ln w="38100">
            <a:solidFill>
              <a:schemeClr val="bg2"/>
            </a:solidFill>
          </a:ln>
        </p:spPr>
        <p:txBody>
          <a:bodyPr lIns="182562" tIns="46037" rIns="182562" bIns="46037"/>
          <a:lstStyle/>
          <a:p>
            <a:pPr>
              <a:buNone/>
            </a:pPr>
            <a:r>
              <a:rPr lang="cs-CZ" sz="2000" dirty="0" smtClean="0"/>
              <a:t>3. Výšky Mirka, Petra a Jany jsou v poměru 12 : 11 : 9. Jak vysocí jsou Mirek a Petr, když Jana měří 135 cm?</a:t>
            </a:r>
            <a:endParaRPr lang="cs-CZ" sz="20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4334768" y="3302986"/>
            <a:ext cx="1917216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46" name="Rectangle 3"/>
          <p:cNvSpPr txBox="1">
            <a:spLocks noChangeArrowheads="1"/>
          </p:cNvSpPr>
          <p:nvPr/>
        </p:nvSpPr>
        <p:spPr bwMode="auto">
          <a:xfrm>
            <a:off x="200908" y="2798930"/>
            <a:ext cx="8928992" cy="135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cs-CZ" sz="1800" dirty="0"/>
              <a:t>Poměr </a:t>
            </a:r>
            <a:r>
              <a:rPr lang="cs-CZ" sz="1800" dirty="0" smtClean="0"/>
              <a:t>výšek ……………………………… Mirek </a:t>
            </a:r>
            <a:r>
              <a:rPr lang="cs-CZ" sz="1800" dirty="0"/>
              <a:t>: </a:t>
            </a:r>
            <a:r>
              <a:rPr lang="cs-CZ" sz="1800" dirty="0" smtClean="0"/>
              <a:t>Petr : Jana </a:t>
            </a:r>
            <a:r>
              <a:rPr lang="cs-CZ" sz="1800" dirty="0"/>
              <a:t>= </a:t>
            </a:r>
            <a:r>
              <a:rPr lang="cs-CZ" sz="1800" dirty="0" smtClean="0"/>
              <a:t>12 </a:t>
            </a:r>
            <a:r>
              <a:rPr lang="cs-CZ" sz="1800" dirty="0"/>
              <a:t>: </a:t>
            </a:r>
            <a:r>
              <a:rPr lang="cs-CZ" sz="1800" dirty="0" smtClean="0"/>
              <a:t>11 : 9</a:t>
            </a:r>
            <a:endParaRPr lang="cs-CZ" sz="1800" dirty="0"/>
          </a:p>
          <a:p>
            <a:pPr>
              <a:buFont typeface="Wingdings" pitchFamily="2" charset="2"/>
              <a:buNone/>
            </a:pPr>
            <a:r>
              <a:rPr lang="cs-CZ" sz="1800" dirty="0" smtClean="0"/>
              <a:t>Výška Jany …..…………………………….   9 dílů = 135 cm</a:t>
            </a:r>
          </a:p>
          <a:p>
            <a:pPr>
              <a:buNone/>
            </a:pPr>
            <a:r>
              <a:rPr lang="cs-CZ" sz="1800" dirty="0"/>
              <a:t>Výška </a:t>
            </a:r>
            <a:r>
              <a:rPr lang="cs-CZ" sz="1800" dirty="0" smtClean="0"/>
              <a:t>Mirka …..………………………….. 12 </a:t>
            </a:r>
            <a:r>
              <a:rPr lang="cs-CZ" sz="1800" dirty="0"/>
              <a:t>dílů = </a:t>
            </a:r>
            <a:r>
              <a:rPr lang="cs-CZ" sz="1800" dirty="0" smtClean="0"/>
              <a:t>x cm</a:t>
            </a:r>
          </a:p>
          <a:p>
            <a:pPr>
              <a:buFont typeface="Wingdings" pitchFamily="2" charset="2"/>
              <a:buNone/>
            </a:pPr>
            <a:r>
              <a:rPr lang="cs-CZ" sz="1800" u="heavy" dirty="0" smtClean="0"/>
              <a:t>Výška Petra …….…………………………. 11 dílů = y cm	</a:t>
            </a:r>
            <a:endParaRPr lang="cs-CZ" sz="1800" u="heavy" dirty="0"/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auto">
          <a:xfrm>
            <a:off x="177146" y="4212087"/>
            <a:ext cx="2988840" cy="30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Počet dílů: 9</a:t>
            </a:r>
            <a:endParaRPr lang="cs-CZ" sz="1800" dirty="0"/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4274536" y="4201504"/>
            <a:ext cx="3609832" cy="309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Výška Jany činí 9 stejných dílů</a:t>
            </a:r>
            <a:endParaRPr lang="cs-CZ" sz="1600" b="1" dirty="0"/>
          </a:p>
        </p:txBody>
      </p:sp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224324" y="4511228"/>
            <a:ext cx="218743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1 díl: 135 : 9 =</a:t>
            </a:r>
            <a:endParaRPr lang="cs-CZ" sz="1800" dirty="0"/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1892884" y="4518121"/>
            <a:ext cx="620032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15</a:t>
            </a:r>
            <a:endParaRPr lang="cs-CZ" sz="1800" dirty="0"/>
          </a:p>
        </p:txBody>
      </p:sp>
      <p:sp>
        <p:nvSpPr>
          <p:cNvPr id="51" name="Rectangle 3"/>
          <p:cNvSpPr txBox="1">
            <a:spLocks noChangeArrowheads="1"/>
          </p:cNvSpPr>
          <p:nvPr/>
        </p:nvSpPr>
        <p:spPr bwMode="auto">
          <a:xfrm>
            <a:off x="4274536" y="4511228"/>
            <a:ext cx="3825856" cy="357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600" b="1" dirty="0" smtClean="0"/>
              <a:t>Vypočítáme velikost jednoho dílu</a:t>
            </a:r>
            <a:endParaRPr lang="cs-CZ" sz="1600" b="1" dirty="0"/>
          </a:p>
        </p:txBody>
      </p:sp>
      <p:sp>
        <p:nvSpPr>
          <p:cNvPr id="52" name="Rectangle 3"/>
          <p:cNvSpPr txBox="1">
            <a:spLocks noChangeArrowheads="1"/>
          </p:cNvSpPr>
          <p:nvPr/>
        </p:nvSpPr>
        <p:spPr bwMode="auto">
          <a:xfrm>
            <a:off x="200908" y="4870040"/>
            <a:ext cx="3146956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Mirek – 12 dílů : 12 · 15 =</a:t>
            </a:r>
            <a:endParaRPr lang="cs-CZ" sz="1800" dirty="0"/>
          </a:p>
        </p:txBody>
      </p:sp>
      <p:sp>
        <p:nvSpPr>
          <p:cNvPr id="53" name="Rectangle 3"/>
          <p:cNvSpPr txBox="1">
            <a:spLocks noChangeArrowheads="1"/>
          </p:cNvSpPr>
          <p:nvPr/>
        </p:nvSpPr>
        <p:spPr bwMode="auto">
          <a:xfrm>
            <a:off x="2959088" y="4870920"/>
            <a:ext cx="777552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180</a:t>
            </a:r>
            <a:endParaRPr lang="cs-CZ" sz="1800" dirty="0"/>
          </a:p>
        </p:txBody>
      </p:sp>
      <p:sp>
        <p:nvSpPr>
          <p:cNvPr id="58" name="Rectangle 3"/>
          <p:cNvSpPr txBox="1">
            <a:spLocks noChangeArrowheads="1"/>
          </p:cNvSpPr>
          <p:nvPr/>
        </p:nvSpPr>
        <p:spPr bwMode="auto">
          <a:xfrm>
            <a:off x="224324" y="5805264"/>
            <a:ext cx="4923740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b="1" dirty="0" smtClean="0"/>
              <a:t>Mirek měří 180 cm, Petr měří 165 cm.</a:t>
            </a:r>
            <a:endParaRPr lang="cs-CZ" sz="18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14006" y="5256466"/>
            <a:ext cx="300437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Petr – 11 dílů : 11 · 15 =</a:t>
            </a:r>
            <a:endParaRPr lang="cs-CZ" sz="1800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838588" y="5266044"/>
            <a:ext cx="777552" cy="33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cs-CZ" sz="1800" dirty="0" smtClean="0"/>
              <a:t>165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20000824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nimBg="1"/>
      <p:bldP spid="11" grpId="0" build="p"/>
      <p:bldP spid="32" grpId="0" build="p"/>
      <p:bldP spid="46" grpId="0" build="p"/>
      <p:bldP spid="47" grpId="0" build="p"/>
      <p:bldP spid="48" grpId="0" build="p"/>
      <p:bldP spid="49" grpId="0" build="p"/>
      <p:bldP spid="50" grpId="0" build="p"/>
      <p:bldP spid="51" grpId="0" build="p"/>
      <p:bldP spid="52" grpId="0" build="p"/>
      <p:bldP spid="53" grpId="0" build="p"/>
      <p:bldP spid="58" grpId="0" build="p"/>
      <p:bldP spid="15" grpId="0" build="p"/>
      <p:bldP spid="1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Co to vlastně je?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988840"/>
            <a:ext cx="8064896" cy="504057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Kde jste se setkali s měřítkem plánu nebo mapy?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23528" y="269559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1) Zeměpis</a:t>
            </a:r>
            <a:endParaRPr lang="cs-CZ" sz="2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4903440" y="2695594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2) Pracovní činnosti</a:t>
            </a:r>
            <a:endParaRPr lang="cs-CZ" sz="28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1102668" y="5737224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Měřítka map</a:t>
            </a:r>
            <a:endParaRPr lang="cs-CZ" sz="28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5625584" y="5692545"/>
            <a:ext cx="2619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Měřítka plánů</a:t>
            </a:r>
            <a:endParaRPr lang="cs-CZ" sz="28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256214"/>
            <a:ext cx="3599282" cy="2189009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270278"/>
            <a:ext cx="2752158" cy="2206823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3622948" y="5215391"/>
            <a:ext cx="7189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 smtClean="0"/>
              <a:t>1 : 24 000</a:t>
            </a:r>
            <a:endParaRPr lang="cs-CZ" sz="8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7325276" y="5477101"/>
            <a:ext cx="7189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 smtClean="0"/>
              <a:t>M 4 : 1</a:t>
            </a:r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13949456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3" grpId="0"/>
      <p:bldP spid="8" grpId="0"/>
      <p:bldP spid="9" grpId="0"/>
      <p:bldP spid="10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Poměr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916832"/>
            <a:ext cx="7560840" cy="1584176"/>
          </a:xfrm>
          <a:noFill/>
          <a:ln/>
        </p:spPr>
        <p:txBody>
          <a:bodyPr lIns="182562" tIns="46037" rIns="182562" bIns="46037"/>
          <a:lstStyle/>
          <a:p>
            <a:pPr marL="0" indent="0" algn="just">
              <a:buNone/>
            </a:pPr>
            <a:r>
              <a:rPr lang="cs-CZ" sz="2400" dirty="0" smtClean="0"/>
              <a:t>Měřítko plánu nebo mapy udává změnu (zvětšení, zmenšení) plánu nebo mapy proti skutečným rozměrům. Tj. mapa je zmenšený obraz skutečnosti. Plán může být i zvětšeným obrazem.</a:t>
            </a:r>
            <a:endParaRPr lang="cs-CZ" sz="24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539552" y="3501008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Zmenšení:</a:t>
            </a:r>
            <a:endParaRPr lang="cs-CZ" sz="28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1970336" y="5230880"/>
            <a:ext cx="2047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Správný zápis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555776" y="3501008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 : 2</a:t>
            </a:r>
            <a:endParaRPr lang="cs-CZ" sz="28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553036" y="3501008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 : 30</a:t>
            </a:r>
            <a:endParaRPr lang="cs-CZ" sz="28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633156" y="3501008"/>
            <a:ext cx="1811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 : 5  000</a:t>
            </a:r>
            <a:endParaRPr lang="cs-CZ" sz="28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6444208" y="3501433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 : 3 000 000</a:t>
            </a:r>
            <a:endParaRPr lang="cs-CZ" sz="2800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39552" y="4365104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Zvětšení:</a:t>
            </a:r>
            <a:endParaRPr lang="cs-CZ" sz="2800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555776" y="4360912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 : 0,5</a:t>
            </a:r>
            <a:endParaRPr lang="cs-CZ" sz="2800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3949080" y="4357216"/>
            <a:ext cx="1589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 : 0,02</a:t>
            </a:r>
            <a:endParaRPr lang="cs-CZ" sz="28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538682" y="4357216"/>
            <a:ext cx="1049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4 : 1</a:t>
            </a:r>
            <a:endParaRPr lang="cs-CZ" sz="2800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6740624" y="4357216"/>
            <a:ext cx="1359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10 : 1</a:t>
            </a:r>
            <a:endParaRPr lang="cs-CZ" sz="28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669208" y="4022824"/>
            <a:ext cx="5134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Používá se u všech map a většiny plánů</a:t>
            </a:r>
            <a:endParaRPr lang="cs-CZ" sz="20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534308" y="5630990"/>
            <a:ext cx="5134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Používá se u plánů velmi malých součástek</a:t>
            </a:r>
            <a:endParaRPr lang="cs-CZ" sz="20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5542378" y="5230880"/>
            <a:ext cx="3206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Často používaný zápis</a:t>
            </a:r>
            <a:endParaRPr lang="cs-CZ" sz="2000" b="1" dirty="0"/>
          </a:p>
        </p:txBody>
      </p:sp>
      <p:cxnSp>
        <p:nvCxnSpPr>
          <p:cNvPr id="5" name="Přímá spojnice 4"/>
          <p:cNvCxnSpPr>
            <a:stCxn id="9" idx="0"/>
          </p:cNvCxnSpPr>
          <p:nvPr/>
        </p:nvCxnSpPr>
        <p:spPr bwMode="auto">
          <a:xfrm flipV="1">
            <a:off x="2994292" y="4910847"/>
            <a:ext cx="101544" cy="2896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Přímá spojnice 26"/>
          <p:cNvCxnSpPr>
            <a:stCxn id="9" idx="0"/>
          </p:cNvCxnSpPr>
          <p:nvPr/>
        </p:nvCxnSpPr>
        <p:spPr bwMode="auto">
          <a:xfrm flipV="1">
            <a:off x="2994292" y="4888324"/>
            <a:ext cx="1505700" cy="34255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Přímá spojnice 28"/>
          <p:cNvCxnSpPr>
            <a:endCxn id="22" idx="2"/>
          </p:cNvCxnSpPr>
          <p:nvPr/>
        </p:nvCxnSpPr>
        <p:spPr bwMode="auto">
          <a:xfrm flipH="1" flipV="1">
            <a:off x="6063453" y="4880436"/>
            <a:ext cx="92723" cy="35044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Přímá spojnice 30"/>
          <p:cNvCxnSpPr/>
          <p:nvPr/>
        </p:nvCxnSpPr>
        <p:spPr bwMode="auto">
          <a:xfrm flipV="1">
            <a:off x="6156176" y="4880436"/>
            <a:ext cx="989245" cy="35044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75337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8" grpId="0"/>
      <p:bldP spid="9" grpId="0"/>
      <p:bldP spid="12" grpId="0"/>
      <p:bldP spid="13" grpId="0"/>
      <p:bldP spid="15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Poměr</a:t>
            </a:r>
            <a:endParaRPr lang="cs-CZ" sz="32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539552" y="3501008"/>
            <a:ext cx="32075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Na mapě (plánu)</a:t>
            </a:r>
            <a:endParaRPr lang="cs-CZ" sz="2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3670294" y="1916832"/>
            <a:ext cx="2077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1 : a</a:t>
            </a:r>
            <a:endParaRPr lang="cs-CZ" sz="60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5940152" y="3501008"/>
            <a:ext cx="2671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Ve skutečnosti</a:t>
            </a:r>
            <a:endParaRPr lang="cs-CZ" sz="2800" dirty="0"/>
          </a:p>
        </p:txBody>
      </p:sp>
      <p:cxnSp>
        <p:nvCxnSpPr>
          <p:cNvPr id="6" name="Přímá spojnice 5"/>
          <p:cNvCxnSpPr>
            <a:stCxn id="8" idx="0"/>
          </p:cNvCxnSpPr>
          <p:nvPr/>
        </p:nvCxnSpPr>
        <p:spPr bwMode="auto">
          <a:xfrm flipV="1">
            <a:off x="2143347" y="2780928"/>
            <a:ext cx="1603795" cy="7200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Přímá spojnice 9"/>
          <p:cNvCxnSpPr>
            <a:endCxn id="30" idx="0"/>
          </p:cNvCxnSpPr>
          <p:nvPr/>
        </p:nvCxnSpPr>
        <p:spPr bwMode="auto">
          <a:xfrm>
            <a:off x="5364088" y="2780928"/>
            <a:ext cx="1911728" cy="7200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ovéPole 10"/>
          <p:cNvSpPr txBox="1"/>
          <p:nvPr/>
        </p:nvSpPr>
        <p:spPr>
          <a:xfrm>
            <a:off x="434774" y="4233108"/>
            <a:ext cx="8176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 cm na mapě (plánu) je </a:t>
            </a:r>
            <a:r>
              <a:rPr lang="cs-CZ" sz="2800" b="1" i="1" dirty="0" smtClean="0"/>
              <a:t>a</a:t>
            </a:r>
            <a:r>
              <a:rPr lang="cs-CZ" sz="2800" b="1" dirty="0" smtClean="0"/>
              <a:t> cm ve skutečnosti</a:t>
            </a:r>
            <a:endParaRPr lang="cs-CZ" sz="28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34774" y="4843184"/>
            <a:ext cx="8071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 mm na mapě (plánu) je </a:t>
            </a:r>
            <a:r>
              <a:rPr lang="cs-CZ" sz="2800" b="1" i="1" dirty="0" smtClean="0"/>
              <a:t>a</a:t>
            </a:r>
            <a:r>
              <a:rPr lang="cs-CZ" sz="2800" b="1" dirty="0" smtClean="0"/>
              <a:t> mm ve skutečnosti</a:t>
            </a:r>
            <a:endParaRPr lang="cs-CZ" sz="28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34774" y="5502602"/>
            <a:ext cx="8176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 dm na mapě (plánu) je </a:t>
            </a:r>
            <a:r>
              <a:rPr lang="cs-CZ" sz="2800" b="1" i="1" dirty="0" smtClean="0"/>
              <a:t>a</a:t>
            </a:r>
            <a:r>
              <a:rPr lang="cs-CZ" sz="2800" b="1" dirty="0" smtClean="0"/>
              <a:t> dm ve skutečnosti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9317846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30" grpId="0"/>
      <p:bldP spid="11" grpId="0"/>
      <p:bldP spid="32" grpId="0"/>
      <p:bldP spid="3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Poměr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1916832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Při počítání pracujeme se třemi údaji:</a:t>
            </a:r>
            <a:endParaRPr lang="cs-CZ" sz="24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82385" y="2492896"/>
            <a:ext cx="8176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Měřítko mapy (plánu)</a:t>
            </a:r>
            <a:endParaRPr lang="cs-CZ" sz="28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34774" y="3239398"/>
            <a:ext cx="8071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Délka (vzdálenost) na mapě (plánu)</a:t>
            </a:r>
            <a:endParaRPr lang="cs-CZ" sz="28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82385" y="4077072"/>
            <a:ext cx="8176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Délka (vzdálenost) ve skutečnosti</a:t>
            </a:r>
            <a:endParaRPr lang="cs-CZ" sz="28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79512" y="4869159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Dva údaje musíme znát, abychom mohli vypočítat třetí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29996" y="5661248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Existují tři typy úloh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8218670" y="4724218"/>
                <a:ext cx="5760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1" i="0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8670" y="4724218"/>
                <a:ext cx="576064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1979712" y="5568914"/>
                <a:ext cx="5760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1" i="0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5568914"/>
                <a:ext cx="576064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90391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32" grpId="0"/>
      <p:bldP spid="33" grpId="0"/>
      <p:bldP spid="12" grpId="0"/>
      <p:bldP spid="13" grpId="0"/>
      <p:bldP spid="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Co to vlastně je?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44824"/>
            <a:ext cx="6197624" cy="504057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Kde jste se setkali s poměrem?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755576" y="2420888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3) Měřítko plánu nebo mapy: 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755576" y="4174074"/>
            <a:ext cx="4002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4) Sázkové kurzy (na koně):</a:t>
            </a:r>
            <a:endParaRPr lang="cs-CZ" sz="20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69192"/>
            <a:ext cx="1762587" cy="875159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91853"/>
            <a:ext cx="3252019" cy="952498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043608" y="4725144"/>
            <a:ext cx="7344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… vypsala </a:t>
            </a:r>
            <a:r>
              <a:rPr lang="cs-CZ" sz="2000" dirty="0"/>
              <a:t>dlouhodobé sázky pro České derby, podle kterých je favoritem derby </a:t>
            </a:r>
            <a:r>
              <a:rPr lang="cs-CZ" sz="2000" dirty="0" err="1"/>
              <a:t>Dick</a:t>
            </a:r>
            <a:r>
              <a:rPr lang="cs-CZ" sz="2000" dirty="0"/>
              <a:t> Morris (4:1) před </a:t>
            </a:r>
            <a:r>
              <a:rPr lang="cs-CZ" sz="2000" dirty="0" err="1"/>
              <a:t>Budapestem</a:t>
            </a:r>
            <a:r>
              <a:rPr lang="cs-CZ" sz="2000" dirty="0"/>
              <a:t> (4,5:1) 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a </a:t>
            </a:r>
            <a:r>
              <a:rPr lang="cs-CZ" sz="2000" dirty="0"/>
              <a:t>německými </a:t>
            </a:r>
            <a:r>
              <a:rPr lang="cs-CZ" sz="2000" dirty="0" err="1"/>
              <a:t>Ostlandem</a:t>
            </a:r>
            <a:r>
              <a:rPr lang="cs-CZ" sz="2000" dirty="0"/>
              <a:t> (5:1) a </a:t>
            </a:r>
            <a:r>
              <a:rPr lang="cs-CZ" sz="2000" dirty="0" err="1"/>
              <a:t>Sushitanem</a:t>
            </a:r>
            <a:r>
              <a:rPr lang="cs-CZ" sz="2000" dirty="0"/>
              <a:t> (6:1). </a:t>
            </a:r>
          </a:p>
        </p:txBody>
      </p:sp>
    </p:spTree>
    <p:extLst>
      <p:ext uri="{BB962C8B-B14F-4D97-AF65-F5344CB8AC3E}">
        <p14:creationId xmlns:p14="http://schemas.microsoft.com/office/powerpoint/2010/main" val="40875760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3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Výpočet skutečné vzdálenosti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1916832"/>
            <a:ext cx="7967150" cy="8309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Na mapě s měřítkem 1 : 50 000 je vzdálenost dvou míst 7 cm. Vypočti skutečnou vzdálenost těchto míst.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34774" y="2852936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Měřítko mapy ………………….. 1 : 50 000</a:t>
            </a:r>
            <a:endParaRPr lang="cs-CZ" sz="24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34774" y="3212976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Vzdálenost na mapě ………….. 7 cm</a:t>
            </a:r>
            <a:endParaRPr lang="cs-CZ" sz="24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434774" y="3577332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sng" dirty="0" smtClean="0"/>
              <a:t>Skutečná vzdálenost ………….. </a:t>
            </a:r>
            <a:r>
              <a:rPr lang="cs-CZ" sz="2400" u="sng" dirty="0"/>
              <a:t>x</a:t>
            </a:r>
            <a:r>
              <a:rPr lang="cs-CZ" sz="2400" u="sng" dirty="0" smtClean="0"/>
              <a:t> cm = y km</a:t>
            </a:r>
            <a:endParaRPr lang="cs-CZ" sz="2400" u="sng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25736" y="4221088"/>
            <a:ext cx="231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 = 7 · 50 000</a:t>
            </a:r>
            <a:endParaRPr lang="cs-CZ" sz="24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39552" y="4581128"/>
            <a:ext cx="231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sng" dirty="0" smtClean="0"/>
              <a:t>x = 350 000	</a:t>
            </a:r>
            <a:endParaRPr lang="cs-CZ" sz="2400" u="sng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39552" y="4941168"/>
            <a:ext cx="231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dbl" dirty="0" smtClean="0"/>
              <a:t>x = 350 000 cm</a:t>
            </a:r>
            <a:endParaRPr lang="cs-CZ" sz="2400" u="dbl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3364091" y="4242916"/>
            <a:ext cx="1783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350 000 cm</a:t>
            </a:r>
            <a:endParaRPr lang="cs-CZ" sz="2400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5148065" y="424403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 3 500 m</a:t>
            </a:r>
            <a:endParaRPr lang="cs-CZ" sz="24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6732241" y="4221087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 </a:t>
            </a:r>
            <a:r>
              <a:rPr lang="cs-CZ" sz="2400" u="dbl" dirty="0" smtClean="0"/>
              <a:t>3,5 km</a:t>
            </a:r>
            <a:endParaRPr lang="cs-CZ" sz="2400" u="dbl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364091" y="4811960"/>
            <a:ext cx="891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 km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256078" y="4822674"/>
            <a:ext cx="1684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1 000 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807710" y="4826691"/>
            <a:ext cx="2148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100 000 cm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25736" y="5661248"/>
            <a:ext cx="743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Skutečná vzdálenost těchto dvou míst je 3,5 km.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109946567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Výpočet vzdálenosti na mapě (plánu)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323528" y="1916832"/>
            <a:ext cx="8424936" cy="8309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Vzdálenost dvou míst je 3,8 km. Vypočti délku úsečky spojující tyto dvě místa na mapě s měřítkem 1 : 200 000.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34774" y="2852936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Měřítko mapy ………………….. 1 : 200 000</a:t>
            </a:r>
            <a:endParaRPr lang="cs-CZ" sz="24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34774" y="3212976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Skutečná vzdálenost </a:t>
            </a:r>
            <a:r>
              <a:rPr lang="cs-CZ" sz="2400" dirty="0" smtClean="0"/>
              <a:t>………….. 3,8 km</a:t>
            </a:r>
            <a:endParaRPr lang="cs-CZ" sz="24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434774" y="3577332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sng" dirty="0" smtClean="0"/>
              <a:t>Vzdálenost na mapě …….…….. </a:t>
            </a:r>
            <a:r>
              <a:rPr lang="cs-CZ" sz="2400" u="sng" dirty="0"/>
              <a:t>x</a:t>
            </a:r>
            <a:r>
              <a:rPr lang="cs-CZ" sz="2400" u="sng" dirty="0" smtClean="0"/>
              <a:t> cm		</a:t>
            </a:r>
            <a:endParaRPr lang="cs-CZ" sz="2400" u="sng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39552" y="4350295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 = 380 000 : 200 000</a:t>
            </a:r>
            <a:endParaRPr lang="cs-CZ" sz="24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14237" y="5097958"/>
            <a:ext cx="231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sng" dirty="0" smtClean="0"/>
              <a:t>x = 1,9	</a:t>
            </a:r>
            <a:endParaRPr lang="cs-CZ" sz="2400" u="sng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39552" y="5559623"/>
            <a:ext cx="231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dbl" dirty="0" smtClean="0"/>
              <a:t>x = 1,9 cm</a:t>
            </a:r>
            <a:endParaRPr lang="cs-CZ" sz="2400" u="dbl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39553" y="4004070"/>
            <a:ext cx="1159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3,8 km</a:t>
            </a:r>
            <a:endParaRPr lang="cs-CZ" sz="2400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547664" y="402185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 3 800 m</a:t>
            </a:r>
            <a:endParaRPr lang="cs-CZ" sz="24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3017996" y="4021853"/>
            <a:ext cx="3354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 380 000 cm</a:t>
            </a:r>
            <a:endParaRPr lang="cs-CZ" sz="2400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364091" y="4811960"/>
            <a:ext cx="891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 km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256078" y="4822674"/>
            <a:ext cx="1684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1 000 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807710" y="4826691"/>
            <a:ext cx="2148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100 000 cm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539552" y="6021288"/>
            <a:ext cx="743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Vzdálenost těchto míst na mapě je </a:t>
            </a:r>
            <a:r>
              <a:rPr lang="cs-CZ" sz="2400" b="1" smtClean="0"/>
              <a:t>1,9 cm</a:t>
            </a:r>
            <a:r>
              <a:rPr lang="cs-CZ" sz="2400" b="1" dirty="0" smtClean="0"/>
              <a:t>.</a:t>
            </a:r>
            <a:endParaRPr lang="cs-CZ" sz="2400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 flipV="1">
            <a:off x="3364091" y="4483519"/>
            <a:ext cx="271805" cy="199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 flipV="1">
            <a:off x="1426783" y="4483519"/>
            <a:ext cx="271805" cy="199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1673273" y="4465735"/>
            <a:ext cx="271805" cy="199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 flipV="1">
            <a:off x="1843809" y="4465735"/>
            <a:ext cx="271805" cy="199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V="1">
            <a:off x="1979712" y="4483519"/>
            <a:ext cx="271805" cy="199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2806371" y="4465735"/>
            <a:ext cx="271805" cy="199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V="1">
            <a:off x="3078176" y="4465735"/>
            <a:ext cx="271805" cy="199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3244686" y="4483519"/>
            <a:ext cx="271805" cy="199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ovéPole 35"/>
          <p:cNvSpPr txBox="1"/>
          <p:nvPr/>
        </p:nvSpPr>
        <p:spPr>
          <a:xfrm>
            <a:off x="514237" y="4702147"/>
            <a:ext cx="182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 = 38 : 20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0803863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Měřítko plánu, mapy</a:t>
            </a:r>
            <a:br>
              <a:rPr lang="cs-CZ" dirty="0" smtClean="0"/>
            </a:br>
            <a:r>
              <a:rPr lang="cs-CZ" sz="3200" dirty="0" smtClean="0"/>
              <a:t>Výpočet měřítka mapy (plánu)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514236" y="2021939"/>
            <a:ext cx="8018204" cy="8309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Vzdálenost dvou míst je 3,6 km. Určete měřítko mapy </a:t>
            </a:r>
            <a:br>
              <a:rPr lang="cs-CZ" sz="2400" b="1" dirty="0" smtClean="0"/>
            </a:br>
            <a:r>
              <a:rPr lang="cs-CZ" sz="2400" b="1" dirty="0" smtClean="0"/>
              <a:t>na níž je tato vzdálenost 9 cm.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34774" y="2852936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Skutečná vzdálenost </a:t>
            </a:r>
            <a:r>
              <a:rPr lang="cs-CZ" sz="2400" dirty="0" smtClean="0"/>
              <a:t>………….. 3,6 km</a:t>
            </a:r>
            <a:endParaRPr lang="cs-CZ" sz="24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34774" y="3212976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Vzdálenost na mapě …….……..</a:t>
            </a:r>
            <a:r>
              <a:rPr lang="cs-CZ" sz="2400" dirty="0" smtClean="0"/>
              <a:t> 9 cm</a:t>
            </a:r>
            <a:endParaRPr lang="cs-CZ" sz="24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434774" y="3577332"/>
            <a:ext cx="81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sng" dirty="0" smtClean="0"/>
              <a:t>Měřítko mapy …………….…….. 1 : x	</a:t>
            </a:r>
            <a:endParaRPr lang="cs-CZ" sz="2400" u="sng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39553" y="4365026"/>
            <a:ext cx="231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x = 360 000 : 9</a:t>
            </a:r>
            <a:endParaRPr lang="cs-CZ" sz="24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14236" y="4810866"/>
            <a:ext cx="3049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sng" dirty="0" smtClean="0"/>
              <a:t>x = 40 000		</a:t>
            </a:r>
            <a:endParaRPr lang="cs-CZ" sz="2400" u="sng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14236" y="5310680"/>
            <a:ext cx="231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dbl" dirty="0" smtClean="0"/>
              <a:t>M = 1 : 40 000</a:t>
            </a:r>
            <a:endParaRPr lang="cs-CZ" sz="2400" u="dbl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39553" y="4004070"/>
            <a:ext cx="1159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3,6 km</a:t>
            </a:r>
            <a:endParaRPr lang="cs-CZ" sz="2400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547664" y="402185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 3 600 m</a:t>
            </a:r>
            <a:endParaRPr lang="cs-CZ" sz="24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3017996" y="4021853"/>
            <a:ext cx="3354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= 360 000 cm</a:t>
            </a:r>
            <a:endParaRPr lang="cs-CZ" sz="2400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364091" y="4811960"/>
            <a:ext cx="891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 km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256078" y="4822674"/>
            <a:ext cx="1684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1 000 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807710" y="4826691"/>
            <a:ext cx="2148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100 000 cm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539552" y="6021288"/>
            <a:ext cx="743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Měřítko mapy je 1 : 40 000.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71960234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499270" y="206084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Úlohu „kolikrát více (méně)“ řešíme podílem (dělením).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68667" y="242088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FF0000"/>
                </a:solidFill>
              </a:rPr>
              <a:t>18 : 6 = 3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868667" y="2852936"/>
            <a:ext cx="7447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Do oddílu orientačního běhu chodí 3 × více chlapců než děvčat. </a:t>
            </a:r>
            <a:endParaRPr lang="cs-CZ" sz="2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762430" y="3624202"/>
            <a:ext cx="7660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Říkáme, že poměr chlapců a děvčat je</a:t>
            </a:r>
            <a:endParaRPr lang="cs-CZ" sz="32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902495" y="4205980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solidFill>
                  <a:srgbClr val="FF0000"/>
                </a:solidFill>
              </a:rPr>
              <a:t>18 : 6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688647" y="4841180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Čteme 18 </a:t>
            </a:r>
            <a:r>
              <a:rPr lang="cs-CZ" sz="2400" b="1" dirty="0" smtClean="0">
                <a:solidFill>
                  <a:srgbClr val="FF0000"/>
                </a:solidFill>
              </a:rPr>
              <a:t>ku</a:t>
            </a:r>
            <a:r>
              <a:rPr lang="cs-CZ" sz="2400" b="1" dirty="0" smtClean="0"/>
              <a:t> 6</a:t>
            </a:r>
            <a:endParaRPr lang="cs-CZ" sz="24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15051" y="5271690"/>
            <a:ext cx="856895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Podílu </a:t>
            </a:r>
            <a:r>
              <a:rPr lang="cs-CZ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 : b</a:t>
            </a:r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, kde </a:t>
            </a:r>
            <a:r>
              <a:rPr lang="cs-CZ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0</a:t>
            </a:r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, </a:t>
            </a:r>
            <a:r>
              <a:rPr lang="cs-CZ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0</a:t>
            </a:r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, říkáme poměr a čteme </a:t>
            </a:r>
            <a:r>
              <a:rPr lang="cs-CZ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</a:t>
            </a:r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ku </a:t>
            </a:r>
            <a:r>
              <a:rPr lang="cs-CZ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.</a:t>
            </a:r>
            <a:b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cs-CZ" sz="2000" b="1" dirty="0">
                <a:latin typeface="Arial Black" pitchFamily="34" charset="0"/>
              </a:rPr>
              <a:t>Čísla </a:t>
            </a:r>
            <a:r>
              <a:rPr lang="cs-CZ" sz="2000" b="1" i="1" dirty="0">
                <a:latin typeface="Arial Black" pitchFamily="34" charset="0"/>
              </a:rPr>
              <a:t>a, b </a:t>
            </a:r>
            <a:r>
              <a:rPr lang="cs-CZ" sz="2000" b="1" dirty="0">
                <a:latin typeface="Arial Black" pitchFamily="34" charset="0"/>
              </a:rPr>
              <a:t>nazýváme členy poměru.</a:t>
            </a:r>
            <a:br>
              <a:rPr lang="cs-CZ" sz="2000" b="1" dirty="0">
                <a:latin typeface="Arial Black" pitchFamily="34" charset="0"/>
              </a:rPr>
            </a:br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Číslo </a:t>
            </a:r>
            <a:r>
              <a:rPr lang="cs-CZ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</a:t>
            </a:r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je první člen poměru, číslo </a:t>
            </a:r>
            <a:r>
              <a:rPr lang="cs-CZ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druhý člen poměru.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90824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5" grpId="0"/>
      <p:bldP spid="7" grpId="0"/>
      <p:bldP spid="14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Zápis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060848"/>
            <a:ext cx="8928992" cy="504056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2800" u="sng" dirty="0" smtClean="0"/>
              <a:t>Poměr zapisujeme:</a:t>
            </a:r>
            <a:endParaRPr lang="cs-CZ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 txBox="1">
                <a:spLocks noChangeArrowheads="1"/>
              </p:cNvSpPr>
              <p:nvPr/>
            </p:nvSpPr>
            <p:spPr bwMode="auto">
              <a:xfrm>
                <a:off x="827584" y="2873772"/>
                <a:ext cx="2125984" cy="8640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i="1" dirty="0" smtClean="0">
                          <a:latin typeface="Cambria Math"/>
                          <a:ea typeface="Cambria Math" pitchFamily="18" charset="0"/>
                        </a:rPr>
                        <m:t>𝑎</m:t>
                      </m:r>
                      <m:r>
                        <a:rPr lang="cs-CZ" sz="4800" i="1" dirty="0" smtClean="0">
                          <a:latin typeface="Cambria Math"/>
                          <a:ea typeface="Cambria Math" pitchFamily="18" charset="0"/>
                        </a:rPr>
                        <m:t> : </m:t>
                      </m:r>
                      <m:r>
                        <a:rPr lang="cs-CZ" sz="4800" i="1" dirty="0" smtClean="0">
                          <a:latin typeface="Cambria Math"/>
                          <a:ea typeface="Cambria Math" pitchFamily="18" charset="0"/>
                        </a:rPr>
                        <m:t>𝑏</m:t>
                      </m:r>
                    </m:oMath>
                  </m:oMathPara>
                </a14:m>
                <a:endParaRPr lang="cs-CZ" sz="48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7584" y="2873772"/>
                <a:ext cx="2125984" cy="86409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 bwMode="auto">
              <a:xfrm>
                <a:off x="6012160" y="2547640"/>
                <a:ext cx="1296144" cy="14315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800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cs-CZ" sz="4800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cs-CZ" sz="48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12160" y="2547640"/>
                <a:ext cx="1296144" cy="143152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3923928" y="3074987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nebo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367644" y="4509120"/>
                <a:ext cx="6048672" cy="12488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0" i="1" smtClean="0">
                          <a:latin typeface="Cambria Math"/>
                        </a:rPr>
                        <m:t>18 :6= </m:t>
                      </m:r>
                      <m:f>
                        <m:fPr>
                          <m:ctrlPr>
                            <a:rPr lang="cs-CZ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0" i="1" smtClean="0">
                              <a:latin typeface="Cambria Math"/>
                            </a:rPr>
                            <m:t>18</m:t>
                          </m:r>
                        </m:num>
                        <m:den>
                          <m:r>
                            <a:rPr lang="cs-CZ" sz="40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cs-CZ" sz="4000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7644" y="4509120"/>
                <a:ext cx="6048672" cy="12488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4" grpId="0"/>
      <p:bldP spid="5" grpId="0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Krácení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988840"/>
            <a:ext cx="8784976" cy="432048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1800" dirty="0" smtClean="0"/>
              <a:t>Poněvadž lze poměr zapsat ve tvaru zlomku je zřejmé, že jej lze rozšiřovat a krátit.</a:t>
            </a:r>
            <a:endParaRPr lang="cs-CZ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657418" y="3227492"/>
                <a:ext cx="176912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𝟏𝟖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cs-CZ" sz="28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18" y="3227492"/>
                <a:ext cx="1769126" cy="70788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179512" y="2420888"/>
            <a:ext cx="84249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u="sng" dirty="0">
                <a:solidFill>
                  <a:srgbClr val="FF0000"/>
                </a:solidFill>
                <a:latin typeface="Trebuchet MS" pitchFamily="34" charset="0"/>
              </a:rPr>
              <a:t>Krácení poměru</a:t>
            </a:r>
            <a:r>
              <a:rPr lang="cs-CZ" sz="2600" b="1" dirty="0">
                <a:solidFill>
                  <a:srgbClr val="FF0000"/>
                </a:solidFill>
                <a:latin typeface="Trebuchet MS" pitchFamily="34" charset="0"/>
              </a:rPr>
              <a:t> znamená dělení prvního i druhého členu poměru stejným číslem různým od </a:t>
            </a:r>
            <a:r>
              <a:rPr lang="cs-CZ" sz="2600" b="1" dirty="0" smtClean="0">
                <a:solidFill>
                  <a:srgbClr val="FF0000"/>
                </a:solidFill>
                <a:latin typeface="Trebuchet MS" pitchFamily="34" charset="0"/>
              </a:rPr>
              <a:t>nuly.</a:t>
            </a:r>
            <a:endParaRPr lang="cs-CZ" sz="2600" b="1" dirty="0">
              <a:solidFill>
                <a:srgbClr val="FF0000"/>
              </a:solidFill>
              <a:latin typeface="Trebuchet MS" pitchFamily="34" charset="0"/>
            </a:endParaRPr>
          </a:p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264606" y="3871897"/>
                <a:ext cx="2161938" cy="1354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/>
                        </a:rPr>
                        <m:t>18 :2=9 </m:t>
                      </m:r>
                    </m:oMath>
                  </m:oMathPara>
                </a14:m>
                <a:endParaRPr lang="cs-CZ" sz="3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  </m:t>
                      </m:r>
                      <m:r>
                        <a:rPr lang="cs-CZ" sz="3200" i="1">
                          <a:latin typeface="Cambria Math"/>
                        </a:rPr>
                        <m:t>6 :2=3</m:t>
                      </m:r>
                    </m:oMath>
                  </m:oMathPara>
                </a14:m>
                <a:endParaRPr lang="cs-CZ" sz="3200" dirty="0"/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606" y="3871897"/>
                <a:ext cx="2161938" cy="135421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622661" y="4208587"/>
                <a:ext cx="1958357" cy="1354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9</m:t>
                      </m:r>
                      <m:r>
                        <a:rPr lang="cs-CZ" sz="3200" i="1" smtClean="0">
                          <a:latin typeface="Cambria Math"/>
                        </a:rPr>
                        <m:t> :</m:t>
                      </m:r>
                      <m:r>
                        <a:rPr lang="cs-CZ" sz="3200" b="0" i="1" smtClean="0">
                          <a:latin typeface="Cambria Math"/>
                        </a:rPr>
                        <m:t>3</m:t>
                      </m:r>
                      <m:r>
                        <a:rPr lang="cs-CZ" sz="3200" i="1" smtClean="0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3</m:t>
                      </m:r>
                      <m:r>
                        <a:rPr lang="cs-CZ" sz="320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3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3 </m:t>
                      </m:r>
                      <m:r>
                        <a:rPr lang="cs-CZ" sz="3200" i="1">
                          <a:latin typeface="Cambria Math"/>
                        </a:rPr>
                        <m:t>:</m:t>
                      </m:r>
                      <m:r>
                        <a:rPr lang="cs-CZ" sz="3200" b="0" i="1" smtClean="0">
                          <a:latin typeface="Cambria Math"/>
                        </a:rPr>
                        <m:t>3</m:t>
                      </m:r>
                      <m:r>
                        <a:rPr lang="cs-CZ" sz="3200" i="1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cs-CZ" sz="3200" dirty="0"/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2661" y="4208587"/>
                <a:ext cx="1958357" cy="13542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ovéPole 15"/>
          <p:cNvSpPr txBox="1"/>
          <p:nvPr/>
        </p:nvSpPr>
        <p:spPr>
          <a:xfrm>
            <a:off x="149672" y="5127575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Poměr krátíme (stejně jako zlomek) do </a:t>
            </a:r>
            <a:r>
              <a:rPr lang="cs-CZ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základního tvaru</a:t>
            </a:r>
            <a:r>
              <a:rPr lang="cs-CZ" sz="2400" b="1" dirty="0" smtClean="0"/>
              <a:t>.</a:t>
            </a:r>
            <a:endParaRPr lang="cs-CZ" sz="24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025606" y="5589240"/>
            <a:ext cx="68767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i="1" dirty="0" smtClean="0"/>
              <a:t>Poměr je v základním tvaru, když jeho členy jsou nesoudělná přirozená čísla.</a:t>
            </a:r>
            <a:endParaRPr lang="cs-CZ" sz="2400" b="1" i="1" dirty="0"/>
          </a:p>
        </p:txBody>
      </p:sp>
      <p:cxnSp>
        <p:nvCxnSpPr>
          <p:cNvPr id="26" name="Přímá spojnice se šipkou 25"/>
          <p:cNvCxnSpPr/>
          <p:nvPr/>
        </p:nvCxnSpPr>
        <p:spPr bwMode="auto">
          <a:xfrm flipV="1">
            <a:off x="2195736" y="3656057"/>
            <a:ext cx="1512168" cy="55864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Přímá spojnice se šipkou 27"/>
          <p:cNvCxnSpPr/>
          <p:nvPr/>
        </p:nvCxnSpPr>
        <p:spPr bwMode="auto">
          <a:xfrm flipV="1">
            <a:off x="2214193" y="3858930"/>
            <a:ext cx="2232248" cy="67710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68" name="Přímá spojnice se šipkou 7167"/>
          <p:cNvCxnSpPr/>
          <p:nvPr/>
        </p:nvCxnSpPr>
        <p:spPr bwMode="auto">
          <a:xfrm flipV="1">
            <a:off x="5364088" y="3766080"/>
            <a:ext cx="1296144" cy="75067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74" name="Přímá spojnice se šipkou 7173"/>
          <p:cNvCxnSpPr/>
          <p:nvPr/>
        </p:nvCxnSpPr>
        <p:spPr bwMode="auto">
          <a:xfrm flipV="1">
            <a:off x="5364088" y="3785363"/>
            <a:ext cx="2106234" cy="108223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2649701" y="3227492"/>
                <a:ext cx="2517101" cy="113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    </m:t>
                      </m:r>
                      <m:r>
                        <a:rPr lang="cs-CZ" sz="4000" b="1" i="1">
                          <a:solidFill>
                            <a:srgbClr val="FF0000"/>
                          </a:solidFill>
                          <a:latin typeface="Cambria Math"/>
                        </a:rPr>
                        <m:t>𝟗</m:t>
                      </m:r>
                      <m:r>
                        <a:rPr lang="cs-CZ" sz="4000" b="1" i="1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4000" b="1" i="1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sz="4000" b="1" dirty="0" smtClean="0">
                  <a:solidFill>
                    <a:srgbClr val="FF0000"/>
                  </a:solidFill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   </m:t>
                      </m:r>
                    </m:oMath>
                  </m:oMathPara>
                </a14:m>
                <a:endParaRPr lang="cs-CZ" sz="2800" dirty="0">
                  <a:latin typeface="+mn-lt"/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9701" y="3227492"/>
                <a:ext cx="2517101" cy="113877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5508104" y="3215977"/>
                <a:ext cx="2736304" cy="113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     </m:t>
                      </m:r>
                      <m:r>
                        <a:rPr lang="cs-CZ" sz="4000" b="1" i="1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4000" b="1" i="1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4000" b="1" i="1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4000" b="1" dirty="0" smtClean="0">
                  <a:solidFill>
                    <a:srgbClr val="FF0000"/>
                  </a:solidFill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   </m:t>
                      </m:r>
                    </m:oMath>
                  </m:oMathPara>
                </a14:m>
                <a:endParaRPr lang="cs-CZ" sz="2800" dirty="0">
                  <a:latin typeface="+mn-lt"/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3215977"/>
                <a:ext cx="2736304" cy="113877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79266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" grpId="0"/>
      <p:bldP spid="22" grpId="0"/>
      <p:bldP spid="16" grpId="0"/>
      <p:bldP spid="24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Rozšiřování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988840"/>
            <a:ext cx="8784976" cy="432048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1800" dirty="0" smtClean="0"/>
              <a:t>Poněvadž lze poměr zapsat ve tvaru zlomku je zřejmé, že jej lze rozšiřovat a krátit.</a:t>
            </a:r>
            <a:endParaRPr lang="cs-CZ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1863552" y="2956128"/>
                <a:ext cx="2420416" cy="113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sz="4000" b="1" dirty="0" smtClean="0">
                  <a:solidFill>
                    <a:srgbClr val="FF0000"/>
                  </a:solidFill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   </m:t>
                      </m:r>
                    </m:oMath>
                  </m:oMathPara>
                </a14:m>
                <a:endParaRPr lang="cs-CZ" sz="28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552" y="2956128"/>
                <a:ext cx="2420416" cy="113877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149672" y="2287007"/>
            <a:ext cx="87788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sng" dirty="0" smtClean="0">
                <a:solidFill>
                  <a:srgbClr val="FF0000"/>
                </a:solidFill>
                <a:latin typeface="Trebuchet MS" pitchFamily="34" charset="0"/>
              </a:rPr>
              <a:t>Rozšiřování </a:t>
            </a:r>
            <a:r>
              <a:rPr lang="cs-CZ" sz="2400" b="1" u="sng" dirty="0">
                <a:solidFill>
                  <a:srgbClr val="FF0000"/>
                </a:solidFill>
                <a:latin typeface="Trebuchet MS" pitchFamily="34" charset="0"/>
              </a:rPr>
              <a:t>poměru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 znamená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násobení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prvního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/>
            </a:r>
            <a:b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</a:b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i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druhého členu poměru stejným číslem různým od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nuly.</a:t>
            </a:r>
            <a:endParaRPr lang="cs-CZ" sz="2400" b="1" dirty="0">
              <a:solidFill>
                <a:srgbClr val="FF0000"/>
              </a:solidFill>
              <a:latin typeface="Trebuchet MS" pitchFamily="34" charset="0"/>
            </a:endParaRPr>
          </a:p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691680" y="3594085"/>
                <a:ext cx="2772308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/>
                        </a:rPr>
                        <m:t>1</m:t>
                      </m:r>
                      <m:r>
                        <a:rPr lang="cs-CZ" sz="3200" b="0" i="1" smtClean="0">
                          <a:latin typeface="Cambria Math"/>
                        </a:rPr>
                        <m:t>,</m:t>
                      </m:r>
                      <m:r>
                        <a:rPr lang="cs-CZ" sz="3200" i="1" smtClean="0">
                          <a:latin typeface="Cambria Math"/>
                        </a:rPr>
                        <m:t>8 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10</m:t>
                      </m:r>
                      <m:r>
                        <a:rPr lang="cs-CZ" sz="3200" i="1" smtClean="0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18</m:t>
                      </m:r>
                    </m:oMath>
                  </m:oMathPara>
                </a14:m>
                <a:endParaRPr lang="cs-CZ" sz="3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  0,7</m:t>
                      </m:r>
                      <m:r>
                        <a:rPr lang="cs-CZ" sz="3200" i="1">
                          <a:latin typeface="Cambria Math"/>
                        </a:rPr>
                        <m:t>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10</m:t>
                      </m:r>
                      <m:r>
                        <a:rPr lang="cs-CZ" sz="3200" i="1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7</m:t>
                      </m:r>
                    </m:oMath>
                  </m:oMathPara>
                </a14:m>
                <a:endParaRPr lang="cs-CZ" sz="3200" dirty="0"/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3594085"/>
                <a:ext cx="2772308" cy="135421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76" name="Přímá spojnice se šipkou 7175"/>
          <p:cNvCxnSpPr/>
          <p:nvPr/>
        </p:nvCxnSpPr>
        <p:spPr bwMode="auto">
          <a:xfrm flipV="1">
            <a:off x="4283968" y="3395003"/>
            <a:ext cx="1512168" cy="55864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78" name="Přímá spojnice se šipkou 7177"/>
          <p:cNvCxnSpPr/>
          <p:nvPr/>
        </p:nvCxnSpPr>
        <p:spPr bwMode="auto">
          <a:xfrm flipV="1">
            <a:off x="4283968" y="3525515"/>
            <a:ext cx="2520280" cy="85625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179" name="TextovéPole 7178"/>
          <p:cNvSpPr txBox="1"/>
          <p:nvPr/>
        </p:nvSpPr>
        <p:spPr>
          <a:xfrm>
            <a:off x="657418" y="5157192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Desetinná čísla násobíme tak, abychom se zbavili čísel za desetinnou čárkou, tj. 10, 100, 1 000, …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4581854" y="2953156"/>
                <a:ext cx="2965403" cy="113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    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𝟏𝟖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sz="4000" b="1" dirty="0" smtClean="0">
                  <a:solidFill>
                    <a:srgbClr val="FF0000"/>
                  </a:solidFill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   </m:t>
                      </m:r>
                    </m:oMath>
                  </m:oMathPara>
                </a14:m>
                <a:endParaRPr lang="cs-CZ" sz="2800" dirty="0">
                  <a:latin typeface="+mn-lt"/>
                </a:endParaRPr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1854" y="2953156"/>
                <a:ext cx="2965403" cy="113877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59479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" grpId="0"/>
      <p:bldP spid="7179" grpId="0"/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Rozšiřování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988840"/>
            <a:ext cx="8784976" cy="432048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sz="1800" dirty="0" smtClean="0"/>
              <a:t>Poněvadž lze poměr zapsat ve tvaru zlomku je zřejmé, že jej lze rozšiřovat a krátit.</a:t>
            </a:r>
            <a:endParaRPr lang="cs-CZ" sz="1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149672" y="2287007"/>
            <a:ext cx="87788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sng" dirty="0" smtClean="0">
                <a:solidFill>
                  <a:srgbClr val="FF0000"/>
                </a:solidFill>
                <a:latin typeface="Trebuchet MS" pitchFamily="34" charset="0"/>
              </a:rPr>
              <a:t>Rozšiřování </a:t>
            </a:r>
            <a:r>
              <a:rPr lang="cs-CZ" sz="2400" b="1" u="sng" dirty="0">
                <a:solidFill>
                  <a:srgbClr val="FF0000"/>
                </a:solidFill>
                <a:latin typeface="Trebuchet MS" pitchFamily="34" charset="0"/>
              </a:rPr>
              <a:t>poměru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 znamená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násobení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prvního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/>
            </a:r>
            <a:b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</a:b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i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druhého členu poměru stejným číslem různým od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nuly.</a:t>
            </a:r>
            <a:endParaRPr lang="cs-CZ" sz="2400" b="1" dirty="0">
              <a:solidFill>
                <a:srgbClr val="FF0000"/>
              </a:solidFill>
              <a:latin typeface="Trebuchet MS" pitchFamily="34" charset="0"/>
            </a:endParaRPr>
          </a:p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2519768" y="3100171"/>
                <a:ext cx="1458162" cy="11294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: </m:t>
                      </m:r>
                      <m:f>
                        <m:fPr>
                          <m:ctrlP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768" y="3100171"/>
                <a:ext cx="1458162" cy="112947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2421531" y="4222586"/>
                <a:ext cx="2772308" cy="2213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cs-CZ" sz="3200" i="1" smtClean="0">
                          <a:latin typeface="Cambria Math"/>
                        </a:rPr>
                        <m:t>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4</m:t>
                      </m:r>
                      <m:r>
                        <a:rPr lang="cs-CZ" sz="3200" i="1" smtClean="0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cs-CZ" sz="3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  </m:t>
                      </m:r>
                      <m:f>
                        <m:fPr>
                          <m:ctrlPr>
                            <a:rPr lang="cs-CZ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sz="3200" i="1">
                          <a:latin typeface="Cambria Math"/>
                        </a:rPr>
                        <m:t>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4</m:t>
                      </m:r>
                      <m:r>
                        <a:rPr lang="cs-CZ" sz="3200" i="1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cs-CZ" sz="3200" dirty="0"/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1531" y="4222586"/>
                <a:ext cx="2772308" cy="22132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se šipkou 6"/>
          <p:cNvCxnSpPr/>
          <p:nvPr/>
        </p:nvCxnSpPr>
        <p:spPr bwMode="auto">
          <a:xfrm flipV="1">
            <a:off x="4146116" y="3980904"/>
            <a:ext cx="392962" cy="72008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 bwMode="auto">
          <a:xfrm flipV="1">
            <a:off x="4320066" y="3980904"/>
            <a:ext cx="916561" cy="172819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ovéPole 20"/>
          <p:cNvSpPr txBox="1"/>
          <p:nvPr/>
        </p:nvSpPr>
        <p:spPr>
          <a:xfrm>
            <a:off x="5004048" y="4508767"/>
            <a:ext cx="3924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Zlomky násobíme (nejmenším) společným jmenovatelem.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982866" y="3341744"/>
                <a:ext cx="242194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36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866" y="3341744"/>
                <a:ext cx="2421946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09804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3" grpId="0"/>
      <p:bldP spid="45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Rozšiřování a krácení 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149672" y="1985114"/>
            <a:ext cx="87788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sng" dirty="0" smtClean="0">
                <a:solidFill>
                  <a:srgbClr val="FF0000"/>
                </a:solidFill>
                <a:latin typeface="Trebuchet MS" pitchFamily="34" charset="0"/>
              </a:rPr>
              <a:t>Rozšiřování </a:t>
            </a:r>
            <a:r>
              <a:rPr lang="cs-CZ" sz="2400" b="1" u="sng" dirty="0">
                <a:solidFill>
                  <a:srgbClr val="FF0000"/>
                </a:solidFill>
                <a:latin typeface="Trebuchet MS" pitchFamily="34" charset="0"/>
              </a:rPr>
              <a:t>poměru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 znamená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násobení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prvního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/>
            </a:r>
            <a:b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</a:b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i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druhého členu poměru stejným číslem různým od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nuly.</a:t>
            </a:r>
            <a:endParaRPr lang="cs-CZ" sz="2400" b="1" dirty="0">
              <a:solidFill>
                <a:srgbClr val="FF0000"/>
              </a:solidFill>
              <a:latin typeface="Trebuchet MS" pitchFamily="34" charset="0"/>
            </a:endParaRPr>
          </a:p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1101800" y="3713776"/>
                <a:ext cx="21878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: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1800" y="3713776"/>
                <a:ext cx="2187872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899592" y="4331183"/>
                <a:ext cx="2592288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/>
                        </a:rPr>
                        <m:t>1</m:t>
                      </m:r>
                      <m:r>
                        <a:rPr lang="cs-CZ" sz="3200" b="0" i="1" smtClean="0">
                          <a:latin typeface="Cambria Math"/>
                        </a:rPr>
                        <m:t>,8</m:t>
                      </m:r>
                      <m:r>
                        <a:rPr lang="cs-CZ" sz="3200" i="1" smtClean="0">
                          <a:latin typeface="Cambria Math"/>
                        </a:rPr>
                        <m:t>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10</m:t>
                      </m:r>
                      <m:r>
                        <a:rPr lang="cs-CZ" sz="3200" i="1" smtClean="0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18</m:t>
                      </m:r>
                    </m:oMath>
                  </m:oMathPara>
                </a14:m>
                <a:endParaRPr lang="cs-CZ" sz="3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2,7</m:t>
                      </m:r>
                      <m:r>
                        <a:rPr lang="cs-CZ" sz="3200" i="1">
                          <a:latin typeface="Cambria Math"/>
                        </a:rPr>
                        <m:t>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10</m:t>
                      </m:r>
                      <m:r>
                        <a:rPr lang="cs-CZ" sz="3200" i="1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27</m:t>
                      </m:r>
                    </m:oMath>
                  </m:oMathPara>
                </a14:m>
                <a:endParaRPr lang="cs-CZ" sz="3200" dirty="0"/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4331183"/>
                <a:ext cx="2592288" cy="135421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352624" y="5726815"/>
            <a:ext cx="86049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Někdy musíme poměr nejdříve rozšířit a poté ještě zkrátit, abychom dostali poměr v základním tvaru.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51880" y="2738680"/>
            <a:ext cx="84249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u="sng" dirty="0">
                <a:solidFill>
                  <a:srgbClr val="FF0000"/>
                </a:solidFill>
                <a:latin typeface="Trebuchet MS" pitchFamily="34" charset="0"/>
              </a:rPr>
              <a:t>Krácení poměru</a:t>
            </a:r>
            <a:r>
              <a:rPr lang="cs-CZ" sz="2600" b="1" dirty="0">
                <a:solidFill>
                  <a:srgbClr val="FF0000"/>
                </a:solidFill>
                <a:latin typeface="Trebuchet MS" pitchFamily="34" charset="0"/>
              </a:rPr>
              <a:t> znamená dělení prvního i druhého členu poměru stejným číslem různým od </a:t>
            </a:r>
            <a:r>
              <a:rPr lang="cs-CZ" sz="2600" b="1" dirty="0" smtClean="0">
                <a:solidFill>
                  <a:srgbClr val="FF0000"/>
                </a:solidFill>
                <a:latin typeface="Trebuchet MS" pitchFamily="34" charset="0"/>
              </a:rPr>
              <a:t>nuly.</a:t>
            </a:r>
            <a:endParaRPr lang="cs-CZ" sz="2600" b="1" dirty="0">
              <a:solidFill>
                <a:srgbClr val="FF0000"/>
              </a:solidFill>
              <a:latin typeface="Trebuchet MS" pitchFamily="34" charset="0"/>
            </a:endParaRPr>
          </a:p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3779912" y="4669737"/>
                <a:ext cx="2592288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/>
                        </a:rPr>
                        <m:t>1</m:t>
                      </m:r>
                      <m:r>
                        <a:rPr lang="cs-CZ" sz="3200" b="0" i="1" smtClean="0">
                          <a:latin typeface="Cambria Math"/>
                        </a:rPr>
                        <m:t>8</m:t>
                      </m:r>
                      <m:r>
                        <a:rPr lang="cs-CZ" sz="3200" i="1" smtClean="0">
                          <a:latin typeface="Cambria Math"/>
                        </a:rPr>
                        <m:t> </m:t>
                      </m:r>
                      <m:r>
                        <a:rPr lang="cs-CZ" sz="3200" b="0" i="1" smtClean="0">
                          <a:latin typeface="Cambria Math"/>
                        </a:rPr>
                        <m:t>:9</m:t>
                      </m:r>
                      <m:r>
                        <a:rPr lang="cs-CZ" sz="3200" i="1" smtClean="0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cs-CZ" sz="3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27</m:t>
                      </m:r>
                      <m:r>
                        <a:rPr lang="cs-CZ" sz="3200" i="1">
                          <a:latin typeface="Cambria Math"/>
                        </a:rPr>
                        <m:t> </m:t>
                      </m:r>
                      <m:r>
                        <a:rPr lang="cs-CZ" sz="3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0" i="1" smtClean="0">
                          <a:latin typeface="Cambria Math"/>
                        </a:rPr>
                        <m:t>9</m:t>
                      </m:r>
                      <m:r>
                        <a:rPr lang="cs-CZ" sz="3200" i="1">
                          <a:latin typeface="Cambria Math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cs-CZ" sz="3200" dirty="0"/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4669737"/>
                <a:ext cx="2592288" cy="13542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Přímá spojnice se šipkou 5"/>
          <p:cNvCxnSpPr/>
          <p:nvPr/>
        </p:nvCxnSpPr>
        <p:spPr bwMode="auto">
          <a:xfrm flipV="1">
            <a:off x="3415060" y="4289321"/>
            <a:ext cx="648072" cy="36004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Přímá spojnice se šipkou 8"/>
          <p:cNvCxnSpPr/>
          <p:nvPr/>
        </p:nvCxnSpPr>
        <p:spPr bwMode="auto">
          <a:xfrm flipV="1">
            <a:off x="3397920" y="4332344"/>
            <a:ext cx="1440160" cy="67710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 bwMode="auto">
          <a:xfrm flipV="1">
            <a:off x="5652120" y="4331183"/>
            <a:ext cx="432048" cy="46596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 bwMode="auto">
          <a:xfrm flipV="1">
            <a:off x="5724128" y="4289321"/>
            <a:ext cx="1008112" cy="101566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3113838" y="3713776"/>
                <a:ext cx="21962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 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𝟏𝟖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: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𝟐𝟕</m:t>
                      </m:r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3838" y="3713776"/>
                <a:ext cx="2196244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5436096" y="3684852"/>
                <a:ext cx="198946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:</m:t>
                      </m:r>
                      <m:r>
                        <a:rPr lang="cs-CZ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36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3600" dirty="0">
                  <a:latin typeface="+mn-lt"/>
                </a:endParaRPr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3684852"/>
                <a:ext cx="1989466" cy="64633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12645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3" grpId="0"/>
      <p:bldP spid="45" grpId="0"/>
      <p:bldP spid="21" grpId="0"/>
      <p:bldP spid="12" grpId="0"/>
      <p:bldP spid="14" grpId="0"/>
      <p:bldP spid="23" grpId="0"/>
      <p:bldP spid="24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939</TotalTime>
  <Words>2288</Words>
  <Application>Microsoft Office PowerPoint</Application>
  <PresentationFormat>Předvádění na obrazovce (4:3)</PresentationFormat>
  <Paragraphs>372</Paragraphs>
  <Slides>32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9" baseType="lpstr">
      <vt:lpstr>Arial</vt:lpstr>
      <vt:lpstr>Arial Black</vt:lpstr>
      <vt:lpstr>Cambria Math</vt:lpstr>
      <vt:lpstr>Tahoma</vt:lpstr>
      <vt:lpstr>Trebuchet MS</vt:lpstr>
      <vt:lpstr>Wingdings</vt:lpstr>
      <vt:lpstr>Prezentace školení zaměstnanců</vt:lpstr>
      <vt:lpstr>Poměr, Postupný poměr, měřítko plánu a mapy - opakování</vt:lpstr>
      <vt:lpstr>Poměr Co to vlastně je?</vt:lpstr>
      <vt:lpstr>Poměr Co to vlastně je?</vt:lpstr>
      <vt:lpstr>Poměr Definice</vt:lpstr>
      <vt:lpstr>Poměr Zápis</vt:lpstr>
      <vt:lpstr>Poměr Krácení</vt:lpstr>
      <vt:lpstr>Poměr Rozšiřování</vt:lpstr>
      <vt:lpstr>Poměr Rozšiřování</vt:lpstr>
      <vt:lpstr>Poměr Rozšiřování a krácení </vt:lpstr>
      <vt:lpstr>Poměr Rozšiřování a krácení </vt:lpstr>
      <vt:lpstr>Poměr Cvičení</vt:lpstr>
      <vt:lpstr>Poměr Shrnutí</vt:lpstr>
      <vt:lpstr>Poměr Příklad č. 5</vt:lpstr>
      <vt:lpstr>Poměr Příklad č. 6</vt:lpstr>
      <vt:lpstr>Poměr Příklad č. 7</vt:lpstr>
      <vt:lpstr>Postupný poměr Definice</vt:lpstr>
      <vt:lpstr>Postupný poměr Krácení</vt:lpstr>
      <vt:lpstr>Postupný poměr Rozšiřování</vt:lpstr>
      <vt:lpstr>Postupný poměr Rozšiřování</vt:lpstr>
      <vt:lpstr>Postupný poměr Rozšiřování a krácení</vt:lpstr>
      <vt:lpstr>Postupný poměr Rozšiřování a krácení - příklady</vt:lpstr>
      <vt:lpstr>Postupný poměr Rozšiřování a krácení - příklady</vt:lpstr>
      <vt:lpstr>Postupný poměr Příklad č. 1</vt:lpstr>
      <vt:lpstr>Poměr Příklad č. 2</vt:lpstr>
      <vt:lpstr>Poměr Příklad č. 3</vt:lpstr>
      <vt:lpstr>Měřítko plánu, mapy Co to vlastně je?</vt:lpstr>
      <vt:lpstr>Měřítko plánu, mapy Poměr</vt:lpstr>
      <vt:lpstr>Měřítko plánu, mapy Poměr</vt:lpstr>
      <vt:lpstr>Měřítko plánu, mapy Poměr</vt:lpstr>
      <vt:lpstr>Měřítko plánu, mapy Výpočet skutečné vzdálenosti</vt:lpstr>
      <vt:lpstr>Měřítko plánu, mapy Výpočet vzdálenosti na mapě (plánu)</vt:lpstr>
      <vt:lpstr>Měřítko plánu, mapy Výpočet měřítka mapy (plánu)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152</cp:revision>
  <dcterms:created xsi:type="dcterms:W3CDTF">2012-01-02T08:14:14Z</dcterms:created>
  <dcterms:modified xsi:type="dcterms:W3CDTF">2020-09-25T07:00:15Z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