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9" r:id="rId3"/>
    <p:sldId id="297" r:id="rId4"/>
    <p:sldId id="301" r:id="rId5"/>
    <p:sldId id="284" r:id="rId6"/>
    <p:sldId id="293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72F828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835" autoAdjust="0"/>
    <p:restoredTop sz="94600" autoAdjust="0"/>
  </p:normalViewPr>
  <p:slideViewPr>
    <p:cSldViewPr>
      <p:cViewPr varScale="1">
        <p:scale>
          <a:sx n="73" d="100"/>
          <a:sy n="73" d="100"/>
        </p:scale>
        <p:origin x="6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12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9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8.png"/><Relationship Id="rId2" Type="http://schemas.openxmlformats.org/officeDocument/2006/relationships/image" Target="../media/image27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7.png"/><Relationship Id="rId5" Type="http://schemas.openxmlformats.org/officeDocument/2006/relationships/image" Target="../media/image30.png"/><Relationship Id="rId15" Type="http://schemas.openxmlformats.org/officeDocument/2006/relationships/image" Target="../media/image46.png"/><Relationship Id="rId10" Type="http://schemas.openxmlformats.org/officeDocument/2006/relationships/image" Target="../media/image36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Relationship Id="rId1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5" Type="http://schemas.openxmlformats.org/officeDocument/2006/relationships/image" Target="../media/image92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24" Type="http://schemas.openxmlformats.org/officeDocument/2006/relationships/image" Target="../media/image91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8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image" Target="../media/image146.png"/><Relationship Id="rId7" Type="http://schemas.openxmlformats.org/officeDocument/2006/relationships/image" Target="../media/image150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Relationship Id="rId9" Type="http://schemas.openxmlformats.org/officeDocument/2006/relationships/image" Target="../media/image1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13" Type="http://schemas.openxmlformats.org/officeDocument/2006/relationships/image" Target="../media/image164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12" Type="http://schemas.openxmlformats.org/officeDocument/2006/relationships/image" Target="../media/image163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11" Type="http://schemas.openxmlformats.org/officeDocument/2006/relationships/image" Target="../media/image162.png"/><Relationship Id="rId5" Type="http://schemas.openxmlformats.org/officeDocument/2006/relationships/image" Target="../media/image156.png"/><Relationship Id="rId10" Type="http://schemas.openxmlformats.org/officeDocument/2006/relationships/image" Target="../media/image161.png"/><Relationship Id="rId4" Type="http://schemas.openxmlformats.org/officeDocument/2006/relationships/image" Target="../media/image155.png"/><Relationship Id="rId9" Type="http://schemas.openxmlformats.org/officeDocument/2006/relationships/image" Target="../media/image1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image" Target="../media/image184.png"/><Relationship Id="rId7" Type="http://schemas.openxmlformats.org/officeDocument/2006/relationships/image" Target="../media/image188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Relationship Id="rId9" Type="http://schemas.openxmlformats.org/officeDocument/2006/relationships/image" Target="../media/image1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8" Type="http://schemas.openxmlformats.org/officeDocument/2006/relationships/image" Target="../media/image92.png"/><Relationship Id="rId26" Type="http://schemas.openxmlformats.org/officeDocument/2006/relationships/image" Target="../media/image100.png"/><Relationship Id="rId21" Type="http://schemas.openxmlformats.org/officeDocument/2006/relationships/image" Target="../media/image95.png"/><Relationship Id="rId34" Type="http://schemas.openxmlformats.org/officeDocument/2006/relationships/image" Target="../media/image108.png"/><Relationship Id="rId7" Type="http://schemas.openxmlformats.org/officeDocument/2006/relationships/image" Target="../media/image90.png"/><Relationship Id="rId17" Type="http://schemas.openxmlformats.org/officeDocument/2006/relationships/image" Target="../media/image125.png"/><Relationship Id="rId25" Type="http://schemas.openxmlformats.org/officeDocument/2006/relationships/image" Target="../media/image99.png"/><Relationship Id="rId33" Type="http://schemas.openxmlformats.org/officeDocument/2006/relationships/image" Target="../media/image107.png"/><Relationship Id="rId2" Type="http://schemas.openxmlformats.org/officeDocument/2006/relationships/image" Target="../media/image87.png"/><Relationship Id="rId20" Type="http://schemas.openxmlformats.org/officeDocument/2006/relationships/image" Target="../media/image94.png"/><Relationship Id="rId29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24" Type="http://schemas.openxmlformats.org/officeDocument/2006/relationships/image" Target="../media/image98.png"/><Relationship Id="rId32" Type="http://schemas.openxmlformats.org/officeDocument/2006/relationships/image" Target="../media/image106.png"/><Relationship Id="rId5" Type="http://schemas.openxmlformats.org/officeDocument/2006/relationships/image" Target="../media/image88.png"/><Relationship Id="rId23" Type="http://schemas.openxmlformats.org/officeDocument/2006/relationships/image" Target="../media/image97.png"/><Relationship Id="rId28" Type="http://schemas.openxmlformats.org/officeDocument/2006/relationships/image" Target="../media/image102.png"/><Relationship Id="rId19" Type="http://schemas.openxmlformats.org/officeDocument/2006/relationships/image" Target="../media/image93.png"/><Relationship Id="rId31" Type="http://schemas.openxmlformats.org/officeDocument/2006/relationships/image" Target="../media/image105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22" Type="http://schemas.openxmlformats.org/officeDocument/2006/relationships/image" Target="../media/image96.png"/><Relationship Id="rId27" Type="http://schemas.openxmlformats.org/officeDocument/2006/relationships/image" Target="../media/image101.png"/><Relationship Id="rId30" Type="http://schemas.openxmlformats.org/officeDocument/2006/relationships/image" Target="../media/image104.png"/><Relationship Id="rId35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8" Type="http://schemas.openxmlformats.org/officeDocument/2006/relationships/image" Target="../media/image105.png"/><Relationship Id="rId26" Type="http://schemas.openxmlformats.org/officeDocument/2006/relationships/image" Target="../media/image113.png"/><Relationship Id="rId3" Type="http://schemas.openxmlformats.org/officeDocument/2006/relationships/image" Target="../media/image94.png"/><Relationship Id="rId21" Type="http://schemas.openxmlformats.org/officeDocument/2006/relationships/image" Target="../media/image108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125.png"/><Relationship Id="rId25" Type="http://schemas.openxmlformats.org/officeDocument/2006/relationships/image" Target="../media/image111.png"/><Relationship Id="rId2" Type="http://schemas.openxmlformats.org/officeDocument/2006/relationships/image" Target="../media/image93.png"/><Relationship Id="rId16" Type="http://schemas.openxmlformats.org/officeDocument/2006/relationships/image" Target="../media/image104.png"/><Relationship Id="rId20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24" Type="http://schemas.openxmlformats.org/officeDocument/2006/relationships/image" Target="../media/image110.png"/><Relationship Id="rId5" Type="http://schemas.openxmlformats.org/officeDocument/2006/relationships/image" Target="../media/image95.png"/><Relationship Id="rId15" Type="http://schemas.openxmlformats.org/officeDocument/2006/relationships/image" Target="../media/image103.png"/><Relationship Id="rId23" Type="http://schemas.openxmlformats.org/officeDocument/2006/relationships/image" Target="../media/image109.png"/><Relationship Id="rId10" Type="http://schemas.openxmlformats.org/officeDocument/2006/relationships/image" Target="../media/image100.png"/><Relationship Id="rId19" Type="http://schemas.openxmlformats.org/officeDocument/2006/relationships/image" Target="../media/image106.png"/><Relationship Id="rId4" Type="http://schemas.openxmlformats.org/officeDocument/2006/relationships/image" Target="../media/image112.png"/><Relationship Id="rId9" Type="http://schemas.openxmlformats.org/officeDocument/2006/relationships/image" Target="../media/image99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0.png"/><Relationship Id="rId18" Type="http://schemas.openxmlformats.org/officeDocument/2006/relationships/image" Target="../media/image69.png"/><Relationship Id="rId3" Type="http://schemas.openxmlformats.org/officeDocument/2006/relationships/image" Target="../media/image55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59.png"/><Relationship Id="rId17" Type="http://schemas.openxmlformats.org/officeDocument/2006/relationships/image" Target="../media/image74.png"/><Relationship Id="rId2" Type="http://schemas.openxmlformats.org/officeDocument/2006/relationships/image" Target="../media/image54.png"/><Relationship Id="rId16" Type="http://schemas.openxmlformats.org/officeDocument/2006/relationships/image" Target="../media/image6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8.png"/><Relationship Id="rId5" Type="http://schemas.openxmlformats.org/officeDocument/2006/relationships/image" Target="../media/image57.png"/><Relationship Id="rId15" Type="http://schemas.openxmlformats.org/officeDocument/2006/relationships/image" Target="../media/image62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56.png"/><Relationship Id="rId9" Type="http://schemas.openxmlformats.org/officeDocument/2006/relationships/image" Target="../media/image66.png"/><Relationship Id="rId1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80.png"/><Relationship Id="rId18" Type="http://schemas.openxmlformats.org/officeDocument/2006/relationships/image" Target="../media/image750.png"/><Relationship Id="rId3" Type="http://schemas.openxmlformats.org/officeDocument/2006/relationships/image" Target="../media/image71.png"/><Relationship Id="rId21" Type="http://schemas.openxmlformats.org/officeDocument/2006/relationships/image" Target="../media/image86.png"/><Relationship Id="rId7" Type="http://schemas.openxmlformats.org/officeDocument/2006/relationships/image" Target="../media/image64.png"/><Relationship Id="rId12" Type="http://schemas.openxmlformats.org/officeDocument/2006/relationships/image" Target="../media/image79.png"/><Relationship Id="rId17" Type="http://schemas.openxmlformats.org/officeDocument/2006/relationships/image" Target="../media/image74.png"/><Relationship Id="rId2" Type="http://schemas.openxmlformats.org/officeDocument/2006/relationships/image" Target="../media/image70.png"/><Relationship Id="rId16" Type="http://schemas.openxmlformats.org/officeDocument/2006/relationships/image" Target="../media/image83.png"/><Relationship Id="rId20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68.png"/><Relationship Id="rId5" Type="http://schemas.openxmlformats.org/officeDocument/2006/relationships/image" Target="../media/image73.png"/><Relationship Id="rId15" Type="http://schemas.openxmlformats.org/officeDocument/2006/relationships/image" Target="../media/image82.png"/><Relationship Id="rId10" Type="http://schemas.openxmlformats.org/officeDocument/2006/relationships/image" Target="../media/image67.png"/><Relationship Id="rId19" Type="http://schemas.openxmlformats.org/officeDocument/2006/relationships/image" Target="../media/image84.png"/><Relationship Id="rId4" Type="http://schemas.openxmlformats.org/officeDocument/2006/relationships/image" Target="../media/image72.png"/><Relationship Id="rId9" Type="http://schemas.openxmlformats.org/officeDocument/2006/relationships/image" Target="../media/image66.png"/><Relationship Id="rId14" Type="http://schemas.openxmlformats.org/officeDocument/2006/relationships/image" Target="../media/image8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Racionální čísla - 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</a:t>
            </a:r>
            <a:r>
              <a:rPr lang="cs-CZ" smtClean="0"/>
              <a:t>8.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628740" y="1877923"/>
            <a:ext cx="1202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5,4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95791" y="1877923"/>
            <a:ext cx="1043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3,9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2123728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877923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491880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877923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877923"/>
                <a:ext cx="15840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9,3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877923"/>
                <a:ext cx="1584031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153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646591" y="4509120"/>
            <a:ext cx="1034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5,4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031358" y="4509120"/>
            <a:ext cx="1092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3,9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923193" y="4457237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193" y="4457237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49188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111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9,3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20355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523173" y="461487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259631" y="6074132"/>
                <a:ext cx="12241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1" y="6074132"/>
                <a:ext cx="1224137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2708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814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255577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2958628" y="6074132"/>
                <a:ext cx="6459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628" y="6074132"/>
                <a:ext cx="645940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3871802" y="6074132"/>
                <a:ext cx="1180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802" y="6074132"/>
                <a:ext cx="118016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4920832" y="6063198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832" y="6063198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220719" y="6044696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719" y="6044696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566181" y="6074132"/>
                <a:ext cx="7340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181" y="6074132"/>
                <a:ext cx="734011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846022" y="4527262"/>
            <a:ext cx="1906304" cy="1328406"/>
          </a:xfrm>
          <a:prstGeom prst="arc">
            <a:avLst>
              <a:gd name="adj1" fmla="val 10679249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2130620" y="3442110"/>
            <a:ext cx="4826240" cy="2045560"/>
          </a:xfrm>
          <a:prstGeom prst="arc">
            <a:avLst>
              <a:gd name="adj1" fmla="val 13595352"/>
              <a:gd name="adj2" fmla="val 24483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884570" y="5288234"/>
                <a:ext cx="17278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570" y="5288234"/>
                <a:ext cx="1727818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390236" y="5687271"/>
            <a:ext cx="3567379" cy="5131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228256" y="5726978"/>
            <a:ext cx="1985062" cy="46020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stCxn id="183" idx="0"/>
          </p:cNvCxnSpPr>
          <p:nvPr/>
        </p:nvCxnSpPr>
        <p:spPr bwMode="auto">
          <a:xfrm flipH="1" flipV="1">
            <a:off x="6957615" y="4987743"/>
            <a:ext cx="790864" cy="3004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5801924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67744" y="1700808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3,4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13559" y="1700808"/>
            <a:ext cx="129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5,6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763688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03993" y="168967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993" y="1689676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51202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2,2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512023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6935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376596" y="4505839"/>
            <a:ext cx="1045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3,4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3851691" y="4509120"/>
            <a:ext cx="1068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5,6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674033" y="4463972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033" y="4463972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275627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627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478765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697189" y="4509120"/>
            <a:ext cx="1052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1763314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290941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137620" y="4462911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7620" y="4462911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720266" y="6090364"/>
                <a:ext cx="11590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266" y="6090364"/>
                <a:ext cx="1159069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735279" y="6089303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279" y="6089303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041983" y="608824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983" y="608824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3319320" y="6093184"/>
                <a:ext cx="8833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320" y="6093184"/>
                <a:ext cx="883377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243696" y="6088242"/>
                <a:ext cx="1228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696" y="6088242"/>
                <a:ext cx="1228455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239141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141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508104" y="608824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608824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940152" y="6074132"/>
                <a:ext cx="7033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6074132"/>
                <a:ext cx="703377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565932" y="4556982"/>
            <a:ext cx="1949027" cy="1138541"/>
          </a:xfrm>
          <a:prstGeom prst="arc">
            <a:avLst>
              <a:gd name="adj1" fmla="val 10762881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7092280" y="5010852"/>
                <a:ext cx="17377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2800" b="1" i="1" dirty="0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2800" b="1" dirty="0" smtClean="0"/>
                  <a:t>,4</a:t>
                </a:r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5010852"/>
                <a:ext cx="1737786" cy="523220"/>
              </a:xfrm>
              <a:prstGeom prst="rect">
                <a:avLst/>
              </a:prstGeom>
              <a:blipFill rotWithShape="0">
                <a:blip r:embed="rId16"/>
                <a:stretch>
                  <a:fillRect t="-12791" r="-3147" b="-31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892314" y="5483108"/>
            <a:ext cx="4496110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749415" y="4924619"/>
            <a:ext cx="1271236" cy="2325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596643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11615" y="1700808"/>
            <a:ext cx="108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79767" y="1700808"/>
            <a:ext cx="1080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907704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75856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700808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716016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141459" y="1700808"/>
                <a:ext cx="15187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1,5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459" y="1700808"/>
                <a:ext cx="1518773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1640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2195736" y="4509120"/>
            <a:ext cx="1068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3,8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3707904" y="4509120"/>
            <a:ext cx="1068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1619672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13184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457200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507959" y="4509120"/>
            <a:ext cx="1050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1,5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1691680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131840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004048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907704" y="6074132"/>
                <a:ext cx="11261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6074132"/>
                <a:ext cx="1126130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91581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203848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3566958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958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 r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499992" y="6074132"/>
                <a:ext cx="12291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6074132"/>
                <a:ext cx="122913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50810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799206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206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165770" y="6074132"/>
                <a:ext cx="6384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770" y="6074132"/>
                <a:ext cx="638478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426448" y="4576271"/>
            <a:ext cx="1898445" cy="1122146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7" y="5010852"/>
                <a:ext cx="18619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7" y="5010852"/>
                <a:ext cx="1861947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012506" y="5459547"/>
            <a:ext cx="3793037" cy="7039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59547"/>
            <a:ext cx="372225" cy="7039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558674" y="4924619"/>
            <a:ext cx="1037662" cy="3240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2123416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0238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02382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29807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29807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32038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32038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6158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61584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357587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3575873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29807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29807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5" y="2204864"/>
                <a:ext cx="30326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5" y="2204864"/>
                <a:ext cx="3032629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83513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83513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6" y="3644864"/>
                <a:ext cx="297915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3644864"/>
                <a:ext cx="2979154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32751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327512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97915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979154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 r="-2076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0711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071121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39999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9999" y="900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 r="-131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40000" y="898184"/>
                <a:ext cx="17882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898184"/>
                <a:ext cx="1788215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 r="-147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7587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758715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30860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308602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86133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861334" cy="79176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6840000" y="899647"/>
                <a:ext cx="74022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899647"/>
                <a:ext cx="740222" cy="791765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86543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865434" cy="791765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7257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725751" cy="791765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3540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01571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015712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6923" b="-1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2555777" cy="1016706"/>
              </a:xfrm>
              <a:prstGeom prst="rect">
                <a:avLst/>
              </a:prstGeom>
              <a:blipFill rotWithShape="0">
                <a:blip r:embed="rId3"/>
                <a:stretch>
                  <a:fillRect b="-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19573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195736" cy="1080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blipFill rotWithShape="0">
                <a:blip r:embed="rId6"/>
                <a:stretch>
                  <a:fillRect t="-19231" r="-14754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0711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071121" cy="791765"/>
              </a:xfrm>
              <a:prstGeom prst="rect">
                <a:avLst/>
              </a:prstGeom>
              <a:blipFill rotWithShape="0">
                <a:blip r:embed="rId7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108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5760000" y="1080000"/>
                <a:ext cx="339281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1080000"/>
                <a:ext cx="3392816" cy="791765"/>
              </a:xfrm>
              <a:prstGeom prst="rect">
                <a:avLst/>
              </a:prstGeom>
              <a:blipFill rotWithShape="0">
                <a:blip r:embed="rId9"/>
                <a:stretch>
                  <a:fillRect t="-20769" b="-3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95160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03648" y="722055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Počítání se závorkami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403419" y="1800000"/>
                <a:ext cx="303344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1800000"/>
                <a:ext cx="303344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320000" y="180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800000"/>
                <a:ext cx="1464632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1403419" y="252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2520000"/>
                <a:ext cx="3033721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319771" y="252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2520000"/>
                <a:ext cx="1464632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403419" y="414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4140000"/>
                <a:ext cx="3033721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320000" y="414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140000"/>
                <a:ext cx="1464632" cy="67710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403419" y="4860000"/>
                <a:ext cx="303372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19" y="4860000"/>
                <a:ext cx="3033721" cy="67710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19771" y="4860000"/>
                <a:ext cx="14646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4860000"/>
                <a:ext cx="1464632" cy="67710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0" y="3204000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b="1" dirty="0" smtClean="0"/>
              <a:t>Pokud jsou znaménka v závorce a před ní shodná,</a:t>
            </a:r>
            <a:br>
              <a:rPr lang="cs-CZ" sz="2700" b="1" dirty="0" smtClean="0"/>
            </a:br>
            <a:r>
              <a:rPr lang="cs-CZ" sz="2700" b="1" dirty="0" smtClean="0"/>
              <a:t>je po odstranění závorky před číslem znaménko plus.</a:t>
            </a:r>
            <a:endParaRPr lang="cs-CZ" sz="27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5760000"/>
            <a:ext cx="9143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Pokud jsou znaménka v závorce a před ní rozdílná,</a:t>
            </a:r>
            <a:br>
              <a:rPr lang="cs-CZ" sz="2600" b="1" dirty="0" smtClean="0"/>
            </a:br>
            <a:r>
              <a:rPr lang="cs-CZ" sz="2600" b="1" dirty="0" smtClean="0"/>
              <a:t>je po odstranění závorky před číslem znaménko mínus.</a:t>
            </a:r>
            <a:endParaRPr lang="cs-CZ" sz="2600" b="1" dirty="0"/>
          </a:p>
        </p:txBody>
      </p:sp>
      <p:sp>
        <p:nvSpPr>
          <p:cNvPr id="46" name="Obdélník 45"/>
          <p:cNvSpPr/>
          <p:nvPr/>
        </p:nvSpPr>
        <p:spPr>
          <a:xfrm>
            <a:off x="1403419" y="1193501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/>
              <a:t>Závorky odstraňujeme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1973861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12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</a:t>
            </a:r>
            <a:r>
              <a:rPr lang="cs-CZ" sz="3600" b="1" dirty="0" smtClean="0"/>
              <a:t>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87310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873105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84146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968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9680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841462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8414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84146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012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𝟐𝟒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𝟐𝟏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cs-CZ" altLang="cs-CZ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𝟑𝟖</m:t>
                          </m:r>
                        </m:e>
                      </m:d>
                      <m:r>
                        <a:rPr lang="cs-CZ" altLang="cs-CZ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01216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935028" y="925207"/>
                <a:ext cx="17382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5028" y="925207"/>
                <a:ext cx="1738289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910036" y="925207"/>
                <a:ext cx="14964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10036" y="925207"/>
                <a:ext cx="1496474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922866" y="934773"/>
                <a:ext cx="14708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2866" y="934773"/>
                <a:ext cx="1470813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98612" y="917760"/>
                <a:ext cx="14378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8612" y="917760"/>
                <a:ext cx="1437862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910036" y="934773"/>
                <a:ext cx="142643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10036" y="934773"/>
                <a:ext cx="142643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129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-36512" y="188640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</a:t>
            </a:r>
            <a:r>
              <a:rPr lang="cs-CZ" sz="3600" b="1" dirty="0"/>
              <a:t>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07800" cy="791765"/>
              </a:xfrm>
              <a:prstGeom prst="rect">
                <a:avLst/>
              </a:prstGeom>
              <a:blipFill rotWithShape="0">
                <a:blip r:embed="rId2"/>
                <a:stretch>
                  <a:fillRect t="-19231" b="-284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3240001"/>
                <a:ext cx="4067945" cy="1016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𝟖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240001"/>
                <a:ext cx="4067945" cy="1016706"/>
              </a:xfrm>
              <a:prstGeom prst="rect">
                <a:avLst/>
              </a:prstGeom>
              <a:blipFill rotWithShape="0">
                <a:blip r:embed="rId3"/>
                <a:stretch>
                  <a:fillRect t="-4192" b="-10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𝟐𝟎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16016" cy="1080000"/>
              </a:xfrm>
              <a:prstGeom prst="rect">
                <a:avLst/>
              </a:prstGeom>
              <a:blipFill rotWithShape="0">
                <a:blip r:embed="rId4"/>
                <a:stretch>
                  <a:fillRect t="-1130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altLang="cs-CZ" sz="36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36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3615844" cy="12550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2052480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2052480" cy="14175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152128" cy="1417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152128" cy="14175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512168" cy="1394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512168" cy="1394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840000" y="900000"/>
                <a:ext cx="1445683" cy="1410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900000"/>
                <a:ext cx="1445683" cy="14102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3110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0089" y="9026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2915816" y="3960000"/>
            <a:ext cx="446555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3,7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5,4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1,7</a:t>
            </a:r>
            <a:endParaRPr lang="cs-CZ" altLang="cs-CZ" sz="4000" b="1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6"/>
              <p:cNvSpPr>
                <a:spLocks noChangeArrowheads="1"/>
              </p:cNvSpPr>
              <p:nvPr/>
            </p:nvSpPr>
            <p:spPr bwMode="auto">
              <a:xfrm>
                <a:off x="2483768" y="4500000"/>
                <a:ext cx="4608512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3,7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5,4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4500000"/>
                <a:ext cx="4608512" cy="576262"/>
              </a:xfrm>
              <a:prstGeom prst="rect">
                <a:avLst/>
              </a:prstGeom>
              <a:blipFill rotWithShape="0">
                <a:blip r:embed="rId2"/>
                <a:stretch>
                  <a:fillRect l="-4630" t="-30526" r="-1852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0" y="4968000"/>
            <a:ext cx="9108281" cy="18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různá znaménka, určíme výsledek tak, že odečteme absolutní hodnoty čísel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větší menší) a ve výsledku napíšeme znaménko,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které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před číslem s větší absolutní hodnotou.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25"/>
              <p:cNvSpPr>
                <a:spLocks noChangeArrowheads="1"/>
              </p:cNvSpPr>
              <p:nvPr/>
            </p:nvSpPr>
            <p:spPr bwMode="auto">
              <a:xfrm>
                <a:off x="2915816" y="1800000"/>
                <a:ext cx="417646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5,2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5816" y="1800000"/>
                <a:ext cx="4176464" cy="576262"/>
              </a:xfrm>
              <a:prstGeom prst="rect">
                <a:avLst/>
              </a:prstGeom>
              <a:blipFill rotWithShape="0">
                <a:blip r:embed="rId3"/>
                <a:stretch>
                  <a:fillRect l="-5109" t="-29474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26"/>
              <p:cNvSpPr>
                <a:spLocks noChangeArrowheads="1"/>
              </p:cNvSpPr>
              <p:nvPr/>
            </p:nvSpPr>
            <p:spPr bwMode="auto">
              <a:xfrm>
                <a:off x="2483768" y="2340000"/>
                <a:ext cx="5258332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5,2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3,5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</m:t>
                    </m:r>
                  </m:oMath>
                </a14:m>
                <a:r>
                  <a:rPr lang="cs-CZ" altLang="cs-CZ" sz="12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8,7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3768" y="2340000"/>
                <a:ext cx="5258332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4056" t="-30851" b="-574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0" y="2880000"/>
            <a:ext cx="9143999" cy="125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stejná znaménka, určíme výsledek tak, že znaménko opíšeme a sečteme absolutní hodnoty čísel. </a:t>
            </a:r>
          </a:p>
        </p:txBody>
      </p:sp>
    </p:spTree>
    <p:extLst>
      <p:ext uri="{BB962C8B-B14F-4D97-AF65-F5344CB8AC3E}">
        <p14:creationId xmlns:p14="http://schemas.microsoft.com/office/powerpoint/2010/main" val="273692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919948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20014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racionálních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83056" y="1800000"/>
            <a:ext cx="1153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477819" y="1800000"/>
            <a:ext cx="1259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04360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72145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64088" y="1800000"/>
                <a:ext cx="19076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800000"/>
                <a:ext cx="190763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932040" y="177281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772816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547520" y="2880000"/>
            <a:ext cx="1186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104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043608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644153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9437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943720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5004193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193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0107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969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555776" y="288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880000"/>
                <a:ext cx="2056204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587804" y="180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804" y="1800000"/>
                <a:ext cx="2056204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/>
              <a:t>Násobení racionálních čísel</a:t>
            </a:r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11179" y="1800000"/>
            <a:ext cx="1043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312551" y="1800000"/>
            <a:ext cx="1220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7,5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9716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00137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18362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1836288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69979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511179" y="2880000"/>
            <a:ext cx="1076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2,3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275769" y="2880000"/>
            <a:ext cx="1080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7,5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9716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339752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464105" y="2880000"/>
            <a:ext cx="683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8362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836289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771945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945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45027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64400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644009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370790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3707905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442798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4427985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99593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995936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8759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875904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24599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245993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4651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46518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7777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777729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10883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𝟖𝟓𝟓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108830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076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07640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Násobení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16463641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𝟏𝟐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𝟏𝟑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𝟏𝟓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875904" cy="12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875904" cy="1260000"/>
              </a:xfrm>
              <a:prstGeom prst="rect">
                <a:avLst/>
              </a:prstGeom>
              <a:blipFill rotWithShape="0">
                <a:blip r:embed="rId5"/>
                <a:stretch>
                  <a:fillRect b="-9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46518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46518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561807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561807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Násobení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12519786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Násobení racionálních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224362" y="2296036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62" y="2296036"/>
                <a:ext cx="1190386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r="-200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59265" y="2255970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621699" y="2271327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89959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1065580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237883" y="2255970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83" y="2255970"/>
                <a:ext cx="507675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078491" y="2316938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491" y="2316938"/>
                <a:ext cx="1190386" cy="430887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ovéPole 51"/>
          <p:cNvSpPr txBox="1"/>
          <p:nvPr/>
        </p:nvSpPr>
        <p:spPr>
          <a:xfrm>
            <a:off x="5313394" y="2276872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6475828" y="2292229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4961633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633" y="2276872"/>
                <a:ext cx="50391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5753721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721" y="2276872"/>
                <a:ext cx="503911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7187530" y="2276872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754892" y="2276872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4892" y="2276872"/>
                <a:ext cx="106558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6092012" y="2276872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012" y="2276872"/>
                <a:ext cx="507675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7421974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974" y="2276872"/>
                <a:ext cx="503911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1224362" y="5090729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62" y="5090729"/>
                <a:ext cx="1190386" cy="430887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459265" y="5050663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621699" y="5066020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107504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050663"/>
                <a:ext cx="503911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899592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050663"/>
                <a:ext cx="503911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ovéPole 64"/>
          <p:cNvSpPr txBox="1"/>
          <p:nvPr/>
        </p:nvSpPr>
        <p:spPr>
          <a:xfrm>
            <a:off x="2333401" y="5050663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2900763" y="5050663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5050663"/>
                <a:ext cx="1065580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237883" y="5050663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83" y="5050663"/>
                <a:ext cx="507675" cy="523220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2567845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5050663"/>
                <a:ext cx="503911" cy="523220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6150499" y="5090729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499" y="5090729"/>
                <a:ext cx="1190386" cy="430887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5385402" y="5050663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547836" y="5066020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5033641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641" y="5050663"/>
                <a:ext cx="503911" cy="523220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825729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729" y="5050663"/>
                <a:ext cx="503911" cy="523220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ovéPole 73"/>
          <p:cNvSpPr txBox="1"/>
          <p:nvPr/>
        </p:nvSpPr>
        <p:spPr>
          <a:xfrm>
            <a:off x="7259538" y="5050663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7826900" y="5050663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6900" y="5050663"/>
                <a:ext cx="1065580" cy="523220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6164020" y="5050663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4020" y="5050663"/>
                <a:ext cx="507675" cy="523220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7493982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982" y="5050663"/>
                <a:ext cx="503911" cy="523220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6501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5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500"/>
                            </p:stCondLst>
                            <p:childTnLst>
                              <p:par>
                                <p:cTn id="2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32" grpId="0"/>
      <p:bldP spid="33" grpId="0"/>
      <p:bldP spid="51" grpId="0"/>
      <p:bldP spid="51" grpId="1"/>
      <p:bldP spid="52" grpId="0"/>
      <p:bldP spid="53" grpId="0"/>
      <p:bldP spid="54" grpId="0"/>
      <p:bldP spid="54" grpId="1"/>
      <p:bldP spid="55" grpId="0"/>
      <p:bldP spid="56" grpId="0"/>
      <p:bldP spid="57" grpId="0"/>
      <p:bldP spid="58" grpId="0"/>
      <p:bldP spid="58" grpId="1"/>
      <p:bldP spid="59" grpId="0"/>
      <p:bldP spid="59" grpId="1"/>
      <p:bldP spid="60" grpId="0"/>
      <p:bldP spid="60" grpId="1"/>
      <p:bldP spid="61" grpId="0"/>
      <p:bldP spid="62" grpId="0"/>
      <p:bldP spid="63" grpId="0"/>
      <p:bldP spid="63" grpId="1"/>
      <p:bldP spid="64" grpId="0"/>
      <p:bldP spid="65" grpId="0"/>
      <p:bldP spid="66" grpId="0"/>
      <p:bldP spid="67" grpId="0"/>
      <p:bldP spid="67" grpId="1"/>
      <p:bldP spid="68" grpId="0"/>
      <p:bldP spid="68" grpId="1"/>
      <p:bldP spid="69" grpId="0"/>
      <p:bldP spid="69" grpId="1"/>
      <p:bldP spid="70" grpId="0"/>
      <p:bldP spid="71" grpId="0"/>
      <p:bldP spid="72" grpId="0"/>
      <p:bldP spid="72" grpId="1"/>
      <p:bldP spid="73" grpId="0"/>
      <p:bldP spid="74" grpId="0"/>
      <p:bldP spid="75" grpId="0"/>
      <p:bldP spid="76" grpId="0"/>
      <p:bldP spid="76" grpId="1"/>
      <p:bldP spid="77" grpId="0"/>
      <p:bldP spid="7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555776" y="180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800000"/>
                <a:ext cx="2056204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racionálních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187624" y="1800000"/>
            <a:ext cx="154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20,8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275856" y="1800000"/>
            <a:ext cx="1293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755576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428129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796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796437" cy="830997"/>
              </a:xfrm>
              <a:prstGeom prst="rect">
                <a:avLst/>
              </a:prstGeom>
              <a:blipFill rotWithShape="0">
                <a:blip r:embed="rId7"/>
                <a:stretch>
                  <a:fillRect r="-259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771945" y="177281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945" y="1772816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259488" y="2880000"/>
            <a:ext cx="1474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20,8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491880" y="2880000"/>
            <a:ext cx="1041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75557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500137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400008" y="2880000"/>
                <a:ext cx="11162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8" y="2880000"/>
                <a:ext cx="1116208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932185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185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494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699792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724060" y="180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060" y="1800000"/>
                <a:ext cx="1919948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racionálních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31495" y="1800000"/>
            <a:ext cx="1439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35,2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347864" y="1800000"/>
            <a:ext cx="1112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6,4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827584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8376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00137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97219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972191" cy="830997"/>
              </a:xfrm>
              <a:prstGeom prst="rect">
                <a:avLst/>
              </a:prstGeom>
              <a:blipFill rotWithShape="0">
                <a:blip r:embed="rId7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84380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260324" y="2880000"/>
            <a:ext cx="158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35,2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347864" y="2880000"/>
            <a:ext cx="1116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6,4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827584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1176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500137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8000" y="2880000"/>
                <a:ext cx="11882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1188216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915816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76414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Dělení racionálních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0" y="1800000"/>
                <a:ext cx="431996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800000"/>
                <a:ext cx="4319969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3240000"/>
                <a:ext cx="38519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240000"/>
                <a:ext cx="385192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4680000"/>
                <a:ext cx="38879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80000"/>
                <a:ext cx="3887921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4500000" y="1800000"/>
                <a:ext cx="406794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00000" y="1800000"/>
                <a:ext cx="4067945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4680000" y="32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0" y="32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4320000" y="4680000"/>
                <a:ext cx="514806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4680000"/>
                <a:ext cx="514806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516216" y="900000"/>
                <a:ext cx="147645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900000"/>
                <a:ext cx="1476456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516216" y="908121"/>
                <a:ext cx="9711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908121"/>
                <a:ext cx="971124" cy="791765"/>
              </a:xfrm>
              <a:prstGeom prst="rect">
                <a:avLst/>
              </a:prstGeom>
              <a:blipFill rotWithShape="0">
                <a:blip r:embed="rId9"/>
                <a:stretch>
                  <a:fillRect r="-402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516216" y="897138"/>
                <a:ext cx="10028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897138"/>
                <a:ext cx="1002829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516216" y="889017"/>
                <a:ext cx="78533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6216" y="889017"/>
                <a:ext cx="785331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78207" y="908121"/>
                <a:ext cx="151446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8207" y="908121"/>
                <a:ext cx="151446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478207" y="908121"/>
                <a:ext cx="13196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8207" y="908121"/>
                <a:ext cx="131964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3363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𝟏𝟐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𝟐𝟏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𝟐𝟎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76478" y="822805"/>
                <a:ext cx="1323868" cy="12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6478" y="822805"/>
                <a:ext cx="1323868" cy="1260000"/>
              </a:xfrm>
              <a:prstGeom prst="rect">
                <a:avLst/>
              </a:prstGeom>
              <a:blipFill rotWithShape="0">
                <a:blip r:embed="rId5"/>
                <a:stretch>
                  <a:fillRect b="-4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691124" y="760158"/>
                <a:ext cx="3456384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1124" y="760158"/>
                <a:ext cx="3456384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982386" y="748450"/>
                <a:ext cx="561807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82386" y="748450"/>
                <a:ext cx="561807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Dělení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20696677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Dělení racionálních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5814419" y="2294753"/>
                <a:ext cx="11155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419" y="2294753"/>
                <a:ext cx="1115562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257080" y="2296036"/>
                <a:ext cx="11155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080" y="2296036"/>
                <a:ext cx="111556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39552" y="2255970"/>
            <a:ext cx="70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589788" y="2255970"/>
            <a:ext cx="7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971600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723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72306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285211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211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144050" y="2255970"/>
            <a:ext cx="710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167936" y="2255970"/>
            <a:ext cx="715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78802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58011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7515632" y="2255970"/>
                <a:ext cx="7316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2" y="2255970"/>
                <a:ext cx="731658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868144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246617"/>
                <a:ext cx="503911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945135" y="509718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5135" y="509718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257080" y="5093826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080" y="5093826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vydělíme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39553" y="5066020"/>
            <a:ext cx="68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563853" y="5071780"/>
            <a:ext cx="80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5496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97160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066020"/>
                <a:ext cx="44620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071756" y="5066020"/>
                <a:ext cx="722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6" y="5066020"/>
                <a:ext cx="722619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259632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220072" y="5066020"/>
            <a:ext cx="710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6,5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222047" y="5066020"/>
            <a:ext cx="713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788024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724128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5066020"/>
                <a:ext cx="318406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7029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702964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940152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90705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1844824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lze zapsat ve tvaru:</a:t>
            </a:r>
            <a:endParaRPr lang="cs-CZ" sz="2800" spc="-120" dirty="0">
              <a:solidFill>
                <a:srgbClr val="FF000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360000" y="3240000"/>
            <a:ext cx="1696509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Zlomku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−11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824,72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360000" y="4500000"/>
            <a:ext cx="3490756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Desetinného čísla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60000" y="5760000"/>
            <a:ext cx="64448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Nekonečného </a:t>
            </a:r>
            <a:r>
              <a:rPr lang="cs-CZ" sz="2800" b="1" dirty="0">
                <a:solidFill>
                  <a:srgbClr val="FF0000"/>
                </a:solidFill>
              </a:rPr>
              <a:t>periodického rozvoje </a:t>
            </a:r>
            <a:r>
              <a:rPr lang="cs-CZ" sz="2800" b="1" dirty="0" smtClean="0">
                <a:solidFill>
                  <a:srgbClr val="FF0000"/>
                </a:solidFill>
              </a:rPr>
              <a:t/>
            </a:r>
            <a:br>
              <a:rPr lang="cs-CZ" sz="2800" b="1" dirty="0" smtClean="0">
                <a:solidFill>
                  <a:srgbClr val="FF0000"/>
                </a:solidFill>
              </a:rPr>
            </a:br>
            <a:r>
              <a:rPr lang="cs-CZ" sz="2800" b="1" dirty="0" smtClean="0">
                <a:solidFill>
                  <a:srgbClr val="FF0000"/>
                </a:solidFill>
              </a:rPr>
              <a:t>  s </a:t>
            </a:r>
            <a:r>
              <a:rPr lang="cs-CZ" sz="2800" b="1" dirty="0">
                <a:solidFill>
                  <a:srgbClr val="FF0000"/>
                </a:solidFill>
              </a:rPr>
              <a:t>vyznačenou periodou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,0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142 857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−6,525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0,7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5273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  <p:bldP spid="2" grpId="0"/>
      <p:bldP spid="73" grpId="0"/>
      <p:bldP spid="79" grpId="0"/>
      <p:bldP spid="80" grpId="0"/>
      <p:bldP spid="81" grpId="0"/>
      <p:bldP spid="82" grpId="0"/>
      <p:bldP spid="15" grpId="0"/>
      <p:bldP spid="3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Vývojový diagram: postup 48"/>
          <p:cNvSpPr/>
          <p:nvPr/>
        </p:nvSpPr>
        <p:spPr>
          <a:xfrm>
            <a:off x="43968" y="1825463"/>
            <a:ext cx="8878028" cy="4915905"/>
          </a:xfrm>
          <a:prstGeom prst="flowChartProcess">
            <a:avLst/>
          </a:prstGeom>
          <a:solidFill>
            <a:srgbClr val="92D05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50" name="Vývojový diagram: postup 49"/>
          <p:cNvSpPr/>
          <p:nvPr/>
        </p:nvSpPr>
        <p:spPr>
          <a:xfrm>
            <a:off x="62373" y="1881935"/>
            <a:ext cx="6206317" cy="3396267"/>
          </a:xfrm>
          <a:prstGeom prst="flowChartProcess">
            <a:avLst/>
          </a:prstGeom>
          <a:solidFill>
            <a:srgbClr val="00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51" name="Vývojový diagram: postup 50"/>
          <p:cNvSpPr/>
          <p:nvPr/>
        </p:nvSpPr>
        <p:spPr>
          <a:xfrm>
            <a:off x="101556" y="1939519"/>
            <a:ext cx="3820389" cy="2097851"/>
          </a:xfrm>
          <a:prstGeom prst="flowChartProcess">
            <a:avLst/>
          </a:prstGeom>
          <a:solidFill>
            <a:srgbClr val="FFFF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47" name="Obdélníkový popisek 46"/>
          <p:cNvSpPr/>
          <p:nvPr/>
        </p:nvSpPr>
        <p:spPr>
          <a:xfrm>
            <a:off x="615790" y="3311868"/>
            <a:ext cx="3240360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Přirozená čísla N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48" name="Obdélníkový popisek 47"/>
          <p:cNvSpPr/>
          <p:nvPr/>
        </p:nvSpPr>
        <p:spPr>
          <a:xfrm>
            <a:off x="3963893" y="4571446"/>
            <a:ext cx="2225796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Celá čísla Z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4" name="Obdélníkový popisek 23"/>
          <p:cNvSpPr/>
          <p:nvPr/>
        </p:nvSpPr>
        <p:spPr>
          <a:xfrm>
            <a:off x="5681636" y="6025648"/>
            <a:ext cx="3168953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Racionální čísla </a:t>
            </a:r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Q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56" name="Zástupný symbol pro obsah 2"/>
          <p:cNvSpPr>
            <a:spLocks noGrp="1"/>
          </p:cNvSpPr>
          <p:nvPr/>
        </p:nvSpPr>
        <p:spPr>
          <a:xfrm>
            <a:off x="3258253" y="2598298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7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57" name="Zástupný symbol pro obsah 2"/>
          <p:cNvSpPr>
            <a:spLocks noGrp="1"/>
          </p:cNvSpPr>
          <p:nvPr/>
        </p:nvSpPr>
        <p:spPr>
          <a:xfrm>
            <a:off x="449167" y="428341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-5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Zástupný symbol pro obsah 2"/>
              <p:cNvSpPr>
                <a:spLocks noGrp="1"/>
              </p:cNvSpPr>
              <p:nvPr/>
            </p:nvSpPr>
            <p:spPr>
              <a:xfrm>
                <a:off x="238070" y="5629198"/>
                <a:ext cx="796018" cy="576063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pc="-120" dirty="0" smtClean="0">
                          <a:solidFill>
                            <a:schemeClr val="tx1"/>
                          </a:solidFill>
                          <a:latin typeface="Cambria Math"/>
                          <a:ea typeface="Cambria Math" pitchFamily="18" charset="0"/>
                        </a:rPr>
                        <m:t>−5</m:t>
                      </m:r>
                      <m:r>
                        <a:rPr lang="cs-CZ" sz="2800" b="0" i="1" spc="-12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,2</m:t>
                      </m:r>
                    </m:oMath>
                  </m:oMathPara>
                </a14:m>
                <a:endParaRPr lang="cs-CZ" sz="2800" spc="-120" dirty="0">
                  <a:solidFill>
                    <a:schemeClr val="tx1"/>
                  </a:solidFill>
                  <a:latin typeface="Trebuchet MS" pitchFamily="34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8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70" y="5629198"/>
                <a:ext cx="796018" cy="5760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1513376" y="5638298"/>
                <a:ext cx="88889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 </m:t>
                      </m:r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376" y="5638298"/>
                <a:ext cx="888898" cy="9105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7325479" y="2261226"/>
                <a:ext cx="1286441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− 4</m:t>
                      </m:r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479" y="2261226"/>
                <a:ext cx="1286441" cy="8989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497270" y="2261226"/>
                <a:ext cx="681597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19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270" y="2261226"/>
                <a:ext cx="681597" cy="901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84846" y="3693955"/>
                <a:ext cx="681597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846" y="3693955"/>
                <a:ext cx="681597" cy="8989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2558912" y="6025648"/>
                <a:ext cx="7553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912" y="6025648"/>
                <a:ext cx="755335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7664515" y="5177904"/>
                <a:ext cx="9541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,61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515" y="5177904"/>
                <a:ext cx="954107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530957" y="5831973"/>
                <a:ext cx="16193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41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762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0957" y="5831973"/>
                <a:ext cx="161935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911546" y="5365117"/>
                <a:ext cx="9541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,45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546" y="5365117"/>
                <a:ext cx="954107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6528955" y="4450344"/>
                <a:ext cx="681597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22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955" y="4450344"/>
                <a:ext cx="681597" cy="89896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ástupný symbol pro obsah 2"/>
          <p:cNvSpPr>
            <a:spLocks noGrp="1"/>
          </p:cNvSpPr>
          <p:nvPr/>
        </p:nvSpPr>
        <p:spPr>
          <a:xfrm>
            <a:off x="1587898" y="4475381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2" name="Zástupný symbol pro obsah 2"/>
          <p:cNvSpPr>
            <a:spLocks noGrp="1"/>
          </p:cNvSpPr>
          <p:nvPr/>
        </p:nvSpPr>
        <p:spPr>
          <a:xfrm>
            <a:off x="2314755" y="4492439"/>
            <a:ext cx="863379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-524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3" name="Zástupný symbol pro obsah 2"/>
          <p:cNvSpPr>
            <a:spLocks noGrp="1"/>
          </p:cNvSpPr>
          <p:nvPr/>
        </p:nvSpPr>
        <p:spPr>
          <a:xfrm>
            <a:off x="5541617" y="1922702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5" name="Zástupný symbol pro obsah 2"/>
          <p:cNvSpPr>
            <a:spLocks noGrp="1"/>
          </p:cNvSpPr>
          <p:nvPr/>
        </p:nvSpPr>
        <p:spPr>
          <a:xfrm>
            <a:off x="4689187" y="2147353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-15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6" name="Zástupný symbol pro obsah 2"/>
          <p:cNvSpPr>
            <a:spLocks noGrp="1"/>
          </p:cNvSpPr>
          <p:nvPr/>
        </p:nvSpPr>
        <p:spPr>
          <a:xfrm>
            <a:off x="4660140" y="3735587"/>
            <a:ext cx="428975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0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7" name="Zástupný symbol pro obsah 2"/>
          <p:cNvSpPr>
            <a:spLocks noGrp="1"/>
          </p:cNvSpPr>
          <p:nvPr/>
        </p:nvSpPr>
        <p:spPr>
          <a:xfrm>
            <a:off x="4041115" y="300400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-72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8" name="Zástupný symbol pro obsah 2"/>
          <p:cNvSpPr>
            <a:spLocks noGrp="1"/>
          </p:cNvSpPr>
          <p:nvPr/>
        </p:nvSpPr>
        <p:spPr>
          <a:xfrm>
            <a:off x="5357600" y="321333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-48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9" name="Zástupný symbol pro obsah 2"/>
          <p:cNvSpPr>
            <a:spLocks noGrp="1"/>
          </p:cNvSpPr>
          <p:nvPr/>
        </p:nvSpPr>
        <p:spPr>
          <a:xfrm>
            <a:off x="1645483" y="1997037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0" name="Zástupný symbol pro obsah 2"/>
          <p:cNvSpPr>
            <a:spLocks noGrp="1"/>
          </p:cNvSpPr>
          <p:nvPr/>
        </p:nvSpPr>
        <p:spPr>
          <a:xfrm>
            <a:off x="867278" y="2529117"/>
            <a:ext cx="1012844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1 023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1" name="Zástupný symbol pro obsah 2"/>
          <p:cNvSpPr>
            <a:spLocks noGrp="1"/>
          </p:cNvSpPr>
          <p:nvPr/>
        </p:nvSpPr>
        <p:spPr>
          <a:xfrm>
            <a:off x="2384722" y="2470065"/>
            <a:ext cx="595940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41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2" name="Zástupný symbol pro obsah 2"/>
          <p:cNvSpPr>
            <a:spLocks noGrp="1"/>
          </p:cNvSpPr>
          <p:nvPr/>
        </p:nvSpPr>
        <p:spPr>
          <a:xfrm>
            <a:off x="467781" y="1932122"/>
            <a:ext cx="531059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3" name="Zástupný symbol pro obsah 2"/>
          <p:cNvSpPr>
            <a:spLocks noGrp="1"/>
          </p:cNvSpPr>
          <p:nvPr/>
        </p:nvSpPr>
        <p:spPr>
          <a:xfrm>
            <a:off x="3121087" y="1952085"/>
            <a:ext cx="860443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123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4" name="Zástupný symbol pro obsah 2"/>
          <p:cNvSpPr>
            <a:spLocks noGrp="1"/>
          </p:cNvSpPr>
          <p:nvPr/>
        </p:nvSpPr>
        <p:spPr>
          <a:xfrm>
            <a:off x="197052" y="2683683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5" name="Nadpis 5"/>
          <p:cNvSpPr txBox="1">
            <a:spLocks/>
          </p:cNvSpPr>
          <p:nvPr/>
        </p:nvSpPr>
        <p:spPr>
          <a:xfrm>
            <a:off x="731749" y="408486"/>
            <a:ext cx="7793037" cy="61768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Racionální čísla</a:t>
            </a:r>
            <a:endParaRPr lang="cs-CZ" kern="0" dirty="0"/>
          </a:p>
        </p:txBody>
      </p:sp>
    </p:spTree>
    <p:extLst>
      <p:ext uri="{BB962C8B-B14F-4D97-AF65-F5344CB8AC3E}">
        <p14:creationId xmlns:p14="http://schemas.microsoft.com/office/powerpoint/2010/main" val="37458188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500"/>
                            </p:stCondLst>
                            <p:childTnLst>
                              <p:par>
                                <p:cTn id="1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500"/>
                            </p:stCondLst>
                            <p:childTnLst>
                              <p:par>
                                <p:cTn id="14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47" grpId="0" animBg="1"/>
      <p:bldP spid="48" grpId="0" animBg="1"/>
      <p:bldP spid="24" grpId="0" animBg="1"/>
      <p:bldP spid="56" grpId="0"/>
      <p:bldP spid="57" grpId="0"/>
      <p:bldP spid="58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80000" y="1980000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</a:p>
        </p:txBody>
      </p:sp>
      <p:sp>
        <p:nvSpPr>
          <p:cNvPr id="3" name="Obdélník 2"/>
          <p:cNvSpPr/>
          <p:nvPr/>
        </p:nvSpPr>
        <p:spPr>
          <a:xfrm>
            <a:off x="1080000" y="3060000"/>
            <a:ext cx="5857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záporné číslo je menší než nula.</a:t>
            </a:r>
          </a:p>
        </p:txBody>
      </p:sp>
      <p:sp>
        <p:nvSpPr>
          <p:cNvPr id="85" name="Obdélník 84"/>
          <p:cNvSpPr/>
          <p:nvPr/>
        </p:nvSpPr>
        <p:spPr>
          <a:xfrm>
            <a:off x="1080000" y="3960000"/>
            <a:ext cx="5464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kladné </a:t>
            </a: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číslo je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větší </a:t>
            </a: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než nula.</a:t>
            </a:r>
          </a:p>
        </p:txBody>
      </p:sp>
      <p:sp>
        <p:nvSpPr>
          <p:cNvPr id="86" name="Obdélník 85"/>
          <p:cNvSpPr/>
          <p:nvPr/>
        </p:nvSpPr>
        <p:spPr>
          <a:xfrm>
            <a:off x="1080000" y="4860000"/>
            <a:ext cx="6986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záporné číslo je menší než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kladné číslo.</a:t>
            </a:r>
            <a:endParaRPr lang="cs-CZ" sz="24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87" name="Obdélník 86"/>
          <p:cNvSpPr/>
          <p:nvPr/>
        </p:nvSpPr>
        <p:spPr>
          <a:xfrm>
            <a:off x="1080000" y="5760000"/>
            <a:ext cx="72587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Záporná racionální čísla porovnáváme obdobně </a:t>
            </a:r>
            <a:b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jako záporná celá čísla.</a:t>
            </a:r>
            <a:endParaRPr lang="cs-CZ" sz="24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619672" y="628726"/>
            <a:ext cx="6955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dirty="0"/>
              <a:t>Porovnávání racionálních čísel</a:t>
            </a:r>
          </a:p>
        </p:txBody>
      </p:sp>
    </p:spTree>
    <p:extLst>
      <p:ext uri="{BB962C8B-B14F-4D97-AF65-F5344CB8AC3E}">
        <p14:creationId xmlns:p14="http://schemas.microsoft.com/office/powerpoint/2010/main" val="15911522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5" grpId="0"/>
      <p:bldP spid="86" grpId="0"/>
      <p:bldP spid="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411760" y="573523"/>
            <a:ext cx="5562365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5176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Porovnej následující dvojic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196472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416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373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37626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3846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237626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384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196472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16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3044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g)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304496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3968" t="-9211" r="-529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h)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232248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i)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blipFill rotWithShape="0">
                <a:blip r:embed="rId14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5925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j)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592528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3529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4485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k)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448512" cy="461665"/>
              </a:xfrm>
              <a:prstGeom prst="rect">
                <a:avLst/>
              </a:prstGeom>
              <a:blipFill rotWithShape="0">
                <a:blip r:embed="rId16"/>
                <a:stretch>
                  <a:fillRect l="-3731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3717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4914293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19647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196472" cy="647357"/>
              </a:xfrm>
              <a:prstGeom prst="rect">
                <a:avLst/>
              </a:prstGeom>
              <a:blipFill rotWithShape="0">
                <a:blip r:embed="rId2"/>
                <a:stretch>
                  <a:fillRect l="-4167" b="-37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647357"/>
              </a:xfrm>
              <a:prstGeom prst="rect">
                <a:avLst/>
              </a:prstGeom>
              <a:blipFill rotWithShape="0">
                <a:blip r:embed="rId3"/>
                <a:stretch>
                  <a:fillRect l="-4373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376264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376264" cy="647357"/>
              </a:xfrm>
              <a:prstGeom prst="rect">
                <a:avLst/>
              </a:prstGeom>
              <a:blipFill rotWithShape="0">
                <a:blip r:embed="rId4"/>
                <a:stretch>
                  <a:fillRect l="-3846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2376264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2376264" cy="647357"/>
              </a:xfrm>
              <a:prstGeom prst="rect">
                <a:avLst/>
              </a:prstGeom>
              <a:blipFill rotWithShape="0">
                <a:blip r:embed="rId5"/>
                <a:stretch>
                  <a:fillRect l="-3846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592528" cy="625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592528" cy="625941"/>
              </a:xfrm>
              <a:prstGeom prst="rect">
                <a:avLst/>
              </a:prstGeom>
              <a:blipFill rotWithShape="0">
                <a:blip r:embed="rId6"/>
                <a:stretch>
                  <a:fillRect l="-3529" b="-77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304496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304496" cy="647357"/>
              </a:xfrm>
              <a:prstGeom prst="rect">
                <a:avLst/>
              </a:prstGeom>
              <a:blipFill rotWithShape="0">
                <a:blip r:embed="rId12"/>
                <a:stretch>
                  <a:fillRect l="-3968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232248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232248" cy="647357"/>
              </a:xfrm>
              <a:prstGeom prst="rect">
                <a:avLst/>
              </a:prstGeom>
              <a:blipFill rotWithShape="0">
                <a:blip r:embed="rId13"/>
                <a:stretch>
                  <a:fillRect l="-4098" b="-56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448512" cy="625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𝟏𝟗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den>
                    </m:f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448512" cy="625941"/>
              </a:xfrm>
              <a:prstGeom prst="rect">
                <a:avLst/>
              </a:prstGeom>
              <a:blipFill rotWithShape="0">
                <a:blip r:embed="rId14"/>
                <a:stretch>
                  <a:fillRect l="-3731" b="-77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304496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304496" cy="647357"/>
              </a:xfrm>
              <a:prstGeom prst="rect">
                <a:avLst/>
              </a:prstGeom>
              <a:blipFill rotWithShape="0">
                <a:blip r:embed="rId15"/>
                <a:stretch>
                  <a:fillRect l="-3968" b="-37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44851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448512" cy="647357"/>
              </a:xfrm>
              <a:prstGeom prst="rect">
                <a:avLst/>
              </a:prstGeom>
              <a:blipFill rotWithShape="0">
                <a:blip r:embed="rId16"/>
                <a:stretch>
                  <a:fillRect l="-3731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3256068" y="2234641"/>
            <a:ext cx="57084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Při porovnávání desetinného čísla a zlomku, převedeme desetinné číslo na zlomek či obráceně.</a:t>
            </a:r>
            <a:endParaRPr lang="cs-CZ" altLang="cs-CZ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3651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7612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sz="3600" b="1" dirty="0" smtClean="0"/>
              <a:t>Sčítání a odčítání racionálních čísel</a:t>
            </a:r>
            <a:endParaRPr lang="cs-CZ" sz="3600" b="1" dirty="0"/>
          </a:p>
        </p:txBody>
      </p:sp>
      <p:sp>
        <p:nvSpPr>
          <p:cNvPr id="2" name="Obdélník 1"/>
          <p:cNvSpPr/>
          <p:nvPr/>
        </p:nvSpPr>
        <p:spPr>
          <a:xfrm>
            <a:off x="1427246" y="1263240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11760" y="1877923"/>
            <a:ext cx="1086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5,7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707904" y="1877923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3,5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1907704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275856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644008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147919" y="1877923"/>
            <a:ext cx="10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9,2</a:t>
            </a:r>
            <a:endParaRPr lang="cs-CZ" sz="4800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2640270" y="4540263"/>
            <a:ext cx="1065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5,7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140097" y="4509120"/>
            <a:ext cx="11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3,5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205172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3564033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1043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9,2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2024882" y="4624390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3530631" y="4624390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TextovéPole 157"/>
          <p:cNvSpPr txBox="1"/>
          <p:nvPr/>
        </p:nvSpPr>
        <p:spPr>
          <a:xfrm>
            <a:off x="5506180" y="452694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1259632" y="6074132"/>
                <a:ext cx="12946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6074132"/>
                <a:ext cx="1294673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233975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6074132"/>
                <a:ext cx="572994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262778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6074132"/>
                <a:ext cx="57299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298782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6074132"/>
                <a:ext cx="572994" cy="523220"/>
              </a:xfrm>
              <a:prstGeom prst="rect">
                <a:avLst/>
              </a:prstGeom>
              <a:blipFill rotWithShape="0">
                <a:blip r:embed="rId5"/>
                <a:stretch>
                  <a:fillRect r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283968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6074132"/>
                <a:ext cx="927948" cy="523220"/>
              </a:xfrm>
              <a:prstGeom prst="rect">
                <a:avLst/>
              </a:prstGeom>
              <a:blipFill rotWithShape="0">
                <a:blip r:embed="rId6"/>
                <a:stretch>
                  <a:fillRect r="-190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29208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6074132"/>
                <a:ext cx="57299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58011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6074132"/>
                <a:ext cx="572994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5940152" y="6074132"/>
                <a:ext cx="7505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6074132"/>
                <a:ext cx="75054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3861719" y="4526344"/>
            <a:ext cx="1885689" cy="1245244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2231985" y="3299318"/>
            <a:ext cx="5484395" cy="1849478"/>
          </a:xfrm>
          <a:prstGeom prst="arc">
            <a:avLst>
              <a:gd name="adj1" fmla="val 14890449"/>
              <a:gd name="adj2" fmla="val 2156029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758176" y="5197938"/>
                <a:ext cx="186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0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176" y="5197938"/>
                <a:ext cx="1869619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3432300" y="5459548"/>
            <a:ext cx="3371948" cy="7039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589240"/>
            <a:ext cx="1532975" cy="5742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stCxn id="183" idx="0"/>
          </p:cNvCxnSpPr>
          <p:nvPr/>
        </p:nvCxnSpPr>
        <p:spPr bwMode="auto">
          <a:xfrm flipH="1" flipV="1">
            <a:off x="6945987" y="5085184"/>
            <a:ext cx="746999" cy="1127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9546220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3566</TotalTime>
  <Words>1571</Words>
  <Application>Microsoft Office PowerPoint</Application>
  <PresentationFormat>Předvádění na obrazovce (4:3)</PresentationFormat>
  <Paragraphs>508</Paragraphs>
  <Slides>28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5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Racionální čísla - opakování</vt:lpstr>
      <vt:lpstr>Racionální čísla</vt:lpstr>
      <vt:lpstr>Racionální čísla</vt:lpstr>
      <vt:lpstr>Prezentace aplikace PowerPoint</vt:lpstr>
      <vt:lpstr>Prezentace aplikace PowerPoint</vt:lpstr>
      <vt:lpstr>Racionální čísla</vt:lpstr>
      <vt:lpstr>Racionální čísla</vt:lpstr>
      <vt:lpstr>Racionální čísla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racionálních čísel</vt:lpstr>
      <vt:lpstr>Sčítání a odčítání celých čísel shrnutí</vt:lpstr>
      <vt:lpstr>Násobení racionálních čísel</vt:lpstr>
      <vt:lpstr>Násobení racionálních čísel</vt:lpstr>
      <vt:lpstr>Prezentace aplikace PowerPoint</vt:lpstr>
      <vt:lpstr>Prezentace aplikace PowerPoint</vt:lpstr>
      <vt:lpstr>Násobení racionálních čísel shrnutí</vt:lpstr>
      <vt:lpstr>Dělení racionálních čísel</vt:lpstr>
      <vt:lpstr>Dělení racionálních čísel</vt:lpstr>
      <vt:lpstr>Dělení racionálních čísel</vt:lpstr>
      <vt:lpstr>Prezentace aplikace PowerPoint</vt:lpstr>
      <vt:lpstr>Dělení racionálních čísel shrnutí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334</cp:revision>
  <dcterms:created xsi:type="dcterms:W3CDTF">2012-01-02T08:14:14Z</dcterms:created>
  <dcterms:modified xsi:type="dcterms:W3CDTF">2020-09-21T09:33:21Z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