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9"/>
  </p:notesMasterIdLst>
  <p:handoutMasterIdLst>
    <p:handoutMasterId r:id="rId40"/>
  </p:handoutMasterIdLst>
  <p:sldIdLst>
    <p:sldId id="256" r:id="rId2"/>
    <p:sldId id="279" r:id="rId3"/>
    <p:sldId id="280" r:id="rId4"/>
    <p:sldId id="281" r:id="rId5"/>
    <p:sldId id="282" r:id="rId6"/>
    <p:sldId id="283" r:id="rId7"/>
    <p:sldId id="287" r:id="rId8"/>
    <p:sldId id="291" r:id="rId9"/>
    <p:sldId id="292" r:id="rId10"/>
    <p:sldId id="293" r:id="rId11"/>
    <p:sldId id="295" r:id="rId12"/>
    <p:sldId id="290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5" autoAdjust="0"/>
    <p:restoredTop sz="94600" autoAdjust="0"/>
  </p:normalViewPr>
  <p:slideViewPr>
    <p:cSldViewPr>
      <p:cViewPr>
        <p:scale>
          <a:sx n="80" d="100"/>
          <a:sy n="80" d="100"/>
        </p:scale>
        <p:origin x="-8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3" Type="http://schemas.openxmlformats.org/officeDocument/2006/relationships/image" Target="../media/image60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23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24.png"/><Relationship Id="rId3" Type="http://schemas.openxmlformats.org/officeDocument/2006/relationships/image" Target="../media/image510.png"/><Relationship Id="rId7" Type="http://schemas.openxmlformats.org/officeDocument/2006/relationships/image" Target="../media/image910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0.png"/><Relationship Id="rId11" Type="http://schemas.openxmlformats.org/officeDocument/2006/relationships/image" Target="../media/image22.png"/><Relationship Id="rId5" Type="http://schemas.openxmlformats.org/officeDocument/2006/relationships/image" Target="../media/image710.png"/><Relationship Id="rId10" Type="http://schemas.openxmlformats.org/officeDocument/2006/relationships/image" Target="../media/image21.png"/><Relationship Id="rId4" Type="http://schemas.openxmlformats.org/officeDocument/2006/relationships/image" Target="../media/image610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0.png"/><Relationship Id="rId18" Type="http://schemas.openxmlformats.org/officeDocument/2006/relationships/image" Target="../media/image41.png"/><Relationship Id="rId3" Type="http://schemas.openxmlformats.org/officeDocument/2006/relationships/image" Target="../media/image310.png"/><Relationship Id="rId7" Type="http://schemas.openxmlformats.org/officeDocument/2006/relationships/image" Target="../media/image21.png"/><Relationship Id="rId12" Type="http://schemas.openxmlformats.org/officeDocument/2006/relationships/image" Target="../media/image350.png"/><Relationship Id="rId17" Type="http://schemas.openxmlformats.org/officeDocument/2006/relationships/image" Target="../media/image40.png"/><Relationship Id="rId2" Type="http://schemas.openxmlformats.org/officeDocument/2006/relationships/image" Target="../media/image710.png"/><Relationship Id="rId16" Type="http://schemas.openxmlformats.org/officeDocument/2006/relationships/image" Target="../media/image390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0.png"/><Relationship Id="rId5" Type="http://schemas.openxmlformats.org/officeDocument/2006/relationships/image" Target="../media/image102.png"/><Relationship Id="rId15" Type="http://schemas.openxmlformats.org/officeDocument/2006/relationships/image" Target="../media/image380.png"/><Relationship Id="rId10" Type="http://schemas.openxmlformats.org/officeDocument/2006/relationships/image" Target="../media/image25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13" Type="http://schemas.openxmlformats.org/officeDocument/2006/relationships/image" Target="../media/image550.png"/><Relationship Id="rId18" Type="http://schemas.openxmlformats.org/officeDocument/2006/relationships/image" Target="../media/image600.png"/><Relationship Id="rId3" Type="http://schemas.openxmlformats.org/officeDocument/2006/relationships/image" Target="../media/image45.png"/><Relationship Id="rId21" Type="http://schemas.openxmlformats.org/officeDocument/2006/relationships/image" Target="../media/image630.png"/><Relationship Id="rId7" Type="http://schemas.openxmlformats.org/officeDocument/2006/relationships/image" Target="../media/image49.png"/><Relationship Id="rId12" Type="http://schemas.openxmlformats.org/officeDocument/2006/relationships/image" Target="../media/image540.png"/><Relationship Id="rId17" Type="http://schemas.openxmlformats.org/officeDocument/2006/relationships/image" Target="../media/image590.png"/><Relationship Id="rId25" Type="http://schemas.openxmlformats.org/officeDocument/2006/relationships/image" Target="../media/image670.png"/><Relationship Id="rId2" Type="http://schemas.openxmlformats.org/officeDocument/2006/relationships/image" Target="../media/image44.png"/><Relationship Id="rId16" Type="http://schemas.openxmlformats.org/officeDocument/2006/relationships/image" Target="../media/image580.png"/><Relationship Id="rId20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530.png"/><Relationship Id="rId24" Type="http://schemas.openxmlformats.org/officeDocument/2006/relationships/image" Target="../media/image660.png"/><Relationship Id="rId5" Type="http://schemas.openxmlformats.org/officeDocument/2006/relationships/image" Target="../media/image47.png"/><Relationship Id="rId15" Type="http://schemas.openxmlformats.org/officeDocument/2006/relationships/image" Target="../media/image570.png"/><Relationship Id="rId23" Type="http://schemas.openxmlformats.org/officeDocument/2006/relationships/image" Target="../media/image650.png"/><Relationship Id="rId10" Type="http://schemas.openxmlformats.org/officeDocument/2006/relationships/image" Target="../media/image520.png"/><Relationship Id="rId19" Type="http://schemas.openxmlformats.org/officeDocument/2006/relationships/image" Target="../media/image611.png"/><Relationship Id="rId4" Type="http://schemas.openxmlformats.org/officeDocument/2006/relationships/image" Target="../media/image46.png"/><Relationship Id="rId9" Type="http://schemas.openxmlformats.org/officeDocument/2006/relationships/image" Target="../media/image511.png"/><Relationship Id="rId14" Type="http://schemas.openxmlformats.org/officeDocument/2006/relationships/image" Target="../media/image560.png"/><Relationship Id="rId22" Type="http://schemas.openxmlformats.org/officeDocument/2006/relationships/image" Target="../media/image64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1.png"/><Relationship Id="rId13" Type="http://schemas.openxmlformats.org/officeDocument/2006/relationships/image" Target="../media/image860.png"/><Relationship Id="rId3" Type="http://schemas.openxmlformats.org/officeDocument/2006/relationships/image" Target="../media/image760.png"/><Relationship Id="rId7" Type="http://schemas.openxmlformats.org/officeDocument/2006/relationships/image" Target="../media/image80.png"/><Relationship Id="rId12" Type="http://schemas.openxmlformats.org/officeDocument/2006/relationships/image" Target="../media/image850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0.png"/><Relationship Id="rId5" Type="http://schemas.openxmlformats.org/officeDocument/2006/relationships/image" Target="../media/image780.png"/><Relationship Id="rId10" Type="http://schemas.openxmlformats.org/officeDocument/2006/relationships/image" Target="../media/image830.png"/><Relationship Id="rId4" Type="http://schemas.openxmlformats.org/officeDocument/2006/relationships/image" Target="../media/image770.png"/><Relationship Id="rId9" Type="http://schemas.openxmlformats.org/officeDocument/2006/relationships/image" Target="../media/image8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18" Type="http://schemas.openxmlformats.org/officeDocument/2006/relationships/image" Target="../media/image126.png"/><Relationship Id="rId26" Type="http://schemas.openxmlformats.org/officeDocument/2006/relationships/image" Target="../media/image134.png"/><Relationship Id="rId3" Type="http://schemas.openxmlformats.org/officeDocument/2006/relationships/image" Target="../media/image111.png"/><Relationship Id="rId21" Type="http://schemas.openxmlformats.org/officeDocument/2006/relationships/image" Target="../media/image129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17" Type="http://schemas.openxmlformats.org/officeDocument/2006/relationships/image" Target="../media/image125.png"/><Relationship Id="rId25" Type="http://schemas.openxmlformats.org/officeDocument/2006/relationships/image" Target="../media/image133.png"/><Relationship Id="rId2" Type="http://schemas.openxmlformats.org/officeDocument/2006/relationships/image" Target="../media/image110.png"/><Relationship Id="rId16" Type="http://schemas.openxmlformats.org/officeDocument/2006/relationships/image" Target="../media/image124.png"/><Relationship Id="rId20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24" Type="http://schemas.openxmlformats.org/officeDocument/2006/relationships/image" Target="../media/image132.png"/><Relationship Id="rId5" Type="http://schemas.openxmlformats.org/officeDocument/2006/relationships/image" Target="../media/image113.png"/><Relationship Id="rId15" Type="http://schemas.openxmlformats.org/officeDocument/2006/relationships/image" Target="../media/image123.png"/><Relationship Id="rId23" Type="http://schemas.openxmlformats.org/officeDocument/2006/relationships/image" Target="../media/image131.png"/><Relationship Id="rId10" Type="http://schemas.openxmlformats.org/officeDocument/2006/relationships/image" Target="../media/image118.png"/><Relationship Id="rId19" Type="http://schemas.openxmlformats.org/officeDocument/2006/relationships/image" Target="../media/image127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0.png"/><Relationship Id="rId7" Type="http://schemas.openxmlformats.org/officeDocument/2006/relationships/image" Target="../media/image730.png"/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0.png"/><Relationship Id="rId5" Type="http://schemas.openxmlformats.org/officeDocument/2006/relationships/image" Target="../media/image711.png"/><Relationship Id="rId4" Type="http://schemas.openxmlformats.org/officeDocument/2006/relationships/image" Target="../media/image70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6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9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7.png"/><Relationship Id="rId10" Type="http://schemas.openxmlformats.org/officeDocument/2006/relationships/image" Target="../media/image29.png"/><Relationship Id="rId4" Type="http://schemas.openxmlformats.org/officeDocument/2006/relationships/image" Target="../media/image260.png"/><Relationship Id="rId9" Type="http://schemas.openxmlformats.org/officeDocument/2006/relationships/image" Target="../media/image280.png"/><Relationship Id="rId1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21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710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10.png"/><Relationship Id="rId15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18" Type="http://schemas.openxmlformats.org/officeDocument/2006/relationships/image" Target="../media/image126.png"/><Relationship Id="rId26" Type="http://schemas.openxmlformats.org/officeDocument/2006/relationships/image" Target="../media/image134.png"/><Relationship Id="rId3" Type="http://schemas.openxmlformats.org/officeDocument/2006/relationships/image" Target="../media/image111.png"/><Relationship Id="rId21" Type="http://schemas.openxmlformats.org/officeDocument/2006/relationships/image" Target="../media/image129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17" Type="http://schemas.openxmlformats.org/officeDocument/2006/relationships/image" Target="../media/image125.png"/><Relationship Id="rId25" Type="http://schemas.openxmlformats.org/officeDocument/2006/relationships/image" Target="../media/image133.png"/><Relationship Id="rId2" Type="http://schemas.openxmlformats.org/officeDocument/2006/relationships/image" Target="../media/image110.png"/><Relationship Id="rId16" Type="http://schemas.openxmlformats.org/officeDocument/2006/relationships/image" Target="../media/image124.png"/><Relationship Id="rId20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24" Type="http://schemas.openxmlformats.org/officeDocument/2006/relationships/image" Target="../media/image99.png"/><Relationship Id="rId5" Type="http://schemas.openxmlformats.org/officeDocument/2006/relationships/image" Target="../media/image113.png"/><Relationship Id="rId15" Type="http://schemas.openxmlformats.org/officeDocument/2006/relationships/image" Target="../media/image123.png"/><Relationship Id="rId23" Type="http://schemas.openxmlformats.org/officeDocument/2006/relationships/image" Target="../media/image131.png"/><Relationship Id="rId10" Type="http://schemas.openxmlformats.org/officeDocument/2006/relationships/image" Target="../media/image118.png"/><Relationship Id="rId19" Type="http://schemas.openxmlformats.org/officeDocument/2006/relationships/image" Target="../media/image98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8.png"/><Relationship Id="rId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Celá čísla - 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5176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Porovnej následující dvojic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19442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194421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470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373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232248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409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19442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1944216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70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088232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088232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088232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437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blipFill rotWithShape="0">
                <a:blip r:embed="rId14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232248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196472" cy="461665"/>
              </a:xfrm>
              <a:prstGeom prst="rect">
                <a:avLst/>
              </a:prstGeom>
              <a:blipFill rotWithShape="0">
                <a:blip r:embed="rId16"/>
                <a:stretch>
                  <a:fillRect l="-4155" t="-9333" r="-554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3717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1" y="197829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Průměrná teplota v ČR byla 2°C. Urči odchylku teplot </a:t>
            </a:r>
            <a:br>
              <a:rPr lang="cs-CZ" altLang="cs-CZ" sz="2400" b="1" dirty="0" smtClean="0">
                <a:cs typeface="Arial" panose="020B0604020202020204" pitchFamily="34" charset="0"/>
              </a:rPr>
            </a:br>
            <a:r>
              <a:rPr lang="cs-CZ" altLang="cs-CZ" sz="2400" b="1" dirty="0" smtClean="0">
                <a:cs typeface="Arial" panose="020B0604020202020204" pitchFamily="34" charset="0"/>
              </a:rPr>
              <a:t>od průměrné teploty v jednotlivých městech ČR: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𝐏𝐫𝐚𝐡𝐚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376264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3846" t="-9211" r="-256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7" y="3960000"/>
                <a:ext cx="250253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𝐥𝐳𝐞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ň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7" y="3960000"/>
                <a:ext cx="2502531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3650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𝐋𝐢𝐛𝐞𝐫𝐞𝐜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356438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564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320410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𝐎𝐬𝐭𝐫𝐚𝐯𝐚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320410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85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31683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𝐏𝐚𝐫𝐝𝐮𝐛𝐢𝐜𝐞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°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𝐂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316832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2885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24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240000"/>
                <a:ext cx="900112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676" r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3960000"/>
                <a:ext cx="10441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3960000"/>
                <a:ext cx="1044128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5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468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4680000"/>
                <a:ext cx="900112" cy="461665"/>
              </a:xfrm>
              <a:prstGeom prst="rect">
                <a:avLst/>
              </a:prstGeom>
              <a:blipFill rotWithShape="0">
                <a:blip r:embed="rId9"/>
                <a:stretch>
                  <a:fillRect r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5400000"/>
                <a:ext cx="10441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5400000"/>
                <a:ext cx="1044128" cy="4616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684024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°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24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13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6172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260648"/>
            <a:ext cx="5696735" cy="1441562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3096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032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436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cxnSp>
        <p:nvCxnSpPr>
          <p:cNvPr id="12" name="Pravoúhlá spojnice 11"/>
          <p:cNvCxnSpPr/>
          <p:nvPr/>
        </p:nvCxnSpPr>
        <p:spPr bwMode="auto">
          <a:xfrm flipV="1">
            <a:off x="6156000" y="1969171"/>
            <a:ext cx="1578209" cy="421769"/>
          </a:xfrm>
          <a:prstGeom prst="bentConnector3">
            <a:avLst>
              <a:gd name="adj1" fmla="val 447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5" name="TextovéPole 94"/>
          <p:cNvSpPr txBox="1"/>
          <p:nvPr/>
        </p:nvSpPr>
        <p:spPr>
          <a:xfrm>
            <a:off x="6714000" y="1421805"/>
            <a:ext cx="396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+</a:t>
            </a:r>
            <a:endParaRPr lang="cs-CZ" sz="3200" b="1" dirty="0">
              <a:solidFill>
                <a:srgbClr val="FF0000"/>
              </a:solidFill>
            </a:endParaRPr>
          </a:p>
        </p:txBody>
      </p: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3131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067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471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4308683" y="4983227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6108683" y="4983227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4308683" y="4983227"/>
            <a:ext cx="28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ovéPole 163"/>
          <p:cNvSpPr txBox="1"/>
          <p:nvPr/>
        </p:nvSpPr>
        <p:spPr>
          <a:xfrm>
            <a:off x="89043" y="3891320"/>
            <a:ext cx="509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Znaménko + na začátku příkladu obvykle nepíšeme</a:t>
            </a:r>
            <a:endParaRPr lang="cs-CZ" sz="2400" b="1" dirty="0"/>
          </a:p>
        </p:txBody>
      </p:sp>
      <p:cxnSp>
        <p:nvCxnSpPr>
          <p:cNvPr id="167" name="Přímá spojnice 166"/>
          <p:cNvCxnSpPr/>
          <p:nvPr/>
        </p:nvCxnSpPr>
        <p:spPr bwMode="auto">
          <a:xfrm>
            <a:off x="6156000" y="2336955"/>
            <a:ext cx="0" cy="39600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74124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0.11806 0.00439 " pathEditMode="relative" rAng="0" ptsTypes="AA">
                                      <p:cBhvr>
                                        <p:cTn id="305" dur="5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8" fill="hold">
                      <p:stCondLst>
                        <p:cond delay="indefinite"/>
                      </p:stCondLst>
                      <p:childTnLst>
                        <p:par>
                          <p:cTn id="559" fill="hold">
                            <p:stCondLst>
                              <p:cond delay="0"/>
                            </p:stCondLst>
                            <p:childTnLst>
                              <p:par>
                                <p:cTn id="5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500"/>
                            </p:stCondLst>
                            <p:childTnLst>
                              <p:par>
                                <p:cTn id="5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1000"/>
                            </p:stCondLst>
                            <p:childTnLst>
                              <p:par>
                                <p:cTn id="5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500"/>
                            </p:stCondLst>
                            <p:childTnLst>
                              <p:par>
                                <p:cTn id="5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2000"/>
                            </p:stCondLst>
                            <p:childTnLst>
                              <p:par>
                                <p:cTn id="5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>
                      <p:stCondLst>
                        <p:cond delay="indefinite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4" fill="hold">
                      <p:stCondLst>
                        <p:cond delay="indefinite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7" fill="hold">
                      <p:stCondLst>
                        <p:cond delay="indefinite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1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2" fill="hold">
                      <p:stCondLst>
                        <p:cond delay="indefinite"/>
                      </p:stCondLst>
                      <p:childTnLst>
                        <p:par>
                          <p:cTn id="603" fill="hold">
                            <p:stCondLst>
                              <p:cond delay="0"/>
                            </p:stCondLst>
                            <p:childTnLst>
                              <p:par>
                                <p:cTn id="6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6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8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1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3" fill="hold">
                      <p:stCondLst>
                        <p:cond delay="indefinite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0" grpId="1"/>
      <p:bldP spid="151" grpId="0"/>
      <p:bldP spid="152" grpId="0"/>
      <p:bldP spid="153" grpId="0"/>
      <p:bldP spid="153" grpId="1"/>
      <p:bldP spid="154" grpId="0"/>
      <p:bldP spid="155" grpId="0"/>
      <p:bldP spid="156" grpId="0"/>
      <p:bldP spid="164" grpId="0"/>
      <p:bldP spid="164" grpId="1"/>
      <p:bldP spid="164" grpId="2"/>
      <p:bldP spid="164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5936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rot="10800000">
            <a:off x="1028132" y="2076512"/>
            <a:ext cx="1527644" cy="361259"/>
          </a:xfrm>
          <a:prstGeom prst="bentConnector3">
            <a:avLst>
              <a:gd name="adj1" fmla="val -406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1633248" y="1588675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248" y="1588675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10441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1044160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046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2508312" y="4965751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1428683" y="4965751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1429200" y="4965751"/>
            <a:ext cx="28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7" name="Přímá spojnice 166"/>
          <p:cNvCxnSpPr/>
          <p:nvPr/>
        </p:nvCxnSpPr>
        <p:spPr bwMode="auto">
          <a:xfrm>
            <a:off x="2558852" y="2303534"/>
            <a:ext cx="0" cy="39600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45403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-0.11805 -0.00092 " pathEditMode="relative" rAng="0" ptsTypes="AA">
                                      <p:cBhvr>
                                        <p:cTn id="293" dur="5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500"/>
                            </p:stCondLst>
                            <p:childTnLst>
                              <p:par>
                                <p:cTn id="5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9" fill="hold">
                            <p:stCondLst>
                              <p:cond delay="1500"/>
                            </p:stCondLst>
                            <p:childTnLst>
                              <p:par>
                                <p:cTn id="5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2000"/>
                            </p:stCondLst>
                            <p:childTnLst>
                              <p:par>
                                <p:cTn id="5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6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1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83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22" presetClass="exit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86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8" fill="hold">
                      <p:stCondLst>
                        <p:cond delay="indefinite"/>
                      </p:stCondLst>
                      <p:childTnLst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877923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3096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032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436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3131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067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TextovéPole 157"/>
          <p:cNvSpPr txBox="1"/>
          <p:nvPr/>
        </p:nvSpPr>
        <p:spPr>
          <a:xfrm>
            <a:off x="5506180" y="452694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3365240" y="3902387"/>
            <a:ext cx="2653919" cy="1688397"/>
          </a:xfrm>
          <a:prstGeom prst="arc">
            <a:avLst>
              <a:gd name="adj1" fmla="val 13244603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5445246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877923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877923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4032241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41" y="1877923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877923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877923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3365240" y="3902387"/>
            <a:ext cx="2653919" cy="1688397"/>
          </a:xfrm>
          <a:prstGeom prst="arc">
            <a:avLst>
              <a:gd name="adj1" fmla="val 13244603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02375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rot="10800000">
            <a:off x="3096000" y="2076511"/>
            <a:ext cx="2344354" cy="339600"/>
          </a:xfrm>
          <a:prstGeom prst="bentConnector3">
            <a:avLst>
              <a:gd name="adj1" fmla="val -295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4109920" y="1602182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920" y="1602182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Přímá spojnice 100"/>
          <p:cNvCxnSpPr/>
          <p:nvPr/>
        </p:nvCxnSpPr>
        <p:spPr bwMode="auto">
          <a:xfrm>
            <a:off x="5436000" y="2390400"/>
            <a:ext cx="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638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4308683" y="4983227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3589200" y="4983227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3589200" y="4983227"/>
            <a:ext cx="72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ovéPole 163"/>
              <p:cNvSpPr txBox="1"/>
              <p:nvPr/>
            </p:nvSpPr>
            <p:spPr>
              <a:xfrm>
                <a:off x="89043" y="3891320"/>
                <a:ext cx="5099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Znaménko </a:t>
                </a:r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2400" b="1" dirty="0" smtClean="0"/>
                  <a:t> na začátku příkladu obvykle nepíšeme</a:t>
                </a:r>
                <a:endParaRPr lang="cs-CZ" sz="2400" b="1" dirty="0"/>
              </a:p>
            </p:txBody>
          </p:sp>
        </mc:Choice>
        <mc:Fallback xmlns="">
          <p:sp>
            <p:nvSpPr>
              <p:cNvPr id="164" name="TextovéPole 1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3" y="3891320"/>
                <a:ext cx="5099956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1914" t="-5109" r="-120" b="-160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6589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-0.1967 0.00116 " pathEditMode="relative" rAng="0" ptsTypes="AA">
                                      <p:cBhvr>
                                        <p:cTn id="304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5000"/>
                            </p:stCondLst>
                            <p:childTnLst>
                              <p:par>
                                <p:cTn id="30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7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0" fill="hold">
                      <p:stCondLst>
                        <p:cond delay="indefinite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5" fill="hold">
                            <p:stCondLst>
                              <p:cond delay="500"/>
                            </p:stCondLst>
                            <p:childTnLst>
                              <p:par>
                                <p:cTn id="5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1000"/>
                            </p:stCondLst>
                            <p:childTnLst>
                              <p:par>
                                <p:cTn id="5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1500"/>
                            </p:stCondLst>
                            <p:childTnLst>
                              <p:par>
                                <p:cTn id="5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2000"/>
                            </p:stCondLst>
                            <p:childTnLst>
                              <p:par>
                                <p:cTn id="5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1" fill="hold">
                      <p:stCondLst>
                        <p:cond delay="indefinite"/>
                      </p:stCondLst>
                      <p:childTnLst>
                        <p:par>
                          <p:cTn id="582" fill="hold">
                            <p:stCondLst>
                              <p:cond delay="0"/>
                            </p:stCondLst>
                            <p:childTnLst>
                              <p:par>
                                <p:cTn id="58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6" fill="hold">
                      <p:stCondLst>
                        <p:cond delay="indefinite"/>
                      </p:stCondLst>
                      <p:childTnLst>
                        <p:par>
                          <p:cTn id="587" fill="hold">
                            <p:stCondLst>
                              <p:cond delay="0"/>
                            </p:stCondLst>
                            <p:childTnLst>
                              <p:par>
                                <p:cTn id="5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4" fill="hold">
                      <p:stCondLst>
                        <p:cond delay="indefinite"/>
                      </p:stCondLst>
                      <p:childTnLst>
                        <p:par>
                          <p:cTn id="595" fill="hold">
                            <p:stCondLst>
                              <p:cond delay="0"/>
                            </p:stCondLst>
                            <p:childTnLst>
                              <p:par>
                                <p:cTn id="5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9" fill="hold">
                      <p:stCondLst>
                        <p:cond delay="indefinite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3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4" fill="hold">
                      <p:stCondLst>
                        <p:cond delay="indefinite"/>
                      </p:stCondLst>
                      <p:childTnLst>
                        <p:par>
                          <p:cTn id="605" fill="hold">
                            <p:stCondLst>
                              <p:cond delay="0"/>
                            </p:stCondLst>
                            <p:childTnLst>
                              <p:par>
                                <p:cTn id="6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8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0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3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0" grpId="1"/>
      <p:bldP spid="151" grpId="0"/>
      <p:bldP spid="152" grpId="0"/>
      <p:bldP spid="153" grpId="0"/>
      <p:bldP spid="153" grpId="1"/>
      <p:bldP spid="154" grpId="0"/>
      <p:bldP spid="155" grpId="0"/>
      <p:bldP spid="156" grpId="0"/>
      <p:bldP spid="164" grpId="0"/>
      <p:bldP spid="164" grpId="1"/>
      <p:bldP spid="164" grpId="2"/>
      <p:bldP spid="164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flipV="1">
            <a:off x="3276000" y="2087914"/>
            <a:ext cx="2748992" cy="332974"/>
          </a:xfrm>
          <a:prstGeom prst="bentConnector3">
            <a:avLst>
              <a:gd name="adj1" fmla="val 105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4540101" y="1620089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0101" y="1620089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Přímá spojnice 100"/>
          <p:cNvCxnSpPr/>
          <p:nvPr/>
        </p:nvCxnSpPr>
        <p:spPr bwMode="auto">
          <a:xfrm>
            <a:off x="3274252" y="2390939"/>
            <a:ext cx="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638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3228683" y="4988790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3225159" y="4989600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4305600" y="4989600"/>
            <a:ext cx="72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728581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0.19514 -0.00255 " pathEditMode="relative" rAng="0" ptsTypes="AA">
                                      <p:cBhvr>
                                        <p:cTn id="293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000"/>
                            </p:stCondLst>
                            <p:childTnLst>
                              <p:par>
                                <p:cTn id="29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6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>
                      <p:stCondLst>
                        <p:cond delay="indefinite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1500"/>
                            </p:stCondLst>
                            <p:childTnLst>
                              <p:par>
                                <p:cTn id="5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2000"/>
                            </p:stCondLst>
                            <p:childTnLst>
                              <p:par>
                                <p:cTn id="5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0" fill="hold">
                      <p:stCondLst>
                        <p:cond delay="indefinite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5" fill="hold">
                      <p:stCondLst>
                        <p:cond delay="indefinite"/>
                      </p:stCondLst>
                      <p:childTnLst>
                        <p:par>
                          <p:cTn id="576" fill="hold">
                            <p:stCondLst>
                              <p:cond delay="0"/>
                            </p:stCondLst>
                            <p:childTnLst>
                              <p:par>
                                <p:cTn id="5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9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0" fill="hold">
                      <p:stCondLst>
                        <p:cond delay="indefinite"/>
                      </p:stCondLst>
                      <p:childTnLst>
                        <p:par>
                          <p:cTn id="581" fill="hold">
                            <p:stCondLst>
                              <p:cond delay="0"/>
                            </p:stCondLst>
                            <p:childTnLst>
                              <p:par>
                                <p:cTn id="5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4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6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9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>
                      <p:stCondLst>
                        <p:cond delay="indefinite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700808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71173" y="168967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173" y="1689676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185020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19481" y="279200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Celá čísla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34929" y="2225521"/>
            <a:ext cx="4391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Narýsuj si číselnou osu</a:t>
            </a:r>
            <a:r>
              <a:rPr lang="cs-CZ" sz="2800" dirty="0" smtClean="0"/>
              <a:t>:</a:t>
            </a:r>
            <a:r>
              <a:rPr lang="cs-CZ" b="1" dirty="0" smtClean="0"/>
              <a:t> </a:t>
            </a:r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08228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293826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295883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295883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293828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19028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19028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19028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19028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19028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19028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19028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19028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19028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19028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19028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19028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19028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19028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19028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19028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19028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19028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19028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1238792" y="942850"/>
            <a:ext cx="7733782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obrazu každého přirozeného čísla na číselné ose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přiřadit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obraz souměrný podle obrazu čísla nula.</a:t>
            </a:r>
          </a:p>
        </p:txBody>
      </p:sp>
      <p:sp>
        <p:nvSpPr>
          <p:cNvPr id="93" name="Rectangle 16"/>
          <p:cNvSpPr>
            <a:spLocks noChangeArrowheads="1"/>
          </p:cNvSpPr>
          <p:nvPr/>
        </p:nvSpPr>
        <p:spPr bwMode="auto">
          <a:xfrm>
            <a:off x="607470" y="4656435"/>
            <a:ext cx="808074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Říkáme, že ke každému přirozenému číslu přiřazujeme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opačné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4" name="Rectangle 27"/>
          <p:cNvSpPr>
            <a:spLocks noChangeArrowheads="1"/>
          </p:cNvSpPr>
          <p:nvPr/>
        </p:nvSpPr>
        <p:spPr bwMode="auto">
          <a:xfrm>
            <a:off x="1439956" y="5528598"/>
            <a:ext cx="662907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číslu     existuje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opačné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     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5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3996000" y="6228000"/>
            <a:ext cx="79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7" name="TextovéPole 96"/>
          <p:cNvSpPr txBox="1"/>
          <p:nvPr/>
        </p:nvSpPr>
        <p:spPr>
          <a:xfrm>
            <a:off x="2556000" y="6228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8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3996000" y="6228000"/>
            <a:ext cx="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- 5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3996000" y="6228000"/>
            <a:ext cx="88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- 8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2736000" y="5472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5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6732000" y="5472804"/>
            <a:ext cx="79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- 3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2736000" y="5472000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3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2736000" y="5470069"/>
            <a:ext cx="55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8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6732000" y="5473445"/>
            <a:ext cx="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- 5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6732000" y="5472000"/>
            <a:ext cx="88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- 8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21582" y="6300000"/>
            <a:ext cx="925252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Říkáme, že číslo     a číslo        jsou čísla navzájem opačná.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louk 12"/>
          <p:cNvSpPr/>
          <p:nvPr/>
        </p:nvSpPr>
        <p:spPr bwMode="auto">
          <a:xfrm rot="10800000">
            <a:off x="3276000" y="2520000"/>
            <a:ext cx="216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Oblouk 106"/>
          <p:cNvSpPr/>
          <p:nvPr/>
        </p:nvSpPr>
        <p:spPr bwMode="auto">
          <a:xfrm rot="10800000">
            <a:off x="2556000" y="2520000"/>
            <a:ext cx="360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louk 107"/>
          <p:cNvSpPr/>
          <p:nvPr/>
        </p:nvSpPr>
        <p:spPr bwMode="auto">
          <a:xfrm rot="10800000">
            <a:off x="1476000" y="2520000"/>
            <a:ext cx="5760000" cy="1886489"/>
          </a:xfrm>
          <a:prstGeom prst="arc">
            <a:avLst>
              <a:gd name="adj1" fmla="val 10813196"/>
              <a:gd name="adj2" fmla="val 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69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12" grpId="0"/>
      <p:bldP spid="95" grpId="0"/>
      <p:bldP spid="95" grpId="1"/>
      <p:bldP spid="96" grpId="0"/>
      <p:bldP spid="96" grpId="1"/>
      <p:bldP spid="97" grpId="0"/>
      <p:bldP spid="97" grpId="1"/>
      <p:bldP spid="98" grpId="0"/>
      <p:bldP spid="99" grpId="0"/>
      <p:bldP spid="99" grpId="1"/>
      <p:bldP spid="100" grpId="0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5" grpId="0"/>
      <p:bldP spid="105" grpId="1"/>
      <p:bldP spid="106" grpId="0"/>
      <p:bldP spid="13" grpId="0" animBg="1"/>
      <p:bldP spid="107" grpId="0" animBg="1"/>
      <p:bldP spid="10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700808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5936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1700808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185604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195000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26997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269979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2195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55577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555776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28438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2843808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26997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269979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6" y="2204864"/>
                <a:ext cx="2519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6" y="2204864"/>
                <a:ext cx="2519032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6" y="3644864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3644864"/>
                <a:ext cx="2195000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1999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9"/>
                <a:ext cx="778875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9999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2000"/>
                <a:ext cx="1113317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596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6000" y="972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559999" y="971998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1998"/>
                <a:ext cx="1113317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72274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722747" cy="791765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222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0958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09583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38519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3851920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3491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349188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63589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635896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139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13995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0679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06794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4633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03648" y="722055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Počítání se závorkami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051720" y="180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1800000"/>
                <a:ext cx="238514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320000" y="180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800000"/>
                <a:ext cx="916918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052000" y="252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2520000"/>
                <a:ext cx="2385140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319771" y="252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2520000"/>
                <a:ext cx="916918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052000" y="414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140000"/>
                <a:ext cx="2385140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320000" y="414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140000"/>
                <a:ext cx="916918" cy="67710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052000" y="486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860000"/>
                <a:ext cx="2385140" cy="67710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19771" y="486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4860000"/>
                <a:ext cx="916918" cy="67710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0" y="3204000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b="1" dirty="0" smtClean="0"/>
              <a:t>Pokud jsou znaménka v závorce a před ní shodná,</a:t>
            </a:r>
            <a:br>
              <a:rPr lang="cs-CZ" sz="2700" b="1" dirty="0" smtClean="0"/>
            </a:br>
            <a:r>
              <a:rPr lang="cs-CZ" sz="2700" b="1" dirty="0" smtClean="0"/>
              <a:t>je po odstranění závorky před číslem znaménko plus.</a:t>
            </a:r>
            <a:endParaRPr lang="cs-CZ" sz="27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5760000"/>
            <a:ext cx="9143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Pokud jsou znaménka v závorce a před ní rozdílná,</a:t>
            </a:r>
            <a:br>
              <a:rPr lang="cs-CZ" sz="2600" b="1" dirty="0" smtClean="0"/>
            </a:br>
            <a:r>
              <a:rPr lang="cs-CZ" sz="2600" b="1" dirty="0" smtClean="0"/>
              <a:t>je po odstranění závorky před číslem znaménko mínus.</a:t>
            </a:r>
            <a:endParaRPr lang="cs-CZ" sz="2600" b="1" dirty="0"/>
          </a:p>
        </p:txBody>
      </p:sp>
      <p:sp>
        <p:nvSpPr>
          <p:cNvPr id="46" name="Obdélník 45"/>
          <p:cNvSpPr/>
          <p:nvPr/>
        </p:nvSpPr>
        <p:spPr>
          <a:xfrm>
            <a:off x="1403419" y="1193501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/>
              <a:t>Závorky odstraňujeme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6188945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12" grpId="0"/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57200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𝟐𝟏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40467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0089" y="9026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3492000" y="3960000"/>
            <a:ext cx="3889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6"/>
              <p:cNvSpPr>
                <a:spLocks noChangeArrowheads="1"/>
              </p:cNvSpPr>
              <p:nvPr/>
            </p:nvSpPr>
            <p:spPr bwMode="auto">
              <a:xfrm>
                <a:off x="3060000" y="4500000"/>
                <a:ext cx="3240558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60000" y="4500000"/>
                <a:ext cx="3240558" cy="576262"/>
              </a:xfrm>
              <a:prstGeom prst="rect">
                <a:avLst/>
              </a:prstGeom>
              <a:blipFill rotWithShape="0">
                <a:blip r:embed="rId2"/>
                <a:stretch>
                  <a:fillRect l="-6767" t="-30526" r="-5451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0" y="4968000"/>
            <a:ext cx="9108281" cy="18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různá znaménka, určíme výsledek tak, že odečteme absolutní hodnoty </a:t>
            </a:r>
            <a:r>
              <a:rPr lang="cs-CZ" altLang="cs-CZ" sz="2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čísel </a:t>
            </a: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větší menší) a ve výsledku napíšeme znaménko</a:t>
            </a:r>
            <a:r>
              <a:rPr lang="cs-CZ" altLang="cs-CZ" sz="2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které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před číslem s větší absolutní hodnotou.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25"/>
              <p:cNvSpPr>
                <a:spLocks noChangeArrowheads="1"/>
              </p:cNvSpPr>
              <p:nvPr/>
            </p:nvSpPr>
            <p:spPr bwMode="auto">
              <a:xfrm>
                <a:off x="3564000" y="1800000"/>
                <a:ext cx="2912562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4000" y="1800000"/>
                <a:ext cx="2912562" cy="576262"/>
              </a:xfrm>
              <a:prstGeom prst="rect">
                <a:avLst/>
              </a:prstGeom>
              <a:blipFill rotWithShape="0">
                <a:blip r:embed="rId3"/>
                <a:stretch>
                  <a:fillRect l="-7547" t="-29474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26"/>
              <p:cNvSpPr>
                <a:spLocks noChangeArrowheads="1"/>
              </p:cNvSpPr>
              <p:nvPr/>
            </p:nvSpPr>
            <p:spPr bwMode="auto">
              <a:xfrm>
                <a:off x="3132000" y="2340000"/>
                <a:ext cx="4610100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</m:t>
                    </m:r>
                  </m:oMath>
                </a14:m>
                <a:r>
                  <a:rPr lang="cs-CZ" altLang="cs-CZ" sz="12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000" y="2340000"/>
                <a:ext cx="4610100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4762" t="-30851" b="-574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0" y="2880000"/>
            <a:ext cx="9143999" cy="125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stejná znaménka, určíme výsledek tak, že znaménko opíšeme a sečteme absolutní hodnoty čísel. </a:t>
            </a:r>
          </a:p>
        </p:txBody>
      </p:sp>
    </p:spTree>
    <p:extLst>
      <p:ext uri="{BB962C8B-B14F-4D97-AF65-F5344CB8AC3E}">
        <p14:creationId xmlns:p14="http://schemas.microsoft.com/office/powerpoint/2010/main" val="29169826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95591" y="180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196000" y="288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417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Násobíme-li 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Násobíme-li 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087938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2555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25555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235046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2350467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321816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3218163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13184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5" y="2204864"/>
                <a:ext cx="314659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5" y="2204864"/>
                <a:ext cx="3146599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5" y="3644864"/>
                <a:ext cx="282256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3644864"/>
                <a:ext cx="282256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31105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3110598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31105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311059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953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95374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8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81243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812430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3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blipFill rotWithShape="0">
                <a:blip r:embed="rId24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21608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216083" cy="791765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399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39526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395265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860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860032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860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86003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198059" y="900000"/>
                <a:ext cx="11683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98059" y="900000"/>
                <a:ext cx="1168313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198059" y="900000"/>
                <a:ext cx="15212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98059" y="900000"/>
                <a:ext cx="1521229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𝟐𝟔𝟒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5152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515221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4890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548372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r="-200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112057" y="2255970"/>
            <a:ext cx="575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863392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71138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83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2787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745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6121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612152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770889" y="2255970"/>
            <a:ext cx="575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529463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39138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383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7515631" y="2255970"/>
                <a:ext cx="6567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1" y="2255970"/>
                <a:ext cx="656769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124895" y="5066020"/>
            <a:ext cx="48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32946" y="5066020"/>
            <a:ext cx="451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643186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86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071756" y="5066020"/>
                <a:ext cx="645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6" y="5066020"/>
                <a:ext cx="645795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821172" y="5066020"/>
            <a:ext cx="371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614286" y="5066020"/>
            <a:ext cx="321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5391383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383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6457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645796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04972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1358600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 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-25524" y="4231289"/>
            <a:ext cx="9143998" cy="114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násobenými 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0" y="5387349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násobenými 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sudý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605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528046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3605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5528046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1682618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1213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907911" y="1800000"/>
            <a:ext cx="86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907911" y="2880000"/>
            <a:ext cx="863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475801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801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15977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907911" y="1800000"/>
            <a:ext cx="86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1" y="1800000"/>
                <a:ext cx="612152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907911" y="2880000"/>
            <a:ext cx="863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47565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612154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6001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Dělíme-li 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Dělíme-li 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821681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1" y="2160000"/>
                <a:ext cx="310818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1" y="2160000"/>
                <a:ext cx="3108181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33006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330069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245570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2455706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33273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3327360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491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4918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6" y="2204864"/>
                <a:ext cx="2951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6" y="2204864"/>
                <a:ext cx="2951080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5" y="2924864"/>
                <a:ext cx="306715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2924864"/>
                <a:ext cx="3067150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5" y="3644864"/>
                <a:ext cx="289220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3644864"/>
                <a:ext cx="289220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5" y="5084864"/>
                <a:ext cx="306714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5084864"/>
                <a:ext cx="3067149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4572000" y="5804864"/>
                <a:ext cx="3635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5804864"/>
                <a:ext cx="3635160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9711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971124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164000" y="900000"/>
                <a:ext cx="51342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4000" y="900000"/>
                <a:ext cx="513425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78533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785331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9410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941037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50947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509471" cy="79176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0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53110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531101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3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72274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722747" cy="791765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94756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29208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29208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𝟏𝟔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22818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𝟏𝟑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22818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begChr m:val="["/>
                          <m:endChr m:val="]"/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e>
                          </m:d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[−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]:(−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59999" y="900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00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 r="-3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59314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314" y="900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5502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550274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8629" y="900000"/>
                <a:ext cx="8365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8629" y="900000"/>
                <a:ext cx="83651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8769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876951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24416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Dělení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37586" y="2255970"/>
            <a:ext cx="637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863392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3955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18762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4184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418443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607593" y="2255970"/>
            <a:ext cx="738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529463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22007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7515632" y="2255970"/>
                <a:ext cx="4704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2" y="2255970"/>
                <a:ext cx="47045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914237" y="5066020"/>
            <a:ext cx="698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32946" y="5066020"/>
            <a:ext cx="451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467544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071757" y="5066020"/>
                <a:ext cx="3946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7" y="5066020"/>
                <a:ext cx="394608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596933" y="5066020"/>
            <a:ext cx="595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614286" y="5066020"/>
            <a:ext cx="321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5220072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3723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372328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00430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9712" y="124131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2144391" y="891678"/>
            <a:ext cx="5688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Slouží k vyjádření změny počtu prvků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a </a:t>
            </a:r>
            <a:r>
              <a:rPr lang="cs-CZ" altLang="cs-CZ" sz="2400" b="1" dirty="0"/>
              <a:t>jejich porovnávání.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85" y="1829738"/>
            <a:ext cx="607200" cy="396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21" y="1915812"/>
            <a:ext cx="874172" cy="396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85" y="1996601"/>
            <a:ext cx="2868867" cy="3960000"/>
          </a:xfrm>
          <a:prstGeom prst="rect">
            <a:avLst/>
          </a:prstGeom>
        </p:spPr>
      </p:pic>
      <p:sp>
        <p:nvSpPr>
          <p:cNvPr id="92" name="Obdélník 91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změny výše konta v bance apod.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</a:t>
            </a:r>
            <a:r>
              <a:rPr lang="cs-CZ" altLang="cs-CZ" sz="2400" b="1" dirty="0">
                <a:solidFill>
                  <a:schemeClr val="bg1"/>
                </a:solidFill>
              </a:rPr>
              <a:t>změny výše konta v bance apod.</a:t>
            </a:r>
          </a:p>
        </p:txBody>
      </p:sp>
      <p:sp>
        <p:nvSpPr>
          <p:cNvPr id="93" name="Obdélník 92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Například změny stavu hladin řek, </a:t>
            </a:r>
            <a:r>
              <a:rPr lang="cs-CZ" altLang="cs-CZ" sz="2400" b="1" dirty="0">
                <a:solidFill>
                  <a:schemeClr val="bg1"/>
                </a:solidFill>
              </a:rPr>
              <a:t>změny teplot vzduchu, změny výše konta v bance apod.</a:t>
            </a:r>
          </a:p>
        </p:txBody>
      </p:sp>
    </p:spTree>
    <p:extLst>
      <p:ext uri="{BB962C8B-B14F-4D97-AF65-F5344CB8AC3E}">
        <p14:creationId xmlns:p14="http://schemas.microsoft.com/office/powerpoint/2010/main" val="541112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2" grpId="0"/>
      <p:bldP spid="14" grpId="0"/>
      <p:bldP spid="14" grpId="1"/>
      <p:bldP spid="93" grpId="0"/>
      <p:bldP spid="9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071091" y="560477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334568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24504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260285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 sz="2400" b="1">
              <a:cs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20000" y="1988840"/>
            <a:ext cx="3131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3200" b="1" dirty="0">
                <a:solidFill>
                  <a:srgbClr val="FF3300"/>
                </a:solidFill>
                <a:cs typeface="Arial" panose="020B0604020202020204" pitchFamily="34" charset="0"/>
              </a:rPr>
              <a:t>Zapamatuj si: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2"/>
              <p:cNvSpPr txBox="1">
                <a:spLocks noChangeArrowheads="1"/>
              </p:cNvSpPr>
              <p:nvPr/>
            </p:nvSpPr>
            <p:spPr bwMode="auto">
              <a:xfrm>
                <a:off x="720000" y="3240000"/>
                <a:ext cx="863327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sz="48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240000"/>
                <a:ext cx="863327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24"/>
              <p:cNvSpPr txBox="1">
                <a:spLocks noChangeArrowheads="1"/>
              </p:cNvSpPr>
              <p:nvPr/>
            </p:nvSpPr>
            <p:spPr bwMode="auto">
              <a:xfrm>
                <a:off x="720001" y="2700000"/>
                <a:ext cx="704782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znaménka (</a:t>
                </a:r>
                <a14:m>
                  <m:oMath xmlns:m="http://schemas.openxmlformats.org/officeDocument/2006/math">
                    <m:r>
                      <a:rPr lang="cs-CZ" altLang="cs-CZ" sz="2400" b="1" i="0" smtClean="0">
                        <a:solidFill>
                          <a:srgbClr val="33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2400" b="1" i="1" smtClean="0">
                        <a:solidFill>
                          <a:srgbClr val="333399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) </a:t>
                </a:r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a (</a:t>
                </a: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 </m:t>
                    </m:r>
                  </m:oMath>
                </a14:m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) </a:t>
                </a:r>
                <a:r>
                  <a:rPr lang="cs-CZ" altLang="cs-CZ" sz="2400" b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samotnému číslu patří</a:t>
                </a:r>
                <a:endParaRPr lang="cs-CZ" altLang="cs-CZ" sz="2400" b="1" dirty="0">
                  <a:solidFill>
                    <a:srgbClr val="FF33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1" y="2700000"/>
                <a:ext cx="7047826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2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1872000" y="3456000"/>
            <a:ext cx="22679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i="1" dirty="0">
                <a:cs typeface="Arial" panose="020B0604020202020204" pitchFamily="34" charset="0"/>
              </a:rPr>
              <a:t>(čti: </a:t>
            </a:r>
            <a:r>
              <a:rPr lang="cs-CZ" altLang="cs-CZ" sz="2400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minus </a:t>
            </a:r>
            <a:r>
              <a:rPr lang="cs-CZ" alt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tři</a:t>
            </a:r>
            <a:r>
              <a:rPr lang="cs-CZ" altLang="cs-CZ" sz="2400" b="1" i="1" dirty="0" smtClean="0">
                <a:cs typeface="Arial" panose="020B0604020202020204" pitchFamily="34" charset="0"/>
              </a:rPr>
              <a:t>)</a:t>
            </a:r>
            <a:endParaRPr lang="cs-CZ" altLang="cs-CZ" sz="2400" b="1" i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4860000" y="3240000"/>
                <a:ext cx="948685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sz="48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00" y="3240000"/>
                <a:ext cx="948685" cy="83099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6048001" y="3456000"/>
            <a:ext cx="212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i="1" dirty="0">
                <a:cs typeface="Arial" panose="020B0604020202020204" pitchFamily="34" charset="0"/>
              </a:rPr>
              <a:t>(čti:</a:t>
            </a:r>
            <a:r>
              <a:rPr lang="cs-CZ" altLang="cs-CZ" sz="2400" b="1" i="1" dirty="0">
                <a:solidFill>
                  <a:schemeClr val="hlink"/>
                </a:solidFill>
                <a:cs typeface="Arial" panose="020B0604020202020204" pitchFamily="34" charset="0"/>
              </a:rPr>
              <a:t> </a:t>
            </a:r>
            <a:r>
              <a:rPr lang="cs-CZ" altLang="cs-CZ" sz="2400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plus </a:t>
            </a:r>
            <a:r>
              <a:rPr lang="cs-CZ" alt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tři</a:t>
            </a:r>
            <a:r>
              <a:rPr lang="cs-CZ" altLang="cs-CZ" sz="2400" b="1" i="1" dirty="0" smtClean="0">
                <a:cs typeface="Arial" panose="020B0604020202020204" pitchFamily="34" charset="0"/>
              </a:rPr>
              <a:t>)</a:t>
            </a:r>
            <a:endParaRPr lang="cs-CZ" altLang="cs-CZ" sz="2400" b="1" i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32"/>
              <p:cNvSpPr txBox="1">
                <a:spLocks noChangeArrowheads="1"/>
              </p:cNvSpPr>
              <p:nvPr/>
            </p:nvSpPr>
            <p:spPr bwMode="auto">
              <a:xfrm>
                <a:off x="720000" y="4320000"/>
                <a:ext cx="8316496" cy="954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3200" b="1" i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je od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3200" b="1" i="1" dirty="0" smtClean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právě tak rozdílné, jako </a:t>
                </a:r>
                <a:r>
                  <a:rPr lang="cs-CZ" altLang="cs-CZ" sz="24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cs-CZ" altLang="cs-CZ" sz="24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i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pod nulou a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i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nad nulou na </a:t>
                </a:r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teploměru.</a:t>
                </a:r>
                <a:endParaRPr lang="cs-CZ" altLang="cs-CZ" sz="2400" b="1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Text 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320000"/>
                <a:ext cx="8316496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147" r="-73" b="-147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Box 33"/>
              <p:cNvSpPr txBox="1">
                <a:spLocks noChangeArrowheads="1"/>
              </p:cNvSpPr>
              <p:nvPr/>
            </p:nvSpPr>
            <p:spPr bwMode="auto">
              <a:xfrm>
                <a:off x="720000" y="5580000"/>
                <a:ext cx="6841008" cy="57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Pouhý zápis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značí</a:t>
                </a:r>
                <a:r>
                  <a:rPr lang="cs-CZ" altLang="cs-CZ" sz="2400" b="1" dirty="0">
                    <a:solidFill>
                      <a:srgbClr val="333399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3200" b="1" i="1" dirty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, </a:t>
                </a:r>
                <a:r>
                  <a:rPr lang="cs-CZ" altLang="cs-CZ" sz="2400" b="1" dirty="0">
                    <a:cs typeface="Arial" panose="020B0604020202020204" pitchFamily="34" charset="0"/>
                  </a:rPr>
                  <a:t>stejně jako výrazem</a:t>
                </a:r>
              </a:p>
            </p:txBody>
          </p:sp>
        </mc:Choice>
        <mc:Fallback xmlns="">
          <p:sp>
            <p:nvSpPr>
              <p:cNvPr id="26" name="Text 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5580000"/>
                <a:ext cx="6841008" cy="573427"/>
              </a:xfrm>
              <a:prstGeom prst="rect">
                <a:avLst/>
              </a:prstGeom>
              <a:blipFill rotWithShape="0">
                <a:blip r:embed="rId6"/>
                <a:stretch>
                  <a:fillRect l="-1337" r="-891" b="-202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34"/>
              <p:cNvSpPr txBox="1">
                <a:spLocks noChangeArrowheads="1"/>
              </p:cNvSpPr>
              <p:nvPr/>
            </p:nvSpPr>
            <p:spPr bwMode="auto">
              <a:xfrm>
                <a:off x="720001" y="6228000"/>
                <a:ext cx="78844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stupně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rozumíme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stupňů, tedy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stupně tepla.</a:t>
                </a:r>
                <a:endParaRPr lang="cs-CZ" altLang="cs-CZ" sz="2400" b="1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Text 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1" y="6228000"/>
                <a:ext cx="788444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155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94365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 build="p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51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219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20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304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439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𝟎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" y="112004"/>
            <a:ext cx="9144000" cy="666419"/>
          </a:xfrm>
        </p:spPr>
        <p:txBody>
          <a:bodyPr/>
          <a:lstStyle/>
          <a:p>
            <a:pPr algn="ctr"/>
            <a:r>
              <a:rPr lang="cs-CZ" b="1" dirty="0" smtClean="0"/>
              <a:t>Porovnávání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597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39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520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248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528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353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1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5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163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27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63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99556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35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435728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075512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471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155512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3113512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2699512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39512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979512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619512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59512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9512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39512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9512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473512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833512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193512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553512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4913512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5273512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5633512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993512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194393" y="842589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77" name="Přímá spojnice 76"/>
          <p:cNvCxnSpPr/>
          <p:nvPr/>
        </p:nvCxnSpPr>
        <p:spPr bwMode="auto">
          <a:xfrm flipH="1" flipV="1">
            <a:off x="8352000" y="1512000"/>
            <a:ext cx="0" cy="52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rot="5400000">
            <a:off x="8352368" y="64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rot="5400000">
            <a:off x="8352368" y="61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rot="5400000">
            <a:off x="8352368" y="57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 rot="5400000">
            <a:off x="8352368" y="54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 rot="5400000">
            <a:off x="8352368" y="50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rot="5400000">
            <a:off x="8352368" y="46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 rot="5400000">
            <a:off x="8350704" y="32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 rot="5400000">
            <a:off x="8352368" y="36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 rot="5400000">
            <a:off x="8350704" y="39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 rot="5400000">
            <a:off x="8350704" y="43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rot="5400000">
            <a:off x="8352368" y="288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 rot="5400000">
            <a:off x="8352368" y="252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 rot="5400000">
            <a:off x="8352368" y="216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 rot="5400000">
            <a:off x="8352368" y="180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rot="5400000">
            <a:off x="8352368" y="144000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7956368" y="392400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7884368" y="428400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7884368" y="464400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7884368" y="500400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7884368" y="536400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7884368" y="572400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884368" y="608400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-6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7884000" y="644400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25" name="TextovéPole 124"/>
          <p:cNvSpPr txBox="1"/>
          <p:nvPr/>
        </p:nvSpPr>
        <p:spPr>
          <a:xfrm>
            <a:off x="7956368" y="3563591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7956368" y="3203189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7956368" y="284400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28" name="TextovéPole 127"/>
          <p:cNvSpPr txBox="1"/>
          <p:nvPr/>
        </p:nvSpPr>
        <p:spPr>
          <a:xfrm>
            <a:off x="7956368" y="248400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7956368" y="212400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7956368" y="176400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7956368" y="140400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180000" y="5013152"/>
            <a:ext cx="3995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 smtClean="0"/>
              <a:t>Doplňte znak nerovnosti:</a:t>
            </a:r>
            <a:endParaRPr lang="cs-CZ" altLang="cs-CZ" sz="2400" b="1" dirty="0"/>
          </a:p>
        </p:txBody>
      </p:sp>
      <p:sp>
        <p:nvSpPr>
          <p:cNvPr id="139" name="Obdélník 138"/>
          <p:cNvSpPr/>
          <p:nvPr/>
        </p:nvSpPr>
        <p:spPr>
          <a:xfrm>
            <a:off x="5227234" y="4833152"/>
            <a:ext cx="850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-2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p:sp>
        <p:nvSpPr>
          <p:cNvPr id="140" name="Obdélník 139"/>
          <p:cNvSpPr/>
          <p:nvPr/>
        </p:nvSpPr>
        <p:spPr>
          <a:xfrm>
            <a:off x="6660000" y="4833152"/>
            <a:ext cx="874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4800" b="1" dirty="0" smtClean="0">
                <a:solidFill>
                  <a:srgbClr val="002060"/>
                </a:solidFill>
              </a:rPr>
              <a:t>-6</a:t>
            </a:r>
            <a:endParaRPr lang="cs-CZ" altLang="cs-CZ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4797152"/>
                <a:ext cx="71501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26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021652" cy="64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000" b="1" dirty="0" smtClean="0"/>
                  <a:t>                                                                                         </a:t>
                </a:r>
                <a:br>
                  <a:rPr lang="cs-CZ" altLang="cs-CZ" sz="2000" b="1" dirty="0" smtClean="0"/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tedy větší než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2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021652" cy="648000"/>
              </a:xfrm>
              <a:prstGeom prst="rect">
                <a:avLst/>
              </a:prstGeom>
              <a:blipFill rotWithShape="0">
                <a:blip r:embed="rId3"/>
                <a:stretch>
                  <a:fillRect l="-2024" b="-3962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" name="Rectangle 24"/>
          <p:cNvSpPr>
            <a:spLocks noChangeArrowheads="1"/>
          </p:cNvSpPr>
          <p:nvPr/>
        </p:nvSpPr>
        <p:spPr bwMode="auto">
          <a:xfrm>
            <a:off x="0" y="3060000"/>
            <a:ext cx="417514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Obě čísla jsou záporná 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vál 143"/>
          <p:cNvSpPr/>
          <p:nvPr/>
        </p:nvSpPr>
        <p:spPr bwMode="auto">
          <a:xfrm>
            <a:off x="2288049" y="2085290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ál 144"/>
          <p:cNvSpPr/>
          <p:nvPr/>
        </p:nvSpPr>
        <p:spPr bwMode="auto">
          <a:xfrm>
            <a:off x="7916551" y="5982840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25"/>
              <p:cNvSpPr>
                <a:spLocks noChangeArrowheads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Obraz čísla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leží více vpravo (nahoře) než obraz čísla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72000"/>
                <a:ext cx="7982866" cy="624819"/>
              </a:xfrm>
              <a:prstGeom prst="rect">
                <a:avLst/>
              </a:prstGeom>
              <a:blipFill rotWithShape="0">
                <a:blip r:embed="rId4"/>
                <a:stretch>
                  <a:fillRect l="-1527" t="-34951" b="-524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3276000" y="27809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 rot="10800000">
            <a:off x="324000" y="3132000"/>
            <a:ext cx="29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 rot="16200000">
            <a:off x="8810349" y="3919796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 rot="5400000">
            <a:off x="7694349" y="5400000"/>
            <a:ext cx="25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0" y="5517232"/>
            <a:ext cx="8129354" cy="12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 dvou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záporných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čísel je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to,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jehož 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obraz leží na číselné ose více </a:t>
            </a:r>
            <a:r>
              <a:rPr lang="cs-CZ" altLang="cs-CZ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</a:t>
            </a:r>
            <a:r>
              <a:rPr lang="cs-CZ" altLang="cs-CZ" sz="3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4" name="Ovál 83"/>
          <p:cNvSpPr/>
          <p:nvPr/>
        </p:nvSpPr>
        <p:spPr bwMode="auto">
          <a:xfrm>
            <a:off x="847271" y="2072553"/>
            <a:ext cx="539912" cy="72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ál 84"/>
          <p:cNvSpPr/>
          <p:nvPr/>
        </p:nvSpPr>
        <p:spPr bwMode="auto">
          <a:xfrm>
            <a:off x="7944000" y="4553976"/>
            <a:ext cx="720000" cy="540000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9501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4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000"/>
                            </p:stCondLst>
                            <p:childTnLst>
                              <p:par>
                                <p:cTn id="3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000"/>
                            </p:stCondLst>
                            <p:childTnLst>
                              <p:par>
                                <p:cTn id="3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1500"/>
                            </p:stCondLst>
                            <p:childTnLst>
                              <p:par>
                                <p:cTn id="3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000"/>
                            </p:stCondLst>
                            <p:childTnLst>
                              <p:par>
                                <p:cTn id="41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0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1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2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3" dur="250" autoRev="1" fill="remov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5" grpId="0"/>
      <p:bldP spid="139" grpId="0"/>
      <p:bldP spid="140" grpId="0"/>
      <p:bldP spid="10" grpId="0"/>
      <p:bldP spid="142" grpId="0"/>
      <p:bldP spid="143" grpId="0"/>
      <p:bldP spid="144" grpId="0" animBg="1"/>
      <p:bldP spid="145" grpId="0" animBg="1"/>
      <p:bldP spid="147" grpId="0"/>
      <p:bldP spid="151" grpId="0"/>
      <p:bldP spid="151" grpId="1"/>
      <p:bldP spid="84" grpId="0" animBg="1"/>
      <p:bldP spid="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8" y="1978290"/>
            <a:ext cx="835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Z daných čísel vypiš: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 Box 17"/>
              <p:cNvSpPr txBox="1">
                <a:spLocks noChangeArrowheads="1"/>
              </p:cNvSpPr>
              <p:nvPr/>
            </p:nvSpPr>
            <p:spPr bwMode="auto">
              <a:xfrm>
                <a:off x="0" y="2550708"/>
                <a:ext cx="914399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𝟑𝟏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</m:oMath>
                </a14:m>
                <a:r>
                  <a:rPr lang="cs-CZ" altLang="cs-CZ" sz="24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;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𝟐𝟑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𝟐𝟏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𝟐𝟗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𝟓𝟐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   −</m:t>
                    </m:r>
                    <m:r>
                      <a:rPr lang="cs-CZ" altLang="cs-CZ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𝟒𝟑</m:t>
                    </m:r>
                  </m:oMath>
                </a14:m>
                <a:endParaRPr lang="cs-CZ" altLang="cs-CZ" sz="2400" b="1" dirty="0">
                  <a:solidFill>
                    <a:srgbClr val="0070C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7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50708"/>
                <a:ext cx="9143999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33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 Box 18"/>
          <p:cNvSpPr txBox="1">
            <a:spLocks noChangeArrowheads="1"/>
          </p:cNvSpPr>
          <p:nvPr/>
        </p:nvSpPr>
        <p:spPr bwMode="auto">
          <a:xfrm>
            <a:off x="107057" y="3240000"/>
            <a:ext cx="42489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a) všechna celá kladná čísla</a:t>
            </a: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107057" y="3960000"/>
            <a:ext cx="4104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b) všechna přirozená čísla</a:t>
            </a:r>
          </a:p>
        </p:txBody>
      </p:sp>
      <p:sp>
        <p:nvSpPr>
          <p:cNvPr id="90" name="Text Box 20"/>
          <p:cNvSpPr txBox="1">
            <a:spLocks noChangeArrowheads="1"/>
          </p:cNvSpPr>
          <p:nvPr/>
        </p:nvSpPr>
        <p:spPr bwMode="auto">
          <a:xfrm>
            <a:off x="107057" y="4680000"/>
            <a:ext cx="3562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c) všechna celá čísla</a:t>
            </a:r>
          </a:p>
        </p:txBody>
      </p:sp>
      <p:sp>
        <p:nvSpPr>
          <p:cNvPr id="91" name="Text Box 21"/>
          <p:cNvSpPr txBox="1">
            <a:spLocks noChangeArrowheads="1"/>
          </p:cNvSpPr>
          <p:nvPr/>
        </p:nvSpPr>
        <p:spPr bwMode="auto">
          <a:xfrm>
            <a:off x="107057" y="5400000"/>
            <a:ext cx="46089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d) všechna celá záporná čísla</a:t>
            </a:r>
          </a:p>
        </p:txBody>
      </p:sp>
      <p:sp>
        <p:nvSpPr>
          <p:cNvPr id="92" name="Text Box 22"/>
          <p:cNvSpPr txBox="1">
            <a:spLocks noChangeArrowheads="1"/>
          </p:cNvSpPr>
          <p:nvPr/>
        </p:nvSpPr>
        <p:spPr bwMode="auto">
          <a:xfrm>
            <a:off x="107057" y="6120000"/>
            <a:ext cx="36728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>
                <a:cs typeface="Arial" panose="020B0604020202020204" pitchFamily="34" charset="0"/>
              </a:rPr>
              <a:t>e) všechna kladná čísla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3204000"/>
                <a:ext cx="18002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204000"/>
                <a:ext cx="1800200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017"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3960000"/>
                <a:ext cx="18002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960000"/>
                <a:ext cx="1800200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017"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4140000" y="4680000"/>
                <a:ext cx="48964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𝟐𝟗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𝟒𝟑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40000" y="4680000"/>
                <a:ext cx="4896496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5400000"/>
                <a:ext cx="504909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𝟐𝟗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𝟒𝟑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5400000"/>
                <a:ext cx="5049092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4680000" y="6120000"/>
                <a:ext cx="21989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; 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6120000"/>
                <a:ext cx="2198900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33" b="-1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94292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70491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Určete absolutní hodnotu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24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𝟏𝟏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240000"/>
                <a:ext cx="1512168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604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1115616" y="3960000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960000"/>
                <a:ext cx="1512168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604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1115615" y="4680000"/>
                <a:ext cx="171044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𝟕𝟖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5" y="4680000"/>
                <a:ext cx="1710443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5338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704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𝟑𝟐𝟒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88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26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𝟕𝟖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254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𝟑𝟐𝟒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20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17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3200</TotalTime>
  <Words>2819</Words>
  <Application>Microsoft Office PowerPoint</Application>
  <PresentationFormat>Předvádění na obrazovce (4:3)</PresentationFormat>
  <Paragraphs>986</Paragraphs>
  <Slides>37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37</vt:i4>
      </vt:variant>
    </vt:vector>
  </HeadingPairs>
  <TitlesOfParts>
    <vt:vector size="38" baseType="lpstr">
      <vt:lpstr>Prezentace školení zaměstnanců</vt:lpstr>
      <vt:lpstr>Celá čísla - opakování</vt:lpstr>
      <vt:lpstr>Celá čísla</vt:lpstr>
      <vt:lpstr>Celá čísla</vt:lpstr>
      <vt:lpstr>Celá čísla</vt:lpstr>
      <vt:lpstr>Celá čísla</vt:lpstr>
      <vt:lpstr>Absolutní hodnota</vt:lpstr>
      <vt:lpstr>Porovnávání celých čísel</vt:lpstr>
      <vt:lpstr>Celá čísla</vt:lpstr>
      <vt:lpstr>Celá čísla</vt:lpstr>
      <vt:lpstr>Celá čísla</vt:lpstr>
      <vt:lpstr>Celá čísla</vt:lpstr>
      <vt:lpstr>Celá čísla shrnutí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 shrnutí</vt:lpstr>
      <vt:lpstr>Násobení celých čísel</vt:lpstr>
      <vt:lpstr>Násobení celých čísel</vt:lpstr>
      <vt:lpstr>Násobení celých čísel</vt:lpstr>
      <vt:lpstr>Násobení celých čísel</vt:lpstr>
      <vt:lpstr>Násobení celých čísel shrnutí</vt:lpstr>
      <vt:lpstr>Násobení celých čísel  shrnutí</vt:lpstr>
      <vt:lpstr>Dělení celých čísel</vt:lpstr>
      <vt:lpstr>Dělení celých čísel</vt:lpstr>
      <vt:lpstr>Dělení celých čísel</vt:lpstr>
      <vt:lpstr>Dělení celých čísel</vt:lpstr>
      <vt:lpstr>Dělení celých čísel</vt:lpstr>
      <vt:lpstr>Dělení celých čísel shrnutí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302</cp:revision>
  <dcterms:created xsi:type="dcterms:W3CDTF">2012-01-02T08:14:14Z</dcterms:created>
  <dcterms:modified xsi:type="dcterms:W3CDTF">2020-10-11T09:35:14Z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