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56"/>
  </p:notesMasterIdLst>
  <p:handoutMasterIdLst>
    <p:handoutMasterId r:id="rId57"/>
  </p:handoutMasterIdLst>
  <p:sldIdLst>
    <p:sldId id="256" r:id="rId2"/>
    <p:sldId id="257" r:id="rId3"/>
    <p:sldId id="258" r:id="rId4"/>
    <p:sldId id="264" r:id="rId5"/>
    <p:sldId id="268" r:id="rId6"/>
    <p:sldId id="269" r:id="rId7"/>
    <p:sldId id="270" r:id="rId8"/>
    <p:sldId id="272" r:id="rId9"/>
    <p:sldId id="271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3" r:id="rId30"/>
    <p:sldId id="294" r:id="rId31"/>
    <p:sldId id="295" r:id="rId32"/>
    <p:sldId id="296" r:id="rId33"/>
    <p:sldId id="298" r:id="rId34"/>
    <p:sldId id="299" r:id="rId35"/>
    <p:sldId id="300" r:id="rId36"/>
    <p:sldId id="301" r:id="rId37"/>
    <p:sldId id="302" r:id="rId38"/>
    <p:sldId id="303" r:id="rId39"/>
    <p:sldId id="304" r:id="rId40"/>
    <p:sldId id="305" r:id="rId41"/>
    <p:sldId id="306" r:id="rId42"/>
    <p:sldId id="307" r:id="rId43"/>
    <p:sldId id="308" r:id="rId44"/>
    <p:sldId id="309" r:id="rId45"/>
    <p:sldId id="310" r:id="rId46"/>
    <p:sldId id="311" r:id="rId47"/>
    <p:sldId id="312" r:id="rId48"/>
    <p:sldId id="313" r:id="rId49"/>
    <p:sldId id="314" r:id="rId50"/>
    <p:sldId id="315" r:id="rId51"/>
    <p:sldId id="316" r:id="rId52"/>
    <p:sldId id="317" r:id="rId53"/>
    <p:sldId id="318" r:id="rId54"/>
    <p:sldId id="319" r:id="rId55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3399"/>
    <a:srgbClr val="72F828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>
        <p:scale>
          <a:sx n="83" d="100"/>
          <a:sy n="83" d="100"/>
        </p:scale>
        <p:origin x="-72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3" Type="http://schemas.openxmlformats.org/officeDocument/2006/relationships/image" Target="../media/image77.wmf"/><Relationship Id="rId7" Type="http://schemas.openxmlformats.org/officeDocument/2006/relationships/image" Target="../media/image81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Relationship Id="rId6" Type="http://schemas.openxmlformats.org/officeDocument/2006/relationships/image" Target="../media/image80.wmf"/><Relationship Id="rId5" Type="http://schemas.openxmlformats.org/officeDocument/2006/relationships/image" Target="../media/image79.wmf"/><Relationship Id="rId4" Type="http://schemas.openxmlformats.org/officeDocument/2006/relationships/image" Target="../media/image7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0409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3493797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40697118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6683739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7072016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6683739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7072016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1478765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2004709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76044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881241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42805699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1478765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5587182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1478765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5587182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1650604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973503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406895895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66357863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228367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006219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4680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563416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686382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5691565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557708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5634166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68638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106.png"/><Relationship Id="rId7" Type="http://schemas.openxmlformats.org/officeDocument/2006/relationships/image" Target="../media/image110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Relationship Id="rId9" Type="http://schemas.openxmlformats.org/officeDocument/2006/relationships/image" Target="../media/image1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10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0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26" Type="http://schemas.openxmlformats.org/officeDocument/2006/relationships/image" Target="../media/image35.png"/><Relationship Id="rId3" Type="http://schemas.openxmlformats.org/officeDocument/2006/relationships/image" Target="../media/image12.png"/><Relationship Id="rId21" Type="http://schemas.openxmlformats.org/officeDocument/2006/relationships/image" Target="../media/image30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5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5.png"/><Relationship Id="rId20" Type="http://schemas.openxmlformats.org/officeDocument/2006/relationships/image" Target="../media/image29.png"/><Relationship Id="rId29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24" Type="http://schemas.openxmlformats.org/officeDocument/2006/relationships/image" Target="../media/image33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23" Type="http://schemas.openxmlformats.org/officeDocument/2006/relationships/image" Target="../media/image32.png"/><Relationship Id="rId28" Type="http://schemas.openxmlformats.org/officeDocument/2006/relationships/image" Target="../media/image37.png"/><Relationship Id="rId10" Type="http://schemas.openxmlformats.org/officeDocument/2006/relationships/image" Target="../media/image19.png"/><Relationship Id="rId19" Type="http://schemas.openxmlformats.org/officeDocument/2006/relationships/image" Target="../media/image28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Relationship Id="rId22" Type="http://schemas.openxmlformats.org/officeDocument/2006/relationships/image" Target="../media/image31.png"/><Relationship Id="rId27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18" Type="http://schemas.openxmlformats.org/officeDocument/2006/relationships/image" Target="../media/image6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17" Type="http://schemas.openxmlformats.org/officeDocument/2006/relationships/image" Target="../media/image68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5" Type="http://schemas.openxmlformats.org/officeDocument/2006/relationships/image" Target="../media/image66.png"/><Relationship Id="rId10" Type="http://schemas.openxmlformats.org/officeDocument/2006/relationships/image" Target="../media/image61.png"/><Relationship Id="rId19" Type="http://schemas.openxmlformats.org/officeDocument/2006/relationships/image" Target="../media/image70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Relationship Id="rId14" Type="http://schemas.openxmlformats.org/officeDocument/2006/relationships/image" Target="../media/image6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png"/><Relationship Id="rId11" Type="http://schemas.openxmlformats.org/officeDocument/2006/relationships/image" Target="../media/image112.png"/><Relationship Id="rId5" Type="http://schemas.openxmlformats.org/officeDocument/2006/relationships/image" Target="../media/image106.png"/><Relationship Id="rId10" Type="http://schemas.openxmlformats.org/officeDocument/2006/relationships/image" Target="../media/image111.png"/><Relationship Id="rId4" Type="http://schemas.openxmlformats.org/officeDocument/2006/relationships/image" Target="../media/image105.png"/><Relationship Id="rId9" Type="http://schemas.openxmlformats.org/officeDocument/2006/relationships/image" Target="../media/image11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8.png"/><Relationship Id="rId3" Type="http://schemas.openxmlformats.org/officeDocument/2006/relationships/image" Target="../media/image203.png"/><Relationship Id="rId7" Type="http://schemas.openxmlformats.org/officeDocument/2006/relationships/image" Target="../media/image207.png"/><Relationship Id="rId2" Type="http://schemas.openxmlformats.org/officeDocument/2006/relationships/image" Target="../media/image20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6.png"/><Relationship Id="rId11" Type="http://schemas.openxmlformats.org/officeDocument/2006/relationships/image" Target="../media/image211.png"/><Relationship Id="rId5" Type="http://schemas.openxmlformats.org/officeDocument/2006/relationships/image" Target="../media/image205.png"/><Relationship Id="rId10" Type="http://schemas.openxmlformats.org/officeDocument/2006/relationships/image" Target="../media/image210.png"/><Relationship Id="rId4" Type="http://schemas.openxmlformats.org/officeDocument/2006/relationships/image" Target="../media/image204.png"/><Relationship Id="rId9" Type="http://schemas.openxmlformats.org/officeDocument/2006/relationships/image" Target="../media/image20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12.png"/><Relationship Id="rId7" Type="http://schemas.openxmlformats.org/officeDocument/2006/relationships/image" Target="../media/image610.png"/><Relationship Id="rId12" Type="http://schemas.openxmlformats.org/officeDocument/2006/relationships/image" Target="../media/image11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10.png"/><Relationship Id="rId9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7" Type="http://schemas.openxmlformats.org/officeDocument/2006/relationships/image" Target="../media/image121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0.png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18" Type="http://schemas.openxmlformats.org/officeDocument/2006/relationships/image" Target="../media/image69.png"/><Relationship Id="rId3" Type="http://schemas.openxmlformats.org/officeDocument/2006/relationships/image" Target="../media/image71.pn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17" Type="http://schemas.openxmlformats.org/officeDocument/2006/relationships/image" Target="../media/image68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11" Type="http://schemas.openxmlformats.org/officeDocument/2006/relationships/image" Target="../media/image62.png"/><Relationship Id="rId5" Type="http://schemas.openxmlformats.org/officeDocument/2006/relationships/image" Target="../media/image73.png"/><Relationship Id="rId15" Type="http://schemas.openxmlformats.org/officeDocument/2006/relationships/image" Target="../media/image66.png"/><Relationship Id="rId10" Type="http://schemas.openxmlformats.org/officeDocument/2006/relationships/image" Target="../media/image61.png"/><Relationship Id="rId4" Type="http://schemas.openxmlformats.org/officeDocument/2006/relationships/image" Target="../media/image72.png"/><Relationship Id="rId9" Type="http://schemas.openxmlformats.org/officeDocument/2006/relationships/image" Target="../media/image60.png"/><Relationship Id="rId14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85.png"/><Relationship Id="rId18" Type="http://schemas.openxmlformats.org/officeDocument/2006/relationships/image" Target="../media/image80.wmf"/><Relationship Id="rId26" Type="http://schemas.openxmlformats.org/officeDocument/2006/relationships/image" Target="../media/image90.png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7.bin"/><Relationship Id="rId7" Type="http://schemas.openxmlformats.org/officeDocument/2006/relationships/image" Target="../media/image83.png"/><Relationship Id="rId12" Type="http://schemas.openxmlformats.org/officeDocument/2006/relationships/image" Target="../media/image78.wmf"/><Relationship Id="rId17" Type="http://schemas.openxmlformats.org/officeDocument/2006/relationships/oleObject" Target="../embeddings/oleObject6.bin"/><Relationship Id="rId25" Type="http://schemas.openxmlformats.org/officeDocument/2006/relationships/image" Target="../media/image89.png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79.wmf"/><Relationship Id="rId20" Type="http://schemas.openxmlformats.org/officeDocument/2006/relationships/image" Target="../media/image88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76.wmf"/><Relationship Id="rId11" Type="http://schemas.openxmlformats.org/officeDocument/2006/relationships/oleObject" Target="../embeddings/oleObject4.bin"/><Relationship Id="rId24" Type="http://schemas.openxmlformats.org/officeDocument/2006/relationships/image" Target="../media/image82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5.bin"/><Relationship Id="rId23" Type="http://schemas.openxmlformats.org/officeDocument/2006/relationships/oleObject" Target="../embeddings/oleObject8.bin"/><Relationship Id="rId10" Type="http://schemas.openxmlformats.org/officeDocument/2006/relationships/image" Target="../media/image77.wmf"/><Relationship Id="rId19" Type="http://schemas.openxmlformats.org/officeDocument/2006/relationships/image" Target="../media/image87.png"/><Relationship Id="rId4" Type="http://schemas.openxmlformats.org/officeDocument/2006/relationships/image" Target="../media/image75.wmf"/><Relationship Id="rId9" Type="http://schemas.openxmlformats.org/officeDocument/2006/relationships/oleObject" Target="../embeddings/oleObject3.bin"/><Relationship Id="rId14" Type="http://schemas.openxmlformats.org/officeDocument/2006/relationships/image" Target="../media/image86.png"/><Relationship Id="rId22" Type="http://schemas.openxmlformats.org/officeDocument/2006/relationships/image" Target="../media/image81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17" Type="http://schemas.openxmlformats.org/officeDocument/2006/relationships/image" Target="../media/image53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5" Type="http://schemas.openxmlformats.org/officeDocument/2006/relationships/image" Target="../media/image5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Relationship Id="rId1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96.png"/><Relationship Id="rId3" Type="http://schemas.openxmlformats.org/officeDocument/2006/relationships/image" Target="../media/image860.png"/><Relationship Id="rId7" Type="http://schemas.openxmlformats.org/officeDocument/2006/relationships/image" Target="../media/image900.png"/><Relationship Id="rId12" Type="http://schemas.openxmlformats.org/officeDocument/2006/relationships/image" Target="../media/image95.png"/><Relationship Id="rId17" Type="http://schemas.openxmlformats.org/officeDocument/2006/relationships/image" Target="../media/image100.png"/><Relationship Id="rId2" Type="http://schemas.openxmlformats.org/officeDocument/2006/relationships/image" Target="../media/image850.png"/><Relationship Id="rId16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0.png"/><Relationship Id="rId11" Type="http://schemas.openxmlformats.org/officeDocument/2006/relationships/image" Target="../media/image94.png"/><Relationship Id="rId5" Type="http://schemas.openxmlformats.org/officeDocument/2006/relationships/image" Target="../media/image880.png"/><Relationship Id="rId15" Type="http://schemas.openxmlformats.org/officeDocument/2006/relationships/image" Target="../media/image98.png"/><Relationship Id="rId10" Type="http://schemas.openxmlformats.org/officeDocument/2006/relationships/image" Target="../media/image93.png"/><Relationship Id="rId4" Type="http://schemas.openxmlformats.org/officeDocument/2006/relationships/image" Target="../media/image870.png"/><Relationship Id="rId9" Type="http://schemas.openxmlformats.org/officeDocument/2006/relationships/image" Target="../media/image92.png"/><Relationship Id="rId14" Type="http://schemas.openxmlformats.org/officeDocument/2006/relationships/image" Target="../media/image9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3" Type="http://schemas.openxmlformats.org/officeDocument/2006/relationships/image" Target="../media/image118.png"/><Relationship Id="rId7" Type="http://schemas.openxmlformats.org/officeDocument/2006/relationships/image" Target="../media/image122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png"/><Relationship Id="rId9" Type="http://schemas.openxmlformats.org/officeDocument/2006/relationships/image" Target="../media/image12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3" Type="http://schemas.openxmlformats.org/officeDocument/2006/relationships/image" Target="../media/image118.png"/><Relationship Id="rId7" Type="http://schemas.openxmlformats.org/officeDocument/2006/relationships/image" Target="../media/image122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png"/><Relationship Id="rId9" Type="http://schemas.openxmlformats.org/officeDocument/2006/relationships/image" Target="../media/image12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0.png"/><Relationship Id="rId13" Type="http://schemas.openxmlformats.org/officeDocument/2006/relationships/image" Target="../media/image45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4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11" Type="http://schemas.openxmlformats.org/officeDocument/2006/relationships/image" Target="../media/image43.png"/><Relationship Id="rId5" Type="http://schemas.openxmlformats.org/officeDocument/2006/relationships/image" Target="../media/image38.png"/><Relationship Id="rId15" Type="http://schemas.openxmlformats.org/officeDocument/2006/relationships/image" Target="../media/image46.png"/><Relationship Id="rId10" Type="http://schemas.openxmlformats.org/officeDocument/2006/relationships/image" Target="../media/image42.png"/><Relationship Id="rId4" Type="http://schemas.openxmlformats.org/officeDocument/2006/relationships/image" Target="../media/image37.png"/><Relationship Id="rId9" Type="http://schemas.openxmlformats.org/officeDocument/2006/relationships/image" Target="../media/image41.png"/><Relationship Id="rId14" Type="http://schemas.openxmlformats.org/officeDocument/2006/relationships/image" Target="../media/image45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18" Type="http://schemas.openxmlformats.org/officeDocument/2006/relationships/image" Target="../media/image6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17" Type="http://schemas.openxmlformats.org/officeDocument/2006/relationships/image" Target="../media/image61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19" Type="http://schemas.openxmlformats.org/officeDocument/2006/relationships/image" Target="../media/image63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13" Type="http://schemas.openxmlformats.org/officeDocument/2006/relationships/image" Target="../media/image106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12" Type="http://schemas.openxmlformats.org/officeDocument/2006/relationships/image" Target="../media/image105.png"/><Relationship Id="rId17" Type="http://schemas.openxmlformats.org/officeDocument/2006/relationships/image" Target="../media/image110.png"/><Relationship Id="rId2" Type="http://schemas.openxmlformats.org/officeDocument/2006/relationships/image" Target="../media/image95.png"/><Relationship Id="rId16" Type="http://schemas.openxmlformats.org/officeDocument/2006/relationships/image" Target="../media/image10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9.png"/><Relationship Id="rId11" Type="http://schemas.openxmlformats.org/officeDocument/2006/relationships/image" Target="../media/image104.png"/><Relationship Id="rId5" Type="http://schemas.openxmlformats.org/officeDocument/2006/relationships/image" Target="../media/image98.png"/><Relationship Id="rId15" Type="http://schemas.openxmlformats.org/officeDocument/2006/relationships/image" Target="../media/image108.png"/><Relationship Id="rId10" Type="http://schemas.openxmlformats.org/officeDocument/2006/relationships/image" Target="../media/image103.png"/><Relationship Id="rId4" Type="http://schemas.openxmlformats.org/officeDocument/2006/relationships/image" Target="../media/image97.png"/><Relationship Id="rId9" Type="http://schemas.openxmlformats.org/officeDocument/2006/relationships/image" Target="../media/image102.png"/><Relationship Id="rId14" Type="http://schemas.openxmlformats.org/officeDocument/2006/relationships/image" Target="../media/image107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png"/><Relationship Id="rId3" Type="http://schemas.openxmlformats.org/officeDocument/2006/relationships/image" Target="../media/image128.png"/><Relationship Id="rId7" Type="http://schemas.openxmlformats.org/officeDocument/2006/relationships/image" Target="../media/image132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1.png"/><Relationship Id="rId5" Type="http://schemas.openxmlformats.org/officeDocument/2006/relationships/image" Target="../media/image130.png"/><Relationship Id="rId4" Type="http://schemas.openxmlformats.org/officeDocument/2006/relationships/image" Target="../media/image129.png"/><Relationship Id="rId9" Type="http://schemas.openxmlformats.org/officeDocument/2006/relationships/image" Target="../media/image134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0.png"/><Relationship Id="rId3" Type="http://schemas.openxmlformats.org/officeDocument/2006/relationships/image" Target="../media/image114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10.png"/><Relationship Id="rId10" Type="http://schemas.openxmlformats.org/officeDocument/2006/relationships/image" Target="../media/image8.png"/><Relationship Id="rId4" Type="http://schemas.openxmlformats.org/officeDocument/2006/relationships/image" Target="../media/image212.png"/><Relationship Id="rId9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18" Type="http://schemas.openxmlformats.org/officeDocument/2006/relationships/image" Target="../media/image44.png"/><Relationship Id="rId3" Type="http://schemas.openxmlformats.org/officeDocument/2006/relationships/image" Target="../media/image17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7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19.pn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19" Type="http://schemas.openxmlformats.org/officeDocument/2006/relationships/image" Target="../media/image45.png"/><Relationship Id="rId4" Type="http://schemas.openxmlformats.org/officeDocument/2006/relationships/image" Target="../media/image31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10.png"/><Relationship Id="rId18" Type="http://schemas.openxmlformats.org/officeDocument/2006/relationships/image" Target="../media/image76.png"/><Relationship Id="rId26" Type="http://schemas.openxmlformats.org/officeDocument/2006/relationships/image" Target="../media/image840.png"/><Relationship Id="rId3" Type="http://schemas.openxmlformats.org/officeDocument/2006/relationships/image" Target="../media/image61.png"/><Relationship Id="rId21" Type="http://schemas.openxmlformats.org/officeDocument/2006/relationships/image" Target="../media/image79.png"/><Relationship Id="rId7" Type="http://schemas.openxmlformats.org/officeDocument/2006/relationships/image" Target="../media/image65.png"/><Relationship Id="rId12" Type="http://schemas.openxmlformats.org/officeDocument/2006/relationships/image" Target="../media/image70.png"/><Relationship Id="rId17" Type="http://schemas.openxmlformats.org/officeDocument/2006/relationships/image" Target="../media/image75.png"/><Relationship Id="rId25" Type="http://schemas.openxmlformats.org/officeDocument/2006/relationships/image" Target="../media/image830.pn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740.png"/><Relationship Id="rId20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24" Type="http://schemas.openxmlformats.org/officeDocument/2006/relationships/image" Target="../media/image82.png"/><Relationship Id="rId5" Type="http://schemas.openxmlformats.org/officeDocument/2006/relationships/image" Target="../media/image63.png"/><Relationship Id="rId15" Type="http://schemas.openxmlformats.org/officeDocument/2006/relationships/image" Target="../media/image730.png"/><Relationship Id="rId23" Type="http://schemas.openxmlformats.org/officeDocument/2006/relationships/image" Target="../media/image81.png"/><Relationship Id="rId10" Type="http://schemas.openxmlformats.org/officeDocument/2006/relationships/image" Target="../media/image68.png"/><Relationship Id="rId19" Type="http://schemas.openxmlformats.org/officeDocument/2006/relationships/image" Target="../media/image77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Relationship Id="rId14" Type="http://schemas.openxmlformats.org/officeDocument/2006/relationships/image" Target="../media/image720.png"/><Relationship Id="rId22" Type="http://schemas.openxmlformats.org/officeDocument/2006/relationships/image" Target="../media/image80.png"/><Relationship Id="rId27" Type="http://schemas.openxmlformats.org/officeDocument/2006/relationships/image" Target="../media/image850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97.png"/><Relationship Id="rId3" Type="http://schemas.openxmlformats.org/officeDocument/2006/relationships/image" Target="../media/image870.png"/><Relationship Id="rId7" Type="http://schemas.openxmlformats.org/officeDocument/2006/relationships/image" Target="../media/image91.png"/><Relationship Id="rId12" Type="http://schemas.openxmlformats.org/officeDocument/2006/relationships/image" Target="../media/image96.png"/><Relationship Id="rId17" Type="http://schemas.openxmlformats.org/officeDocument/2006/relationships/image" Target="../media/image101.png"/><Relationship Id="rId2" Type="http://schemas.openxmlformats.org/officeDocument/2006/relationships/image" Target="../media/image860.png"/><Relationship Id="rId16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0.png"/><Relationship Id="rId11" Type="http://schemas.openxmlformats.org/officeDocument/2006/relationships/image" Target="../media/image95.png"/><Relationship Id="rId5" Type="http://schemas.openxmlformats.org/officeDocument/2006/relationships/image" Target="../media/image890.png"/><Relationship Id="rId15" Type="http://schemas.openxmlformats.org/officeDocument/2006/relationships/image" Target="../media/image99.png"/><Relationship Id="rId10" Type="http://schemas.openxmlformats.org/officeDocument/2006/relationships/image" Target="../media/image94.png"/><Relationship Id="rId4" Type="http://schemas.openxmlformats.org/officeDocument/2006/relationships/image" Target="../media/image880.png"/><Relationship Id="rId9" Type="http://schemas.openxmlformats.org/officeDocument/2006/relationships/image" Target="../media/image93.png"/><Relationship Id="rId14" Type="http://schemas.openxmlformats.org/officeDocument/2006/relationships/image" Target="../media/image98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12.png"/><Relationship Id="rId7" Type="http://schemas.openxmlformats.org/officeDocument/2006/relationships/image" Target="../media/image610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10.png"/><Relationship Id="rId9" Type="http://schemas.openxmlformats.org/officeDocument/2006/relationships/image" Target="../media/image8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0.png"/><Relationship Id="rId3" Type="http://schemas.openxmlformats.org/officeDocument/2006/relationships/image" Target="../media/image114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10.png"/><Relationship Id="rId4" Type="http://schemas.openxmlformats.org/officeDocument/2006/relationships/image" Target="../media/image212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7.jp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9.jpg"/><Relationship Id="rId4" Type="http://schemas.openxmlformats.org/officeDocument/2006/relationships/image" Target="../media/image8.jpg"/><Relationship Id="rId9" Type="http://schemas.openxmlformats.org/officeDocument/2006/relationships/image" Target="../media/image41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image" Target="../media/image46.png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13" Type="http://schemas.openxmlformats.org/officeDocument/2006/relationships/image" Target="../media/image111.png"/><Relationship Id="rId3" Type="http://schemas.openxmlformats.org/officeDocument/2006/relationships/image" Target="../media/image101.png"/><Relationship Id="rId7" Type="http://schemas.openxmlformats.org/officeDocument/2006/relationships/image" Target="../media/image105.png"/><Relationship Id="rId12" Type="http://schemas.openxmlformats.org/officeDocument/2006/relationships/image" Target="../media/image11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png"/><Relationship Id="rId11" Type="http://schemas.openxmlformats.org/officeDocument/2006/relationships/image" Target="../media/image109.png"/><Relationship Id="rId5" Type="http://schemas.openxmlformats.org/officeDocument/2006/relationships/image" Target="../media/image103.png"/><Relationship Id="rId15" Type="http://schemas.openxmlformats.org/officeDocument/2006/relationships/image" Target="../media/image113.png"/><Relationship Id="rId10" Type="http://schemas.openxmlformats.org/officeDocument/2006/relationships/image" Target="../media/image108.png"/><Relationship Id="rId4" Type="http://schemas.openxmlformats.org/officeDocument/2006/relationships/image" Target="../media/image102.png"/><Relationship Id="rId9" Type="http://schemas.openxmlformats.org/officeDocument/2006/relationships/image" Target="../media/image107.png"/><Relationship Id="rId14" Type="http://schemas.openxmlformats.org/officeDocument/2006/relationships/image" Target="../media/image11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10.png"/><Relationship Id="rId4" Type="http://schemas.openxmlformats.org/officeDocument/2006/relationships/image" Target="../media/image212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10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122.png"/><Relationship Id="rId7" Type="http://schemas.openxmlformats.org/officeDocument/2006/relationships/image" Target="../media/image126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image" Target="../media/image123.png"/><Relationship Id="rId9" Type="http://schemas.openxmlformats.org/officeDocument/2006/relationships/image" Target="../media/image128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png"/><Relationship Id="rId13" Type="http://schemas.openxmlformats.org/officeDocument/2006/relationships/image" Target="../media/image163.png"/><Relationship Id="rId18" Type="http://schemas.openxmlformats.org/officeDocument/2006/relationships/image" Target="../media/image167.png"/><Relationship Id="rId26" Type="http://schemas.openxmlformats.org/officeDocument/2006/relationships/image" Target="../media/image174.png"/><Relationship Id="rId3" Type="http://schemas.openxmlformats.org/officeDocument/2006/relationships/image" Target="../media/image153.png"/><Relationship Id="rId21" Type="http://schemas.openxmlformats.org/officeDocument/2006/relationships/image" Target="../media/image170.png"/><Relationship Id="rId7" Type="http://schemas.openxmlformats.org/officeDocument/2006/relationships/image" Target="../media/image157.png"/><Relationship Id="rId12" Type="http://schemas.openxmlformats.org/officeDocument/2006/relationships/image" Target="../media/image162.png"/><Relationship Id="rId17" Type="http://schemas.openxmlformats.org/officeDocument/2006/relationships/image" Target="../media/image104.png"/><Relationship Id="rId25" Type="http://schemas.openxmlformats.org/officeDocument/2006/relationships/image" Target="../media/image173.png"/><Relationship Id="rId2" Type="http://schemas.openxmlformats.org/officeDocument/2006/relationships/image" Target="../media/image152.png"/><Relationship Id="rId16" Type="http://schemas.openxmlformats.org/officeDocument/2006/relationships/image" Target="../media/image166.png"/><Relationship Id="rId20" Type="http://schemas.openxmlformats.org/officeDocument/2006/relationships/image" Target="../media/image169.png"/><Relationship Id="rId29" Type="http://schemas.openxmlformats.org/officeDocument/2006/relationships/image" Target="../media/image17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6.png"/><Relationship Id="rId11" Type="http://schemas.openxmlformats.org/officeDocument/2006/relationships/image" Target="../media/image161.png"/><Relationship Id="rId24" Type="http://schemas.openxmlformats.org/officeDocument/2006/relationships/image" Target="../media/image172.png"/><Relationship Id="rId5" Type="http://schemas.openxmlformats.org/officeDocument/2006/relationships/image" Target="../media/image155.png"/><Relationship Id="rId15" Type="http://schemas.openxmlformats.org/officeDocument/2006/relationships/image" Target="../media/image165.png"/><Relationship Id="rId23" Type="http://schemas.openxmlformats.org/officeDocument/2006/relationships/image" Target="../media/image21.png"/><Relationship Id="rId28" Type="http://schemas.openxmlformats.org/officeDocument/2006/relationships/image" Target="../media/image176.png"/><Relationship Id="rId10" Type="http://schemas.openxmlformats.org/officeDocument/2006/relationships/image" Target="../media/image160.png"/><Relationship Id="rId19" Type="http://schemas.openxmlformats.org/officeDocument/2006/relationships/image" Target="../media/image168.png"/><Relationship Id="rId31" Type="http://schemas.openxmlformats.org/officeDocument/2006/relationships/image" Target="../media/image18.png"/><Relationship Id="rId4" Type="http://schemas.openxmlformats.org/officeDocument/2006/relationships/image" Target="../media/image154.png"/><Relationship Id="rId9" Type="http://schemas.openxmlformats.org/officeDocument/2006/relationships/image" Target="../media/image159.png"/><Relationship Id="rId14" Type="http://schemas.openxmlformats.org/officeDocument/2006/relationships/image" Target="../media/image164.png"/><Relationship Id="rId22" Type="http://schemas.openxmlformats.org/officeDocument/2006/relationships/image" Target="../media/image171.png"/><Relationship Id="rId27" Type="http://schemas.openxmlformats.org/officeDocument/2006/relationships/image" Target="../media/image175.png"/><Relationship Id="rId30" Type="http://schemas.openxmlformats.org/officeDocument/2006/relationships/image" Target="../media/image178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0.png"/><Relationship Id="rId13" Type="http://schemas.openxmlformats.org/officeDocument/2006/relationships/image" Target="../media/image11.png"/><Relationship Id="rId3" Type="http://schemas.openxmlformats.org/officeDocument/2006/relationships/image" Target="../media/image114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10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1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27.png"/><Relationship Id="rId3" Type="http://schemas.openxmlformats.org/officeDocument/2006/relationships/image" Target="../media/image16.png"/><Relationship Id="rId7" Type="http://schemas.openxmlformats.org/officeDocument/2006/relationships/image" Target="../media/image30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8.png"/><Relationship Id="rId15" Type="http://schemas.openxmlformats.org/officeDocument/2006/relationships/image" Target="../media/image35.png"/><Relationship Id="rId10" Type="http://schemas.openxmlformats.org/officeDocument/2006/relationships/image" Target="../media/image33.png"/><Relationship Id="rId4" Type="http://schemas.openxmlformats.org/officeDocument/2006/relationships/image" Target="../media/image29.png"/><Relationship Id="rId9" Type="http://schemas.openxmlformats.org/officeDocument/2006/relationships/image" Target="../media/image32.png"/><Relationship Id="rId14" Type="http://schemas.openxmlformats.org/officeDocument/2006/relationships/image" Target="../media/image34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6.png"/><Relationship Id="rId18" Type="http://schemas.openxmlformats.org/officeDocument/2006/relationships/image" Target="../media/image51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5.png"/><Relationship Id="rId17" Type="http://schemas.openxmlformats.org/officeDocument/2006/relationships/image" Target="../media/image50.png"/><Relationship Id="rId2" Type="http://schemas.openxmlformats.org/officeDocument/2006/relationships/notesSlide" Target="../notesSlides/notesSlide28.xml"/><Relationship Id="rId16" Type="http://schemas.openxmlformats.org/officeDocument/2006/relationships/image" Target="../media/image49.png"/><Relationship Id="rId20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11" Type="http://schemas.openxmlformats.org/officeDocument/2006/relationships/image" Target="../media/image44.png"/><Relationship Id="rId5" Type="http://schemas.openxmlformats.org/officeDocument/2006/relationships/image" Target="../media/image39.png"/><Relationship Id="rId15" Type="http://schemas.openxmlformats.org/officeDocument/2006/relationships/image" Target="../media/image48.png"/><Relationship Id="rId10" Type="http://schemas.openxmlformats.org/officeDocument/2006/relationships/image" Target="../media/image43.png"/><Relationship Id="rId19" Type="http://schemas.openxmlformats.org/officeDocument/2006/relationships/image" Target="../media/image52.png"/><Relationship Id="rId4" Type="http://schemas.openxmlformats.org/officeDocument/2006/relationships/image" Target="../media/image38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2" Type="http://schemas.openxmlformats.org/officeDocument/2006/relationships/notesSlide" Target="../notesSlides/notesSlide29.xml"/><Relationship Id="rId16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5" Type="http://schemas.openxmlformats.org/officeDocument/2006/relationships/image" Target="../media/image65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Relationship Id="rId14" Type="http://schemas.openxmlformats.org/officeDocument/2006/relationships/image" Target="../media/image7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12.png"/><Relationship Id="rId7" Type="http://schemas.openxmlformats.org/officeDocument/2006/relationships/image" Target="../media/image610.png"/><Relationship Id="rId12" Type="http://schemas.openxmlformats.org/officeDocument/2006/relationships/image" Target="../media/image11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10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12.png"/><Relationship Id="rId7" Type="http://schemas.openxmlformats.org/officeDocument/2006/relationships/image" Target="../media/image610.png"/><Relationship Id="rId12" Type="http://schemas.openxmlformats.org/officeDocument/2006/relationships/image" Target="../media/image11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10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2" Type="http://schemas.openxmlformats.org/officeDocument/2006/relationships/image" Target="../media/image49.png"/><Relationship Id="rId16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5" Type="http://schemas.openxmlformats.org/officeDocument/2006/relationships/image" Target="../media/image6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14" Type="http://schemas.openxmlformats.org/officeDocument/2006/relationships/image" Target="../media/image6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Zlomky - opakování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5"/>
          <p:cNvSpPr txBox="1">
            <a:spLocks/>
          </p:cNvSpPr>
          <p:nvPr/>
        </p:nvSpPr>
        <p:spPr>
          <a:xfrm>
            <a:off x="1027435" y="404663"/>
            <a:ext cx="7793037" cy="137245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Krácení  a rozšiřování zlomků</a:t>
            </a:r>
          </a:p>
          <a:p>
            <a:pPr algn="ctr"/>
            <a:r>
              <a:rPr lang="cs-CZ" kern="0" dirty="0" smtClean="0"/>
              <a:t>shrnutí</a:t>
            </a:r>
            <a:endParaRPr lang="cs-CZ" kern="0" dirty="0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987134" y="1667190"/>
            <a:ext cx="8136904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700" b="1" dirty="0">
                <a:solidFill>
                  <a:srgbClr val="FF0000"/>
                </a:solidFill>
              </a:rPr>
              <a:t>Krácení zlomků je dělení čitatele i jmenovatele stejným číslem různým od nuly.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58850" y="4149080"/>
            <a:ext cx="9180512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700" b="1" dirty="0" smtClean="0">
                <a:solidFill>
                  <a:srgbClr val="FF0000"/>
                </a:solidFill>
              </a:rPr>
              <a:t>Rozšiřování </a:t>
            </a:r>
            <a:r>
              <a:rPr lang="cs-CZ" altLang="cs-CZ" sz="2700" b="1" dirty="0">
                <a:solidFill>
                  <a:srgbClr val="FF0000"/>
                </a:solidFill>
              </a:rPr>
              <a:t>zlomků je </a:t>
            </a:r>
            <a:r>
              <a:rPr lang="cs-CZ" altLang="cs-CZ" sz="2700" b="1" dirty="0" smtClean="0">
                <a:solidFill>
                  <a:srgbClr val="FF0000"/>
                </a:solidFill>
              </a:rPr>
              <a:t>násobení </a:t>
            </a:r>
            <a:r>
              <a:rPr lang="cs-CZ" altLang="cs-CZ" sz="2700" b="1" dirty="0">
                <a:solidFill>
                  <a:srgbClr val="FF0000"/>
                </a:solidFill>
              </a:rPr>
              <a:t>čitatele i jmenovatele stejným číslem různým od nuly.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1403648" y="2667390"/>
                <a:ext cx="1277593" cy="13876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𝟏𝟐𝟔</m:t>
                          </m:r>
                        </m:num>
                        <m:den>
                          <m:r>
                            <a:rPr lang="cs-CZ" sz="4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𝟐𝟏𝟎</m:t>
                          </m:r>
                        </m:den>
                      </m:f>
                    </m:oMath>
                  </m:oMathPara>
                </a14:m>
                <a:endParaRPr lang="cs-CZ" sz="4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2667390"/>
                <a:ext cx="1277593" cy="138768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5940152" y="378904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7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868144" y="256490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7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4355976" y="3831431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3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4211960" y="2576242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3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2411760" y="3861048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2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555776" y="2570643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2</a:t>
            </a:r>
            <a:endParaRPr lang="cs-CZ" sz="24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Obdélník 25"/>
              <p:cNvSpPr/>
              <p:nvPr/>
            </p:nvSpPr>
            <p:spPr>
              <a:xfrm>
                <a:off x="2550678" y="2669059"/>
                <a:ext cx="2093330" cy="14800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48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𝟔𝟑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𝟏𝟎𝟓</m:t>
                          </m:r>
                        </m:den>
                      </m:f>
                    </m:oMath>
                  </m:oMathPara>
                </a14:m>
                <a:endParaRPr lang="cs-CZ" sz="4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Obdélník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0678" y="2669059"/>
                <a:ext cx="2093330" cy="148002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Obdélník 26"/>
              <p:cNvSpPr/>
              <p:nvPr/>
            </p:nvSpPr>
            <p:spPr>
              <a:xfrm>
                <a:off x="4503546" y="2653671"/>
                <a:ext cx="1724638" cy="1495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48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𝟐𝟏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𝟑𝟓</m:t>
                          </m:r>
                        </m:den>
                      </m:f>
                    </m:oMath>
                  </m:oMathPara>
                </a14:m>
                <a:endParaRPr lang="cs-CZ" sz="4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Obdélník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3546" y="2653671"/>
                <a:ext cx="1724638" cy="149540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Obdélník 27"/>
              <p:cNvSpPr/>
              <p:nvPr/>
            </p:nvSpPr>
            <p:spPr>
              <a:xfrm>
                <a:off x="6084168" y="2653991"/>
                <a:ext cx="1355948" cy="14950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48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800" dirty="0"/>
              </a:p>
            </p:txBody>
          </p:sp>
        </mc:Choice>
        <mc:Fallback xmlns="">
          <p:sp>
            <p:nvSpPr>
              <p:cNvPr id="28" name="Obdélník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2653991"/>
                <a:ext cx="1355948" cy="149508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Přímá spojnice 28"/>
          <p:cNvCxnSpPr/>
          <p:nvPr/>
        </p:nvCxnSpPr>
        <p:spPr bwMode="auto">
          <a:xfrm>
            <a:off x="6660232" y="4149080"/>
            <a:ext cx="823559" cy="1980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6660232" y="4221080"/>
            <a:ext cx="823559" cy="1980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1655525" y="5214801"/>
                <a:ext cx="540211" cy="13876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5525" y="5214801"/>
                <a:ext cx="540211" cy="138768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ovéPole 31"/>
          <p:cNvSpPr txBox="1"/>
          <p:nvPr/>
        </p:nvSpPr>
        <p:spPr>
          <a:xfrm>
            <a:off x="5472100" y="630631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00B050"/>
                </a:solidFill>
              </a:rPr>
              <a:t>∙ </a:t>
            </a:r>
            <a:r>
              <a:rPr lang="cs-CZ" sz="2400" b="1" dirty="0" smtClean="0">
                <a:solidFill>
                  <a:srgbClr val="00B050"/>
                </a:solidFill>
              </a:rPr>
              <a:t>5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5432542" y="5094259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00B050"/>
                </a:solidFill>
              </a:rPr>
              <a:t>∙ </a:t>
            </a:r>
            <a:r>
              <a:rPr lang="cs-CZ" sz="2400" b="1" dirty="0" smtClean="0">
                <a:solidFill>
                  <a:srgbClr val="00B050"/>
                </a:solidFill>
              </a:rPr>
              <a:t>5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3515991" y="630631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00B050"/>
                </a:solidFill>
              </a:rPr>
              <a:t>∙ </a:t>
            </a:r>
            <a:r>
              <a:rPr lang="cs-CZ" sz="2400" b="1" dirty="0" smtClean="0">
                <a:solidFill>
                  <a:srgbClr val="00B050"/>
                </a:solidFill>
              </a:rPr>
              <a:t>3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3515399" y="5089368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00B050"/>
                </a:solidFill>
              </a:rPr>
              <a:t>∙ </a:t>
            </a:r>
            <a:r>
              <a:rPr lang="cs-CZ" sz="2400" b="1" dirty="0" smtClean="0">
                <a:solidFill>
                  <a:srgbClr val="00B050"/>
                </a:solidFill>
              </a:rPr>
              <a:t>3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1979712" y="630631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∙ 2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1979712" y="511805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00B050"/>
                </a:solidFill>
              </a:rPr>
              <a:t>∙ </a:t>
            </a:r>
            <a:r>
              <a:rPr lang="cs-CZ" sz="2400" b="1" dirty="0" smtClean="0">
                <a:solidFill>
                  <a:srgbClr val="00B050"/>
                </a:solidFill>
              </a:rPr>
              <a:t>2</a:t>
            </a:r>
            <a:endParaRPr lang="cs-CZ" sz="24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Obdélník 37"/>
              <p:cNvSpPr/>
              <p:nvPr/>
            </p:nvSpPr>
            <p:spPr>
              <a:xfrm>
                <a:off x="2267744" y="5156643"/>
                <a:ext cx="1492203" cy="14773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cs-CZ" sz="48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800" b="1" i="1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8" name="Obdélník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5156643"/>
                <a:ext cx="1492203" cy="147732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Obdélník 38"/>
              <p:cNvSpPr/>
              <p:nvPr/>
            </p:nvSpPr>
            <p:spPr>
              <a:xfrm>
                <a:off x="3779912" y="5176124"/>
                <a:ext cx="1860894" cy="1495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cs-CZ" sz="48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>
                              <a:latin typeface="Cambria Math" panose="020405030504060302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cs-CZ" sz="4800" b="1" i="1">
                              <a:latin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</m:oMath>
                  </m:oMathPara>
                </a14:m>
                <a:endParaRPr lang="cs-CZ" sz="4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9" name="Obdélník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5176124"/>
                <a:ext cx="1860894" cy="149540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Obdélník 39"/>
              <p:cNvSpPr/>
              <p:nvPr/>
            </p:nvSpPr>
            <p:spPr>
              <a:xfrm>
                <a:off x="5724128" y="5156643"/>
                <a:ext cx="1860894" cy="14950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cs-CZ" sz="48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cs-CZ" sz="4800" b="1" i="1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𝟗𝟎</m:t>
                          </m:r>
                        </m:den>
                      </m:f>
                    </m:oMath>
                  </m:oMathPara>
                </a14:m>
                <a:endParaRPr lang="cs-CZ" sz="4800" dirty="0"/>
              </a:p>
            </p:txBody>
          </p:sp>
        </mc:Choice>
        <mc:Fallback xmlns="">
          <p:sp>
            <p:nvSpPr>
              <p:cNvPr id="40" name="Obdélník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5156643"/>
                <a:ext cx="1860894" cy="1495089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Přímá spojnice 40"/>
          <p:cNvCxnSpPr/>
          <p:nvPr/>
        </p:nvCxnSpPr>
        <p:spPr bwMode="auto">
          <a:xfrm>
            <a:off x="6628761" y="6649566"/>
            <a:ext cx="823559" cy="1980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6628761" y="6721566"/>
            <a:ext cx="823559" cy="1980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5301624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9" grpId="0"/>
      <p:bldP spid="20" grpId="0"/>
      <p:bldP spid="22" grpId="0"/>
      <p:bldP spid="25" grpId="0"/>
      <p:bldP spid="26" grpId="0"/>
      <p:bldP spid="27" grpId="0"/>
      <p:bldP spid="28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331640" y="620688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</a:t>
            </a:r>
            <a:r>
              <a:rPr lang="cs-CZ" sz="4000" dirty="0" smtClean="0"/>
              <a:t>desetinná </a:t>
            </a:r>
            <a:r>
              <a:rPr lang="cs-CZ" sz="4000" dirty="0"/>
              <a:t>čísla</a:t>
            </a:r>
            <a:endParaRPr lang="cs-CZ" sz="4000" b="1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936080" y="1737223"/>
            <a:ext cx="2494823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Platí tedy:</a:t>
            </a:r>
            <a:endParaRPr lang="cs-CZ" altLang="cs-CZ" sz="2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3415214" y="1744445"/>
                <a:ext cx="122311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5214" y="1744445"/>
                <a:ext cx="1223112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4333295" y="2082216"/>
                <a:ext cx="122311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295" y="2082216"/>
                <a:ext cx="1223112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bdélník 3"/>
          <p:cNvSpPr/>
          <p:nvPr/>
        </p:nvSpPr>
        <p:spPr>
          <a:xfrm>
            <a:off x="0" y="2967335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/>
              <a:t>Zlomková čára je jiná forma zápisu dělení. </a:t>
            </a:r>
            <a:r>
              <a:rPr lang="cs-CZ" altLang="cs-CZ" sz="2400" b="1" dirty="0" smtClean="0"/>
              <a:t/>
            </a:r>
            <a:br>
              <a:rPr lang="cs-CZ" altLang="cs-CZ" sz="2400" b="1" dirty="0" smtClean="0"/>
            </a:br>
            <a:r>
              <a:rPr lang="cs-CZ" altLang="cs-CZ" sz="2400" b="1" dirty="0" smtClean="0"/>
              <a:t>Můžeme </a:t>
            </a:r>
            <a:r>
              <a:rPr lang="cs-CZ" altLang="cs-CZ" sz="2400" b="1" dirty="0"/>
              <a:t>ji tedy nahradit znakem operace dělení.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2207791" y="3829767"/>
                <a:ext cx="122311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791" y="3829767"/>
                <a:ext cx="1223112" cy="124482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3267468" y="4151674"/>
                <a:ext cx="180858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7468" y="4151674"/>
                <a:ext cx="1808588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4912621" y="4151674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2621" y="4151674"/>
                <a:ext cx="643786" cy="70788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3325064" y="4628034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5064" y="4628034"/>
                <a:ext cx="643786" cy="707886"/>
              </a:xfrm>
              <a:prstGeom prst="rect">
                <a:avLst/>
              </a:prstGeom>
              <a:blipFill rotWithShape="0">
                <a:blip r:embed="rId8"/>
                <a:stretch>
                  <a:fillRect r="-47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5209530" y="4135212"/>
                <a:ext cx="36339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9530" y="4135212"/>
                <a:ext cx="363395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5355024" y="4151674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5024" y="4151674"/>
                <a:ext cx="643786" cy="707886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3635478" y="5181467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478" y="5181467"/>
                <a:ext cx="643786" cy="70788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bdélník 4"/>
          <p:cNvSpPr/>
          <p:nvPr/>
        </p:nvSpPr>
        <p:spPr>
          <a:xfrm>
            <a:off x="66866" y="5733256"/>
            <a:ext cx="901026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3200" b="1" dirty="0">
                <a:solidFill>
                  <a:srgbClr val="FF0000"/>
                </a:solidFill>
              </a:rPr>
              <a:t>Zlomek převádíme na desetinné číslo tak, </a:t>
            </a:r>
            <a:r>
              <a:rPr lang="cs-CZ" altLang="cs-CZ" sz="3200" b="1" dirty="0" smtClean="0">
                <a:solidFill>
                  <a:srgbClr val="FF0000"/>
                </a:solidFill>
              </a:rPr>
              <a:t/>
            </a:r>
            <a:br>
              <a:rPr lang="cs-CZ" altLang="cs-CZ" sz="3200" b="1" dirty="0" smtClean="0">
                <a:solidFill>
                  <a:srgbClr val="FF0000"/>
                </a:solidFill>
              </a:rPr>
            </a:br>
            <a:r>
              <a:rPr lang="cs-CZ" altLang="cs-CZ" sz="3200" b="1" dirty="0" smtClean="0">
                <a:solidFill>
                  <a:srgbClr val="FF0000"/>
                </a:solidFill>
              </a:rPr>
              <a:t>že čitatel </a:t>
            </a:r>
            <a:r>
              <a:rPr lang="cs-CZ" altLang="cs-CZ" sz="3200" b="1" dirty="0">
                <a:solidFill>
                  <a:srgbClr val="FF0000"/>
                </a:solidFill>
              </a:rPr>
              <a:t>dělíme jmenovatelem.</a:t>
            </a:r>
          </a:p>
        </p:txBody>
      </p:sp>
      <p:cxnSp>
        <p:nvCxnSpPr>
          <p:cNvPr id="7" name="Přímá spojnice se šipkou 6"/>
          <p:cNvCxnSpPr/>
          <p:nvPr/>
        </p:nvCxnSpPr>
        <p:spPr bwMode="auto">
          <a:xfrm>
            <a:off x="2207791" y="3990027"/>
            <a:ext cx="0" cy="991950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Přímá spojnice se šipkou 36"/>
          <p:cNvCxnSpPr/>
          <p:nvPr/>
        </p:nvCxnSpPr>
        <p:spPr bwMode="auto">
          <a:xfrm>
            <a:off x="3394176" y="4160722"/>
            <a:ext cx="1076042" cy="10164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65918177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19" grpId="0"/>
      <p:bldP spid="4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407924" y="890808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</a:t>
            </a:r>
            <a:r>
              <a:rPr lang="cs-CZ" sz="4000" dirty="0" smtClean="0"/>
              <a:t>desetinná </a:t>
            </a:r>
            <a:r>
              <a:rPr lang="cs-CZ" sz="4000" dirty="0"/>
              <a:t>čísla</a:t>
            </a:r>
            <a:endParaRPr lang="cs-CZ" sz="4000" b="1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588548" y="1940692"/>
            <a:ext cx="6983057" cy="722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Každý zlomek se dá zapsat jako dělení a po vydělení tedy jako desetinné číslo.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360000" y="2492896"/>
                <a:ext cx="974434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492896"/>
                <a:ext cx="974434" cy="115647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296000" y="2780896"/>
                <a:ext cx="180858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000" y="2780896"/>
                <a:ext cx="1808588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3096000" y="2780896"/>
                <a:ext cx="47079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2780896"/>
                <a:ext cx="470798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1332000" y="3212896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2000" y="3212896"/>
                <a:ext cx="643786" cy="707886"/>
              </a:xfrm>
              <a:prstGeom prst="rect">
                <a:avLst/>
              </a:prstGeom>
              <a:blipFill rotWithShape="0">
                <a:blip r:embed="rId6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3420000" y="2816896"/>
                <a:ext cx="36339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0000" y="2816896"/>
                <a:ext cx="363395" cy="70788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3582357" y="2780896"/>
                <a:ext cx="51645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2357" y="2780896"/>
                <a:ext cx="516450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6523457" y="4284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3457" y="4284000"/>
                <a:ext cx="643786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4965718" y="2708920"/>
                <a:ext cx="974434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18" y="2708920"/>
                <a:ext cx="974434" cy="115647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5904000" y="2988000"/>
                <a:ext cx="180858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4000" y="2988000"/>
                <a:ext cx="1808588" cy="70788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7632000" y="2988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2000" y="2988000"/>
                <a:ext cx="643786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5940000" y="3420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𝟑𝟎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3420000"/>
                <a:ext cx="643786" cy="707886"/>
              </a:xfrm>
              <a:prstGeom prst="rect">
                <a:avLst/>
              </a:prstGeom>
              <a:blipFill rotWithShape="0">
                <a:blip r:embed="rId13"/>
                <a:stretch>
                  <a:fillRect r="-47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7956000" y="2988000"/>
                <a:ext cx="36339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6000" y="2988000"/>
                <a:ext cx="363395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8064000" y="2988000"/>
                <a:ext cx="4982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4000" y="2988000"/>
                <a:ext cx="498292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6228000" y="3852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000" y="3852000"/>
                <a:ext cx="643786" cy="707886"/>
              </a:xfrm>
              <a:prstGeom prst="rect">
                <a:avLst/>
              </a:prstGeom>
              <a:blipFill rotWithShape="0">
                <a:blip r:embed="rId16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8388000" y="2988000"/>
                <a:ext cx="4982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8000" y="2988000"/>
                <a:ext cx="498292" cy="707886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2664000" y="5688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𝟒𝟎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4000" y="5688000"/>
                <a:ext cx="643786" cy="707886"/>
              </a:xfrm>
              <a:prstGeom prst="rect">
                <a:avLst/>
              </a:prstGeom>
              <a:blipFill rotWithShape="0">
                <a:blip r:embed="rId18"/>
                <a:stretch>
                  <a:fillRect r="-377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1259632" y="4140000"/>
                <a:ext cx="974434" cy="11692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4140000"/>
                <a:ext cx="974434" cy="1169231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2124000" y="4392000"/>
                <a:ext cx="180858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4000" y="4392000"/>
                <a:ext cx="1808588" cy="707886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3858800" y="4392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8800" y="4392000"/>
                <a:ext cx="643786" cy="707886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2160000" y="4824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4824000"/>
                <a:ext cx="643786" cy="707886"/>
              </a:xfrm>
              <a:prstGeom prst="rect">
                <a:avLst/>
              </a:prstGeom>
              <a:blipFill rotWithShape="0">
                <a:blip r:embed="rId22"/>
                <a:stretch>
                  <a:fillRect r="-47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4155709" y="4390112"/>
                <a:ext cx="36339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5709" y="4390112"/>
                <a:ext cx="363395" cy="707886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4248000" y="4392000"/>
                <a:ext cx="4982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8000" y="4392000"/>
                <a:ext cx="498292" cy="707886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2412000" y="5256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2000" y="5256000"/>
                <a:ext cx="643786" cy="707886"/>
              </a:xfrm>
              <a:prstGeom prst="rect">
                <a:avLst/>
              </a:prstGeom>
              <a:blipFill rotWithShape="0">
                <a:blip r:embed="rId25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ovéPole 52"/>
              <p:cNvSpPr txBox="1"/>
              <p:nvPr/>
            </p:nvSpPr>
            <p:spPr>
              <a:xfrm>
                <a:off x="4536000" y="4392000"/>
                <a:ext cx="4982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6000" y="4392000"/>
                <a:ext cx="498292" cy="707886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4824000" y="4392000"/>
                <a:ext cx="4982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000" y="4392000"/>
                <a:ext cx="498292" cy="707886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2988000" y="6120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8000" y="6120000"/>
                <a:ext cx="643786" cy="707886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1620000" y="3644896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000" y="3644896"/>
                <a:ext cx="643786" cy="707886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14535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" grpId="0"/>
      <p:bldP spid="20" grpId="0"/>
      <p:bldP spid="21" grpId="0"/>
      <p:bldP spid="22" grpId="0"/>
      <p:bldP spid="23" grpId="0"/>
      <p:bldP spid="24" grpId="0"/>
      <p:bldP spid="25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8" grpId="0"/>
      <p:bldP spid="52" grpId="0"/>
      <p:bldP spid="53" grpId="0"/>
      <p:bldP spid="54" grpId="0"/>
      <p:bldP spid="55" grpId="0"/>
      <p:bldP spid="5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407924" y="890808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</a:t>
            </a:r>
            <a:r>
              <a:rPr lang="cs-CZ" sz="4000" dirty="0" smtClean="0"/>
              <a:t>desetinná </a:t>
            </a:r>
            <a:r>
              <a:rPr lang="cs-CZ" sz="4000" dirty="0"/>
              <a:t>čísla</a:t>
            </a:r>
            <a:endParaRPr lang="cs-CZ" sz="4000" b="1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588548" y="1752472"/>
            <a:ext cx="7555452" cy="911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 každé dělení však má ukončený desetinný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rozvoj (má nenulový zbytek). 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2664000" y="4248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4000" y="4248000"/>
                <a:ext cx="643786" cy="707886"/>
              </a:xfrm>
              <a:prstGeom prst="rect">
                <a:avLst/>
              </a:prstGeom>
              <a:blipFill rotWithShape="0">
                <a:blip r:embed="rId3"/>
                <a:stretch>
                  <a:fillRect r="-377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1259632" y="2700000"/>
                <a:ext cx="974434" cy="11692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2700000"/>
                <a:ext cx="974434" cy="11692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2124000" y="2952000"/>
                <a:ext cx="180858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4000" y="2952000"/>
                <a:ext cx="1808588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3852000" y="2952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2952000"/>
                <a:ext cx="643786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2160000" y="3384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3384000"/>
                <a:ext cx="643786" cy="707886"/>
              </a:xfrm>
              <a:prstGeom prst="rect">
                <a:avLst/>
              </a:prstGeom>
              <a:blipFill rotWithShape="0">
                <a:blip r:embed="rId7"/>
                <a:stretch>
                  <a:fillRect r="-47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4155709" y="2916000"/>
                <a:ext cx="36339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5709" y="2916000"/>
                <a:ext cx="363395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4248000" y="2952000"/>
                <a:ext cx="4982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8000" y="2952000"/>
                <a:ext cx="498292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2412000" y="3816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2000" y="3816000"/>
                <a:ext cx="643786" cy="707886"/>
              </a:xfrm>
              <a:prstGeom prst="rect">
                <a:avLst/>
              </a:prstGeom>
              <a:blipFill rotWithShape="0">
                <a:blip r:embed="rId10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ovéPole 52"/>
              <p:cNvSpPr txBox="1"/>
              <p:nvPr/>
            </p:nvSpPr>
            <p:spPr>
              <a:xfrm>
                <a:off x="4536000" y="2952000"/>
                <a:ext cx="4982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6000" y="2952000"/>
                <a:ext cx="498292" cy="70788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4799086" y="2952000"/>
                <a:ext cx="54812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9086" y="2952000"/>
                <a:ext cx="548121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2988000" y="4680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8000" y="4680000"/>
                <a:ext cx="643786" cy="707886"/>
              </a:xfrm>
              <a:prstGeom prst="rect">
                <a:avLst/>
              </a:prstGeom>
              <a:blipFill rotWithShape="0">
                <a:blip r:embed="rId13"/>
                <a:stretch>
                  <a:fillRect r="-377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5188887" y="2952000"/>
                <a:ext cx="54812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8887" y="2952000"/>
                <a:ext cx="548121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5462948" y="2952000"/>
                <a:ext cx="54812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2948" y="2952000"/>
                <a:ext cx="548121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3288802" y="5112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8802" y="5112000"/>
                <a:ext cx="643786" cy="707886"/>
              </a:xfrm>
              <a:prstGeom prst="rect">
                <a:avLst/>
              </a:prstGeom>
              <a:blipFill rotWithShape="0">
                <a:blip r:embed="rId16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3589604" y="5616000"/>
                <a:ext cx="643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9604" y="5616000"/>
                <a:ext cx="643786" cy="707886"/>
              </a:xfrm>
              <a:prstGeom prst="rect">
                <a:avLst/>
              </a:prstGeom>
              <a:blipFill rotWithShape="0">
                <a:blip r:embed="rId17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délník 1"/>
          <p:cNvSpPr/>
          <p:nvPr/>
        </p:nvSpPr>
        <p:spPr>
          <a:xfrm>
            <a:off x="4183344" y="3960000"/>
            <a:ext cx="46962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>
                <a:solidFill>
                  <a:srgbClr val="FF0000"/>
                </a:solidFill>
              </a:rPr>
              <a:t>Periodu označujeme buď třemi tečkami</a:t>
            </a:r>
            <a:endParaRPr lang="cs-CZ" altLang="cs-CZ" sz="2400" b="1" dirty="0">
              <a:solidFill>
                <a:srgbClr val="FF0000"/>
              </a:solidFill>
            </a:endParaRPr>
          </a:p>
        </p:txBody>
      </p:sp>
      <p:sp>
        <p:nvSpPr>
          <p:cNvPr id="46" name="Obdélník 45"/>
          <p:cNvSpPr/>
          <p:nvPr/>
        </p:nvSpPr>
        <p:spPr>
          <a:xfrm>
            <a:off x="4183345" y="3960000"/>
            <a:ext cx="49606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>
                <a:solidFill>
                  <a:srgbClr val="FF0000"/>
                </a:solidFill>
              </a:rPr>
              <a:t>Periodu označujeme buď třemi </a:t>
            </a:r>
            <a:r>
              <a:rPr lang="cs-CZ" altLang="cs-CZ" sz="2400" b="1" dirty="0" smtClean="0">
                <a:solidFill>
                  <a:srgbClr val="FF0000"/>
                </a:solidFill>
              </a:rPr>
              <a:t>tečkami nebo častěji vodorovnou čárkou na číslicí či skupinou číslic</a:t>
            </a:r>
            <a:endParaRPr lang="cs-CZ" altLang="cs-CZ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5905542" y="2952000"/>
                <a:ext cx="54812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5542" y="2952000"/>
                <a:ext cx="548121" cy="707886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6469453" y="2952000"/>
                <a:ext cx="1558931" cy="7092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e>
                      </m:acc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9453" y="2952000"/>
                <a:ext cx="1558931" cy="709233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35670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6" grpId="0"/>
      <p:bldP spid="37" grpId="0"/>
      <p:bldP spid="38" grpId="0"/>
      <p:bldP spid="39" grpId="0"/>
      <p:bldP spid="40" grpId="0"/>
      <p:bldP spid="41" grpId="0"/>
      <p:bldP spid="48" grpId="0"/>
      <p:bldP spid="52" grpId="0"/>
      <p:bldP spid="53" grpId="0"/>
      <p:bldP spid="54" grpId="0"/>
      <p:bldP spid="55" grpId="0"/>
      <p:bldP spid="42" grpId="0"/>
      <p:bldP spid="43" grpId="0"/>
      <p:bldP spid="44" grpId="0"/>
      <p:bldP spid="45" grpId="0"/>
      <p:bldP spid="2" grpId="0" build="allAtOnce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706704" y="735760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</a:t>
            </a:r>
            <a:r>
              <a:rPr lang="cs-CZ" sz="4000" dirty="0" smtClean="0"/>
              <a:t>desetinná </a:t>
            </a:r>
            <a:r>
              <a:rPr lang="cs-CZ" sz="4000" dirty="0"/>
              <a:t>čísla</a:t>
            </a:r>
            <a:endParaRPr lang="cs-CZ" sz="4000" b="1" dirty="0"/>
          </a:p>
        </p:txBody>
      </p:sp>
      <p:sp>
        <p:nvSpPr>
          <p:cNvPr id="3" name="Obdélník 2"/>
          <p:cNvSpPr/>
          <p:nvPr/>
        </p:nvSpPr>
        <p:spPr>
          <a:xfrm>
            <a:off x="0" y="198884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/>
              <a:t>Každé desetinné číslo se dá zapsat jako desetinný zlomek, </a:t>
            </a:r>
            <a:r>
              <a:rPr lang="cs-CZ" altLang="cs-CZ" sz="2400" b="1" dirty="0" smtClean="0"/>
              <a:t>tedy zlomek</a:t>
            </a:r>
            <a:r>
              <a:rPr lang="cs-CZ" altLang="cs-CZ" sz="2400" b="1" dirty="0"/>
              <a:t>, který má ve jmenovateli 10, 100, </a:t>
            </a:r>
            <a:r>
              <a:rPr lang="cs-CZ" altLang="cs-CZ" sz="2400" b="1" dirty="0" smtClean="0"/>
              <a:t>1000, </a:t>
            </a:r>
            <a:r>
              <a:rPr lang="cs-CZ" altLang="cs-CZ" sz="2400" b="1" dirty="0"/>
              <a:t>...</a:t>
            </a:r>
          </a:p>
        </p:txBody>
      </p:sp>
      <p:sp>
        <p:nvSpPr>
          <p:cNvPr id="4" name="Obdélník 3"/>
          <p:cNvSpPr/>
          <p:nvPr/>
        </p:nvSpPr>
        <p:spPr>
          <a:xfrm>
            <a:off x="0" y="4500000"/>
            <a:ext cx="91439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>
                <a:solidFill>
                  <a:srgbClr val="FF0000"/>
                </a:solidFill>
              </a:rPr>
              <a:t>Desetinné číslo převedeme na tvar zlomku tak, že do čitatele zlomku napíšeme číslo bez desetinné čárky, do jmenovatele napíšeme jedničku a tolik nul, kolik desetinných míst bylo za desetinnou čárkou.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0" y="3204000"/>
                <a:ext cx="1471878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04000"/>
                <a:ext cx="1471878" cy="61555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1512000" y="2880000"/>
                <a:ext cx="613951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/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2000" y="2880000"/>
                <a:ext cx="613951" cy="115249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2520000" y="3204000"/>
                <a:ext cx="1778051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𝟔𝟕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3204000"/>
                <a:ext cx="1778051" cy="61555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4320000" y="2880000"/>
                <a:ext cx="755014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𝟔𝟕</m:t>
                          </m:r>
                        </m:num>
                        <m:den/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0" y="2880000"/>
                <a:ext cx="755014" cy="115647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5580112" y="3204000"/>
                <a:ext cx="2084225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𝟐𝟑𝟏</m:t>
                      </m:r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3204000"/>
                <a:ext cx="2084225" cy="61555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828341" y="2880000"/>
                <a:ext cx="1061188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𝟐𝟑𝟏</m:t>
                          </m:r>
                        </m:num>
                        <m:den/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8341" y="2880000"/>
                <a:ext cx="1061188" cy="115647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1440000" y="2880000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000" y="2880000"/>
                <a:ext cx="755015" cy="115647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4176000" y="2880000"/>
                <a:ext cx="1061188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𝟔𝟕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6000" y="2880000"/>
                <a:ext cx="1061188" cy="115647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7628932" y="2880000"/>
                <a:ext cx="1479572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𝟐𝟑𝟏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𝟎𝟎𝟎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8932" y="2880000"/>
                <a:ext cx="1479572" cy="115647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bdélník 5"/>
          <p:cNvSpPr/>
          <p:nvPr/>
        </p:nvSpPr>
        <p:spPr>
          <a:xfrm>
            <a:off x="0" y="450000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rgbClr val="FF0000"/>
                </a:solidFill>
              </a:rPr>
              <a:t>Desetinné číslo převedeme na tvar zlomku tak, že do čitatele zlomku napíšeme číslo bez desetinné čárky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16632273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4" grpId="2"/>
      <p:bldP spid="4" grpId="3"/>
      <p:bldP spid="4" grpId="4"/>
      <p:bldP spid="5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6" grpId="0"/>
      <p:bldP spid="6" grpId="1"/>
      <p:bldP spid="6" grpId="2"/>
      <p:bldP spid="6" grpId="3"/>
      <p:bldP spid="6" grpId="4"/>
      <p:bldP spid="6" grpId="5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5"/>
          <p:cNvSpPr txBox="1">
            <a:spLocks/>
          </p:cNvSpPr>
          <p:nvPr/>
        </p:nvSpPr>
        <p:spPr>
          <a:xfrm>
            <a:off x="1027435" y="404663"/>
            <a:ext cx="7793037" cy="137245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Zlomky a smíšená čísla</a:t>
            </a:r>
          </a:p>
          <a:p>
            <a:pPr algn="ctr"/>
            <a:r>
              <a:rPr lang="cs-CZ" kern="0" dirty="0" smtClean="0"/>
              <a:t>shrnutí</a:t>
            </a:r>
            <a:endParaRPr lang="cs-CZ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2207791" y="2420888"/>
                <a:ext cx="1223112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791" y="2420888"/>
                <a:ext cx="1223112" cy="101431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2979436" y="2636912"/>
                <a:ext cx="180858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9436" y="2636912"/>
                <a:ext cx="1808588" cy="58477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4572000" y="2628201"/>
                <a:ext cx="64378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628201"/>
                <a:ext cx="643786" cy="5847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3168000" y="2951960"/>
                <a:ext cx="64378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cs-CZ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8000" y="2951960"/>
                <a:ext cx="643786" cy="58477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4868909" y="2611739"/>
                <a:ext cx="36339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8909" y="2611739"/>
                <a:ext cx="363395" cy="58477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5014403" y="2628201"/>
                <a:ext cx="64378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4403" y="2628201"/>
                <a:ext cx="643786" cy="58477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3420000" y="3275960"/>
                <a:ext cx="64378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0000" y="3275960"/>
                <a:ext cx="643786" cy="58477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Obdélník 44"/>
          <p:cNvSpPr/>
          <p:nvPr/>
        </p:nvSpPr>
        <p:spPr>
          <a:xfrm>
            <a:off x="363775" y="1724321"/>
            <a:ext cx="90102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2400" b="1" dirty="0">
                <a:solidFill>
                  <a:srgbClr val="FF0000"/>
                </a:solidFill>
              </a:rPr>
              <a:t>Zlomek převádíme na desetinné číslo tak, </a:t>
            </a:r>
            <a:r>
              <a:rPr lang="cs-CZ" altLang="cs-CZ" sz="2400" b="1" dirty="0" smtClean="0">
                <a:solidFill>
                  <a:srgbClr val="FF0000"/>
                </a:solidFill>
              </a:rPr>
              <a:t/>
            </a:r>
            <a:br>
              <a:rPr lang="cs-CZ" altLang="cs-CZ" sz="2400" b="1" dirty="0" smtClean="0">
                <a:solidFill>
                  <a:srgbClr val="FF0000"/>
                </a:solidFill>
              </a:rPr>
            </a:br>
            <a:r>
              <a:rPr lang="cs-CZ" altLang="cs-CZ" sz="2400" b="1" dirty="0" smtClean="0">
                <a:solidFill>
                  <a:srgbClr val="FF0000"/>
                </a:solidFill>
              </a:rPr>
              <a:t>že čitatel </a:t>
            </a:r>
            <a:r>
              <a:rPr lang="cs-CZ" altLang="cs-CZ" sz="2400" b="1" dirty="0">
                <a:solidFill>
                  <a:srgbClr val="FF0000"/>
                </a:solidFill>
              </a:rPr>
              <a:t>dělíme jmenovatelem.</a:t>
            </a:r>
          </a:p>
        </p:txBody>
      </p:sp>
      <p:cxnSp>
        <p:nvCxnSpPr>
          <p:cNvPr id="46" name="Přímá spojnice se šipkou 45"/>
          <p:cNvCxnSpPr/>
          <p:nvPr/>
        </p:nvCxnSpPr>
        <p:spPr bwMode="auto">
          <a:xfrm>
            <a:off x="2339752" y="2492896"/>
            <a:ext cx="0" cy="991950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7" name="Přímá spojnice se šipkou 46"/>
          <p:cNvCxnSpPr/>
          <p:nvPr/>
        </p:nvCxnSpPr>
        <p:spPr bwMode="auto">
          <a:xfrm>
            <a:off x="3068144" y="2599820"/>
            <a:ext cx="1076042" cy="10164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8" name="Obdélník 47"/>
          <p:cNvSpPr/>
          <p:nvPr/>
        </p:nvSpPr>
        <p:spPr>
          <a:xfrm>
            <a:off x="0" y="3591008"/>
            <a:ext cx="91439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>
                <a:solidFill>
                  <a:srgbClr val="FF0000"/>
                </a:solidFill>
              </a:rPr>
              <a:t>Desetinné číslo převedeme na tvar zlomku tak, že do čitatele zlomku napíšeme číslo bez desetinné čárky, do jmenovatele napíšeme jedničku a tolik nul, kolik desetinných míst bylo za desetinnou čárkou.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3038560" y="5476850"/>
                <a:ext cx="1423147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𝟔𝟕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8560" y="5476850"/>
                <a:ext cx="1423147" cy="49244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4557760" y="5241600"/>
                <a:ext cx="604333" cy="921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𝟔𝟕</m:t>
                          </m:r>
                        </m:num>
                        <m:den/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7760" y="5241600"/>
                <a:ext cx="604333" cy="92198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4442488" y="5240114"/>
                <a:ext cx="849592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𝟔𝟕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2488" y="5240114"/>
                <a:ext cx="849592" cy="92519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24949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8" grpId="0"/>
      <p:bldP spid="49" grpId="0"/>
      <p:bldP spid="50" grpId="0"/>
      <p:bldP spid="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délník 27"/>
          <p:cNvSpPr/>
          <p:nvPr/>
        </p:nvSpPr>
        <p:spPr bwMode="auto">
          <a:xfrm>
            <a:off x="4860032" y="2492896"/>
            <a:ext cx="3600400" cy="3047174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" name="Obdélník 1"/>
          <p:cNvSpPr/>
          <p:nvPr/>
        </p:nvSpPr>
        <p:spPr bwMode="auto">
          <a:xfrm>
            <a:off x="683568" y="2492896"/>
            <a:ext cx="3600400" cy="3047174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856006" y="115966"/>
            <a:ext cx="7793037" cy="1129208"/>
          </a:xfrm>
        </p:spPr>
        <p:txBody>
          <a:bodyPr/>
          <a:lstStyle/>
          <a:p>
            <a:pPr algn="ctr"/>
            <a:r>
              <a:rPr lang="cs-CZ" dirty="0" smtClean="0"/>
              <a:t>Zlomky a smíšená čísla</a:t>
            </a:r>
            <a:endParaRPr lang="cs-CZ" dirty="0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1916633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Zlomky rozdělujeme na pravé a nepravé.</a:t>
            </a:r>
            <a:r>
              <a:rPr lang="cs-CZ" altLang="cs-CZ" sz="2000" b="1" dirty="0" smtClean="0"/>
              <a:t> </a:t>
            </a:r>
            <a:endParaRPr lang="cs-CZ" altLang="cs-CZ" sz="4400" dirty="0"/>
          </a:p>
        </p:txBody>
      </p:sp>
      <p:sp>
        <p:nvSpPr>
          <p:cNvPr id="40" name="Rectangle 4"/>
          <p:cNvSpPr>
            <a:spLocks noChangeArrowheads="1"/>
          </p:cNvSpPr>
          <p:nvPr/>
        </p:nvSpPr>
        <p:spPr bwMode="auto">
          <a:xfrm>
            <a:off x="1440000" y="5580000"/>
            <a:ext cx="2160240" cy="399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Zlomky pravé</a:t>
            </a:r>
            <a:endParaRPr lang="cs-CZ" altLang="cs-CZ" sz="4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Obdélník 30"/>
              <p:cNvSpPr/>
              <p:nvPr/>
            </p:nvSpPr>
            <p:spPr>
              <a:xfrm>
                <a:off x="843352" y="2606828"/>
                <a:ext cx="543739" cy="10143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1" name="Obdélník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352" y="2606828"/>
                <a:ext cx="543739" cy="101431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Obdélník 41"/>
              <p:cNvSpPr/>
              <p:nvPr/>
            </p:nvSpPr>
            <p:spPr>
              <a:xfrm>
                <a:off x="5080478" y="3717803"/>
                <a:ext cx="543739" cy="10143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2" name="Obdélník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0478" y="3717803"/>
                <a:ext cx="543739" cy="101431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Obdélník 42"/>
              <p:cNvSpPr/>
              <p:nvPr/>
            </p:nvSpPr>
            <p:spPr>
              <a:xfrm>
                <a:off x="7710125" y="4111171"/>
                <a:ext cx="788999" cy="10143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𝟔𝟐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3" name="Obdélník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0125" y="4111171"/>
                <a:ext cx="788999" cy="101431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Obdélník 43"/>
              <p:cNvSpPr/>
              <p:nvPr/>
            </p:nvSpPr>
            <p:spPr>
              <a:xfrm>
                <a:off x="6444208" y="3323086"/>
                <a:ext cx="543739" cy="10143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4" name="Obdélník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3323086"/>
                <a:ext cx="543739" cy="101431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Obdélník 44"/>
              <p:cNvSpPr/>
              <p:nvPr/>
            </p:nvSpPr>
            <p:spPr>
              <a:xfrm>
                <a:off x="5317232" y="2698738"/>
                <a:ext cx="788999" cy="10143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𝟏𝟗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5" name="Obdélník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7232" y="2698738"/>
                <a:ext cx="788999" cy="101431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Obdélník 45"/>
              <p:cNvSpPr/>
              <p:nvPr/>
            </p:nvSpPr>
            <p:spPr>
              <a:xfrm>
                <a:off x="5692209" y="4453619"/>
                <a:ext cx="543739" cy="10143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6" name="Obdélník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2209" y="4453619"/>
                <a:ext cx="543739" cy="101431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Obdélník 46"/>
              <p:cNvSpPr/>
              <p:nvPr/>
            </p:nvSpPr>
            <p:spPr>
              <a:xfrm>
                <a:off x="7452320" y="2815928"/>
                <a:ext cx="543739" cy="10143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7" name="Obdélník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2320" y="2815928"/>
                <a:ext cx="543739" cy="101431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Obdélník 47"/>
              <p:cNvSpPr/>
              <p:nvPr/>
            </p:nvSpPr>
            <p:spPr>
              <a:xfrm>
                <a:off x="919011" y="4271651"/>
                <a:ext cx="788999" cy="10175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8" name="Obdélník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011" y="4271651"/>
                <a:ext cx="788999" cy="101752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Obdélník 48"/>
              <p:cNvSpPr/>
              <p:nvPr/>
            </p:nvSpPr>
            <p:spPr>
              <a:xfrm>
                <a:off x="2338589" y="2968867"/>
                <a:ext cx="788999" cy="10111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9" name="Obdélník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8589" y="2968867"/>
                <a:ext cx="788999" cy="101111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Obdélník 49"/>
              <p:cNvSpPr/>
              <p:nvPr/>
            </p:nvSpPr>
            <p:spPr>
              <a:xfrm>
                <a:off x="2576734" y="4381486"/>
                <a:ext cx="543739" cy="10143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0" name="Obdélník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734" y="4381486"/>
                <a:ext cx="543739" cy="101431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Obdélník 50"/>
              <p:cNvSpPr/>
              <p:nvPr/>
            </p:nvSpPr>
            <p:spPr>
              <a:xfrm>
                <a:off x="3388141" y="2656940"/>
                <a:ext cx="788999" cy="10143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𝟏𝟕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1" name="Obdélník 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8141" y="2656940"/>
                <a:ext cx="788999" cy="101431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Obdélník 51"/>
              <p:cNvSpPr/>
              <p:nvPr/>
            </p:nvSpPr>
            <p:spPr>
              <a:xfrm>
                <a:off x="1698193" y="3532621"/>
                <a:ext cx="543739" cy="10243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2" name="Obdélník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8193" y="3532621"/>
                <a:ext cx="543739" cy="1024319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Rectangle 4"/>
          <p:cNvSpPr>
            <a:spLocks noChangeArrowheads="1"/>
          </p:cNvSpPr>
          <p:nvPr/>
        </p:nvSpPr>
        <p:spPr bwMode="auto">
          <a:xfrm>
            <a:off x="5364000" y="5580000"/>
            <a:ext cx="2567136" cy="399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Zlomky nepravé</a:t>
            </a:r>
            <a:endParaRPr lang="cs-CZ" altLang="cs-CZ" sz="4400" b="1" dirty="0">
              <a:solidFill>
                <a:srgbClr val="FF0000"/>
              </a:solidFill>
            </a:endParaRPr>
          </a:p>
        </p:txBody>
      </p:sp>
      <p:sp>
        <p:nvSpPr>
          <p:cNvPr id="54" name="Rectangle 4"/>
          <p:cNvSpPr>
            <a:spLocks noChangeArrowheads="1"/>
          </p:cNvSpPr>
          <p:nvPr/>
        </p:nvSpPr>
        <p:spPr bwMode="auto">
          <a:xfrm>
            <a:off x="52589" y="5940000"/>
            <a:ext cx="4572000" cy="399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Čitatel je větší než jmenovatel</a:t>
            </a:r>
            <a:endParaRPr lang="cs-CZ" altLang="cs-CZ" sz="2200" b="1" dirty="0">
              <a:solidFill>
                <a:srgbClr val="00B050"/>
              </a:solidFill>
            </a:endParaRPr>
          </a:p>
        </p:txBody>
      </p:sp>
      <p:sp>
        <p:nvSpPr>
          <p:cNvPr id="55" name="Rectangle 4"/>
          <p:cNvSpPr>
            <a:spLocks noChangeArrowheads="1"/>
          </p:cNvSpPr>
          <p:nvPr/>
        </p:nvSpPr>
        <p:spPr bwMode="auto">
          <a:xfrm>
            <a:off x="4411821" y="5940000"/>
            <a:ext cx="4608512" cy="399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Čitatel je menší než jmenovatel</a:t>
            </a:r>
            <a:endParaRPr lang="cs-CZ" altLang="cs-CZ" sz="2200" b="1" dirty="0">
              <a:solidFill>
                <a:srgbClr val="00B050"/>
              </a:solidFill>
            </a:endParaRPr>
          </a:p>
        </p:txBody>
      </p:sp>
      <p:sp>
        <p:nvSpPr>
          <p:cNvPr id="56" name="Rectangle 4"/>
          <p:cNvSpPr>
            <a:spLocks noChangeArrowheads="1"/>
          </p:cNvSpPr>
          <p:nvPr/>
        </p:nvSpPr>
        <p:spPr bwMode="auto">
          <a:xfrm>
            <a:off x="52589" y="6300000"/>
            <a:ext cx="4536504" cy="399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Hodnota zlomku je menší než 1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  <p:sp>
        <p:nvSpPr>
          <p:cNvPr id="57" name="Rectangle 4"/>
          <p:cNvSpPr>
            <a:spLocks noChangeArrowheads="1"/>
          </p:cNvSpPr>
          <p:nvPr/>
        </p:nvSpPr>
        <p:spPr bwMode="auto">
          <a:xfrm>
            <a:off x="4482944" y="6300000"/>
            <a:ext cx="4536504" cy="399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Hodnota zlomku je větší než 1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4350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" grpId="0" animBg="1"/>
      <p:bldP spid="11" grpId="0"/>
      <p:bldP spid="40" grpId="0"/>
      <p:bldP spid="3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331640" y="620688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smíšená čísla</a:t>
            </a:r>
            <a:endParaRPr lang="cs-CZ" sz="4000" b="1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290324" y="1876653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Převod nepravého zlomku na smíšené číslo:</a:t>
            </a:r>
            <a:endParaRPr lang="cs-CZ" altLang="cs-CZ" sz="2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2195736" y="2455573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2455573"/>
                <a:ext cx="994247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3131840" y="2779573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=</a:t>
            </a:r>
            <a:endParaRPr lang="cs-CZ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185466" y="2583041"/>
            <a:ext cx="5388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2</a:t>
            </a:r>
            <a:endParaRPr lang="cs-CZ" sz="6000" b="1" dirty="0">
              <a:solidFill>
                <a:schemeClr val="tx2">
                  <a:lumMod val="60000"/>
                  <a:lumOff val="40000"/>
                </a:schemeClr>
              </a:solidFill>
              <a:latin typeface="Cambria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5724128" y="2556011"/>
                <a:ext cx="613951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/>
                      </m:f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2556011"/>
                <a:ext cx="613951" cy="115249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 4"/>
          <p:cNvSpPr>
            <a:spLocks noChangeArrowheads="1"/>
          </p:cNvSpPr>
          <p:nvPr/>
        </p:nvSpPr>
        <p:spPr bwMode="auto">
          <a:xfrm>
            <a:off x="538580" y="4140000"/>
            <a:ext cx="8605419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Vydělíme čitatele jmenovatelem</a:t>
            </a:r>
            <a:endParaRPr lang="cs-CZ" altLang="cs-CZ" sz="2800" dirty="0">
              <a:solidFill>
                <a:schemeClr val="tx1"/>
              </a:solidFill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3576676" y="2779573"/>
            <a:ext cx="13549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13:5</a:t>
            </a:r>
            <a:endParaRPr lang="cs-CZ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3830502" y="3225170"/>
            <a:ext cx="621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cs-CZ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4760738" y="2779573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=</a:t>
            </a:r>
            <a:endParaRPr lang="cs-CZ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540000" y="4680000"/>
            <a:ext cx="8605419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Zapíšeme počet celků</a:t>
            </a:r>
            <a:endParaRPr lang="cs-CZ" altLang="cs-CZ" sz="2800" dirty="0">
              <a:solidFill>
                <a:schemeClr val="tx1"/>
              </a:solidFill>
            </a:endParaRPr>
          </a:p>
        </p:txBody>
      </p:sp>
      <p:sp>
        <p:nvSpPr>
          <p:cNvPr id="34" name="Rectangle 4"/>
          <p:cNvSpPr>
            <a:spLocks noChangeArrowheads="1"/>
          </p:cNvSpPr>
          <p:nvPr/>
        </p:nvSpPr>
        <p:spPr bwMode="auto">
          <a:xfrm>
            <a:off x="540000" y="5220000"/>
            <a:ext cx="8605419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Zbytek po dělení zapíšeme do čitatele zlomku</a:t>
            </a:r>
            <a:endParaRPr lang="cs-CZ" altLang="cs-CZ" sz="2800" dirty="0">
              <a:solidFill>
                <a:schemeClr val="tx1"/>
              </a:solidFill>
            </a:endParaRPr>
          </a:p>
        </p:txBody>
      </p:sp>
      <p:sp>
        <p:nvSpPr>
          <p:cNvPr id="35" name="Rectangle 4"/>
          <p:cNvSpPr>
            <a:spLocks noChangeArrowheads="1"/>
          </p:cNvSpPr>
          <p:nvPr/>
        </p:nvSpPr>
        <p:spPr bwMode="auto">
          <a:xfrm>
            <a:off x="540000" y="5760000"/>
            <a:ext cx="8605419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Dělitele zapíšeme do jmenovatele zlomku</a:t>
            </a:r>
            <a:endParaRPr lang="cs-CZ" altLang="cs-CZ" sz="28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5796176" y="2554693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76" y="2554693"/>
                <a:ext cx="448841" cy="115647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louk 1"/>
          <p:cNvSpPr/>
          <p:nvPr/>
        </p:nvSpPr>
        <p:spPr bwMode="auto">
          <a:xfrm rot="6902057">
            <a:off x="3449641" y="1234800"/>
            <a:ext cx="2825366" cy="2490155"/>
          </a:xfrm>
          <a:prstGeom prst="arc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blouk 52"/>
          <p:cNvSpPr/>
          <p:nvPr/>
        </p:nvSpPr>
        <p:spPr bwMode="auto">
          <a:xfrm rot="11272040">
            <a:off x="4626367" y="3369410"/>
            <a:ext cx="2312136" cy="173567"/>
          </a:xfrm>
          <a:prstGeom prst="arc">
            <a:avLst>
              <a:gd name="adj1" fmla="val 16516232"/>
              <a:gd name="adj2" fmla="val 0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00053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3" grpId="0"/>
      <p:bldP spid="3" grpId="1"/>
      <p:bldP spid="52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2" grpId="0" animBg="1"/>
      <p:bldP spid="2" grpId="1" animBg="1"/>
      <p:bldP spid="5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407924" y="890808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smíšená čísla</a:t>
            </a:r>
            <a:endParaRPr lang="cs-CZ" sz="4000" b="1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1988641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Každé smíšené číslo musí být opět v základním tvaru</a:t>
            </a:r>
            <a:endParaRPr lang="cs-CZ" altLang="cs-CZ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979712" y="3512693"/>
                <a:ext cx="1024511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𝟕𝟐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3512693"/>
                <a:ext cx="1024511" cy="92519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Rectangle 4"/>
          <p:cNvSpPr>
            <a:spLocks noChangeArrowheads="1"/>
          </p:cNvSpPr>
          <p:nvPr/>
        </p:nvSpPr>
        <p:spPr bwMode="auto">
          <a:xfrm>
            <a:off x="0" y="2378340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Toto můžeme provést dvěma způsoby:</a:t>
            </a:r>
            <a:endParaRPr lang="cs-CZ" altLang="cs-CZ" sz="4400" dirty="0"/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0" y="2880000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Vydělíme podle návodu a poté vykrátíme</a:t>
            </a:r>
            <a:endParaRPr lang="cs-CZ" altLang="cs-CZ" sz="2800" dirty="0"/>
          </a:p>
        </p:txBody>
      </p:sp>
      <p:sp>
        <p:nvSpPr>
          <p:cNvPr id="44" name="Rectangle 4"/>
          <p:cNvSpPr>
            <a:spLocks noChangeArrowheads="1"/>
          </p:cNvSpPr>
          <p:nvPr/>
        </p:nvSpPr>
        <p:spPr bwMode="auto">
          <a:xfrm>
            <a:off x="0" y="4725144"/>
            <a:ext cx="9257419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7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Vykrátíme zlomek a až poté podle návodu vydělíme</a:t>
            </a:r>
            <a:endParaRPr lang="cs-CZ" altLang="cs-CZ" sz="27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3015193" y="3728693"/>
                <a:ext cx="186807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𝟕𝟐</m:t>
                      </m:r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193" y="3728693"/>
                <a:ext cx="1868075" cy="4924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4813593" y="3728693"/>
                <a:ext cx="35907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3593" y="3728693"/>
                <a:ext cx="359073" cy="49244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3007894" y="4160693"/>
                <a:ext cx="60433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𝟏𝟐</m:t>
                      </m:r>
                    </m:oMath>
                  </m:oMathPara>
                </a14:m>
                <a:endParaRPr lang="cs-CZ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7894" y="4160693"/>
                <a:ext cx="604333" cy="49244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5206533" y="3512692"/>
                <a:ext cx="1024511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6533" y="3512692"/>
                <a:ext cx="1024511" cy="92519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6623984" y="3512693"/>
                <a:ext cx="359073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3984" y="3512693"/>
                <a:ext cx="359073" cy="92519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6231044" y="3729066"/>
                <a:ext cx="35907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1044" y="3729066"/>
                <a:ext cx="359073" cy="49244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/>
              <p:cNvSpPr txBox="1"/>
              <p:nvPr/>
            </p:nvSpPr>
            <p:spPr>
              <a:xfrm>
                <a:off x="2205950" y="5394984"/>
                <a:ext cx="1024511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𝟕𝟐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5950" y="5394984"/>
                <a:ext cx="1024511" cy="92519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3301544" y="5394984"/>
                <a:ext cx="1024511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𝟏𝟖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1544" y="5394984"/>
                <a:ext cx="1024511" cy="92519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4268669" y="5672909"/>
                <a:ext cx="1622817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𝟏𝟖</m:t>
                      </m:r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8669" y="5672909"/>
                <a:ext cx="1622817" cy="492443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ovéPole 67"/>
              <p:cNvSpPr txBox="1"/>
              <p:nvPr/>
            </p:nvSpPr>
            <p:spPr>
              <a:xfrm>
                <a:off x="5871003" y="5709412"/>
                <a:ext cx="35907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1003" y="5709412"/>
                <a:ext cx="359073" cy="492443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ovéPole 68"/>
              <p:cNvSpPr txBox="1"/>
              <p:nvPr/>
            </p:nvSpPr>
            <p:spPr>
              <a:xfrm>
                <a:off x="6301159" y="5492909"/>
                <a:ext cx="359073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1159" y="5492909"/>
                <a:ext cx="359073" cy="92519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ovéPole 69"/>
              <p:cNvSpPr txBox="1"/>
              <p:nvPr/>
            </p:nvSpPr>
            <p:spPr>
              <a:xfrm>
                <a:off x="4523228" y="6104909"/>
                <a:ext cx="35907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0" name="TextovéPol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3228" y="6104909"/>
                <a:ext cx="359073" cy="492443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549780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" grpId="0"/>
      <p:bldP spid="42" grpId="0"/>
      <p:bldP spid="43" grpId="0"/>
      <p:bldP spid="44" grpId="0"/>
      <p:bldP spid="45" grpId="0"/>
      <p:bldP spid="46" grpId="0"/>
      <p:bldP spid="47" grpId="0"/>
      <p:bldP spid="49" grpId="0"/>
      <p:bldP spid="50" grpId="0"/>
      <p:bldP spid="51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331640" y="620688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Zlomky a smíšená čísla</a:t>
            </a:r>
            <a:endParaRPr lang="cs-CZ" sz="4000" b="1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290324" y="1700808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Převod smíšené </a:t>
            </a:r>
            <a:r>
              <a:rPr lang="cs-CZ" altLang="cs-CZ" sz="2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na nepravý zlomek:</a:t>
            </a:r>
            <a:endParaRPr lang="cs-CZ" altLang="cs-CZ" sz="2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2903888" y="2380280"/>
                <a:ext cx="994247" cy="1826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6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f>
                        <m:fPr>
                          <m:ctrlP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6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3888" y="2380280"/>
                <a:ext cx="994247" cy="1826975"/>
              </a:xfrm>
              <a:prstGeom prst="rect">
                <a:avLst/>
              </a:prstGeom>
              <a:blipFill rotWithShape="0">
                <a:blip r:embed="rId3"/>
                <a:stretch>
                  <a:fillRect r="-1472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4316099" y="2903446"/>
            <a:ext cx="4553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=</a:t>
            </a:r>
            <a:endParaRPr lang="cs-CZ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5166868" y="2410754"/>
                <a:ext cx="1133324" cy="17286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</m:num>
                        <m:den/>
                      </m:f>
                    </m:oMath>
                  </m:oMathPara>
                </a14:m>
                <a:endParaRPr lang="cs-CZ" sz="6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6868" y="2410754"/>
                <a:ext cx="1133324" cy="172861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 4"/>
          <p:cNvSpPr>
            <a:spLocks noChangeArrowheads="1"/>
          </p:cNvSpPr>
          <p:nvPr/>
        </p:nvSpPr>
        <p:spPr bwMode="auto">
          <a:xfrm>
            <a:off x="360000" y="4320000"/>
            <a:ext cx="8605419" cy="1284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Čitatel nepravého zlomku určíme tak, že celé </a:t>
            </a:r>
            <a:b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číslo vynásobíme jmenovatelem zlomku</a:t>
            </a:r>
            <a:endParaRPr lang="cs-CZ" altLang="cs-CZ" sz="2800" dirty="0">
              <a:solidFill>
                <a:schemeClr val="tx1"/>
              </a:solidFill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16495" y="3346261"/>
            <a:ext cx="13549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 ∙ 5</a:t>
            </a:r>
            <a:endParaRPr lang="cs-CZ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360000" y="5940000"/>
            <a:ext cx="8605419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Na závěr opíšeme jmenovatele</a:t>
            </a:r>
            <a:endParaRPr lang="cs-CZ" altLang="cs-CZ" sz="28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5166000" y="2412000"/>
                <a:ext cx="1133324" cy="1734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</m:num>
                        <m:den>
                          <m: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6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6000" y="2412000"/>
                <a:ext cx="1133324" cy="173464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louk 1"/>
          <p:cNvSpPr/>
          <p:nvPr/>
        </p:nvSpPr>
        <p:spPr bwMode="auto">
          <a:xfrm rot="10350328">
            <a:off x="3175268" y="3248054"/>
            <a:ext cx="931059" cy="763414"/>
          </a:xfrm>
          <a:prstGeom prst="arc">
            <a:avLst>
              <a:gd name="adj1" fmla="val 16044381"/>
              <a:gd name="adj2" fmla="val 1141785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blouk 52"/>
          <p:cNvSpPr/>
          <p:nvPr/>
        </p:nvSpPr>
        <p:spPr bwMode="auto">
          <a:xfrm rot="8148574">
            <a:off x="3742505" y="2524431"/>
            <a:ext cx="2098357" cy="1963174"/>
          </a:xfrm>
          <a:prstGeom prst="arc">
            <a:avLst>
              <a:gd name="adj1" fmla="val 16516232"/>
              <a:gd name="adj2" fmla="val 0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360000" y="4500000"/>
            <a:ext cx="8605419" cy="1342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Čitatel nepravého zlomku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určíme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tak,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že celé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b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číslo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vynásobíme jmenovatelem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zlomku </a:t>
            </a:r>
            <a:b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a k výsledku násobení přičteme čitatel zlomku.</a:t>
            </a:r>
            <a:endParaRPr lang="cs-CZ" altLang="cs-CZ" sz="2800" dirty="0">
              <a:solidFill>
                <a:schemeClr val="tx1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821839" y="3729226"/>
            <a:ext cx="6126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b="1" dirty="0">
                <a:solidFill>
                  <a:srgbClr val="FF0000"/>
                </a:solidFill>
              </a:rPr>
              <a:t> ∙ </a:t>
            </a:r>
            <a:endParaRPr lang="cs-CZ" sz="4000" dirty="0">
              <a:solidFill>
                <a:srgbClr val="FF0000"/>
              </a:solidFill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2922761" y="2478671"/>
            <a:ext cx="7697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b="1" dirty="0">
                <a:solidFill>
                  <a:srgbClr val="FF0000"/>
                </a:solidFill>
              </a:rPr>
              <a:t> </a:t>
            </a:r>
            <a:r>
              <a:rPr lang="cs-CZ" sz="4000" b="1" dirty="0" smtClean="0">
                <a:solidFill>
                  <a:srgbClr val="FF0000"/>
                </a:solidFill>
              </a:rPr>
              <a:t>+ </a:t>
            </a:r>
            <a:endParaRPr lang="cs-CZ" sz="4000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1161645" y="3328698"/>
            <a:ext cx="13549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= 25</a:t>
            </a:r>
            <a:endParaRPr lang="cs-CZ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2373567" y="2515684"/>
            <a:ext cx="7358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25</a:t>
            </a:r>
            <a:endParaRPr lang="cs-CZ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39950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3" grpId="0"/>
      <p:bldP spid="3" grpId="1"/>
      <p:bldP spid="52" grpId="0"/>
      <p:bldP spid="52" grpId="1"/>
      <p:bldP spid="30" grpId="0"/>
      <p:bldP spid="30" grpId="1"/>
      <p:bldP spid="33" grpId="0"/>
      <p:bldP spid="36" grpId="0"/>
      <p:bldP spid="2" grpId="0" animBg="1"/>
      <p:bldP spid="53" grpId="0" animBg="1"/>
      <p:bldP spid="18" grpId="0"/>
      <p:bldP spid="4" grpId="0"/>
      <p:bldP spid="21" grpId="0"/>
      <p:bldP spid="22" grpId="0"/>
      <p:bldP spid="22" grpId="1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856006" y="115966"/>
            <a:ext cx="7793037" cy="1129208"/>
          </a:xfrm>
        </p:spPr>
        <p:txBody>
          <a:bodyPr/>
          <a:lstStyle/>
          <a:p>
            <a:pPr algn="ctr"/>
            <a:r>
              <a:rPr lang="cs-CZ" dirty="0" smtClean="0"/>
              <a:t>Zlomky</a:t>
            </a:r>
            <a:endParaRPr lang="cs-CZ" dirty="0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323528" y="1746121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Slouží k vyjádření části celku</a:t>
            </a:r>
            <a:r>
              <a:rPr lang="cs-CZ" altLang="cs-CZ" sz="2000" b="1" dirty="0"/>
              <a:t>. </a:t>
            </a:r>
            <a:endParaRPr lang="cs-CZ" altLang="cs-CZ" sz="4400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819510" y="5860387"/>
            <a:ext cx="2076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Kruh = Celek</a:t>
            </a:r>
            <a:endParaRPr lang="cs-CZ" sz="2400" b="1" dirty="0"/>
          </a:p>
        </p:txBody>
      </p:sp>
      <p:pic>
        <p:nvPicPr>
          <p:cNvPr id="17" name="Picture 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0" y="2520000"/>
            <a:ext cx="23050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Přímá spojnice se šipkou 8"/>
          <p:cNvCxnSpPr/>
          <p:nvPr/>
        </p:nvCxnSpPr>
        <p:spPr bwMode="auto">
          <a:xfrm flipV="1">
            <a:off x="1935492" y="4318378"/>
            <a:ext cx="2160240" cy="1368152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ovéPole 18"/>
          <p:cNvSpPr txBox="1"/>
          <p:nvPr/>
        </p:nvSpPr>
        <p:spPr>
          <a:xfrm>
            <a:off x="7184530" y="2405006"/>
            <a:ext cx="1759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Tři čtvrtiny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84926" y="2467378"/>
            <a:ext cx="2326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Jedna čtvrtina</a:t>
            </a:r>
            <a:endParaRPr lang="cs-CZ" sz="2400" b="1" dirty="0"/>
          </a:p>
        </p:txBody>
      </p:sp>
      <p:sp>
        <p:nvSpPr>
          <p:cNvPr id="14" name="Obdélník 13"/>
          <p:cNvSpPr/>
          <p:nvPr/>
        </p:nvSpPr>
        <p:spPr>
          <a:xfrm>
            <a:off x="2556678" y="5253537"/>
            <a:ext cx="6696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2800" b="1" dirty="0"/>
              <a:t>Rozdělíme-li celek na stejné části, </a:t>
            </a:r>
            <a:r>
              <a:rPr lang="cs-CZ" altLang="cs-CZ" sz="2800" b="1" dirty="0" smtClean="0"/>
              <a:t/>
            </a:r>
            <a:br>
              <a:rPr lang="cs-CZ" altLang="cs-CZ" sz="2800" b="1" dirty="0" smtClean="0"/>
            </a:br>
            <a:r>
              <a:rPr lang="cs-CZ" altLang="cs-CZ" sz="2800" b="1" dirty="0" smtClean="0"/>
              <a:t>dostaneme </a:t>
            </a:r>
            <a:r>
              <a:rPr lang="cs-CZ" altLang="cs-CZ" sz="2800" b="1" dirty="0"/>
              <a:t>zlomky.</a:t>
            </a:r>
          </a:p>
        </p:txBody>
      </p:sp>
      <p:pic>
        <p:nvPicPr>
          <p:cNvPr id="16" name="Picture 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0" y="2520000"/>
            <a:ext cx="23050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0" y="2520000"/>
            <a:ext cx="23050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Přímá spojnice se šipkou 19"/>
          <p:cNvCxnSpPr/>
          <p:nvPr/>
        </p:nvCxnSpPr>
        <p:spPr bwMode="auto">
          <a:xfrm>
            <a:off x="1034710" y="2939717"/>
            <a:ext cx="2745202" cy="316289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Přímá spojnice se šipkou 20"/>
          <p:cNvCxnSpPr/>
          <p:nvPr/>
        </p:nvCxnSpPr>
        <p:spPr bwMode="auto">
          <a:xfrm flipH="1">
            <a:off x="5796136" y="2956431"/>
            <a:ext cx="2160240" cy="832609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485873" y="2926831"/>
                <a:ext cx="1368152" cy="1820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873" y="2926831"/>
                <a:ext cx="1368152" cy="182094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493031" y="2904196"/>
                <a:ext cx="1368152" cy="1820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3031" y="2904196"/>
                <a:ext cx="1368152" cy="182094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3" grpId="1"/>
      <p:bldP spid="19" grpId="0"/>
      <p:bldP spid="22" grpId="0"/>
      <p:bldP spid="14" grpId="0"/>
      <p:bldP spid="28" grpId="0"/>
      <p:bldP spid="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5"/>
          <p:cNvSpPr txBox="1">
            <a:spLocks/>
          </p:cNvSpPr>
          <p:nvPr/>
        </p:nvSpPr>
        <p:spPr>
          <a:xfrm>
            <a:off x="1027435" y="404663"/>
            <a:ext cx="7793037" cy="137245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Zlomky a smíšená čísla</a:t>
            </a:r>
          </a:p>
          <a:p>
            <a:pPr algn="ctr"/>
            <a:r>
              <a:rPr lang="cs-CZ" kern="0" dirty="0" smtClean="0"/>
              <a:t>shrnutí</a:t>
            </a:r>
            <a:endParaRPr lang="cs-CZ" kern="0" dirty="0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554099" y="1842247"/>
            <a:ext cx="8136904" cy="650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Převod zlomků na smíšená čísla.</a:t>
            </a:r>
            <a:endParaRPr lang="cs-CZ" altLang="cs-CZ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943909" y="3933056"/>
            <a:ext cx="7956510" cy="699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Převod smíšených čísel na zlomky.</a:t>
            </a:r>
            <a:endParaRPr lang="cs-CZ" altLang="cs-CZ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2492531" y="2490369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2531" y="2490369"/>
                <a:ext cx="994247" cy="124482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ovéPole 19"/>
          <p:cNvSpPr txBox="1"/>
          <p:nvPr/>
        </p:nvSpPr>
        <p:spPr>
          <a:xfrm>
            <a:off x="3428635" y="2814369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=</a:t>
            </a:r>
            <a:endParaRPr lang="cs-CZ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5482261" y="2617837"/>
            <a:ext cx="5388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2</a:t>
            </a:r>
            <a:endParaRPr lang="cs-CZ" sz="6000" b="1" dirty="0">
              <a:solidFill>
                <a:schemeClr val="tx2">
                  <a:lumMod val="60000"/>
                  <a:lumOff val="40000"/>
                </a:schemeClr>
              </a:solidFill>
              <a:latin typeface="Cambria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6020923" y="2590807"/>
                <a:ext cx="613951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/>
                      </m:f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0923" y="2590807"/>
                <a:ext cx="613951" cy="115249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ovéPole 22"/>
          <p:cNvSpPr txBox="1"/>
          <p:nvPr/>
        </p:nvSpPr>
        <p:spPr>
          <a:xfrm>
            <a:off x="3873471" y="2814369"/>
            <a:ext cx="13549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13:5</a:t>
            </a:r>
            <a:endParaRPr lang="cs-CZ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4127297" y="3259966"/>
            <a:ext cx="621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cs-CZ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5057533" y="2814369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=</a:t>
            </a:r>
            <a:endParaRPr lang="cs-CZ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6092971" y="2589489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2971" y="2589489"/>
                <a:ext cx="448841" cy="115647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Oblouk 26"/>
          <p:cNvSpPr/>
          <p:nvPr/>
        </p:nvSpPr>
        <p:spPr bwMode="auto">
          <a:xfrm rot="6902057">
            <a:off x="3746436" y="1254455"/>
            <a:ext cx="2825366" cy="2490155"/>
          </a:xfrm>
          <a:prstGeom prst="arc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blouk 27"/>
          <p:cNvSpPr/>
          <p:nvPr/>
        </p:nvSpPr>
        <p:spPr bwMode="auto">
          <a:xfrm rot="11272040">
            <a:off x="4923162" y="3404206"/>
            <a:ext cx="2312136" cy="173567"/>
          </a:xfrm>
          <a:prstGeom prst="arc">
            <a:avLst>
              <a:gd name="adj1" fmla="val 16516232"/>
              <a:gd name="adj2" fmla="val 0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2903888" y="4612528"/>
                <a:ext cx="994247" cy="1826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6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f>
                        <m:fPr>
                          <m:ctrlP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6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3888" y="4612528"/>
                <a:ext cx="994247" cy="1826975"/>
              </a:xfrm>
              <a:prstGeom prst="rect">
                <a:avLst/>
              </a:prstGeom>
              <a:blipFill rotWithShape="0">
                <a:blip r:embed="rId5"/>
                <a:stretch>
                  <a:fillRect r="-1472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ovéPole 29"/>
          <p:cNvSpPr txBox="1"/>
          <p:nvPr/>
        </p:nvSpPr>
        <p:spPr>
          <a:xfrm>
            <a:off x="4316099" y="5135694"/>
            <a:ext cx="4553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=</a:t>
            </a:r>
            <a:endParaRPr lang="cs-CZ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5166868" y="4643002"/>
                <a:ext cx="1133324" cy="17286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</m:num>
                        <m:den/>
                      </m:f>
                    </m:oMath>
                  </m:oMathPara>
                </a14:m>
                <a:endParaRPr lang="cs-CZ" sz="6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6868" y="4643002"/>
                <a:ext cx="1133324" cy="172861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5166000" y="4644248"/>
                <a:ext cx="1133324" cy="1734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</m:num>
                        <m:den>
                          <m:r>
                            <a:rPr lang="cs-CZ" sz="6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6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6000" y="4644248"/>
                <a:ext cx="1133324" cy="173464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Oblouk 32"/>
          <p:cNvSpPr/>
          <p:nvPr/>
        </p:nvSpPr>
        <p:spPr bwMode="auto">
          <a:xfrm rot="10350328">
            <a:off x="3175268" y="5480302"/>
            <a:ext cx="931059" cy="763414"/>
          </a:xfrm>
          <a:prstGeom prst="arc">
            <a:avLst>
              <a:gd name="adj1" fmla="val 16044381"/>
              <a:gd name="adj2" fmla="val 1141785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Oblouk 33"/>
          <p:cNvSpPr/>
          <p:nvPr/>
        </p:nvSpPr>
        <p:spPr bwMode="auto">
          <a:xfrm rot="8148574">
            <a:off x="3742505" y="4756679"/>
            <a:ext cx="2098357" cy="1963174"/>
          </a:xfrm>
          <a:prstGeom prst="arc">
            <a:avLst>
              <a:gd name="adj1" fmla="val 16516232"/>
              <a:gd name="adj2" fmla="val 0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Obdélník 34"/>
          <p:cNvSpPr/>
          <p:nvPr/>
        </p:nvSpPr>
        <p:spPr>
          <a:xfrm>
            <a:off x="2821839" y="5961474"/>
            <a:ext cx="6126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b="1" dirty="0">
                <a:solidFill>
                  <a:srgbClr val="FF0000"/>
                </a:solidFill>
              </a:rPr>
              <a:t> ∙ </a:t>
            </a:r>
            <a:endParaRPr lang="cs-CZ" sz="4000" dirty="0">
              <a:solidFill>
                <a:srgbClr val="FF0000"/>
              </a:solidFill>
            </a:endParaRPr>
          </a:p>
        </p:txBody>
      </p:sp>
      <p:sp>
        <p:nvSpPr>
          <p:cNvPr id="36" name="Obdélník 35"/>
          <p:cNvSpPr/>
          <p:nvPr/>
        </p:nvSpPr>
        <p:spPr>
          <a:xfrm>
            <a:off x="2922761" y="4710919"/>
            <a:ext cx="7697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b="1" dirty="0">
                <a:solidFill>
                  <a:srgbClr val="FF0000"/>
                </a:solidFill>
              </a:rPr>
              <a:t> </a:t>
            </a:r>
            <a:r>
              <a:rPr lang="cs-CZ" sz="4000" b="1" dirty="0" smtClean="0">
                <a:solidFill>
                  <a:srgbClr val="FF0000"/>
                </a:solidFill>
              </a:rPr>
              <a:t>+ </a:t>
            </a:r>
            <a:endParaRPr lang="cs-CZ" sz="4000" dirty="0">
              <a:solidFill>
                <a:srgbClr val="FF0000"/>
              </a:solidFill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2373567" y="4747932"/>
            <a:ext cx="7358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25</a:t>
            </a:r>
            <a:endParaRPr lang="cs-CZ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12623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9" grpId="0"/>
      <p:bldP spid="20" grpId="0"/>
      <p:bldP spid="21" grpId="0"/>
      <p:bldP spid="22" grpId="0"/>
      <p:bldP spid="22" grpId="1"/>
      <p:bldP spid="23" grpId="0"/>
      <p:bldP spid="24" grpId="0"/>
      <p:bldP spid="25" grpId="0"/>
      <p:bldP spid="26" grpId="0"/>
      <p:bldP spid="27" grpId="0" animBg="1"/>
      <p:bldP spid="27" grpId="1" animBg="1"/>
      <p:bldP spid="28" grpId="0" animBg="1"/>
      <p:bldP spid="29" grpId="0"/>
      <p:bldP spid="30" grpId="0"/>
      <p:bldP spid="31" grpId="0"/>
      <p:bldP spid="31" grpId="1"/>
      <p:bldP spid="32" grpId="0"/>
      <p:bldP spid="33" grpId="0" animBg="1"/>
      <p:bldP spid="34" grpId="0" animBg="1"/>
      <p:bldP spid="35" grpId="0"/>
      <p:bldP spid="36" grpId="0"/>
      <p:bldP spid="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4037">
            <a:off x="180000" y="2196000"/>
            <a:ext cx="1728787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Picture 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000" y="2195553"/>
            <a:ext cx="1728787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0" y="220492"/>
            <a:ext cx="9143999" cy="77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Porovnání zlomků s různými čitateli i jmenovateli:</a:t>
            </a:r>
            <a:endParaRPr lang="cs-CZ" altLang="cs-CZ" sz="2800" dirty="0"/>
          </a:p>
        </p:txBody>
      </p:sp>
      <p:sp>
        <p:nvSpPr>
          <p:cNvPr id="40" name="Rectangle 4"/>
          <p:cNvSpPr>
            <a:spLocks noChangeArrowheads="1"/>
          </p:cNvSpPr>
          <p:nvPr/>
        </p:nvSpPr>
        <p:spPr bwMode="auto">
          <a:xfrm>
            <a:off x="0" y="5760000"/>
            <a:ext cx="4218702" cy="673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Porovnáme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čitatele.</a:t>
            </a:r>
          </a:p>
        </p:txBody>
      </p:sp>
      <p:sp>
        <p:nvSpPr>
          <p:cNvPr id="46" name="Rectangle 19"/>
          <p:cNvSpPr>
            <a:spLocks noChangeArrowheads="1"/>
          </p:cNvSpPr>
          <p:nvPr/>
        </p:nvSpPr>
        <p:spPr bwMode="auto">
          <a:xfrm>
            <a:off x="0" y="5760000"/>
            <a:ext cx="9143998" cy="939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společného jmenovatele se zlomky uvádějí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pomocí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rozšiřování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ectangle 21"/>
          <p:cNvSpPr>
            <a:spLocks noChangeArrowheads="1"/>
          </p:cNvSpPr>
          <p:nvPr/>
        </p:nvSpPr>
        <p:spPr bwMode="auto">
          <a:xfrm>
            <a:off x="0" y="4896000"/>
            <a:ext cx="9144000" cy="867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Nejmenším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společným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jmenovatelem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číslo 12.</a:t>
            </a:r>
          </a:p>
        </p:txBody>
      </p:sp>
      <p:pic>
        <p:nvPicPr>
          <p:cNvPr id="68" name="Picture 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44" y="2204864"/>
            <a:ext cx="1735137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3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000" y="2196000"/>
            <a:ext cx="1735137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" name="Rectangle 19"/>
          <p:cNvSpPr>
            <a:spLocks noChangeArrowheads="1"/>
          </p:cNvSpPr>
          <p:nvPr/>
        </p:nvSpPr>
        <p:spPr bwMode="auto">
          <a:xfrm>
            <a:off x="0" y="3960000"/>
            <a:ext cx="9143999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Zlomky převedeme na (nejmenšího)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společného jmenovatele.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Rectangle 19"/>
          <p:cNvSpPr>
            <a:spLocks noChangeArrowheads="1"/>
          </p:cNvSpPr>
          <p:nvPr/>
        </p:nvSpPr>
        <p:spPr bwMode="auto">
          <a:xfrm>
            <a:off x="0" y="4896000"/>
            <a:ext cx="9143999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☼(Nejmenší) společný jmenovatel je (nejmenší)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společný násobek všech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2376000" y="792000"/>
                <a:ext cx="359073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6000" y="792000"/>
                <a:ext cx="359073" cy="92519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3528000" y="792000"/>
                <a:ext cx="359073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000" y="792000"/>
                <a:ext cx="359073" cy="92519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2903800" y="1028652"/>
                <a:ext cx="421590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3800" y="1028652"/>
                <a:ext cx="421590" cy="49244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4680000" y="2340000"/>
                <a:ext cx="359073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2340000"/>
                <a:ext cx="359073" cy="92519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ovéPole 75"/>
              <p:cNvSpPr txBox="1"/>
              <p:nvPr/>
            </p:nvSpPr>
            <p:spPr>
              <a:xfrm>
                <a:off x="5076056" y="2340000"/>
                <a:ext cx="1024511" cy="921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2340000"/>
                <a:ext cx="1024511" cy="921984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4968000" y="2196000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8000" y="2196000"/>
                <a:ext cx="424283" cy="369332"/>
              </a:xfrm>
              <a:prstGeom prst="rect">
                <a:avLst/>
              </a:prstGeom>
              <a:blipFill rotWithShape="0">
                <a:blip r:embed="rId12"/>
                <a:stretch>
                  <a:fillRect l="-4286" r="-12857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4968000" y="3060000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8000" y="3060000"/>
                <a:ext cx="424283" cy="369332"/>
              </a:xfrm>
              <a:prstGeom prst="rect">
                <a:avLst/>
              </a:prstGeom>
              <a:blipFill rotWithShape="0">
                <a:blip r:embed="rId13"/>
                <a:stretch>
                  <a:fillRect l="-4286" r="-12857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ovéPole 78"/>
              <p:cNvSpPr txBox="1"/>
              <p:nvPr/>
            </p:nvSpPr>
            <p:spPr>
              <a:xfrm>
                <a:off x="7596000" y="2340000"/>
                <a:ext cx="359073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6000" y="2340000"/>
                <a:ext cx="359073" cy="92519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ovéPole 79"/>
              <p:cNvSpPr txBox="1"/>
              <p:nvPr/>
            </p:nvSpPr>
            <p:spPr>
              <a:xfrm>
                <a:off x="7920000" y="3060000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060000"/>
                <a:ext cx="424283" cy="369332"/>
              </a:xfrm>
              <a:prstGeom prst="rect">
                <a:avLst/>
              </a:prstGeom>
              <a:blipFill rotWithShape="0">
                <a:blip r:embed="rId15"/>
                <a:stretch>
                  <a:fillRect l="-2857" r="-14286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7920000" y="2196000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2196000"/>
                <a:ext cx="424283" cy="369332"/>
              </a:xfrm>
              <a:prstGeom prst="rect">
                <a:avLst/>
              </a:prstGeom>
              <a:blipFill rotWithShape="0">
                <a:blip r:embed="rId16"/>
                <a:stretch>
                  <a:fillRect l="-2857" r="-14286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ovéPole 81"/>
              <p:cNvSpPr txBox="1"/>
              <p:nvPr/>
            </p:nvSpPr>
            <p:spPr>
              <a:xfrm>
                <a:off x="8098406" y="2340000"/>
                <a:ext cx="1024511" cy="921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2" name="TextovéPol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8406" y="2340000"/>
                <a:ext cx="1024511" cy="921984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ovéPole 82"/>
              <p:cNvSpPr txBox="1"/>
              <p:nvPr/>
            </p:nvSpPr>
            <p:spPr>
              <a:xfrm>
                <a:off x="2137283" y="2709600"/>
                <a:ext cx="421590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3" name="TextovéPole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283" y="2709600"/>
                <a:ext cx="421590" cy="492443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799686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6" grpId="0"/>
      <p:bldP spid="46" grpId="1"/>
      <p:bldP spid="60" grpId="0"/>
      <p:bldP spid="72" grpId="0"/>
      <p:bldP spid="73" grpId="0"/>
      <p:bldP spid="73" grpId="1"/>
      <p:bldP spid="4" grpId="0"/>
      <p:bldP spid="74" grpId="0"/>
      <p:bldP spid="5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612547" y="316706"/>
            <a:ext cx="3735095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1" dirty="0"/>
              <a:t>Porovnání zlomků</a:t>
            </a:r>
          </a:p>
        </p:txBody>
      </p:sp>
      <p:graphicFrame>
        <p:nvGraphicFramePr>
          <p:cNvPr id="179205" name="Object 5"/>
          <p:cNvGraphicFramePr>
            <a:graphicFrameLocks noChangeAspect="1"/>
          </p:cNvGraphicFramePr>
          <p:nvPr/>
        </p:nvGraphicFramePr>
        <p:xfrm>
          <a:off x="1390650" y="2028825"/>
          <a:ext cx="373063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" name="Rovnice" r:id="rId3" imgW="152280" imgH="393480" progId="Equation.3">
                  <p:embed/>
                </p:oleObj>
              </mc:Choice>
              <mc:Fallback>
                <p:oleObj name="Rovnice" r:id="rId3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0650" y="2028825"/>
                        <a:ext cx="373063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9206" name="Rectangle 6"/>
          <p:cNvSpPr>
            <a:spLocks noChangeArrowheads="1"/>
          </p:cNvSpPr>
          <p:nvPr/>
        </p:nvSpPr>
        <p:spPr bwMode="auto">
          <a:xfrm>
            <a:off x="2180815" y="1045369"/>
            <a:ext cx="4666481" cy="75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4000" b="1" dirty="0">
                <a:latin typeface="Arial" panose="020B0604020202020204" pitchFamily="34" charset="0"/>
                <a:cs typeface="Arial" panose="020B0604020202020204" pitchFamily="34" charset="0"/>
              </a:rPr>
              <a:t>Křížové pravidlo:</a:t>
            </a:r>
            <a:endParaRPr lang="cs-CZ" altLang="cs-CZ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9207" name="Object 7"/>
          <p:cNvGraphicFramePr>
            <a:graphicFrameLocks noChangeAspect="1"/>
          </p:cNvGraphicFramePr>
          <p:nvPr/>
        </p:nvGraphicFramePr>
        <p:xfrm>
          <a:off x="3249613" y="2027238"/>
          <a:ext cx="496887" cy="96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" name="Rovnice" r:id="rId5" imgW="203040" imgH="393480" progId="Equation.3">
                  <p:embed/>
                </p:oleObj>
              </mc:Choice>
              <mc:Fallback>
                <p:oleObj name="Rovnice" r:id="rId5" imgW="203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9613" y="2027238"/>
                        <a:ext cx="496887" cy="969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9215" name="Rectangle 15"/>
          <p:cNvSpPr>
            <a:spLocks noChangeArrowheads="1"/>
          </p:cNvSpPr>
          <p:nvPr/>
        </p:nvSpPr>
        <p:spPr bwMode="auto">
          <a:xfrm>
            <a:off x="1239838" y="3136900"/>
            <a:ext cx="5492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800" b="1">
                <a:solidFill>
                  <a:srgbClr val="FF0000"/>
                </a:solidFill>
              </a:rPr>
              <a:t>26</a:t>
            </a:r>
          </a:p>
        </p:txBody>
      </p:sp>
      <p:sp>
        <p:nvSpPr>
          <p:cNvPr id="179219" name="Rectangle 19"/>
          <p:cNvSpPr>
            <a:spLocks noChangeArrowheads="1"/>
          </p:cNvSpPr>
          <p:nvPr/>
        </p:nvSpPr>
        <p:spPr bwMode="auto">
          <a:xfrm>
            <a:off x="3240088" y="3149600"/>
            <a:ext cx="506412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800" b="1">
                <a:solidFill>
                  <a:srgbClr val="FF0000"/>
                </a:solidFill>
              </a:rPr>
              <a:t>27</a:t>
            </a:r>
          </a:p>
        </p:txBody>
      </p:sp>
      <p:sp>
        <p:nvSpPr>
          <p:cNvPr id="179243" name="Rectangle 43"/>
          <p:cNvSpPr>
            <a:spLocks noChangeArrowheads="1"/>
          </p:cNvSpPr>
          <p:nvPr/>
        </p:nvSpPr>
        <p:spPr bwMode="auto">
          <a:xfrm>
            <a:off x="179512" y="5732463"/>
            <a:ext cx="8784976" cy="55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Násobíme </a:t>
            </a:r>
            <a:r>
              <a:rPr lang="cs-CZ" altLang="cs-CZ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vždy od jmenovatele k čitateli!</a:t>
            </a:r>
            <a:endParaRPr lang="cs-CZ" altLang="cs-CZ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Přímá spojnice se šipkou 2"/>
          <p:cNvCxnSpPr>
            <a:cxnSpLocks noChangeShapeType="1"/>
          </p:cNvCxnSpPr>
          <p:nvPr/>
        </p:nvCxnSpPr>
        <p:spPr bwMode="auto">
          <a:xfrm flipV="1">
            <a:off x="1944688" y="2349500"/>
            <a:ext cx="1169987" cy="4048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Přímá spojnice se šipkou 5"/>
          <p:cNvCxnSpPr>
            <a:cxnSpLocks noChangeShapeType="1"/>
          </p:cNvCxnSpPr>
          <p:nvPr/>
        </p:nvCxnSpPr>
        <p:spPr bwMode="auto">
          <a:xfrm flipH="1" flipV="1">
            <a:off x="1849438" y="2311400"/>
            <a:ext cx="1265237" cy="4810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ovéPole 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293118" y="3218934"/>
            <a:ext cx="333425" cy="369332"/>
          </a:xfrm>
          <a:prstGeom prst="rect">
            <a:avLst/>
          </a:prstGeom>
          <a:blipFill rotWithShape="0">
            <a:blip r:embed="rId7"/>
            <a:stretch>
              <a:fillRect l="-12727" r="-12727" b="-4918"/>
            </a:stretch>
          </a:blipFill>
        </p:spPr>
        <p:txBody>
          <a:bodyPr/>
          <a:lstStyle/>
          <a:p>
            <a:r>
              <a:rPr lang="cs-CZ">
                <a:noFill/>
              </a:rPr>
              <a:t> </a:t>
            </a:r>
          </a:p>
        </p:txBody>
      </p:sp>
      <p:sp>
        <p:nvSpPr>
          <p:cNvPr id="56" name="TextovéPole 5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318495" y="2353891"/>
            <a:ext cx="333425" cy="369332"/>
          </a:xfrm>
          <a:prstGeom prst="rect">
            <a:avLst/>
          </a:prstGeom>
          <a:blipFill rotWithShape="0">
            <a:blip r:embed="rId8"/>
            <a:stretch>
              <a:fillRect l="-12727" r="-12727" b="-4918"/>
            </a:stretch>
          </a:blipFill>
        </p:spPr>
        <p:txBody>
          <a:bodyPr/>
          <a:lstStyle/>
          <a:p>
            <a:r>
              <a:rPr lang="cs-CZ">
                <a:noFill/>
              </a:rPr>
              <a:t> </a:t>
            </a:r>
          </a:p>
        </p:txBody>
      </p:sp>
      <p:graphicFrame>
        <p:nvGraphicFramePr>
          <p:cNvPr id="57" name="Object 5"/>
          <p:cNvGraphicFramePr>
            <a:graphicFrameLocks noChangeAspect="1"/>
          </p:cNvGraphicFramePr>
          <p:nvPr/>
        </p:nvGraphicFramePr>
        <p:xfrm>
          <a:off x="4895850" y="2062163"/>
          <a:ext cx="341313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" name="Rovnice" r:id="rId9" imgW="139680" imgH="393480" progId="Equation.3">
                  <p:embed/>
                </p:oleObj>
              </mc:Choice>
              <mc:Fallback>
                <p:oleObj name="Rovnice" r:id="rId9" imgW="139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5850" y="2062163"/>
                        <a:ext cx="341313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7"/>
          <p:cNvGraphicFramePr>
            <a:graphicFrameLocks noChangeAspect="1"/>
          </p:cNvGraphicFramePr>
          <p:nvPr/>
        </p:nvGraphicFramePr>
        <p:xfrm>
          <a:off x="6815138" y="2060575"/>
          <a:ext cx="342900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" name="Rovnice" r:id="rId11" imgW="139680" imgH="393480" progId="Equation.3">
                  <p:embed/>
                </p:oleObj>
              </mc:Choice>
              <mc:Fallback>
                <p:oleObj name="Rovnice" r:id="rId11" imgW="139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5138" y="2060575"/>
                        <a:ext cx="342900" cy="969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Rectangle 15"/>
          <p:cNvSpPr>
            <a:spLocks noChangeArrowheads="1"/>
          </p:cNvSpPr>
          <p:nvPr/>
        </p:nvSpPr>
        <p:spPr bwMode="auto">
          <a:xfrm>
            <a:off x="4729163" y="3170238"/>
            <a:ext cx="550862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800" b="1">
                <a:solidFill>
                  <a:srgbClr val="FF0000"/>
                </a:solidFill>
              </a:rPr>
              <a:t>24</a:t>
            </a:r>
          </a:p>
        </p:txBody>
      </p:sp>
      <p:sp>
        <p:nvSpPr>
          <p:cNvPr id="60" name="Rectangle 19"/>
          <p:cNvSpPr>
            <a:spLocks noChangeArrowheads="1"/>
          </p:cNvSpPr>
          <p:nvPr/>
        </p:nvSpPr>
        <p:spPr bwMode="auto">
          <a:xfrm>
            <a:off x="6731000" y="3182938"/>
            <a:ext cx="50482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800" b="1">
                <a:solidFill>
                  <a:srgbClr val="FF0000"/>
                </a:solidFill>
              </a:rPr>
              <a:t>25</a:t>
            </a:r>
          </a:p>
        </p:txBody>
      </p:sp>
      <p:cxnSp>
        <p:nvCxnSpPr>
          <p:cNvPr id="61" name="Přímá spojnice se šipkou 60"/>
          <p:cNvCxnSpPr>
            <a:cxnSpLocks noChangeShapeType="1"/>
          </p:cNvCxnSpPr>
          <p:nvPr/>
        </p:nvCxnSpPr>
        <p:spPr bwMode="auto">
          <a:xfrm flipV="1">
            <a:off x="5434013" y="2382838"/>
            <a:ext cx="1169987" cy="4048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Přímá spojnice se šipkou 61"/>
          <p:cNvCxnSpPr>
            <a:cxnSpLocks noChangeShapeType="1"/>
          </p:cNvCxnSpPr>
          <p:nvPr/>
        </p:nvCxnSpPr>
        <p:spPr bwMode="auto">
          <a:xfrm flipH="1" flipV="1">
            <a:off x="5338763" y="2344738"/>
            <a:ext cx="1265237" cy="4826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3" name="TextovéPole 6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782914" y="3252544"/>
            <a:ext cx="333425" cy="369332"/>
          </a:xfrm>
          <a:prstGeom prst="rect">
            <a:avLst/>
          </a:prstGeom>
          <a:blipFill rotWithShape="0">
            <a:blip r:embed="rId13"/>
            <a:stretch>
              <a:fillRect l="-12963" r="-14815" b="-6667"/>
            </a:stretch>
          </a:blipFill>
        </p:spPr>
        <p:txBody>
          <a:bodyPr/>
          <a:lstStyle/>
          <a:p>
            <a:r>
              <a:rPr lang="cs-CZ">
                <a:noFill/>
              </a:rPr>
              <a:t> </a:t>
            </a:r>
          </a:p>
        </p:txBody>
      </p:sp>
      <p:sp>
        <p:nvSpPr>
          <p:cNvPr id="64" name="TextovéPole 6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808291" y="2387501"/>
            <a:ext cx="333425" cy="369332"/>
          </a:xfrm>
          <a:prstGeom prst="rect">
            <a:avLst/>
          </a:prstGeom>
          <a:blipFill rotWithShape="0">
            <a:blip r:embed="rId14"/>
            <a:stretch>
              <a:fillRect l="-12963" r="-14815" b="-6667"/>
            </a:stretch>
          </a:blipFill>
        </p:spPr>
        <p:txBody>
          <a:bodyPr/>
          <a:lstStyle/>
          <a:p>
            <a:r>
              <a:rPr lang="cs-CZ">
                <a:noFill/>
              </a:rPr>
              <a:t> </a:t>
            </a:r>
          </a:p>
        </p:txBody>
      </p:sp>
      <p:graphicFrame>
        <p:nvGraphicFramePr>
          <p:cNvPr id="65" name="Object 5"/>
          <p:cNvGraphicFramePr>
            <a:graphicFrameLocks noChangeAspect="1"/>
          </p:cNvGraphicFramePr>
          <p:nvPr/>
        </p:nvGraphicFramePr>
        <p:xfrm>
          <a:off x="1333500" y="3817938"/>
          <a:ext cx="528638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" name="Rovnice" r:id="rId15" imgW="215640" imgH="393480" progId="Equation.3">
                  <p:embed/>
                </p:oleObj>
              </mc:Choice>
              <mc:Fallback>
                <p:oleObj name="Rovnice" r:id="rId15" imgW="215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3500" y="3817938"/>
                        <a:ext cx="528638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7"/>
          <p:cNvGraphicFramePr>
            <a:graphicFrameLocks noChangeAspect="1"/>
          </p:cNvGraphicFramePr>
          <p:nvPr/>
        </p:nvGraphicFramePr>
        <p:xfrm>
          <a:off x="3270250" y="3816350"/>
          <a:ext cx="496888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" name="Rovnice" r:id="rId17" imgW="203040" imgH="393480" progId="Equation.3">
                  <p:embed/>
                </p:oleObj>
              </mc:Choice>
              <mc:Fallback>
                <p:oleObj name="Rovnice" r:id="rId17" imgW="203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0250" y="3816350"/>
                        <a:ext cx="496888" cy="969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Rectangle 15"/>
          <p:cNvSpPr>
            <a:spLocks noChangeArrowheads="1"/>
          </p:cNvSpPr>
          <p:nvPr/>
        </p:nvSpPr>
        <p:spPr bwMode="auto">
          <a:xfrm>
            <a:off x="1258888" y="4926013"/>
            <a:ext cx="68580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800" b="1">
                <a:solidFill>
                  <a:srgbClr val="FF0000"/>
                </a:solidFill>
              </a:rPr>
              <a:t>156</a:t>
            </a:r>
          </a:p>
        </p:txBody>
      </p:sp>
      <p:sp>
        <p:nvSpPr>
          <p:cNvPr id="68" name="Rectangle 19"/>
          <p:cNvSpPr>
            <a:spLocks noChangeArrowheads="1"/>
          </p:cNvSpPr>
          <p:nvPr/>
        </p:nvSpPr>
        <p:spPr bwMode="auto">
          <a:xfrm>
            <a:off x="3260725" y="4938713"/>
            <a:ext cx="59055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800" b="1">
                <a:solidFill>
                  <a:srgbClr val="FF0000"/>
                </a:solidFill>
              </a:rPr>
              <a:t>153</a:t>
            </a:r>
          </a:p>
        </p:txBody>
      </p:sp>
      <p:cxnSp>
        <p:nvCxnSpPr>
          <p:cNvPr id="69" name="Přímá spojnice se šipkou 68"/>
          <p:cNvCxnSpPr>
            <a:cxnSpLocks noChangeShapeType="1"/>
          </p:cNvCxnSpPr>
          <p:nvPr/>
        </p:nvCxnSpPr>
        <p:spPr bwMode="auto">
          <a:xfrm flipV="1">
            <a:off x="1965325" y="4138613"/>
            <a:ext cx="1169988" cy="4048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Přímá spojnice se šipkou 69"/>
          <p:cNvCxnSpPr>
            <a:cxnSpLocks noChangeShapeType="1"/>
          </p:cNvCxnSpPr>
          <p:nvPr/>
        </p:nvCxnSpPr>
        <p:spPr bwMode="auto">
          <a:xfrm flipH="1" flipV="1">
            <a:off x="1870075" y="4100513"/>
            <a:ext cx="1265238" cy="4826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1" name="TextovéPole 7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313706" y="5008467"/>
            <a:ext cx="333425" cy="369332"/>
          </a:xfrm>
          <a:prstGeom prst="rect">
            <a:avLst/>
          </a:prstGeom>
          <a:blipFill rotWithShape="0">
            <a:blip r:embed="rId19"/>
            <a:stretch>
              <a:fillRect l="-12963" r="-14815" b="-6667"/>
            </a:stretch>
          </a:blipFill>
        </p:spPr>
        <p:txBody>
          <a:bodyPr/>
          <a:lstStyle/>
          <a:p>
            <a:r>
              <a:rPr lang="cs-CZ">
                <a:noFill/>
              </a:rPr>
              <a:t> </a:t>
            </a:r>
          </a:p>
        </p:txBody>
      </p:sp>
      <p:sp>
        <p:nvSpPr>
          <p:cNvPr id="72" name="TextovéPole 7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339083" y="4143424"/>
            <a:ext cx="333425" cy="369332"/>
          </a:xfrm>
          <a:prstGeom prst="rect">
            <a:avLst/>
          </a:prstGeom>
          <a:blipFill rotWithShape="0">
            <a:blip r:embed="rId20"/>
            <a:stretch>
              <a:fillRect l="-12963" r="-14815" b="-6667"/>
            </a:stretch>
          </a:blipFill>
        </p:spPr>
        <p:txBody>
          <a:bodyPr/>
          <a:lstStyle/>
          <a:p>
            <a:r>
              <a:rPr lang="cs-CZ">
                <a:noFill/>
              </a:rPr>
              <a:t> </a:t>
            </a:r>
          </a:p>
        </p:txBody>
      </p:sp>
      <p:graphicFrame>
        <p:nvGraphicFramePr>
          <p:cNvPr id="73" name="Object 5"/>
          <p:cNvGraphicFramePr>
            <a:graphicFrameLocks noChangeAspect="1"/>
          </p:cNvGraphicFramePr>
          <p:nvPr/>
        </p:nvGraphicFramePr>
        <p:xfrm>
          <a:off x="4875213" y="3817938"/>
          <a:ext cx="528637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" name="Rovnice" r:id="rId21" imgW="215640" imgH="393480" progId="Equation.3">
                  <p:embed/>
                </p:oleObj>
              </mc:Choice>
              <mc:Fallback>
                <p:oleObj name="Rovnice" r:id="rId21" imgW="215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5213" y="3817938"/>
                        <a:ext cx="528637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ct 7"/>
          <p:cNvGraphicFramePr>
            <a:graphicFrameLocks noChangeAspect="1"/>
          </p:cNvGraphicFramePr>
          <p:nvPr/>
        </p:nvGraphicFramePr>
        <p:xfrm>
          <a:off x="6888163" y="3816350"/>
          <a:ext cx="342900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" name="Rovnice" r:id="rId23" imgW="139680" imgH="393480" progId="Equation.3">
                  <p:embed/>
                </p:oleObj>
              </mc:Choice>
              <mc:Fallback>
                <p:oleObj name="Rovnice" r:id="rId23" imgW="139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8163" y="3816350"/>
                        <a:ext cx="342900" cy="969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Rectangle 15"/>
          <p:cNvSpPr>
            <a:spLocks noChangeArrowheads="1"/>
          </p:cNvSpPr>
          <p:nvPr/>
        </p:nvSpPr>
        <p:spPr bwMode="auto">
          <a:xfrm>
            <a:off x="4800600" y="4926013"/>
            <a:ext cx="633413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800" b="1">
                <a:solidFill>
                  <a:srgbClr val="FF0000"/>
                </a:solidFill>
              </a:rPr>
              <a:t>104</a:t>
            </a:r>
          </a:p>
        </p:txBody>
      </p:sp>
      <p:sp>
        <p:nvSpPr>
          <p:cNvPr id="76" name="Rectangle 19"/>
          <p:cNvSpPr>
            <a:spLocks noChangeArrowheads="1"/>
          </p:cNvSpPr>
          <p:nvPr/>
        </p:nvSpPr>
        <p:spPr bwMode="auto">
          <a:xfrm>
            <a:off x="6802438" y="4938713"/>
            <a:ext cx="649287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800" b="1">
                <a:solidFill>
                  <a:srgbClr val="FF0000"/>
                </a:solidFill>
              </a:rPr>
              <a:t>105</a:t>
            </a:r>
          </a:p>
        </p:txBody>
      </p:sp>
      <p:cxnSp>
        <p:nvCxnSpPr>
          <p:cNvPr id="77" name="Přímá spojnice se šipkou 76"/>
          <p:cNvCxnSpPr>
            <a:cxnSpLocks noChangeShapeType="1"/>
          </p:cNvCxnSpPr>
          <p:nvPr/>
        </p:nvCxnSpPr>
        <p:spPr bwMode="auto">
          <a:xfrm flipV="1">
            <a:off x="5507038" y="4138613"/>
            <a:ext cx="1169987" cy="4048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Přímá spojnice se šipkou 77"/>
          <p:cNvCxnSpPr>
            <a:cxnSpLocks noChangeShapeType="1"/>
          </p:cNvCxnSpPr>
          <p:nvPr/>
        </p:nvCxnSpPr>
        <p:spPr bwMode="auto">
          <a:xfrm flipH="1" flipV="1">
            <a:off x="5411788" y="4100513"/>
            <a:ext cx="1265237" cy="4826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9" name="TextovéPole 78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854922" y="5008467"/>
            <a:ext cx="333425" cy="369332"/>
          </a:xfrm>
          <a:prstGeom prst="rect">
            <a:avLst/>
          </a:prstGeom>
          <a:blipFill rotWithShape="0">
            <a:blip r:embed="rId25"/>
            <a:stretch>
              <a:fillRect l="-12727" r="-12727" b="-6667"/>
            </a:stretch>
          </a:blipFill>
        </p:spPr>
        <p:txBody>
          <a:bodyPr/>
          <a:lstStyle/>
          <a:p>
            <a:r>
              <a:rPr lang="cs-CZ">
                <a:noFill/>
              </a:rPr>
              <a:t> </a:t>
            </a:r>
          </a:p>
        </p:txBody>
      </p:sp>
      <p:sp>
        <p:nvSpPr>
          <p:cNvPr id="80" name="TextovéPole 7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880299" y="4143424"/>
            <a:ext cx="333425" cy="369332"/>
          </a:xfrm>
          <a:prstGeom prst="rect">
            <a:avLst/>
          </a:prstGeom>
          <a:blipFill rotWithShape="0">
            <a:blip r:embed="rId26"/>
            <a:stretch>
              <a:fillRect l="-12963" r="-14815" b="-6667"/>
            </a:stretch>
          </a:blipFill>
        </p:spPr>
        <p:txBody>
          <a:bodyPr/>
          <a:lstStyle/>
          <a:p>
            <a:r>
              <a:rPr lang="cs-CZ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9183553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9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9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9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79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79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 nodeType="clickPar">
                      <p:stCondLst>
                        <p:cond delay="indefinite"/>
                      </p:stCondLst>
                      <p:childTnLst>
                        <p:par>
                          <p:cTn id="1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 nodeType="clickPar">
                      <p:stCondLst>
                        <p:cond delay="indefinite"/>
                      </p:stCondLst>
                      <p:childTnLst>
                        <p:par>
                          <p:cTn id="1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 nodeType="clickPar">
                      <p:stCondLst>
                        <p:cond delay="indefinite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 nodeType="clickPar">
                      <p:stCondLst>
                        <p:cond delay="indefinite"/>
                      </p:stCondLst>
                      <p:childTnLst>
                        <p:par>
                          <p:cTn id="1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 nodeType="clickPar">
                      <p:stCondLst>
                        <p:cond delay="indefinite"/>
                      </p:stCondLst>
                      <p:childTnLst>
                        <p:par>
                          <p:cTn id="1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 nodeType="clickPar">
                      <p:stCondLst>
                        <p:cond delay="indefinite"/>
                      </p:stCondLst>
                      <p:childTnLst>
                        <p:par>
                          <p:cTn id="1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 nodeType="clickPar">
                      <p:stCondLst>
                        <p:cond delay="indefinite"/>
                      </p:stCondLst>
                      <p:childTnLst>
                        <p:par>
                          <p:cTn id="2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 nodeType="clickPar">
                      <p:stCondLst>
                        <p:cond delay="indefinite"/>
                      </p:stCondLst>
                      <p:childTnLst>
                        <p:par>
                          <p:cTn id="2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6" grpId="0"/>
      <p:bldP spid="179215" grpId="0"/>
      <p:bldP spid="179219" grpId="0"/>
      <p:bldP spid="179243" grpId="0"/>
      <p:bldP spid="59" grpId="0"/>
      <p:bldP spid="60" grpId="0"/>
      <p:bldP spid="67" grpId="0"/>
      <p:bldP spid="68" grpId="0"/>
      <p:bldP spid="75" grpId="0"/>
      <p:bldP spid="7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5"/>
          <p:cNvSpPr txBox="1">
            <a:spLocks/>
          </p:cNvSpPr>
          <p:nvPr/>
        </p:nvSpPr>
        <p:spPr>
          <a:xfrm>
            <a:off x="1027435" y="404663"/>
            <a:ext cx="7793037" cy="137245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Porovnávání zlomků</a:t>
            </a:r>
          </a:p>
          <a:p>
            <a:pPr algn="ctr"/>
            <a:r>
              <a:rPr lang="cs-CZ" kern="0" dirty="0" smtClean="0"/>
              <a:t>shrnutí</a:t>
            </a:r>
            <a:endParaRPr lang="cs-CZ" kern="0" dirty="0"/>
          </a:p>
        </p:txBody>
      </p:sp>
      <p:sp>
        <p:nvSpPr>
          <p:cNvPr id="2" name="Obdélník 1"/>
          <p:cNvSpPr/>
          <p:nvPr/>
        </p:nvSpPr>
        <p:spPr>
          <a:xfrm>
            <a:off x="0" y="1987268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/>
              <a:t>Zlomky porovnáváme tak, že je pomocí rozšiřování převedeme na společného jmenovatele a následně porovnáme čitatele</a:t>
            </a:r>
            <a:r>
              <a:rPr lang="cs-CZ" altLang="cs-CZ" sz="2800" b="1" dirty="0" smtClean="0"/>
              <a:t>.</a:t>
            </a:r>
          </a:p>
          <a:p>
            <a:pPr eaLnBrk="1" hangingPunct="1"/>
            <a:r>
              <a:rPr lang="cs-CZ" altLang="cs-CZ" sz="2800" b="1" dirty="0" smtClean="0"/>
              <a:t>Při </a:t>
            </a:r>
            <a:r>
              <a:rPr lang="cs-CZ" altLang="cs-CZ" sz="2800" b="1" smtClean="0"/>
              <a:t>porovnávání dvou zlomků </a:t>
            </a:r>
            <a:r>
              <a:rPr lang="cs-CZ" altLang="cs-CZ" sz="2800" b="1" dirty="0" smtClean="0"/>
              <a:t>můžeme využít „křížového pravidla“.</a:t>
            </a:r>
            <a:endParaRPr lang="cs-CZ" altLang="cs-CZ" sz="2800" b="1" dirty="0"/>
          </a:p>
        </p:txBody>
      </p:sp>
      <p:sp>
        <p:nvSpPr>
          <p:cNvPr id="4" name="Obdélník 3"/>
          <p:cNvSpPr/>
          <p:nvPr/>
        </p:nvSpPr>
        <p:spPr>
          <a:xfrm>
            <a:off x="0" y="427008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>
                <a:solidFill>
                  <a:srgbClr val="FF0000"/>
                </a:solidFill>
              </a:rPr>
              <a:t>Ze dvou zlomků se stejným jmenovatelem je větší ten, který má většího čitatele.</a:t>
            </a:r>
            <a:endParaRPr lang="cs-CZ" altLang="cs-CZ" sz="2800" dirty="0">
              <a:solidFill>
                <a:srgbClr val="FF0000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5301208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>
                <a:solidFill>
                  <a:schemeClr val="accent2"/>
                </a:solidFill>
              </a:rPr>
              <a:t>Ze dvou zlomků se stejným nenulovým čitatelem je větší ten, který má menšího jmenovatele.</a:t>
            </a:r>
            <a:endParaRPr lang="cs-CZ" altLang="cs-CZ" sz="2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31669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197906" y="3058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Sčítání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755576" y="4192667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192667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1656480" y="451558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+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400827" y="5219908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827" y="5219908"/>
                <a:ext cx="424283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4348" r="-14493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0" y="1980000"/>
            <a:ext cx="9144000" cy="47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Najdeme (nejmenší) společný jmenovatel.</a:t>
            </a:r>
            <a:endParaRPr lang="cs-CZ" altLang="cs-CZ" sz="2400" dirty="0"/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0" y="5472000"/>
            <a:ext cx="9143998" cy="939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(Nejmenší) společný jmenovatel je (nejmenší)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společný násobek všech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0" y="5400000"/>
            <a:ext cx="9143998" cy="1455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Pokud nemohu najít nejmenší společný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jmenovatel, vždy platí, že společným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jmenovatelem je součin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3057803" y="451558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3513190" y="4141380"/>
                <a:ext cx="1766465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+ 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3190" y="4141380"/>
                <a:ext cx="1766465" cy="124482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0" y="2412000"/>
            <a:ext cx="9144000" cy="739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Rozšíříme zlomky na zlomek s (nejmenším) společným </a:t>
            </a:r>
            <a:b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jmenovatelem.</a:t>
            </a:r>
            <a:endParaRPr lang="cs-CZ" alt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2395074" y="4238834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5074" y="4238834"/>
                <a:ext cx="448841" cy="116897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1361072" y="4146252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1072" y="4146252"/>
                <a:ext cx="424283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2857" r="-14286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2704419" y="4096220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4419" y="4096220"/>
                <a:ext cx="424283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4348" r="-14493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2691329" y="5209285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1329" y="5209285"/>
                <a:ext cx="424283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2857" r="-14286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3453634" y="4116498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3634" y="4116498"/>
                <a:ext cx="1901572" cy="1244828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 4"/>
          <p:cNvSpPr>
            <a:spLocks noChangeArrowheads="1"/>
          </p:cNvSpPr>
          <p:nvPr/>
        </p:nvSpPr>
        <p:spPr bwMode="auto">
          <a:xfrm>
            <a:off x="0" y="3168000"/>
            <a:ext cx="9144000" cy="399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Sečteme čitatele zlomků a jmenovatele opíšeme.</a:t>
            </a:r>
            <a:endParaRPr lang="cs-CZ" altLang="cs-CZ" sz="2400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5349122" y="450457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5881059" y="4214392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1059" y="4214392"/>
                <a:ext cx="755015" cy="115647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 4"/>
          <p:cNvSpPr>
            <a:spLocks noChangeArrowheads="1"/>
          </p:cNvSpPr>
          <p:nvPr/>
        </p:nvSpPr>
        <p:spPr bwMode="auto">
          <a:xfrm>
            <a:off x="0" y="3564000"/>
            <a:ext cx="9144000" cy="44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Pokud není zlomek v základním tvaru, tak ho vykrátíme.</a:t>
            </a:r>
            <a:endParaRPr lang="cs-CZ" altLang="cs-CZ" sz="2400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7163914" y="5400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 flipV="1">
            <a:off x="7163914" y="5472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1290712" y="1146869"/>
            <a:ext cx="9144000" cy="47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Postup se zápisem na jednu zlomkovou čáru.</a:t>
            </a:r>
            <a:endParaRPr lang="cs-CZ" alt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3453634" y="4115948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3634" y="4115948"/>
                <a:ext cx="1901572" cy="1244828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0" y="5472000"/>
            <a:ext cx="9124806" cy="869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☼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Pokud je výsledek nepravý zlomek,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převedeme jej na smíšené číslo.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6712624" y="4496278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7163914" y="4197739"/>
                <a:ext cx="1146661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3914" y="4197739"/>
                <a:ext cx="1146661" cy="115249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804824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21" grpId="0"/>
      <p:bldP spid="21" grpId="1"/>
      <p:bldP spid="23" grpId="0"/>
      <p:bldP spid="23" grpId="1"/>
      <p:bldP spid="24" grpId="0"/>
      <p:bldP spid="25" grpId="0"/>
      <p:bldP spid="25" grpId="1"/>
      <p:bldP spid="33" grpId="0"/>
      <p:bldP spid="34" grpId="0"/>
      <p:bldP spid="35" grpId="0"/>
      <p:bldP spid="36" grpId="0"/>
      <p:bldP spid="44" grpId="0"/>
      <p:bldP spid="45" grpId="0"/>
      <p:bldP spid="45" grpId="1"/>
      <p:bldP spid="47" grpId="0"/>
      <p:bldP spid="48" grpId="0"/>
      <p:bldP spid="49" grpId="0"/>
      <p:bldP spid="50" grpId="0"/>
      <p:bldP spid="26" grpId="0"/>
      <p:bldP spid="27" grpId="0"/>
      <p:bldP spid="28" grpId="0"/>
      <p:bldP spid="28" grpId="1"/>
      <p:bldP spid="29" grpId="0"/>
      <p:bldP spid="3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197906" y="3058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Sčítání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683568" y="4192667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192667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1403648" y="451558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+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283041" y="5219908"/>
                <a:ext cx="33663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cs-CZ" sz="2400" b="1" dirty="0" smtClean="0">
                    <a:solidFill>
                      <a:srgbClr val="00B050"/>
                    </a:solidFill>
                  </a:rPr>
                  <a:t>∙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2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𝟔</m:t>
                    </m:r>
                  </m:oMath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3041" y="5219908"/>
                <a:ext cx="336631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53571" t="-22951" r="-30357" b="-508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0" y="1980000"/>
            <a:ext cx="9144000" cy="47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Najdeme (nejmenší) společný jmenovatel.</a:t>
            </a:r>
            <a:endParaRPr lang="cs-CZ" altLang="cs-CZ" sz="2400" dirty="0"/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0" y="5472000"/>
            <a:ext cx="9143998" cy="939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(Nejmenší) společný jmenovatel je (nejmenší)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společný násobek všech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0" y="5400000"/>
            <a:ext cx="9143998" cy="1455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Pokud nemohu najít nejmenší společný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jmenovatel, vždy platí, že společným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jmenovatelem je součin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411760" y="451558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938396" y="4156513"/>
                <a:ext cx="282905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+     + 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8396" y="4156513"/>
                <a:ext cx="2829057" cy="124482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0" y="2412000"/>
            <a:ext cx="9144000" cy="739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Rozšíříme zlomky na zlomek s (nejmenším) společným </a:t>
            </a:r>
            <a:b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jmenovatelem.</a:t>
            </a:r>
            <a:endParaRPr lang="cs-CZ" alt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1962919" y="4238834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2919" y="4238834"/>
                <a:ext cx="448841" cy="116897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1259632" y="4096220"/>
                <a:ext cx="42159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cs-CZ" sz="2400" b="1" dirty="0" smtClean="0">
                          <a:solidFill>
                            <a:srgbClr val="00B050"/>
                          </a:solidFill>
                        </a:rPr>
                        <m:t>∙</m:t>
                      </m:r>
                      <m:r>
                        <a:rPr lang="cs-CZ" sz="24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4096220"/>
                <a:ext cx="421590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5797" r="-14493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2195736" y="4096220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4096220"/>
                <a:ext cx="424283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2857" r="-14286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2195736" y="5209285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5209285"/>
                <a:ext cx="424283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2857" r="-14286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2817116" y="4144009"/>
                <a:ext cx="3072416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7116" y="4144009"/>
                <a:ext cx="3072416" cy="1257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 4"/>
          <p:cNvSpPr>
            <a:spLocks noChangeArrowheads="1"/>
          </p:cNvSpPr>
          <p:nvPr/>
        </p:nvSpPr>
        <p:spPr bwMode="auto">
          <a:xfrm>
            <a:off x="0" y="3168000"/>
            <a:ext cx="9144000" cy="399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Sečteme čitatele zlomků a jmenovatele opíšeme.</a:t>
            </a:r>
            <a:endParaRPr lang="cs-CZ" altLang="cs-CZ" sz="2400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5796136" y="450457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6300192" y="4214392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𝟑𝟕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4214392"/>
                <a:ext cx="755015" cy="115647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 4"/>
          <p:cNvSpPr>
            <a:spLocks noChangeArrowheads="1"/>
          </p:cNvSpPr>
          <p:nvPr/>
        </p:nvSpPr>
        <p:spPr bwMode="auto">
          <a:xfrm>
            <a:off x="0" y="3564000"/>
            <a:ext cx="9144000" cy="44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Pokud není zlomek v základním tvaru, tak ho vykrátíme.</a:t>
            </a:r>
            <a:endParaRPr lang="cs-CZ" altLang="cs-CZ" sz="2400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7632472" y="5400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 flipV="1">
            <a:off x="7632472" y="5472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2916560" y="1182400"/>
            <a:ext cx="3185038" cy="47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Sčítání více zlomků.</a:t>
            </a:r>
            <a:endParaRPr lang="cs-CZ" altLang="cs-CZ" sz="2400" dirty="0"/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0" y="5472000"/>
            <a:ext cx="9124806" cy="869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☼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Pokud je výsledek nepravý zlomek,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převedeme jej na smíšené číslo.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7092280" y="4496278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7586052" y="4197739"/>
                <a:ext cx="1146661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052" y="4197739"/>
                <a:ext cx="1146661" cy="115249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-208651" y="4174693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8651" y="4174693"/>
                <a:ext cx="994247" cy="1261307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ovéPole 37"/>
          <p:cNvSpPr txBox="1"/>
          <p:nvPr/>
        </p:nvSpPr>
        <p:spPr>
          <a:xfrm>
            <a:off x="467544" y="451558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+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2828273" y="4143339"/>
                <a:ext cx="3072416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8273" y="4143339"/>
                <a:ext cx="3072416" cy="125733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364569" y="4146252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569" y="4146252"/>
                <a:ext cx="424283" cy="369332"/>
              </a:xfrm>
              <a:prstGeom prst="rect">
                <a:avLst/>
              </a:prstGeom>
              <a:blipFill rotWithShape="0">
                <a:blip r:embed="rId15"/>
                <a:stretch>
                  <a:fillRect l="-4348" r="-14493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315359" y="5197288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359" y="5197288"/>
                <a:ext cx="424283" cy="369332"/>
              </a:xfrm>
              <a:prstGeom prst="rect">
                <a:avLst/>
              </a:prstGeom>
              <a:blipFill rotWithShape="0">
                <a:blip r:embed="rId16"/>
                <a:stretch>
                  <a:fillRect l="-4348" r="-14493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2775663" y="4124708"/>
                <a:ext cx="3176796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5663" y="4124708"/>
                <a:ext cx="3176796" cy="125733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18241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00"/>
                            </p:stCondLst>
                            <p:childTnLst>
                              <p:par>
                                <p:cTn id="1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21" grpId="0"/>
      <p:bldP spid="21" grpId="1"/>
      <p:bldP spid="23" grpId="0"/>
      <p:bldP spid="23" grpId="1"/>
      <p:bldP spid="24" grpId="0"/>
      <p:bldP spid="25" grpId="0"/>
      <p:bldP spid="25" grpId="1"/>
      <p:bldP spid="33" grpId="0"/>
      <p:bldP spid="34" grpId="0"/>
      <p:bldP spid="35" grpId="0"/>
      <p:bldP spid="36" grpId="0"/>
      <p:bldP spid="44" grpId="0"/>
      <p:bldP spid="45" grpId="0"/>
      <p:bldP spid="45" grpId="1"/>
      <p:bldP spid="47" grpId="0"/>
      <p:bldP spid="48" grpId="0"/>
      <p:bldP spid="49" grpId="0"/>
      <p:bldP spid="50" grpId="0"/>
      <p:bldP spid="26" grpId="0"/>
      <p:bldP spid="28" grpId="0"/>
      <p:bldP spid="28" grpId="1"/>
      <p:bldP spid="29" grpId="0"/>
      <p:bldP spid="37" grpId="0"/>
      <p:bldP spid="32" grpId="0"/>
      <p:bldP spid="38" grpId="0"/>
      <p:bldP spid="39" grpId="0"/>
      <p:bldP spid="39" grpId="1"/>
      <p:bldP spid="40" grpId="0"/>
      <p:bldP spid="41" grpId="0"/>
      <p:bldP spid="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8347" y="1915195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Sečtěte zlomky: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323696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323696" cy="8184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53849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538498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538498" cy="846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538498" cy="84664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538498" cy="8072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538498" cy="80720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153849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1538498" cy="80945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753300" cy="807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753300" cy="80791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53849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538498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753300" cy="846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𝟑𝟔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753300" cy="84664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7200000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528991" cy="80663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720000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528991" cy="80945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7200000" y="360000"/>
                <a:ext cx="170046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𝟑𝟔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𝟑𝟔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700466" cy="80945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7200000" y="360000"/>
                <a:ext cx="1700466" cy="815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𝟐𝟔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700466" cy="815416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7200000" y="360000"/>
                <a:ext cx="528991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𝟑𝟗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528991" cy="81823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7200000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528991" cy="806631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7200000" y="360000"/>
                <a:ext cx="170046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700466" cy="80945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7200000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528991" cy="806631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Sčítání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275951269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  <p:bldP spid="18" grpId="0"/>
      <p:bldP spid="18" grpId="1"/>
      <p:bldP spid="19" grpId="0"/>
      <p:bldP spid="19" grpId="1"/>
      <p:bldP spid="21" grpId="0"/>
      <p:bldP spid="21" grpId="1"/>
      <p:bldP spid="23" grpId="0"/>
      <p:bldP spid="2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8347" y="1915195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Sečtěte zlomky: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2180533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2180533" cy="8184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2180533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2180533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2395335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2395335" cy="8094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239533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2395336" cy="80945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6120000" y="360000"/>
                <a:ext cx="1700466" cy="815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60000"/>
                <a:ext cx="1700466" cy="81541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6121554" y="360000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1554" y="360000"/>
                <a:ext cx="314189" cy="43088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5940000" y="360000"/>
                <a:ext cx="3086742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360000"/>
                <a:ext cx="3086742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6120000" y="360000"/>
                <a:ext cx="170046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60000"/>
                <a:ext cx="1700466" cy="80945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785682" y="787386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Sčítání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23430283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8347" y="1915195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Sečtěte zlomky: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2180533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2180533" cy="8184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2180533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2180533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2395335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2395335" cy="8094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239533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2395336" cy="80945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6120000" y="360000"/>
                <a:ext cx="1700466" cy="815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60000"/>
                <a:ext cx="1700466" cy="81541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6121554" y="360000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1554" y="360000"/>
                <a:ext cx="314189" cy="43088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5940000" y="360000"/>
                <a:ext cx="3086742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000" y="360000"/>
                <a:ext cx="3086742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6120000" y="360000"/>
                <a:ext cx="170046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60000"/>
                <a:ext cx="1700466" cy="80945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785682" y="787386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Sčítání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224635149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197906" y="3058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Odčítání </a:t>
            </a:r>
            <a:r>
              <a:rPr lang="cs-CZ" sz="4000" dirty="0"/>
              <a:t>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755576" y="4192667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192667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677179" y="4515584"/>
                <a:ext cx="55946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7179" y="4515584"/>
                <a:ext cx="559466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400827" y="5219908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827" y="5219908"/>
                <a:ext cx="424283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4348" r="-14493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0" y="1980000"/>
            <a:ext cx="9144000" cy="47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Najdeme (nejmenší) společný jmenovatel.</a:t>
            </a:r>
            <a:endParaRPr lang="cs-CZ" altLang="cs-CZ" sz="2400" dirty="0"/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0" y="5472000"/>
            <a:ext cx="9143998" cy="939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(Nejmenší) společný jmenovatel je (nejmenší)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společný násobek všech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0" y="5400000"/>
            <a:ext cx="9143998" cy="1455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Pokud nemohu najít nejmenší společný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jmenovatel, vždy platí, že společným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jmenovatelem je součin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2964289" y="4487607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4289" y="4487607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3513190" y="4141380"/>
                <a:ext cx="1766465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3190" y="4141380"/>
                <a:ext cx="1766465" cy="124482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0" y="2412000"/>
            <a:ext cx="9144000" cy="739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Rozšíříme zlomky na zlomek s (nejmenším) společným </a:t>
            </a:r>
            <a:b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jmenovatelem.</a:t>
            </a:r>
            <a:endParaRPr lang="cs-CZ" alt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2395074" y="4238834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5074" y="4238834"/>
                <a:ext cx="448841" cy="116897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1361072" y="4146252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1072" y="4146252"/>
                <a:ext cx="424283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2857" r="-14286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2704419" y="4096220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4419" y="4096220"/>
                <a:ext cx="424283" cy="369332"/>
              </a:xfrm>
              <a:prstGeom prst="rect">
                <a:avLst/>
              </a:prstGeom>
              <a:blipFill rotWithShape="0">
                <a:blip r:embed="rId10"/>
                <a:stretch>
                  <a:fillRect l="-4348" r="-14493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2691329" y="5209285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1329" y="5209285"/>
                <a:ext cx="424283" cy="369332"/>
              </a:xfrm>
              <a:prstGeom prst="rect">
                <a:avLst/>
              </a:prstGeom>
              <a:blipFill rotWithShape="0">
                <a:blip r:embed="rId11"/>
                <a:stretch>
                  <a:fillRect l="-2857" r="-14286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3453634" y="4127588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3634" y="4127588"/>
                <a:ext cx="1901572" cy="1244828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 4"/>
          <p:cNvSpPr>
            <a:spLocks noChangeArrowheads="1"/>
          </p:cNvSpPr>
          <p:nvPr/>
        </p:nvSpPr>
        <p:spPr bwMode="auto">
          <a:xfrm>
            <a:off x="0" y="3168000"/>
            <a:ext cx="9144000" cy="399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Odečteme čitatele zlomků a jmenovatele opíšeme.</a:t>
            </a:r>
            <a:endParaRPr lang="cs-CZ" alt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5297397" y="448389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7397" y="4483896"/>
                <a:ext cx="455387" cy="707886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5881059" y="4214392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1059" y="4214392"/>
                <a:ext cx="755015" cy="115647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 4"/>
          <p:cNvSpPr>
            <a:spLocks noChangeArrowheads="1"/>
          </p:cNvSpPr>
          <p:nvPr/>
        </p:nvSpPr>
        <p:spPr bwMode="auto">
          <a:xfrm>
            <a:off x="0" y="3564000"/>
            <a:ext cx="9144000" cy="44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Pokud není zlomek v základním tvaru, tak ho vykrátíme.</a:t>
            </a:r>
            <a:endParaRPr lang="cs-CZ" altLang="cs-CZ" sz="2400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5652120" y="5400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 flipV="1">
            <a:off x="5652120" y="5472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1290712" y="1146869"/>
            <a:ext cx="9144000" cy="47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Postup se zápisem na jednu zlomkovou čáru.</a:t>
            </a:r>
            <a:endParaRPr lang="cs-CZ" alt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3445636" y="4127588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5636" y="4127588"/>
                <a:ext cx="1901572" cy="1244828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9118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21" grpId="0"/>
      <p:bldP spid="21" grpId="1"/>
      <p:bldP spid="23" grpId="0"/>
      <p:bldP spid="23" grpId="1"/>
      <p:bldP spid="24" grpId="0"/>
      <p:bldP spid="25" grpId="0"/>
      <p:bldP spid="25" grpId="1"/>
      <p:bldP spid="33" grpId="0"/>
      <p:bldP spid="34" grpId="0"/>
      <p:bldP spid="35" grpId="0"/>
      <p:bldP spid="36" grpId="0"/>
      <p:bldP spid="44" grpId="0"/>
      <p:bldP spid="45" grpId="0"/>
      <p:bldP spid="45" grpId="1"/>
      <p:bldP spid="47" grpId="0"/>
      <p:bldP spid="48" grpId="0"/>
      <p:bldP spid="49" grpId="0"/>
      <p:bldP spid="50" grpId="0"/>
      <p:bldP spid="26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7" y="2845678"/>
            <a:ext cx="231457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/>
          <p:nvPr/>
        </p:nvSpPr>
        <p:spPr>
          <a:xfrm>
            <a:off x="800153" y="5365296"/>
            <a:ext cx="83706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3200" b="1" dirty="0">
                <a:latin typeface="Trebuchet MS" panose="020B0603020202020204" pitchFamily="34" charset="0"/>
              </a:rPr>
              <a:t>jmenovatel</a:t>
            </a:r>
          </a:p>
          <a:p>
            <a:pPr algn="ctr" eaLnBrk="1" hangingPunct="1"/>
            <a:r>
              <a:rPr lang="cs-CZ" altLang="cs-CZ" sz="3200" b="1" dirty="0">
                <a:latin typeface="Trebuchet MS" panose="020B0603020202020204" pitchFamily="34" charset="0"/>
              </a:rPr>
              <a:t>(vyjadřuje, na kolik dílů je celek rozdělen)</a:t>
            </a:r>
          </a:p>
        </p:txBody>
      </p:sp>
      <p:sp>
        <p:nvSpPr>
          <p:cNvPr id="7" name="Obdélník 6"/>
          <p:cNvSpPr/>
          <p:nvPr/>
        </p:nvSpPr>
        <p:spPr>
          <a:xfrm>
            <a:off x="2781216" y="1846552"/>
            <a:ext cx="60392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3200" b="1" dirty="0">
                <a:latin typeface="Trebuchet MS" panose="020B0603020202020204" pitchFamily="34" charset="0"/>
              </a:rPr>
              <a:t>čitatel</a:t>
            </a:r>
          </a:p>
          <a:p>
            <a:pPr algn="ctr" eaLnBrk="1" hangingPunct="1"/>
            <a:r>
              <a:rPr lang="cs-CZ" altLang="cs-CZ" sz="3200" b="1" dirty="0">
                <a:latin typeface="Trebuchet MS" panose="020B0603020202020204" pitchFamily="34" charset="0"/>
              </a:rPr>
              <a:t>(vyjadřuje </a:t>
            </a:r>
            <a:r>
              <a:rPr lang="cs-CZ" altLang="cs-CZ" sz="3200" b="1" dirty="0" smtClean="0">
                <a:latin typeface="Trebuchet MS" panose="020B0603020202020204" pitchFamily="34" charset="0"/>
              </a:rPr>
              <a:t>počet </a:t>
            </a:r>
            <a:r>
              <a:rPr lang="cs-CZ" altLang="cs-CZ" b="1" dirty="0" smtClean="0">
                <a:latin typeface="Trebuchet MS" panose="020B0603020202020204" pitchFamily="34" charset="0"/>
              </a:rPr>
              <a:t>(vybarvených) </a:t>
            </a:r>
            <a:r>
              <a:rPr lang="cs-CZ" altLang="cs-CZ" sz="3200" b="1" dirty="0">
                <a:latin typeface="Trebuchet MS" panose="020B0603020202020204" pitchFamily="34" charset="0"/>
              </a:rPr>
              <a:t>dílů)</a:t>
            </a:r>
          </a:p>
        </p:txBody>
      </p:sp>
      <p:sp>
        <p:nvSpPr>
          <p:cNvPr id="8" name="Obdélník 7"/>
          <p:cNvSpPr/>
          <p:nvPr/>
        </p:nvSpPr>
        <p:spPr>
          <a:xfrm>
            <a:off x="1547664" y="678404"/>
            <a:ext cx="66907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3600" b="1" dirty="0">
                <a:solidFill>
                  <a:srgbClr val="FF0000"/>
                </a:solidFill>
              </a:rPr>
              <a:t>Pět (stejných) dílů ze šesti (stejných) dílů, tj. pět šestin.</a:t>
            </a:r>
            <a:r>
              <a:rPr lang="cs-CZ" altLang="cs-CZ" sz="3600" b="1" dirty="0"/>
              <a:t> </a:t>
            </a:r>
            <a:endParaRPr lang="cs-CZ" altLang="cs-CZ" sz="3600" dirty="0"/>
          </a:p>
        </p:txBody>
      </p:sp>
      <p:sp>
        <p:nvSpPr>
          <p:cNvPr id="10" name="Obdélník 9"/>
          <p:cNvSpPr/>
          <p:nvPr/>
        </p:nvSpPr>
        <p:spPr>
          <a:xfrm>
            <a:off x="5583873" y="3859486"/>
            <a:ext cx="29425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3200" b="1" dirty="0" smtClean="0">
                <a:latin typeface="Trebuchet MS" panose="020B0603020202020204" pitchFamily="34" charset="0"/>
              </a:rPr>
              <a:t>zlomková čára</a:t>
            </a:r>
            <a:endParaRPr lang="cs-CZ" altLang="cs-CZ" sz="3200" b="1" dirty="0">
              <a:latin typeface="Trebuchet MS" panose="020B0603020202020204" pitchFamily="34" charset="0"/>
            </a:endParaRPr>
          </a:p>
        </p:txBody>
      </p:sp>
      <p:cxnSp>
        <p:nvCxnSpPr>
          <p:cNvPr id="12" name="Přímá spojnice se šipkou 11"/>
          <p:cNvCxnSpPr>
            <a:stCxn id="7" idx="2"/>
          </p:cNvCxnSpPr>
          <p:nvPr/>
        </p:nvCxnSpPr>
        <p:spPr bwMode="auto">
          <a:xfrm flipH="1">
            <a:off x="3779914" y="2923770"/>
            <a:ext cx="2020930" cy="721254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Přímá spojnice se šipkou 12"/>
          <p:cNvCxnSpPr/>
          <p:nvPr/>
        </p:nvCxnSpPr>
        <p:spPr bwMode="auto">
          <a:xfrm flipH="1" flipV="1">
            <a:off x="3860746" y="4940946"/>
            <a:ext cx="1201306" cy="579602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H="1">
            <a:off x="3933104" y="4216044"/>
            <a:ext cx="1551701" cy="42275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ovéPole 16"/>
          <p:cNvSpPr txBox="1"/>
          <p:nvPr/>
        </p:nvSpPr>
        <p:spPr>
          <a:xfrm>
            <a:off x="31167" y="109051"/>
            <a:ext cx="9112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Zapište zlomkem červenou část kruhu:</a:t>
            </a:r>
            <a:endParaRPr lang="cs-CZ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Obdélník 17"/>
              <p:cNvSpPr/>
              <p:nvPr/>
            </p:nvSpPr>
            <p:spPr>
              <a:xfrm>
                <a:off x="2805800" y="2969903"/>
                <a:ext cx="1083951" cy="13234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8000" b="1" i="1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8000" dirty="0"/>
              </a:p>
            </p:txBody>
          </p:sp>
        </mc:Choice>
        <mc:Fallback xmlns="">
          <p:sp>
            <p:nvSpPr>
              <p:cNvPr id="18" name="Obdélník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5800" y="2969903"/>
                <a:ext cx="1083951" cy="132343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Přímá spojnice 19"/>
          <p:cNvCxnSpPr/>
          <p:nvPr/>
        </p:nvCxnSpPr>
        <p:spPr bwMode="auto">
          <a:xfrm>
            <a:off x="2987824" y="4202800"/>
            <a:ext cx="720080" cy="13244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Obdélník 22"/>
              <p:cNvSpPr/>
              <p:nvPr/>
            </p:nvSpPr>
            <p:spPr>
              <a:xfrm>
                <a:off x="2818232" y="4221585"/>
                <a:ext cx="1083951" cy="13234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8000" b="1" i="1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8000" dirty="0"/>
              </a:p>
            </p:txBody>
          </p:sp>
        </mc:Choice>
        <mc:Fallback xmlns="">
          <p:sp>
            <p:nvSpPr>
              <p:cNvPr id="23" name="Obdélník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8232" y="4221585"/>
                <a:ext cx="1083951" cy="132343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16430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8" grpId="0"/>
      <p:bldP spid="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197906" y="3058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Odčítání </a:t>
            </a:r>
            <a:r>
              <a:rPr lang="cs-CZ" sz="4000" dirty="0"/>
              <a:t>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683568" y="4192667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192667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441285" y="4489402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1285" y="4489402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283041" y="5219908"/>
                <a:ext cx="33663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cs-CZ" sz="2400" b="1" dirty="0" smtClean="0">
                    <a:solidFill>
                      <a:srgbClr val="00B050"/>
                    </a:solidFill>
                  </a:rPr>
                  <a:t>∙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2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𝟔</m:t>
                    </m:r>
                  </m:oMath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3041" y="5219908"/>
                <a:ext cx="336631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53571" t="-22951" r="-30357" b="-508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0" y="1980000"/>
            <a:ext cx="9144000" cy="47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Najdeme (nejmenší) společný jmenovatel.</a:t>
            </a:r>
            <a:endParaRPr lang="cs-CZ" altLang="cs-CZ" sz="2400" dirty="0"/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0" y="5472000"/>
            <a:ext cx="9143998" cy="939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(Nejmenší) společný jmenovatel je (nejmenší)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společný násobek všech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0" y="5400000"/>
            <a:ext cx="9143998" cy="1455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Pokud nemohu najít nejmenší společný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jmenovatel, vždy platí, že společným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jmenovatelem je součin jmenovatelů.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411760" y="451558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938396" y="4156513"/>
                <a:ext cx="282905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+     + 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8396" y="4156513"/>
                <a:ext cx="2829057" cy="124482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0" y="2412000"/>
            <a:ext cx="9144000" cy="739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Rozšíříme zlomky na zlomek s (nejmenším) společným </a:t>
            </a:r>
            <a:b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jmenovatelem.</a:t>
            </a:r>
            <a:endParaRPr lang="cs-CZ" alt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1962919" y="4238834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2919" y="4238834"/>
                <a:ext cx="448841" cy="116897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1259632" y="4096220"/>
                <a:ext cx="42159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cs-CZ" sz="2400" b="1" dirty="0" smtClean="0">
                          <a:solidFill>
                            <a:srgbClr val="00B050"/>
                          </a:solidFill>
                        </a:rPr>
                        <m:t>∙</m:t>
                      </m:r>
                      <m:r>
                        <a:rPr lang="cs-CZ" sz="24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4096220"/>
                <a:ext cx="421590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5797" r="-14493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2195736" y="4096220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4096220"/>
                <a:ext cx="424283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2857" r="-14286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2195736" y="5209285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5209285"/>
                <a:ext cx="424283" cy="369332"/>
              </a:xfrm>
              <a:prstGeom prst="rect">
                <a:avLst/>
              </a:prstGeom>
              <a:blipFill rotWithShape="0">
                <a:blip r:embed="rId10"/>
                <a:stretch>
                  <a:fillRect l="-2857" r="-14286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2817116" y="4144009"/>
                <a:ext cx="3072416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7116" y="4144009"/>
                <a:ext cx="3072416" cy="1257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 4"/>
          <p:cNvSpPr>
            <a:spLocks noChangeArrowheads="1"/>
          </p:cNvSpPr>
          <p:nvPr/>
        </p:nvSpPr>
        <p:spPr bwMode="auto">
          <a:xfrm>
            <a:off x="0" y="3168000"/>
            <a:ext cx="9144000" cy="399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Sečteme čitatele zlomků a jmenovatele opíšeme.</a:t>
            </a:r>
            <a:endParaRPr lang="cs-CZ" altLang="cs-CZ" sz="2400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5796136" y="4504574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6300192" y="4214392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𝟐𝟗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4214392"/>
                <a:ext cx="755015" cy="115647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 4"/>
          <p:cNvSpPr>
            <a:spLocks noChangeArrowheads="1"/>
          </p:cNvSpPr>
          <p:nvPr/>
        </p:nvSpPr>
        <p:spPr bwMode="auto">
          <a:xfrm>
            <a:off x="0" y="3564000"/>
            <a:ext cx="9144000" cy="44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Pokud není zlomek v základním tvaru, tak ho vykrátíme.</a:t>
            </a:r>
            <a:endParaRPr lang="cs-CZ" altLang="cs-CZ" sz="2400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7632472" y="5400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 flipV="1">
            <a:off x="7632472" y="5472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2246849" y="1245649"/>
            <a:ext cx="4631107" cy="47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Sčítání a odčítání více zlomků.</a:t>
            </a:r>
            <a:endParaRPr lang="cs-CZ" altLang="cs-CZ" sz="2400" dirty="0"/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0" y="5472000"/>
            <a:ext cx="9124806" cy="869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☼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☼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Pokud je výsledek nepravý zlomek,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převedeme jej na smíšené číslo.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7092280" y="4496278"/>
            <a:ext cx="455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=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7586052" y="4197739"/>
                <a:ext cx="1146661" cy="1164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052" y="4197739"/>
                <a:ext cx="1146661" cy="1164999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-208651" y="4174693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8651" y="4174693"/>
                <a:ext cx="994247" cy="126130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66206" y="450457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206" y="4504574"/>
                <a:ext cx="455387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2817116" y="4137435"/>
                <a:ext cx="3072416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7116" y="4137435"/>
                <a:ext cx="3072416" cy="125733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364569" y="4146252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569" y="4146252"/>
                <a:ext cx="424283" cy="369332"/>
              </a:xfrm>
              <a:prstGeom prst="rect">
                <a:avLst/>
              </a:prstGeom>
              <a:blipFill rotWithShape="0">
                <a:blip r:embed="rId17"/>
                <a:stretch>
                  <a:fillRect l="-4348" r="-14493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315359" y="5197288"/>
                <a:ext cx="4242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359" y="5197288"/>
                <a:ext cx="424283" cy="369332"/>
              </a:xfrm>
              <a:prstGeom prst="rect">
                <a:avLst/>
              </a:prstGeom>
              <a:blipFill rotWithShape="0">
                <a:blip r:embed="rId18"/>
                <a:stretch>
                  <a:fillRect l="-4348" r="-14493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2762953" y="4137435"/>
                <a:ext cx="3176796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2953" y="4137435"/>
                <a:ext cx="3176796" cy="1257332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036229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00"/>
                            </p:stCondLst>
                            <p:childTnLst>
                              <p:par>
                                <p:cTn id="1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21" grpId="0"/>
      <p:bldP spid="21" grpId="1"/>
      <p:bldP spid="23" grpId="0"/>
      <p:bldP spid="23" grpId="1"/>
      <p:bldP spid="24" grpId="0"/>
      <p:bldP spid="25" grpId="0"/>
      <p:bldP spid="25" grpId="1"/>
      <p:bldP spid="33" grpId="0"/>
      <p:bldP spid="34" grpId="0"/>
      <p:bldP spid="35" grpId="0"/>
      <p:bldP spid="36" grpId="0"/>
      <p:bldP spid="44" grpId="0"/>
      <p:bldP spid="45" grpId="0"/>
      <p:bldP spid="45" grpId="1"/>
      <p:bldP spid="47" grpId="0"/>
      <p:bldP spid="48" grpId="0"/>
      <p:bldP spid="49" grpId="0"/>
      <p:bldP spid="50" grpId="0"/>
      <p:bldP spid="26" grpId="0"/>
      <p:bldP spid="28" grpId="0"/>
      <p:bldP spid="28" grpId="1"/>
      <p:bldP spid="29" grpId="0"/>
      <p:bldP spid="37" grpId="0"/>
      <p:bldP spid="32" grpId="0"/>
      <p:bldP spid="38" grpId="0"/>
      <p:bldP spid="39" grpId="0"/>
      <p:bldP spid="39" grpId="1"/>
      <p:bldP spid="40" grpId="0"/>
      <p:bldP spid="41" grpId="0"/>
      <p:bldP spid="2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8347" y="1915195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Odečtěte zlomky: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323696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323696" cy="8184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53849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538498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538498" cy="846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538498" cy="84664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538498" cy="8072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538498" cy="80720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153849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1538498" cy="80945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753300" cy="807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753300" cy="80791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53849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538498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753300" cy="846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𝟑𝟔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753300" cy="84664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7200000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528991" cy="80663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7199999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9" y="360000"/>
                <a:ext cx="528991" cy="80945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7199999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𝟑𝟔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9" y="360000"/>
                <a:ext cx="528991" cy="80945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7199998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8" y="360000"/>
                <a:ext cx="528991" cy="806631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7200000" y="361230"/>
                <a:ext cx="528991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𝟑𝟗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1230"/>
                <a:ext cx="528991" cy="81823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7199997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7" y="360000"/>
                <a:ext cx="528991" cy="806631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7199997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7" y="360000"/>
                <a:ext cx="528991" cy="80945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7199995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5" y="360000"/>
                <a:ext cx="528991" cy="806631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Odčítání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14994956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  <p:bldP spid="18" grpId="0"/>
      <p:bldP spid="18" grpId="1"/>
      <p:bldP spid="19" grpId="0"/>
      <p:bldP spid="19" grpId="1"/>
      <p:bldP spid="21" grpId="0"/>
      <p:bldP spid="21" grpId="1"/>
      <p:bldP spid="23" grpId="0"/>
      <p:bldP spid="23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8347" y="1915195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Odečtěte zlomky: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2180533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2180533" cy="8184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2180533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2180533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2395336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𝟏𝟒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2395336" cy="81823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239533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2395336" cy="80945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6120000" y="360000"/>
                <a:ext cx="1211037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60000"/>
                <a:ext cx="1211037" cy="80964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6120000" y="360000"/>
                <a:ext cx="121103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60000"/>
                <a:ext cx="1211036" cy="8094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6119999" y="360000"/>
                <a:ext cx="142583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𝟏𝟔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9999" y="360000"/>
                <a:ext cx="1425839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612000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60000"/>
                <a:ext cx="528991" cy="80945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785682" y="787386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Odčítání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14617218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957973" y="713116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Násobení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2123728" y="3408308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3408308"/>
                <a:ext cx="994247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2839471" y="373932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9471" y="3739329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3343527" y="3448243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3527" y="3448243"/>
                <a:ext cx="448841" cy="116897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0" y="1944000"/>
            <a:ext cx="9180511" cy="63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Násobení zlomků je jednodušší než sčítání či odčítání.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3798848" y="3728580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8848" y="3728580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0" y="2484000"/>
            <a:ext cx="9158199" cy="40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Nemusíme zlomky převádět na společného jmenovatele.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ovéPole 83"/>
              <p:cNvSpPr txBox="1"/>
              <p:nvPr/>
            </p:nvSpPr>
            <p:spPr>
              <a:xfrm>
                <a:off x="4260715" y="3446235"/>
                <a:ext cx="1127296" cy="11532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0715" y="3446235"/>
                <a:ext cx="1127296" cy="115326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Rectangle 4"/>
          <p:cNvSpPr>
            <a:spLocks noChangeArrowheads="1"/>
          </p:cNvSpPr>
          <p:nvPr/>
        </p:nvSpPr>
        <p:spPr bwMode="auto">
          <a:xfrm>
            <a:off x="0" y="5229200"/>
            <a:ext cx="9144000" cy="1228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 násobení zlomků postupujeme tak, </a:t>
            </a:r>
            <a:endParaRPr lang="cs-CZ" altLang="cs-CZ" sz="28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že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vynásobíme zvlášť čitatele s čitatelem </a:t>
            </a:r>
            <a:b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jmenovatele s jmenovatelem.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louk 3"/>
          <p:cNvSpPr/>
          <p:nvPr/>
        </p:nvSpPr>
        <p:spPr bwMode="auto">
          <a:xfrm rot="16200000">
            <a:off x="2581685" y="2928418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5400000">
            <a:off x="2545024" y="4132912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délník 4"/>
              <p:cNvSpPr/>
              <p:nvPr/>
            </p:nvSpPr>
            <p:spPr>
              <a:xfrm>
                <a:off x="2836314" y="3375091"/>
                <a:ext cx="47160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5" name="Obdélní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314" y="3375091"/>
                <a:ext cx="471604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Obdélník 40"/>
              <p:cNvSpPr/>
              <p:nvPr/>
            </p:nvSpPr>
            <p:spPr>
              <a:xfrm>
                <a:off x="2846660" y="4044084"/>
                <a:ext cx="47160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1" name="Obdélník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6660" y="4044084"/>
                <a:ext cx="471604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5388011" y="3690141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8011" y="3690141"/>
                <a:ext cx="455387" cy="707886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5898267" y="3448260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8267" y="3448260"/>
                <a:ext cx="755015" cy="115647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5843398" y="4797152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5843398" y="4696672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4273302" y="3454090"/>
                <a:ext cx="1127296" cy="11532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3302" y="3454090"/>
                <a:ext cx="1127296" cy="1153264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14062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42" grpId="0"/>
      <p:bldP spid="60" grpId="0"/>
      <p:bldP spid="84" grpId="0"/>
      <p:bldP spid="84" grpId="1"/>
      <p:bldP spid="85" grpId="0"/>
      <p:bldP spid="4" grpId="0" animBg="1"/>
      <p:bldP spid="39" grpId="0" animBg="1"/>
      <p:bldP spid="5" grpId="0"/>
      <p:bldP spid="41" grpId="0"/>
      <p:bldP spid="43" grpId="0"/>
      <p:bldP spid="44" grpId="0"/>
      <p:bldP spid="4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216162" y="144496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Násobení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1094830" y="3408308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830" y="3408308"/>
                <a:ext cx="994247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10573" y="373932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0573" y="3739329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2174950" y="3448243"/>
                <a:ext cx="755014" cy="11544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4950" y="3448243"/>
                <a:ext cx="755014" cy="115441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1518843" y="1080668"/>
            <a:ext cx="6636213" cy="63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při násobení zlomků musíme získat výsledek v základním tvaru.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2769950" y="3728580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9950" y="3728580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11155" y="2124754"/>
            <a:ext cx="9158199" cy="40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Krátit můžeme buď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výsledek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 násobení a nebo již před ním.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ovéPole 83"/>
              <p:cNvSpPr txBox="1"/>
              <p:nvPr/>
            </p:nvSpPr>
            <p:spPr>
              <a:xfrm>
                <a:off x="3231817" y="3446235"/>
                <a:ext cx="1739643" cy="1156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1817" y="3446235"/>
                <a:ext cx="1739643" cy="115672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Rectangle 4"/>
          <p:cNvSpPr>
            <a:spLocks noChangeArrowheads="1"/>
          </p:cNvSpPr>
          <p:nvPr/>
        </p:nvSpPr>
        <p:spPr bwMode="auto">
          <a:xfrm>
            <a:off x="0" y="5229200"/>
            <a:ext cx="9144000" cy="1228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 násobení zlomků postupujeme tak, </a:t>
            </a:r>
            <a:endParaRPr lang="cs-CZ" altLang="cs-CZ" sz="28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že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vynásobíme zvlášť čitatele s čitatelem </a:t>
            </a:r>
            <a:b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jmenovatele s jmenovatelem.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louk 3"/>
          <p:cNvSpPr/>
          <p:nvPr/>
        </p:nvSpPr>
        <p:spPr bwMode="auto">
          <a:xfrm rot="16200000">
            <a:off x="1552787" y="2928418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5400000">
            <a:off x="1516126" y="4132912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délník 4"/>
              <p:cNvSpPr/>
              <p:nvPr/>
            </p:nvSpPr>
            <p:spPr>
              <a:xfrm>
                <a:off x="1807416" y="3375091"/>
                <a:ext cx="47160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5" name="Obdélní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7416" y="3375091"/>
                <a:ext cx="471604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Obdélník 40"/>
              <p:cNvSpPr/>
              <p:nvPr/>
            </p:nvSpPr>
            <p:spPr>
              <a:xfrm>
                <a:off x="1817762" y="4044084"/>
                <a:ext cx="47160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1" name="Obdélník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7762" y="4044084"/>
                <a:ext cx="471604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4911254" y="3690141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1254" y="3690141"/>
                <a:ext cx="455387" cy="707886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5421510" y="3448260"/>
                <a:ext cx="1061188" cy="1156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1510" y="3448260"/>
                <a:ext cx="1061188" cy="115672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6857970" y="4751970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857970" y="4653136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3225337" y="3445935"/>
                <a:ext cx="1739643" cy="1156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5337" y="3445935"/>
                <a:ext cx="1739643" cy="115672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6423203" y="370988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3203" y="3709889"/>
                <a:ext cx="455387" cy="707886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6921654" y="3445935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654" y="3445935"/>
                <a:ext cx="755015" cy="115647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6158695" y="3281893"/>
                <a:ext cx="58669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𝟏𝟐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8695" y="3281893"/>
                <a:ext cx="586699" cy="369332"/>
              </a:xfrm>
              <a:prstGeom prst="rect">
                <a:avLst/>
              </a:prstGeom>
              <a:blipFill rotWithShape="0">
                <a:blip r:embed="rId15"/>
                <a:stretch>
                  <a:fillRect l="-4124" r="-10309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6183141" y="4454155"/>
                <a:ext cx="58669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𝟏𝟐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3141" y="4454155"/>
                <a:ext cx="586699" cy="369332"/>
              </a:xfrm>
              <a:prstGeom prst="rect">
                <a:avLst/>
              </a:prstGeom>
              <a:blipFill rotWithShape="0">
                <a:blip r:embed="rId16"/>
                <a:stretch>
                  <a:fillRect l="-4124" r="-10309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71920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42" grpId="0"/>
      <p:bldP spid="60" grpId="0"/>
      <p:bldP spid="84" grpId="0"/>
      <p:bldP spid="84" grpId="1"/>
      <p:bldP spid="85" grpId="0"/>
      <p:bldP spid="4" grpId="0" animBg="1"/>
      <p:bldP spid="39" grpId="0" animBg="1"/>
      <p:bldP spid="5" grpId="0"/>
      <p:bldP spid="41" grpId="0"/>
      <p:bldP spid="43" grpId="0"/>
      <p:bldP spid="44" grpId="0"/>
      <p:bldP spid="47" grpId="0"/>
      <p:bldP spid="20" grpId="0"/>
      <p:bldP spid="21" grpId="0"/>
      <p:bldP spid="22" grpId="0"/>
      <p:bldP spid="2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216162" y="144496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Násobení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1094830" y="3408308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830" y="3408308"/>
                <a:ext cx="994247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19189" y="371350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9189" y="3713508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2174950" y="3448243"/>
                <a:ext cx="755014" cy="11544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4950" y="3448243"/>
                <a:ext cx="755014" cy="115441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1518843" y="1080668"/>
            <a:ext cx="6636213" cy="63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při násobení zlomků musíme získat výsledek v základním tvaru.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2809151" y="371541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9151" y="3715418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11155" y="2124754"/>
            <a:ext cx="9158199" cy="40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Krátit můžeme buď výsledek po násobení a nebo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již před ním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ovéPole 83"/>
              <p:cNvSpPr txBox="1"/>
              <p:nvPr/>
            </p:nvSpPr>
            <p:spPr>
              <a:xfrm>
                <a:off x="3281337" y="3445935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1337" y="3445935"/>
                <a:ext cx="448841" cy="115647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Rectangle 4"/>
          <p:cNvSpPr>
            <a:spLocks noChangeArrowheads="1"/>
          </p:cNvSpPr>
          <p:nvPr/>
        </p:nvSpPr>
        <p:spPr bwMode="auto">
          <a:xfrm>
            <a:off x="1817762" y="5218554"/>
            <a:ext cx="5796136" cy="1228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Krátit můžeme jednotlivé zlomky (čitatel proti jmenovateli).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4357416" y="3699243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7416" y="3699243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4866232" y="3429000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6232" y="3429000"/>
                <a:ext cx="755015" cy="115647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6065882" y="4751970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065882" y="4653136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3962985" y="3445935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985" y="3445935"/>
                <a:ext cx="448841" cy="115647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5589271" y="368349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9271" y="3683498"/>
                <a:ext cx="455387" cy="70788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6129566" y="3445935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9566" y="3445935"/>
                <a:ext cx="755015" cy="115647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2777302" y="4451262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7302" y="4451262"/>
                <a:ext cx="402353" cy="369332"/>
              </a:xfrm>
              <a:prstGeom prst="rect">
                <a:avLst/>
              </a:prstGeom>
              <a:blipFill rotWithShape="0">
                <a:blip r:embed="rId13"/>
                <a:stretch>
                  <a:fillRect l="-7576" r="-15152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2714500" y="3310623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4500" y="3310623"/>
                <a:ext cx="402353" cy="369332"/>
              </a:xfrm>
              <a:prstGeom prst="rect">
                <a:avLst/>
              </a:prstGeom>
              <a:blipFill rotWithShape="0">
                <a:blip r:embed="rId14"/>
                <a:stretch>
                  <a:fillRect l="-6061" r="-16667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1810573" y="4489983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0573" y="4489983"/>
                <a:ext cx="402353" cy="369332"/>
              </a:xfrm>
              <a:prstGeom prst="rect">
                <a:avLst/>
              </a:prstGeom>
              <a:blipFill rotWithShape="0">
                <a:blip r:embed="rId15"/>
                <a:stretch>
                  <a:fillRect l="-6061" r="-16667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1769357" y="3298010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9357" y="3298010"/>
                <a:ext cx="402353" cy="369332"/>
              </a:xfrm>
              <a:prstGeom prst="rect">
                <a:avLst/>
              </a:prstGeom>
              <a:blipFill rotWithShape="0">
                <a:blip r:embed="rId16"/>
                <a:stretch>
                  <a:fillRect l="-6061" r="-16667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3604166" y="370988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4166" y="3709889"/>
                <a:ext cx="455387" cy="707886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5388094" y="3316354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8094" y="3316354"/>
                <a:ext cx="402353" cy="369332"/>
              </a:xfrm>
              <a:prstGeom prst="rect">
                <a:avLst/>
              </a:prstGeom>
              <a:blipFill rotWithShape="0">
                <a:blip r:embed="rId18"/>
                <a:stretch>
                  <a:fillRect l="-7576" r="-15152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5476006" y="4431265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6006" y="4431265"/>
                <a:ext cx="402353" cy="369332"/>
              </a:xfrm>
              <a:prstGeom prst="rect">
                <a:avLst/>
              </a:prstGeom>
              <a:blipFill rotWithShape="0">
                <a:blip r:embed="rId19"/>
                <a:stretch>
                  <a:fillRect l="-6061" r="-16667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27822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42" grpId="0"/>
      <p:bldP spid="60" grpId="0"/>
      <p:bldP spid="84" grpId="0"/>
      <p:bldP spid="85" grpId="0"/>
      <p:bldP spid="43" grpId="0"/>
      <p:bldP spid="44" grpId="0"/>
      <p:bldP spid="47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688578" y="588235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Násobení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688578" y="3421242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𝟑𝟓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578" y="3421242"/>
                <a:ext cx="994247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460245" y="3728680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0245" y="3728680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815470" y="3447954"/>
                <a:ext cx="755015" cy="11524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5470" y="3447954"/>
                <a:ext cx="755015" cy="11524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2535432" y="3710570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5432" y="3710570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11155" y="2124754"/>
            <a:ext cx="9158199" cy="40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Násobení většího počtu zlomků.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ovéPole 83"/>
              <p:cNvSpPr txBox="1"/>
              <p:nvPr/>
            </p:nvSpPr>
            <p:spPr>
              <a:xfrm>
                <a:off x="3023113" y="3445935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3113" y="3445935"/>
                <a:ext cx="448841" cy="115647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Rectangle 4"/>
          <p:cNvSpPr>
            <a:spLocks noChangeArrowheads="1"/>
          </p:cNvSpPr>
          <p:nvPr/>
        </p:nvSpPr>
        <p:spPr bwMode="auto">
          <a:xfrm>
            <a:off x="-36513" y="5434687"/>
            <a:ext cx="9132845" cy="1228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Krátit můžeme jednotlivé zlomky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(libovolný čitatel proti libovolnému jmenovateli).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Přímá spojnice 6"/>
          <p:cNvCxnSpPr/>
          <p:nvPr/>
        </p:nvCxnSpPr>
        <p:spPr bwMode="auto">
          <a:xfrm>
            <a:off x="6156176" y="4797152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137890" y="4698318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3704761" y="3445935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4761" y="3445935"/>
                <a:ext cx="448841" cy="115647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4734197" y="3728680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4197" y="3728680"/>
                <a:ext cx="455387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5220072" y="3491117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3491117"/>
                <a:ext cx="755015" cy="115647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359607" y="4362423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607" y="4362423"/>
                <a:ext cx="402353" cy="369332"/>
              </a:xfrm>
              <a:prstGeom prst="rect">
                <a:avLst/>
              </a:prstGeom>
              <a:blipFill rotWithShape="0">
                <a:blip r:embed="rId11"/>
                <a:stretch>
                  <a:fillRect l="-7576" r="-15152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1432029" y="3340557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2029" y="3340557"/>
                <a:ext cx="402353" cy="369332"/>
              </a:xfrm>
              <a:prstGeom prst="rect">
                <a:avLst/>
              </a:prstGeom>
              <a:blipFill rotWithShape="0">
                <a:blip r:embed="rId12"/>
                <a:stretch>
                  <a:fillRect l="-7576" r="-15152" b="-81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2475716" y="4332505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5716" y="4332505"/>
                <a:ext cx="402353" cy="369332"/>
              </a:xfrm>
              <a:prstGeom prst="rect">
                <a:avLst/>
              </a:prstGeom>
              <a:blipFill rotWithShape="0">
                <a:blip r:embed="rId13"/>
                <a:stretch>
                  <a:fillRect l="-6061" r="-16667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339462" y="3306451"/>
                <a:ext cx="435303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462" y="3306451"/>
                <a:ext cx="435303" cy="369332"/>
              </a:xfrm>
              <a:prstGeom prst="rect">
                <a:avLst/>
              </a:prstGeom>
              <a:blipFill rotWithShape="0">
                <a:blip r:embed="rId14"/>
                <a:stretch>
                  <a:fillRect l="-2817" r="-11268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3345942" y="370988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942" y="3709889"/>
                <a:ext cx="455387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3030001" y="3445849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001" y="3445849"/>
                <a:ext cx="448841" cy="1156470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3709744" y="3437618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9744" y="3437618"/>
                <a:ext cx="448841" cy="1156470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4"/>
          <p:cNvSpPr>
            <a:spLocks noChangeArrowheads="1"/>
          </p:cNvSpPr>
          <p:nvPr/>
        </p:nvSpPr>
        <p:spPr bwMode="auto">
          <a:xfrm>
            <a:off x="6297343" y="1160986"/>
            <a:ext cx="2124811" cy="1228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3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Krácení „křížem“</a:t>
            </a:r>
            <a:endParaRPr lang="cs-CZ" altLang="cs-CZ" sz="3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-252536" y="3401756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52536" y="3401756"/>
                <a:ext cx="994247" cy="1244828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413900" y="370988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00" y="3709889"/>
                <a:ext cx="455387" cy="707886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4056481" y="370988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6481" y="3709889"/>
                <a:ext cx="455387" cy="707886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4374904" y="3445935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4904" y="3445935"/>
                <a:ext cx="448841" cy="1156470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2411184" y="3245052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184" y="3245052"/>
                <a:ext cx="402353" cy="369332"/>
              </a:xfrm>
              <a:prstGeom prst="rect">
                <a:avLst/>
              </a:prstGeom>
              <a:blipFill rotWithShape="0">
                <a:blip r:embed="rId22"/>
                <a:stretch>
                  <a:fillRect l="-7576" r="-15152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1393957" y="4357469"/>
                <a:ext cx="402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3957" y="4357469"/>
                <a:ext cx="402353" cy="369332"/>
              </a:xfrm>
              <a:prstGeom prst="rect">
                <a:avLst/>
              </a:prstGeom>
              <a:blipFill rotWithShape="0">
                <a:blip r:embed="rId23"/>
                <a:stretch>
                  <a:fillRect l="-7576" r="-15152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3709744" y="3445849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9744" y="3445849"/>
                <a:ext cx="448841" cy="1156470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4373023" y="3434552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3023" y="3434552"/>
                <a:ext cx="448841" cy="1156470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6345561" y="3491835"/>
                <a:ext cx="448841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5561" y="3491835"/>
                <a:ext cx="448841" cy="1156470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5865496" y="375661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5496" y="3756619"/>
                <a:ext cx="455387" cy="707886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039973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42" grpId="0"/>
      <p:bldP spid="60" grpId="0"/>
      <p:bldP spid="84" grpId="0"/>
      <p:bldP spid="84" grpId="1"/>
      <p:bldP spid="85" grpId="0"/>
      <p:bldP spid="47" grpId="0"/>
      <p:bldP spid="47" grpId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9" grpId="0"/>
      <p:bldP spid="31" grpId="0"/>
      <p:bldP spid="31" grpId="1"/>
      <p:bldP spid="32" grpId="0"/>
      <p:bldP spid="27" grpId="0"/>
      <p:bldP spid="33" grpId="0"/>
      <p:bldP spid="34" grpId="0"/>
      <p:bldP spid="35" grpId="0"/>
      <p:bldP spid="36" grpId="0"/>
      <p:bldP spid="37" grpId="0"/>
      <p:bldP spid="39" grpId="0"/>
      <p:bldP spid="40" grpId="0"/>
      <p:bldP spid="41" grpId="0"/>
      <p:bldP spid="4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1935225"/>
            <a:ext cx="8604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Vynásobte zlomky: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156983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156983" cy="8094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156983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156983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37178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371786" cy="8094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371786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𝟏𝟏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371786" cy="80964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137178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1371786" cy="80945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37178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371786" cy="8094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58658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𝟑𝟔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𝟕𝟎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𝟒𝟖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586588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371786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𝟏𝟖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371786" cy="81823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7560000" y="360000"/>
                <a:ext cx="314189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314189" cy="80663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756000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528991" cy="80945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559999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9999" y="360000"/>
                <a:ext cx="528991" cy="80945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7559998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9998" y="360000"/>
                <a:ext cx="528991" cy="80945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756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314189" cy="80945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756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60000"/>
                <a:ext cx="314189" cy="80945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7559997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9997" y="360000"/>
                <a:ext cx="528991" cy="80945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7560000" y="358589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358589"/>
                <a:ext cx="314189" cy="80945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Násobení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348228836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5"/>
          <p:cNvSpPr txBox="1">
            <a:spLocks/>
          </p:cNvSpPr>
          <p:nvPr/>
        </p:nvSpPr>
        <p:spPr>
          <a:xfrm>
            <a:off x="1027435" y="404663"/>
            <a:ext cx="7793037" cy="137245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Násobení zlomků</a:t>
            </a:r>
          </a:p>
          <a:p>
            <a:pPr algn="ctr"/>
            <a:r>
              <a:rPr lang="cs-CZ" kern="0" dirty="0" smtClean="0"/>
              <a:t>shrnutí</a:t>
            </a:r>
            <a:endParaRPr lang="cs-CZ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2123728" y="3408308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3408308"/>
                <a:ext cx="994247" cy="124482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ovéPole 67"/>
              <p:cNvSpPr txBox="1"/>
              <p:nvPr/>
            </p:nvSpPr>
            <p:spPr>
              <a:xfrm>
                <a:off x="2839471" y="373932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9471" y="3739329"/>
                <a:ext cx="455387" cy="70788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ovéPole 68"/>
              <p:cNvSpPr txBox="1"/>
              <p:nvPr/>
            </p:nvSpPr>
            <p:spPr>
              <a:xfrm>
                <a:off x="3343527" y="3448243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3527" y="3448243"/>
                <a:ext cx="448841" cy="116897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ovéPole 69"/>
              <p:cNvSpPr txBox="1"/>
              <p:nvPr/>
            </p:nvSpPr>
            <p:spPr>
              <a:xfrm>
                <a:off x="3798848" y="3728580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0" name="TextovéPol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8848" y="3728580"/>
                <a:ext cx="455387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ovéPole 71"/>
              <p:cNvSpPr txBox="1"/>
              <p:nvPr/>
            </p:nvSpPr>
            <p:spPr>
              <a:xfrm>
                <a:off x="4260715" y="3446235"/>
                <a:ext cx="1127296" cy="11532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0715" y="3446235"/>
                <a:ext cx="1127296" cy="115326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Rectangle 4"/>
          <p:cNvSpPr>
            <a:spLocks noChangeArrowheads="1"/>
          </p:cNvSpPr>
          <p:nvPr/>
        </p:nvSpPr>
        <p:spPr bwMode="auto">
          <a:xfrm>
            <a:off x="0" y="1935196"/>
            <a:ext cx="9144000" cy="960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 násobení zlomků postupujeme tak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že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vynásobíme zvlášť čitatele s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čitatelem a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jmenovatele s jmenovatelem.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Oblouk 73"/>
          <p:cNvSpPr/>
          <p:nvPr/>
        </p:nvSpPr>
        <p:spPr bwMode="auto">
          <a:xfrm rot="16200000">
            <a:off x="2581685" y="2928418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5" name="Oblouk 74"/>
          <p:cNvSpPr/>
          <p:nvPr/>
        </p:nvSpPr>
        <p:spPr bwMode="auto">
          <a:xfrm rot="5400000">
            <a:off x="2545024" y="4132912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Obdélník 75"/>
              <p:cNvSpPr/>
              <p:nvPr/>
            </p:nvSpPr>
            <p:spPr>
              <a:xfrm>
                <a:off x="2836314" y="3375091"/>
                <a:ext cx="47160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6" name="Obdélník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314" y="3375091"/>
                <a:ext cx="471604" cy="70788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Obdélník 76"/>
              <p:cNvSpPr/>
              <p:nvPr/>
            </p:nvSpPr>
            <p:spPr>
              <a:xfrm>
                <a:off x="2846660" y="4044084"/>
                <a:ext cx="47160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7" name="Obdélník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6660" y="4044084"/>
                <a:ext cx="471604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5388011" y="3690141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8011" y="3690141"/>
                <a:ext cx="455387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ovéPole 78"/>
              <p:cNvSpPr txBox="1"/>
              <p:nvPr/>
            </p:nvSpPr>
            <p:spPr>
              <a:xfrm>
                <a:off x="5898267" y="3448260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8267" y="3448260"/>
                <a:ext cx="755015" cy="115647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0" name="Přímá spojnice 79"/>
          <p:cNvCxnSpPr/>
          <p:nvPr/>
        </p:nvCxnSpPr>
        <p:spPr bwMode="auto">
          <a:xfrm>
            <a:off x="5843398" y="4797152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5843398" y="4696672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ovéPole 81"/>
              <p:cNvSpPr txBox="1"/>
              <p:nvPr/>
            </p:nvSpPr>
            <p:spPr>
              <a:xfrm>
                <a:off x="4273302" y="3454090"/>
                <a:ext cx="1127296" cy="11532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82" name="TextovéPol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3302" y="3454090"/>
                <a:ext cx="1127296" cy="1153264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Rectangle 4"/>
          <p:cNvSpPr>
            <a:spLocks noChangeArrowheads="1"/>
          </p:cNvSpPr>
          <p:nvPr/>
        </p:nvSpPr>
        <p:spPr bwMode="auto">
          <a:xfrm>
            <a:off x="11155" y="5949280"/>
            <a:ext cx="9158199" cy="40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Krátit můžeme buď výsledek po násobení a nebo již před ním.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Rectangle 4"/>
          <p:cNvSpPr>
            <a:spLocks noChangeArrowheads="1"/>
          </p:cNvSpPr>
          <p:nvPr/>
        </p:nvSpPr>
        <p:spPr bwMode="auto">
          <a:xfrm>
            <a:off x="1518843" y="5310923"/>
            <a:ext cx="6636213" cy="63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při násobení zlomků musíme získat výsledek v základním tvaru.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Rectangle 4"/>
          <p:cNvSpPr>
            <a:spLocks noChangeArrowheads="1"/>
          </p:cNvSpPr>
          <p:nvPr/>
        </p:nvSpPr>
        <p:spPr bwMode="auto">
          <a:xfrm>
            <a:off x="0" y="6300000"/>
            <a:ext cx="9144000" cy="492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Krátit lze „pod sebou</a:t>
            </a:r>
            <a:r>
              <a:rPr lang="cs-CZ" altLang="cs-CZ" sz="2400" b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nebo „křížem</a:t>
            </a:r>
            <a:r>
              <a:rPr lang="cs-CZ" altLang="cs-CZ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“.</a:t>
            </a:r>
            <a:endParaRPr lang="cs-CZ" altLang="cs-CZ" sz="24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6172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2" grpId="0"/>
      <p:bldP spid="72" grpId="1"/>
      <p:bldP spid="73" grpId="0"/>
      <p:bldP spid="74" grpId="0" animBg="1"/>
      <p:bldP spid="75" grpId="0" animBg="1"/>
      <p:bldP spid="76" grpId="0"/>
      <p:bldP spid="77" grpId="0"/>
      <p:bldP spid="78" grpId="0"/>
      <p:bldP spid="79" grpId="0"/>
      <p:bldP spid="82" grpId="0"/>
      <p:bldP spid="83" grpId="0"/>
      <p:bldP spid="84" grpId="0"/>
      <p:bldP spid="8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957973" y="713116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Převrácený zlomek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5472000" y="3240000"/>
                <a:ext cx="497124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2000" y="3240000"/>
                <a:ext cx="497124" cy="101752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7177878" y="3240000"/>
                <a:ext cx="359073" cy="921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7878" y="3240000"/>
                <a:ext cx="359073" cy="92198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0" y="2020632"/>
            <a:ext cx="9180511" cy="391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 je to převrácený zlomek?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0" y="2484000"/>
            <a:ext cx="9158199" cy="40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Zlomek u něhož vyměníme čitatele se jmenovatelem.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>
            <a:off x="5437022" y="3420000"/>
            <a:ext cx="822960" cy="69959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Rectangle 4"/>
          <p:cNvSpPr>
            <a:spLocks noChangeArrowheads="1"/>
          </p:cNvSpPr>
          <p:nvPr/>
        </p:nvSpPr>
        <p:spPr bwMode="auto">
          <a:xfrm>
            <a:off x="0" y="3600000"/>
            <a:ext cx="6455541" cy="40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Jaký je převrácený zlomek ke zlomku     ?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5497092" y="4320000"/>
                <a:ext cx="497124" cy="1027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7092" y="4320000"/>
                <a:ext cx="497124" cy="102752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7200000" y="4320000"/>
                <a:ext cx="1138517" cy="9319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32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4320000"/>
                <a:ext cx="1138517" cy="9319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Oblouk 51"/>
          <p:cNvSpPr/>
          <p:nvPr/>
        </p:nvSpPr>
        <p:spPr bwMode="auto">
          <a:xfrm>
            <a:off x="5478647" y="4500000"/>
            <a:ext cx="822960" cy="69959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Rectangle 4"/>
          <p:cNvSpPr>
            <a:spLocks noChangeArrowheads="1"/>
          </p:cNvSpPr>
          <p:nvPr/>
        </p:nvSpPr>
        <p:spPr bwMode="auto">
          <a:xfrm>
            <a:off x="0" y="4680000"/>
            <a:ext cx="6455541" cy="40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Jaký je převrácený zlomek ke zlomku     ?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4981523" y="5670460"/>
                <a:ext cx="49712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32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1523" y="5670460"/>
                <a:ext cx="497124" cy="58477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7200000" y="5472000"/>
                <a:ext cx="359073" cy="921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5472000"/>
                <a:ext cx="359073" cy="92198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Rectangle 4"/>
          <p:cNvSpPr>
            <a:spLocks noChangeArrowheads="1"/>
          </p:cNvSpPr>
          <p:nvPr/>
        </p:nvSpPr>
        <p:spPr bwMode="auto">
          <a:xfrm>
            <a:off x="0" y="5760000"/>
            <a:ext cx="6455541" cy="40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Jaký je převrácený zlomek k číslu      ?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5912385" y="5473796"/>
                <a:ext cx="1138517" cy="9201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2385" y="5473796"/>
                <a:ext cx="1138517" cy="92018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516998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  <p:bldP spid="30" grpId="0"/>
      <p:bldP spid="60" grpId="0"/>
      <p:bldP spid="39" grpId="0" animBg="1"/>
      <p:bldP spid="48" grpId="0"/>
      <p:bldP spid="50" grpId="0"/>
      <p:bldP spid="51" grpId="0"/>
      <p:bldP spid="52" grpId="0" animBg="1"/>
      <p:bldP spid="53" grpId="0"/>
      <p:bldP spid="54" grpId="0"/>
      <p:bldP spid="55" grpId="0"/>
      <p:bldP spid="57" grpId="0"/>
      <p:bldP spid="91" grpId="0"/>
      <p:bldP spid="9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606964" y="336295"/>
            <a:ext cx="67481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Zapište zlomkem </a:t>
            </a:r>
            <a:br>
              <a:rPr lang="cs-CZ" sz="4000" b="1" dirty="0" smtClean="0"/>
            </a:br>
            <a:r>
              <a:rPr lang="cs-CZ" sz="4000" b="1" dirty="0" smtClean="0"/>
              <a:t>vybarvenou část kruhu:</a:t>
            </a:r>
            <a:endParaRPr lang="cs-CZ" sz="4000" b="1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000" y="2160000"/>
            <a:ext cx="2095500" cy="2066925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2160000"/>
            <a:ext cx="2095500" cy="2066925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000" y="2160000"/>
            <a:ext cx="2095500" cy="20669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/>
              <p:cNvSpPr txBox="1"/>
              <p:nvPr/>
            </p:nvSpPr>
            <p:spPr>
              <a:xfrm>
                <a:off x="1983674" y="2161000"/>
                <a:ext cx="1368152" cy="1839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3674" y="2161000"/>
                <a:ext cx="1368152" cy="183973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5004048" y="2160000"/>
                <a:ext cx="1368152" cy="1839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2160000"/>
                <a:ext cx="1368152" cy="183973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8024422" y="2135600"/>
                <a:ext cx="1368152" cy="1839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4422" y="2135600"/>
                <a:ext cx="1368152" cy="183973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471674" y="4727191"/>
                <a:ext cx="1368152" cy="1839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74" y="4727191"/>
                <a:ext cx="1368152" cy="183973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ovéPole 1"/>
          <p:cNvSpPr txBox="1"/>
          <p:nvPr/>
        </p:nvSpPr>
        <p:spPr>
          <a:xfrm>
            <a:off x="359692" y="4365104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Jakou situaci popisuje zlomek:</a:t>
            </a:r>
            <a:endParaRPr lang="cs-CZ" sz="28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2391932" y="4888324"/>
            <a:ext cx="67520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Říká nám: Rozděl celek na 0 dílů </a:t>
            </a:r>
            <a:br>
              <a:rPr lang="cs-CZ" sz="2800" b="1" dirty="0" smtClean="0"/>
            </a:br>
            <a:r>
              <a:rPr lang="cs-CZ" sz="2800" b="1" dirty="0" smtClean="0"/>
              <a:t>                   </a:t>
            </a:r>
            <a:r>
              <a:rPr lang="cs-CZ" b="1" dirty="0" smtClean="0"/>
              <a:t>(a potom z nich vezmi čtyři)</a:t>
            </a:r>
            <a:r>
              <a:rPr lang="cs-CZ" sz="2800" b="1" dirty="0" smtClean="0"/>
              <a:t>.</a:t>
            </a:r>
            <a:endParaRPr lang="cs-CZ" sz="28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2455680" y="5930802"/>
            <a:ext cx="524838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Takový zlomek nemá smysl,</a:t>
            </a:r>
            <a:r>
              <a:rPr lang="cs-CZ" sz="2800" b="1" dirty="0" smtClean="0"/>
              <a:t> </a:t>
            </a:r>
            <a:br>
              <a:rPr lang="cs-CZ" sz="2800" b="1" dirty="0" smtClean="0"/>
            </a:br>
            <a:r>
              <a:rPr lang="cs-CZ" b="1" dirty="0" smtClean="0"/>
              <a:t>tj. zlomek nesmí mít ve jmenovateli číslo 0.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755576" y="4941168"/>
            <a:ext cx="779380" cy="1609512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 flipH="1">
            <a:off x="720479" y="4888324"/>
            <a:ext cx="899193" cy="1678601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698937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2" grpId="0"/>
      <p:bldP spid="13" grpId="0"/>
      <p:bldP spid="1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957973" y="44624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Dělení zlomků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2123728" y="2436363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2436363"/>
                <a:ext cx="994247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2839471" y="276738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9471" y="2767384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3343527" y="2476298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3527" y="2476298"/>
                <a:ext cx="448841" cy="116897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917858" y="656748"/>
            <a:ext cx="8280920" cy="1047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Dělení dvou zlomků odpovídá násobení </a:t>
            </a:r>
            <a:endParaRPr lang="cs-CZ" altLang="cs-CZ" sz="28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prvního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zlomku převráceným druhým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zlomkem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3798848" y="275663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8848" y="2756635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ovéPole 83"/>
              <p:cNvSpPr txBox="1"/>
              <p:nvPr/>
            </p:nvSpPr>
            <p:spPr>
              <a:xfrm>
                <a:off x="4260715" y="2474290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0715" y="2474290"/>
                <a:ext cx="1127295" cy="116897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Rectangle 4"/>
          <p:cNvSpPr>
            <a:spLocks noChangeArrowheads="1"/>
          </p:cNvSpPr>
          <p:nvPr/>
        </p:nvSpPr>
        <p:spPr bwMode="auto">
          <a:xfrm>
            <a:off x="0" y="4320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Opíšeme první zlomek (dělenec)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louk 3"/>
          <p:cNvSpPr/>
          <p:nvPr/>
        </p:nvSpPr>
        <p:spPr bwMode="auto">
          <a:xfrm rot="16200000">
            <a:off x="2581685" y="1956473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5400000">
            <a:off x="2545024" y="3160967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5388011" y="271819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8011" y="2718196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5898267" y="2476315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8267" y="2476315"/>
                <a:ext cx="755015" cy="115647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7001986" y="3825207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7001986" y="3724727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4267195" y="2467261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195" y="2467261"/>
                <a:ext cx="1127295" cy="116897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323216" y="2467261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216" y="2467261"/>
                <a:ext cx="994247" cy="1244828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1039878" y="275663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9878" y="2756635"/>
                <a:ext cx="455387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1543015" y="2507196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3015" y="2507196"/>
                <a:ext cx="448841" cy="1168974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1910271" y="275160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0271" y="2751606"/>
                <a:ext cx="455387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0" y="4824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Místo dělení zapíšeme násobení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0" y="5328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Převrátíme druhý zlomek (dělitele)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0" y="5832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Zlomky vynásobíme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6632254" y="273578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2254" y="2735785"/>
                <a:ext cx="455387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182232" y="2455274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2232" y="2455274"/>
                <a:ext cx="448841" cy="1168974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0" y="6336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Výsledek upravíme do základního varu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Oblouk 33"/>
          <p:cNvSpPr/>
          <p:nvPr/>
        </p:nvSpPr>
        <p:spPr bwMode="auto">
          <a:xfrm>
            <a:off x="1364175" y="2638827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46700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30" grpId="0"/>
      <p:bldP spid="42" grpId="0"/>
      <p:bldP spid="84" grpId="0"/>
      <p:bldP spid="84" grpId="1"/>
      <p:bldP spid="85" grpId="0"/>
      <p:bldP spid="4" grpId="0" animBg="1"/>
      <p:bldP spid="39" grpId="0" animBg="1"/>
      <p:bldP spid="43" grpId="0"/>
      <p:bldP spid="44" grpId="0"/>
      <p:bldP spid="47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3" grpId="0"/>
      <p:bldP spid="3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1935225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Vydělte zlomky: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1106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110689" cy="8094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110689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110689" cy="80964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37178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371786" cy="8094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371786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𝟏𝟏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371786" cy="80964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1325491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28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1325491" cy="81823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37178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𝟐𝟏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371786" cy="8094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586588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𝟑𝟔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𝟕𝟎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𝟒𝟖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𝟐𝟖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586588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371786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371786" cy="81823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7200000" y="360000"/>
                <a:ext cx="127086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270861" cy="80663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7200000" y="360000"/>
                <a:ext cx="1700466" cy="815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700466" cy="81541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20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314189" cy="80945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7200000" y="360000"/>
                <a:ext cx="1700466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𝟒𝟖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700466" cy="80964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7200000" y="360000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314189" cy="43088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7200000" y="360000"/>
                <a:ext cx="127086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270861" cy="80663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7200000" y="360000"/>
                <a:ext cx="52899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528991" cy="80945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720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314189" cy="80945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Dělení zlomků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29871422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5"/>
          <p:cNvSpPr txBox="1">
            <a:spLocks/>
          </p:cNvSpPr>
          <p:nvPr/>
        </p:nvSpPr>
        <p:spPr>
          <a:xfrm>
            <a:off x="2508005" y="170997"/>
            <a:ext cx="4220221" cy="137245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Dělení zlomků</a:t>
            </a:r>
          </a:p>
          <a:p>
            <a:pPr algn="ctr"/>
            <a:r>
              <a:rPr lang="cs-CZ" kern="0" dirty="0" smtClean="0"/>
              <a:t>shrnutí</a:t>
            </a:r>
            <a:endParaRPr lang="cs-CZ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ovéPole 85"/>
              <p:cNvSpPr txBox="1"/>
              <p:nvPr/>
            </p:nvSpPr>
            <p:spPr>
              <a:xfrm>
                <a:off x="2123728" y="3156443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86" name="TextovéPole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3156443"/>
                <a:ext cx="994247" cy="124482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ovéPole 86"/>
              <p:cNvSpPr txBox="1"/>
              <p:nvPr/>
            </p:nvSpPr>
            <p:spPr>
              <a:xfrm>
                <a:off x="2839471" y="348746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87" name="TextovéPole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9471" y="3487464"/>
                <a:ext cx="455387" cy="70788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ovéPole 87"/>
              <p:cNvSpPr txBox="1"/>
              <p:nvPr/>
            </p:nvSpPr>
            <p:spPr>
              <a:xfrm>
                <a:off x="3343527" y="3196378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88" name="TextovéPole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3527" y="3196378"/>
                <a:ext cx="448841" cy="116897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9" name="Rectangle 4"/>
          <p:cNvSpPr>
            <a:spLocks noChangeArrowheads="1"/>
          </p:cNvSpPr>
          <p:nvPr/>
        </p:nvSpPr>
        <p:spPr bwMode="auto">
          <a:xfrm>
            <a:off x="1543015" y="1700808"/>
            <a:ext cx="7091521" cy="1047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buNone/>
            </a:pP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Dělení dvou zlomků odpovídá násobení </a:t>
            </a:r>
            <a:endParaRPr lang="cs-CZ" altLang="cs-CZ" sz="2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prvního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zlomku převráceným druhým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zlomkem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ovéPole 89"/>
              <p:cNvSpPr txBox="1"/>
              <p:nvPr/>
            </p:nvSpPr>
            <p:spPr>
              <a:xfrm>
                <a:off x="3798848" y="347671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90" name="TextovéPole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8848" y="3476715"/>
                <a:ext cx="455387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4260715" y="3194370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0715" y="3194370"/>
                <a:ext cx="1127295" cy="116897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" name="Rectangle 4"/>
          <p:cNvSpPr>
            <a:spLocks noChangeArrowheads="1"/>
          </p:cNvSpPr>
          <p:nvPr/>
        </p:nvSpPr>
        <p:spPr bwMode="auto">
          <a:xfrm>
            <a:off x="0" y="4860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Opíšeme první zlomek (dělenec)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Oblouk 92"/>
          <p:cNvSpPr/>
          <p:nvPr/>
        </p:nvSpPr>
        <p:spPr bwMode="auto">
          <a:xfrm rot="16200000">
            <a:off x="2581685" y="2676553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4" name="Oblouk 93"/>
          <p:cNvSpPr/>
          <p:nvPr/>
        </p:nvSpPr>
        <p:spPr bwMode="auto">
          <a:xfrm rot="5400000">
            <a:off x="2545024" y="3881047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ovéPole 94"/>
              <p:cNvSpPr txBox="1"/>
              <p:nvPr/>
            </p:nvSpPr>
            <p:spPr>
              <a:xfrm>
                <a:off x="5388011" y="343827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8011" y="3438276"/>
                <a:ext cx="455387" cy="70788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ovéPole 95"/>
              <p:cNvSpPr txBox="1"/>
              <p:nvPr/>
            </p:nvSpPr>
            <p:spPr>
              <a:xfrm>
                <a:off x="5898267" y="3196395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96" name="TextovéPole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8267" y="3196395"/>
                <a:ext cx="755015" cy="115647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7" name="Přímá spojnice 96"/>
          <p:cNvCxnSpPr/>
          <p:nvPr/>
        </p:nvCxnSpPr>
        <p:spPr bwMode="auto">
          <a:xfrm>
            <a:off x="7001986" y="4545287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Přímá spojnice 97"/>
          <p:cNvCxnSpPr/>
          <p:nvPr/>
        </p:nvCxnSpPr>
        <p:spPr bwMode="auto">
          <a:xfrm>
            <a:off x="7001986" y="4444807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ovéPole 98"/>
              <p:cNvSpPr txBox="1"/>
              <p:nvPr/>
            </p:nvSpPr>
            <p:spPr>
              <a:xfrm>
                <a:off x="4267195" y="3187341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99" name="TextovéPole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195" y="3187341"/>
                <a:ext cx="1127295" cy="116897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ovéPole 99"/>
              <p:cNvSpPr txBox="1"/>
              <p:nvPr/>
            </p:nvSpPr>
            <p:spPr>
              <a:xfrm>
                <a:off x="323216" y="3187341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00" name="TextovéPole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216" y="3187341"/>
                <a:ext cx="994247" cy="1244828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ovéPole 100"/>
              <p:cNvSpPr txBox="1"/>
              <p:nvPr/>
            </p:nvSpPr>
            <p:spPr>
              <a:xfrm>
                <a:off x="1039878" y="347671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01" name="TextovéPole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9878" y="3476715"/>
                <a:ext cx="455387" cy="70788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ovéPole 101"/>
              <p:cNvSpPr txBox="1"/>
              <p:nvPr/>
            </p:nvSpPr>
            <p:spPr>
              <a:xfrm>
                <a:off x="1543015" y="3227276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02" name="TextovéPole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3015" y="3227276"/>
                <a:ext cx="448841" cy="1168974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ovéPole 102"/>
              <p:cNvSpPr txBox="1"/>
              <p:nvPr/>
            </p:nvSpPr>
            <p:spPr>
              <a:xfrm>
                <a:off x="1910271" y="347168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03" name="TextovéPole 1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0271" y="3471686"/>
                <a:ext cx="455387" cy="707886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" name="Rectangle 4"/>
          <p:cNvSpPr>
            <a:spLocks noChangeArrowheads="1"/>
          </p:cNvSpPr>
          <p:nvPr/>
        </p:nvSpPr>
        <p:spPr bwMode="auto">
          <a:xfrm>
            <a:off x="0" y="5220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Místo dělení zapíšeme násobení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Rectangle 4"/>
          <p:cNvSpPr>
            <a:spLocks noChangeArrowheads="1"/>
          </p:cNvSpPr>
          <p:nvPr/>
        </p:nvSpPr>
        <p:spPr bwMode="auto">
          <a:xfrm>
            <a:off x="0" y="5580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Převrátíme druhý zlomek (dělitele)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Rectangle 4"/>
          <p:cNvSpPr>
            <a:spLocks noChangeArrowheads="1"/>
          </p:cNvSpPr>
          <p:nvPr/>
        </p:nvSpPr>
        <p:spPr bwMode="auto">
          <a:xfrm>
            <a:off x="0" y="5940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Zlomky vynásobíme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ovéPole 106"/>
              <p:cNvSpPr txBox="1"/>
              <p:nvPr/>
            </p:nvSpPr>
            <p:spPr>
              <a:xfrm>
                <a:off x="6632254" y="345586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07" name="TextovéPole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2254" y="3455865"/>
                <a:ext cx="455387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ovéPole 107"/>
              <p:cNvSpPr txBox="1"/>
              <p:nvPr/>
            </p:nvSpPr>
            <p:spPr>
              <a:xfrm>
                <a:off x="7182232" y="3175354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08" name="TextovéPole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2232" y="3175354"/>
                <a:ext cx="448841" cy="1168974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9" name="Rectangle 4"/>
          <p:cNvSpPr>
            <a:spLocks noChangeArrowheads="1"/>
          </p:cNvSpPr>
          <p:nvPr/>
        </p:nvSpPr>
        <p:spPr bwMode="auto">
          <a:xfrm>
            <a:off x="0" y="6336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Výsledek upravíme do základního varu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Oblouk 109"/>
          <p:cNvSpPr/>
          <p:nvPr/>
        </p:nvSpPr>
        <p:spPr bwMode="auto">
          <a:xfrm>
            <a:off x="1364175" y="3358907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91331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  <p:bldP spid="91" grpId="0"/>
      <p:bldP spid="91" grpId="1"/>
      <p:bldP spid="92" grpId="0"/>
      <p:bldP spid="93" grpId="0" animBg="1"/>
      <p:bldP spid="94" grpId="0" animBg="1"/>
      <p:bldP spid="95" grpId="0"/>
      <p:bldP spid="96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2772484" y="655013"/>
            <a:ext cx="39020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Složené zlomky</a:t>
            </a:r>
            <a:endParaRPr lang="cs-CZ" sz="4000" b="1" dirty="0"/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0" y="2128174"/>
            <a:ext cx="4067943" cy="391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Zlomek, který má v čitateli,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652305" y="3198203"/>
                <a:ext cx="601767" cy="18659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48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4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4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num>
                        <m:den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305" y="3198203"/>
                <a:ext cx="601767" cy="186596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4053217" y="3819617"/>
                <a:ext cx="601767" cy="19787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f>
                            <m:fPr>
                              <m:ctrlPr>
                                <a:rPr lang="cs-CZ" sz="48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4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4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3217" y="3819617"/>
                <a:ext cx="601767" cy="197874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ovéPole 92"/>
              <p:cNvSpPr txBox="1"/>
              <p:nvPr/>
            </p:nvSpPr>
            <p:spPr>
              <a:xfrm>
                <a:off x="7570633" y="3194259"/>
                <a:ext cx="601767" cy="24570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48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48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48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4800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48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sz="48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3" name="TextovéPole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0633" y="3194259"/>
                <a:ext cx="601767" cy="245701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Rectangle 4"/>
          <p:cNvSpPr>
            <a:spLocks noChangeArrowheads="1"/>
          </p:cNvSpPr>
          <p:nvPr/>
        </p:nvSpPr>
        <p:spPr bwMode="auto">
          <a:xfrm>
            <a:off x="3996000" y="2128174"/>
            <a:ext cx="2012405" cy="391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jmenovateli,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Rectangle 4"/>
          <p:cNvSpPr>
            <a:spLocks noChangeArrowheads="1"/>
          </p:cNvSpPr>
          <p:nvPr/>
        </p:nvSpPr>
        <p:spPr bwMode="auto">
          <a:xfrm>
            <a:off x="5832000" y="2128174"/>
            <a:ext cx="2808312" cy="391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v obou částech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Rectangle 4"/>
          <p:cNvSpPr>
            <a:spLocks noChangeArrowheads="1"/>
          </p:cNvSpPr>
          <p:nvPr/>
        </p:nvSpPr>
        <p:spPr bwMode="auto">
          <a:xfrm>
            <a:off x="0" y="2605086"/>
            <a:ext cx="6048672" cy="391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opět zlomek, se nazývá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složený zlomek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ovéPole 96"/>
              <p:cNvSpPr txBox="1"/>
              <p:nvPr/>
            </p:nvSpPr>
            <p:spPr>
              <a:xfrm>
                <a:off x="1272418" y="3219494"/>
                <a:ext cx="1232838" cy="24720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48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4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4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48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4800" b="1" i="1" smtClean="0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sz="48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7" name="TextovéPole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2418" y="3219494"/>
                <a:ext cx="1232838" cy="24720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ovéPole 97"/>
              <p:cNvSpPr txBox="1"/>
              <p:nvPr/>
            </p:nvSpPr>
            <p:spPr>
              <a:xfrm>
                <a:off x="4723514" y="3251917"/>
                <a:ext cx="1232838" cy="24570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48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4800" b="1" i="1" smtClean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sz="48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48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4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4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8" name="TextovéPole 9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3514" y="3251917"/>
                <a:ext cx="1232838" cy="245701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Rectangle 4"/>
          <p:cNvSpPr>
            <a:spLocks noChangeArrowheads="1"/>
          </p:cNvSpPr>
          <p:nvPr/>
        </p:nvSpPr>
        <p:spPr bwMode="auto">
          <a:xfrm>
            <a:off x="0" y="5904000"/>
            <a:ext cx="9144000" cy="410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 zápisu je třeba rozlišovat zápis hlavní zlomkové čáry,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Přímá spojnice se šipkou 9"/>
          <p:cNvCxnSpPr>
            <a:endCxn id="97" idx="3"/>
          </p:cNvCxnSpPr>
          <p:nvPr/>
        </p:nvCxnSpPr>
        <p:spPr bwMode="auto">
          <a:xfrm flipH="1" flipV="1">
            <a:off x="2505256" y="4455538"/>
            <a:ext cx="4287356" cy="153181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00" name="Přímá spojnice se šipkou 99"/>
          <p:cNvCxnSpPr/>
          <p:nvPr/>
        </p:nvCxnSpPr>
        <p:spPr bwMode="auto">
          <a:xfrm flipH="1" flipV="1">
            <a:off x="1236447" y="4509120"/>
            <a:ext cx="5320036" cy="139133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01" name="Přímá spojnice se šipkou 100"/>
          <p:cNvCxnSpPr/>
          <p:nvPr/>
        </p:nvCxnSpPr>
        <p:spPr bwMode="auto">
          <a:xfrm flipV="1">
            <a:off x="6732000" y="4547195"/>
            <a:ext cx="824766" cy="144016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02" name="Přímá spojnice se šipkou 101"/>
          <p:cNvCxnSpPr/>
          <p:nvPr/>
        </p:nvCxnSpPr>
        <p:spPr bwMode="auto">
          <a:xfrm flipH="1" flipV="1">
            <a:off x="4660731" y="4661520"/>
            <a:ext cx="2085136" cy="128776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03" name="Přímá spojnice se šipkou 102"/>
          <p:cNvCxnSpPr/>
          <p:nvPr/>
        </p:nvCxnSpPr>
        <p:spPr bwMode="auto">
          <a:xfrm flipH="1" flipV="1">
            <a:off x="5956352" y="4597691"/>
            <a:ext cx="789515" cy="135158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04" name="Rectangle 4"/>
          <p:cNvSpPr>
            <a:spLocks noChangeArrowheads="1"/>
          </p:cNvSpPr>
          <p:nvPr/>
        </p:nvSpPr>
        <p:spPr bwMode="auto">
          <a:xfrm>
            <a:off x="0" y="6300000"/>
            <a:ext cx="9144000" cy="410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ostatních zlomkových čar.</a:t>
            </a:r>
            <a:endParaRPr lang="cs-CZ" altLang="cs-CZ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5" name="Přímá spojnice se šipkou 104"/>
          <p:cNvCxnSpPr/>
          <p:nvPr/>
        </p:nvCxnSpPr>
        <p:spPr bwMode="auto">
          <a:xfrm flipH="1" flipV="1">
            <a:off x="1146336" y="3856176"/>
            <a:ext cx="593580" cy="244674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06" name="Přímá spojnice se šipkou 105"/>
          <p:cNvCxnSpPr/>
          <p:nvPr/>
        </p:nvCxnSpPr>
        <p:spPr bwMode="auto">
          <a:xfrm flipV="1">
            <a:off x="1777073" y="3974219"/>
            <a:ext cx="386931" cy="234028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07" name="Přímá spojnice se šipkou 106"/>
          <p:cNvCxnSpPr/>
          <p:nvPr/>
        </p:nvCxnSpPr>
        <p:spPr bwMode="auto">
          <a:xfrm flipV="1">
            <a:off x="1730328" y="5221447"/>
            <a:ext cx="433676" cy="114664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08" name="Přímá spojnice se šipkou 107"/>
          <p:cNvCxnSpPr/>
          <p:nvPr/>
        </p:nvCxnSpPr>
        <p:spPr bwMode="auto">
          <a:xfrm flipV="1">
            <a:off x="1771326" y="5342363"/>
            <a:ext cx="2296617" cy="97214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09" name="Přímá spojnice se šipkou 108"/>
          <p:cNvCxnSpPr/>
          <p:nvPr/>
        </p:nvCxnSpPr>
        <p:spPr bwMode="auto">
          <a:xfrm flipV="1">
            <a:off x="1724581" y="3920637"/>
            <a:ext cx="3847223" cy="239386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10" name="Přímá spojnice se šipkou 109"/>
          <p:cNvCxnSpPr/>
          <p:nvPr/>
        </p:nvCxnSpPr>
        <p:spPr bwMode="auto">
          <a:xfrm flipV="1">
            <a:off x="1724581" y="5235901"/>
            <a:ext cx="3742707" cy="110937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11" name="Přímá spojnice se šipkou 110"/>
          <p:cNvCxnSpPr/>
          <p:nvPr/>
        </p:nvCxnSpPr>
        <p:spPr bwMode="auto">
          <a:xfrm flipV="1">
            <a:off x="1706235" y="3889863"/>
            <a:ext cx="5862025" cy="242464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12" name="Přímá spojnice se šipkou 111"/>
          <p:cNvCxnSpPr/>
          <p:nvPr/>
        </p:nvCxnSpPr>
        <p:spPr bwMode="auto">
          <a:xfrm flipV="1">
            <a:off x="1741102" y="5144363"/>
            <a:ext cx="5827158" cy="114486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83369856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000"/>
                            </p:stCondLst>
                            <p:childTnLst>
                              <p:par>
                                <p:cTn id="1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500"/>
                            </p:stCondLst>
                            <p:childTnLst>
                              <p:par>
                                <p:cTn id="1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000"/>
                            </p:stCondLst>
                            <p:childTnLst>
                              <p:par>
                                <p:cTn id="1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8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598648" y="4526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Složené zlomky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2987824" y="3876522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3876522"/>
                <a:ext cx="994247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3703567" y="4207543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3567" y="4207543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4207623" y="3916457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7623" y="3916457"/>
                <a:ext cx="448841" cy="116897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4662944" y="419679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2944" y="4196794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ovéPole 83"/>
              <p:cNvSpPr txBox="1"/>
              <p:nvPr/>
            </p:nvSpPr>
            <p:spPr>
              <a:xfrm>
                <a:off x="5124811" y="3914449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4811" y="3914449"/>
                <a:ext cx="1127295" cy="116897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Rectangle 4"/>
          <p:cNvSpPr>
            <a:spLocks noChangeArrowheads="1"/>
          </p:cNvSpPr>
          <p:nvPr/>
        </p:nvSpPr>
        <p:spPr bwMode="auto">
          <a:xfrm>
            <a:off x="0" y="5616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Složený zlomek převedeme na dělení zlomků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louk 3"/>
          <p:cNvSpPr/>
          <p:nvPr/>
        </p:nvSpPr>
        <p:spPr bwMode="auto">
          <a:xfrm rot="16200000">
            <a:off x="3445781" y="3396632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5400000">
            <a:off x="3409120" y="4601126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6252107" y="415835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2107" y="4158355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6762363" y="3916474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2363" y="3916474"/>
                <a:ext cx="755015" cy="115647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7866082" y="5205765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7866082" y="5105285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5131291" y="3907420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291" y="3907420"/>
                <a:ext cx="1127295" cy="116897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187312" y="3907420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312" y="3907420"/>
                <a:ext cx="994247" cy="1244828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1903974" y="419679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3974" y="4196794"/>
                <a:ext cx="455387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2407111" y="3947355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7111" y="3947355"/>
                <a:ext cx="448841" cy="1168974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774367" y="419176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4367" y="4191765"/>
                <a:ext cx="455387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0" y="6120000"/>
            <a:ext cx="9144000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Dále postupujeme známým způsobem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7496350" y="417594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6350" y="4175944"/>
                <a:ext cx="455387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8046328" y="3895433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6328" y="3895433"/>
                <a:ext cx="448841" cy="1168974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Oblouk 33"/>
          <p:cNvSpPr/>
          <p:nvPr/>
        </p:nvSpPr>
        <p:spPr bwMode="auto">
          <a:xfrm>
            <a:off x="2228271" y="4078986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0" y="1988840"/>
            <a:ext cx="91439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/>
              <a:t>Složené zlomky jsou jen jiný způsob zápisu </a:t>
            </a:r>
            <a:r>
              <a:rPr lang="cs-CZ" altLang="cs-CZ" sz="2800" b="1" dirty="0">
                <a:solidFill>
                  <a:srgbClr val="FF0000"/>
                </a:solidFill>
              </a:rPr>
              <a:t>dělení</a:t>
            </a:r>
            <a:r>
              <a:rPr lang="cs-CZ" altLang="cs-CZ" sz="2800" b="1" dirty="0"/>
              <a:t>, kdy se místo znaménka početní operace </a:t>
            </a:r>
            <a:r>
              <a:rPr lang="cs-CZ" altLang="cs-CZ" sz="2800" b="1" dirty="0">
                <a:solidFill>
                  <a:srgbClr val="FF0000"/>
                </a:solidFill>
              </a:rPr>
              <a:t>dělení</a:t>
            </a:r>
            <a:r>
              <a:rPr lang="cs-CZ" altLang="cs-CZ" sz="2800" b="1" dirty="0"/>
              <a:t> používá </a:t>
            </a:r>
            <a:r>
              <a:rPr lang="cs-CZ" altLang="cs-CZ" sz="2800" b="1" dirty="0">
                <a:solidFill>
                  <a:srgbClr val="FF0000"/>
                </a:solidFill>
              </a:rPr>
              <a:t>zlomková čára</a:t>
            </a:r>
            <a:r>
              <a:rPr lang="cs-CZ" altLang="cs-CZ" sz="2800" b="1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323528" y="3511557"/>
                <a:ext cx="994247" cy="2149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511557"/>
                <a:ext cx="994247" cy="2149691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971600" y="4233927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4233927"/>
                <a:ext cx="455387" cy="707886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9001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/>
      <p:bldP spid="42" grpId="0"/>
      <p:bldP spid="84" grpId="0"/>
      <p:bldP spid="84" grpId="1"/>
      <p:bldP spid="85" grpId="0"/>
      <p:bldP spid="4" grpId="0" animBg="1"/>
      <p:bldP spid="39" grpId="0" animBg="1"/>
      <p:bldP spid="43" grpId="0"/>
      <p:bldP spid="44" grpId="0"/>
      <p:bldP spid="47" grpId="0"/>
      <p:bldP spid="20" grpId="0"/>
      <p:bldP spid="21" grpId="0"/>
      <p:bldP spid="22" grpId="0"/>
      <p:bldP spid="25" grpId="0"/>
      <p:bldP spid="26" grpId="0"/>
      <p:bldP spid="29" grpId="0"/>
      <p:bldP spid="31" grpId="0"/>
      <p:bldP spid="34" grpId="0" animBg="1"/>
      <p:bldP spid="2" grpId="0"/>
      <p:bldP spid="35" grpId="0"/>
      <p:bldP spid="3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3670295" y="3483856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0295" y="3483856"/>
                <a:ext cx="448841" cy="116897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2453736" y="3448464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3736" y="3448464"/>
                <a:ext cx="994247" cy="124482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ovéPole 16"/>
          <p:cNvSpPr txBox="1"/>
          <p:nvPr/>
        </p:nvSpPr>
        <p:spPr>
          <a:xfrm>
            <a:off x="1598648" y="4526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Složené zlomky</a:t>
            </a:r>
            <a:endParaRPr lang="cs-CZ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2447256" y="3444474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7256" y="3444474"/>
                <a:ext cx="994247" cy="124482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3162999" y="377549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2999" y="3775495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3667055" y="3484409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7055" y="3484409"/>
                <a:ext cx="448841" cy="116897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4122376" y="376474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2376" y="3764746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ovéPole 83"/>
              <p:cNvSpPr txBox="1"/>
              <p:nvPr/>
            </p:nvSpPr>
            <p:spPr>
              <a:xfrm>
                <a:off x="4584243" y="3482401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4243" y="3482401"/>
                <a:ext cx="1127295" cy="116897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Rectangle 4"/>
          <p:cNvSpPr>
            <a:spLocks noChangeArrowheads="1"/>
          </p:cNvSpPr>
          <p:nvPr/>
        </p:nvSpPr>
        <p:spPr bwMode="auto">
          <a:xfrm>
            <a:off x="0" y="5208057"/>
            <a:ext cx="8676456" cy="805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Vynásobíme vnější členy a výsledek zapíšeme </a:t>
            </a:r>
            <a:b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do čitatele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louk 3"/>
          <p:cNvSpPr/>
          <p:nvPr/>
        </p:nvSpPr>
        <p:spPr bwMode="auto">
          <a:xfrm rot="16200000">
            <a:off x="2905213" y="2964584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louk 38"/>
          <p:cNvSpPr/>
          <p:nvPr/>
        </p:nvSpPr>
        <p:spPr bwMode="auto">
          <a:xfrm rot="5400000">
            <a:off x="2868552" y="4169078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5711539" y="3726307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1539" y="3726307"/>
                <a:ext cx="455387" cy="707886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6221795" y="3484426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1795" y="3484426"/>
                <a:ext cx="755015" cy="115647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7325514" y="4773717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7325514" y="4673237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4590723" y="3475372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0723" y="3475372"/>
                <a:ext cx="1127295" cy="1168974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0" y="5877272"/>
            <a:ext cx="8676456" cy="10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Vynásobíme vnitřní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členy a výsledek zapíšeme </a:t>
            </a:r>
            <a:b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do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jmenovatele</a:t>
            </a:r>
            <a:endParaRPr lang="cs-CZ" alt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6955782" y="374389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5782" y="3743896"/>
                <a:ext cx="455387" cy="707886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505760" y="3463385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5760" y="3463385"/>
                <a:ext cx="448841" cy="1168974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Oblouk 33"/>
          <p:cNvSpPr/>
          <p:nvPr/>
        </p:nvSpPr>
        <p:spPr bwMode="auto">
          <a:xfrm>
            <a:off x="1670272" y="3340843"/>
            <a:ext cx="977527" cy="1620666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0" y="198884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/>
              <a:t>Zjednodušené řešení složených zlomků. </a:t>
            </a:r>
            <a:endParaRPr lang="cs-CZ" alt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1544340" y="3014793"/>
                <a:ext cx="994247" cy="2149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4340" y="3014793"/>
                <a:ext cx="994247" cy="2149691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2192412" y="3737163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2412" y="3737163"/>
                <a:ext cx="455387" cy="707886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Obdélník 26"/>
          <p:cNvSpPr/>
          <p:nvPr/>
        </p:nvSpPr>
        <p:spPr>
          <a:xfrm>
            <a:off x="0" y="2448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/>
              <a:t>Převedeme složený zlomek rovnou na násobení. </a:t>
            </a:r>
            <a:endParaRPr lang="cs-CZ" altLang="cs-CZ" sz="2800" b="1" dirty="0"/>
          </a:p>
        </p:txBody>
      </p:sp>
      <p:sp>
        <p:nvSpPr>
          <p:cNvPr id="28" name="Oblouk 27"/>
          <p:cNvSpPr/>
          <p:nvPr/>
        </p:nvSpPr>
        <p:spPr bwMode="auto">
          <a:xfrm rot="10800000">
            <a:off x="1336770" y="3904507"/>
            <a:ext cx="977527" cy="451749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2385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  <p:bldP spid="30" grpId="0"/>
      <p:bldP spid="30" grpId="1"/>
      <p:bldP spid="14" grpId="0"/>
      <p:bldP spid="15" grpId="0"/>
      <p:bldP spid="3" grpId="0"/>
      <p:bldP spid="42" grpId="0"/>
      <p:bldP spid="84" grpId="0"/>
      <p:bldP spid="84" grpId="1"/>
      <p:bldP spid="85" grpId="0"/>
      <p:bldP spid="4" grpId="0" animBg="1"/>
      <p:bldP spid="39" grpId="0" animBg="1"/>
      <p:bldP spid="43" grpId="0"/>
      <p:bldP spid="44" grpId="0"/>
      <p:bldP spid="47" grpId="0"/>
      <p:bldP spid="26" grpId="0"/>
      <p:bldP spid="29" grpId="0"/>
      <p:bldP spid="31" grpId="0"/>
      <p:bldP spid="34" grpId="0" animBg="1"/>
      <p:bldP spid="2" grpId="0"/>
      <p:bldP spid="35" grpId="0"/>
      <p:bldP spid="38" grpId="0"/>
      <p:bldP spid="27" grpId="0"/>
      <p:bldP spid="28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1764105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Vypočtěte:</a:t>
            </a:r>
            <a:endParaRPr lang="cs-CZ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717568" cy="14372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den>
                          </m:f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717568" cy="143725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4680000"/>
                <a:ext cx="932371" cy="14448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𝟖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𝟗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2800" b="1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𝟏𝟐</m:t>
                              </m:r>
                            </m:den>
                          </m:f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932371" cy="144481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5040000" y="2520000"/>
                <a:ext cx="717568" cy="11541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f>
                            <m:fPr>
                              <m:ctrlPr>
                                <a:rPr lang="cs-CZ" sz="2800" b="1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2520000"/>
                <a:ext cx="717568" cy="115416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5040000" y="4680000"/>
                <a:ext cx="896464" cy="10862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𝟔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𝟕</m:t>
                              </m:r>
                            </m:den>
                          </m:f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4680000"/>
                <a:ext cx="896464" cy="108625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6840000" y="360000"/>
                <a:ext cx="170046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700466" cy="80945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6840000" y="360000"/>
                <a:ext cx="1485663" cy="815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485663" cy="81541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6840000" y="360000"/>
                <a:ext cx="170046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𝟏𝟔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1700466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6840000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528991" cy="80663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Složené zlomky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390184050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5"/>
          <p:cNvSpPr txBox="1">
            <a:spLocks/>
          </p:cNvSpPr>
          <p:nvPr/>
        </p:nvSpPr>
        <p:spPr>
          <a:xfrm>
            <a:off x="2512019" y="-14063"/>
            <a:ext cx="4220221" cy="1066799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3200" kern="0" dirty="0" smtClean="0"/>
              <a:t>Složené zlomky</a:t>
            </a:r>
          </a:p>
          <a:p>
            <a:pPr algn="ctr"/>
            <a:r>
              <a:rPr lang="cs-CZ" sz="3200" kern="0" dirty="0" smtClean="0"/>
              <a:t>shrnutí</a:t>
            </a:r>
            <a:endParaRPr lang="cs-CZ" sz="3200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TextovéPole 110"/>
              <p:cNvSpPr txBox="1"/>
              <p:nvPr/>
            </p:nvSpPr>
            <p:spPr>
              <a:xfrm>
                <a:off x="3347864" y="2076322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11" name="TextovéPole 1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2076322"/>
                <a:ext cx="994247" cy="124482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ovéPole 111"/>
              <p:cNvSpPr txBox="1"/>
              <p:nvPr/>
            </p:nvSpPr>
            <p:spPr>
              <a:xfrm>
                <a:off x="4063607" y="2407343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12" name="TextovéPole 1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3607" y="2407343"/>
                <a:ext cx="455387" cy="70788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TextovéPole 112"/>
              <p:cNvSpPr txBox="1"/>
              <p:nvPr/>
            </p:nvSpPr>
            <p:spPr>
              <a:xfrm>
                <a:off x="4567663" y="2116257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13" name="TextovéPole 1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7663" y="2116257"/>
                <a:ext cx="448841" cy="116897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ovéPole 113"/>
              <p:cNvSpPr txBox="1"/>
              <p:nvPr/>
            </p:nvSpPr>
            <p:spPr>
              <a:xfrm>
                <a:off x="5022984" y="239659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14" name="TextovéPole 1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2984" y="2396594"/>
                <a:ext cx="455387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TextovéPole 114"/>
              <p:cNvSpPr txBox="1"/>
              <p:nvPr/>
            </p:nvSpPr>
            <p:spPr>
              <a:xfrm>
                <a:off x="5484851" y="2114249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15" name="TextovéPole 1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4851" y="2114249"/>
                <a:ext cx="1127295" cy="116897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6" name="Rectangle 4"/>
          <p:cNvSpPr>
            <a:spLocks noChangeArrowheads="1"/>
          </p:cNvSpPr>
          <p:nvPr/>
        </p:nvSpPr>
        <p:spPr bwMode="auto">
          <a:xfrm>
            <a:off x="1738940" y="908720"/>
            <a:ext cx="6867357" cy="46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Složený zlomek převedeme na dělení zlomků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Oblouk 116"/>
          <p:cNvSpPr/>
          <p:nvPr/>
        </p:nvSpPr>
        <p:spPr bwMode="auto">
          <a:xfrm rot="16200000">
            <a:off x="3805821" y="1596432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8" name="Oblouk 117"/>
          <p:cNvSpPr/>
          <p:nvPr/>
        </p:nvSpPr>
        <p:spPr bwMode="auto">
          <a:xfrm rot="5400000">
            <a:off x="3769160" y="2800926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9" name="TextovéPole 118"/>
              <p:cNvSpPr txBox="1"/>
              <p:nvPr/>
            </p:nvSpPr>
            <p:spPr>
              <a:xfrm>
                <a:off x="6612147" y="235815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19" name="TextovéPole 1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2147" y="2358155"/>
                <a:ext cx="455387" cy="70788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TextovéPole 119"/>
              <p:cNvSpPr txBox="1"/>
              <p:nvPr/>
            </p:nvSpPr>
            <p:spPr>
              <a:xfrm>
                <a:off x="7122403" y="2116274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20" name="TextovéPole 1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2403" y="2116274"/>
                <a:ext cx="755015" cy="115647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1" name="Přímá spojnice 120"/>
          <p:cNvCxnSpPr/>
          <p:nvPr/>
        </p:nvCxnSpPr>
        <p:spPr bwMode="auto">
          <a:xfrm>
            <a:off x="8226122" y="3405565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Přímá spojnice 121"/>
          <p:cNvCxnSpPr/>
          <p:nvPr/>
        </p:nvCxnSpPr>
        <p:spPr bwMode="auto">
          <a:xfrm>
            <a:off x="8226122" y="3305085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ovéPole 122"/>
              <p:cNvSpPr txBox="1"/>
              <p:nvPr/>
            </p:nvSpPr>
            <p:spPr>
              <a:xfrm>
                <a:off x="5491331" y="2107220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23" name="TextovéPole 1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1331" y="2107220"/>
                <a:ext cx="1127295" cy="116897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4" name="TextovéPole 123"/>
              <p:cNvSpPr txBox="1"/>
              <p:nvPr/>
            </p:nvSpPr>
            <p:spPr>
              <a:xfrm>
                <a:off x="1547352" y="2107220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24" name="TextovéPole 1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352" y="2107220"/>
                <a:ext cx="994247" cy="1244828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TextovéPole 124"/>
              <p:cNvSpPr txBox="1"/>
              <p:nvPr/>
            </p:nvSpPr>
            <p:spPr>
              <a:xfrm>
                <a:off x="2264014" y="239659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25" name="TextovéPole 1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4014" y="2396594"/>
                <a:ext cx="455387" cy="70788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TextovéPole 125"/>
              <p:cNvSpPr txBox="1"/>
              <p:nvPr/>
            </p:nvSpPr>
            <p:spPr>
              <a:xfrm>
                <a:off x="2767151" y="2147155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26" name="TextovéPole 1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7151" y="2147155"/>
                <a:ext cx="448841" cy="1168974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ovéPole 126"/>
              <p:cNvSpPr txBox="1"/>
              <p:nvPr/>
            </p:nvSpPr>
            <p:spPr>
              <a:xfrm>
                <a:off x="3134407" y="239156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27" name="TextovéPole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4407" y="2391565"/>
                <a:ext cx="455387" cy="707886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8" name="TextovéPole 127"/>
              <p:cNvSpPr txBox="1"/>
              <p:nvPr/>
            </p:nvSpPr>
            <p:spPr>
              <a:xfrm>
                <a:off x="7856390" y="237574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28" name="TextovéPole 1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6390" y="2375744"/>
                <a:ext cx="455387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TextovéPole 128"/>
              <p:cNvSpPr txBox="1"/>
              <p:nvPr/>
            </p:nvSpPr>
            <p:spPr>
              <a:xfrm>
                <a:off x="8406368" y="2095233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29" name="TextovéPole 1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6368" y="2095233"/>
                <a:ext cx="448841" cy="1168974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0" name="Oblouk 129"/>
          <p:cNvSpPr/>
          <p:nvPr/>
        </p:nvSpPr>
        <p:spPr bwMode="auto">
          <a:xfrm>
            <a:off x="2588311" y="2278786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1" name="TextovéPole 130"/>
              <p:cNvSpPr txBox="1"/>
              <p:nvPr/>
            </p:nvSpPr>
            <p:spPr>
              <a:xfrm>
                <a:off x="683568" y="1711357"/>
                <a:ext cx="994247" cy="2149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31" name="TextovéPole 1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711357"/>
                <a:ext cx="994247" cy="2149691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2" name="TextovéPole 131"/>
              <p:cNvSpPr txBox="1"/>
              <p:nvPr/>
            </p:nvSpPr>
            <p:spPr>
              <a:xfrm>
                <a:off x="1331640" y="2433727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32" name="TextovéPole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2433727"/>
                <a:ext cx="455387" cy="707886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TextovéPole 132"/>
              <p:cNvSpPr txBox="1"/>
              <p:nvPr/>
            </p:nvSpPr>
            <p:spPr>
              <a:xfrm>
                <a:off x="3305125" y="5123514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33" name="TextovéPole 1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5125" y="5123514"/>
                <a:ext cx="448841" cy="1168974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ovéPole 133"/>
              <p:cNvSpPr txBox="1"/>
              <p:nvPr/>
            </p:nvSpPr>
            <p:spPr>
              <a:xfrm>
                <a:off x="2088566" y="5088122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34" name="TextovéPole 1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566" y="5088122"/>
                <a:ext cx="994247" cy="1244828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ovéPole 134"/>
              <p:cNvSpPr txBox="1"/>
              <p:nvPr/>
            </p:nvSpPr>
            <p:spPr>
              <a:xfrm>
                <a:off x="2082086" y="5084132"/>
                <a:ext cx="994247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35" name="TextovéPole 1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2086" y="5084132"/>
                <a:ext cx="994247" cy="1244828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TextovéPole 135"/>
              <p:cNvSpPr txBox="1"/>
              <p:nvPr/>
            </p:nvSpPr>
            <p:spPr>
              <a:xfrm>
                <a:off x="2797829" y="5415153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36" name="TextovéPole 1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7829" y="5415153"/>
                <a:ext cx="455387" cy="707886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TextovéPole 136"/>
              <p:cNvSpPr txBox="1"/>
              <p:nvPr/>
            </p:nvSpPr>
            <p:spPr>
              <a:xfrm>
                <a:off x="3301885" y="5124067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37" name="TextovéPole 1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1885" y="5124067"/>
                <a:ext cx="448841" cy="1168974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TextovéPole 137"/>
              <p:cNvSpPr txBox="1"/>
              <p:nvPr/>
            </p:nvSpPr>
            <p:spPr>
              <a:xfrm>
                <a:off x="3757206" y="540440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38" name="TextovéPole 1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7206" y="5404404"/>
                <a:ext cx="455387" cy="707886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TextovéPole 138"/>
              <p:cNvSpPr txBox="1"/>
              <p:nvPr/>
            </p:nvSpPr>
            <p:spPr>
              <a:xfrm>
                <a:off x="4219073" y="5122059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39" name="TextovéPole 1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9073" y="5122059"/>
                <a:ext cx="1127295" cy="1168974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0" name="Oblouk 139"/>
          <p:cNvSpPr/>
          <p:nvPr/>
        </p:nvSpPr>
        <p:spPr bwMode="auto">
          <a:xfrm rot="16200000">
            <a:off x="2540043" y="4604242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1" name="Oblouk 140"/>
          <p:cNvSpPr/>
          <p:nvPr/>
        </p:nvSpPr>
        <p:spPr bwMode="auto">
          <a:xfrm rot="5400000">
            <a:off x="2503382" y="5808736"/>
            <a:ext cx="1044280" cy="965000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ovéPole 141"/>
              <p:cNvSpPr txBox="1"/>
              <p:nvPr/>
            </p:nvSpPr>
            <p:spPr>
              <a:xfrm>
                <a:off x="5346369" y="536596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2" name="TextovéPole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6369" y="5365965"/>
                <a:ext cx="455387" cy="707886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TextovéPole 142"/>
              <p:cNvSpPr txBox="1"/>
              <p:nvPr/>
            </p:nvSpPr>
            <p:spPr>
              <a:xfrm>
                <a:off x="5856625" y="5124084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43" name="TextovéPole 1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6625" y="5124084"/>
                <a:ext cx="755015" cy="1156470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4" name="Přímá spojnice 143"/>
          <p:cNvCxnSpPr/>
          <p:nvPr/>
        </p:nvCxnSpPr>
        <p:spPr bwMode="auto">
          <a:xfrm>
            <a:off x="6960344" y="6413375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5" name="Přímá spojnice 144"/>
          <p:cNvCxnSpPr/>
          <p:nvPr/>
        </p:nvCxnSpPr>
        <p:spPr bwMode="auto">
          <a:xfrm>
            <a:off x="6960344" y="6312895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TextovéPole 145"/>
              <p:cNvSpPr txBox="1"/>
              <p:nvPr/>
            </p:nvSpPr>
            <p:spPr>
              <a:xfrm>
                <a:off x="4225553" y="5115030"/>
                <a:ext cx="112729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46" name="TextovéPole 1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5553" y="5115030"/>
                <a:ext cx="1127295" cy="1168974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TextovéPole 146"/>
              <p:cNvSpPr txBox="1"/>
              <p:nvPr/>
            </p:nvSpPr>
            <p:spPr>
              <a:xfrm>
                <a:off x="6590612" y="538355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7" name="TextovéPole 1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0612" y="5383554"/>
                <a:ext cx="455387" cy="707886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TextovéPole 147"/>
              <p:cNvSpPr txBox="1"/>
              <p:nvPr/>
            </p:nvSpPr>
            <p:spPr>
              <a:xfrm>
                <a:off x="7140590" y="5103043"/>
                <a:ext cx="448841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48" name="TextovéPole 1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0590" y="5103043"/>
                <a:ext cx="448841" cy="1168974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9" name="Oblouk 148"/>
          <p:cNvSpPr/>
          <p:nvPr/>
        </p:nvSpPr>
        <p:spPr bwMode="auto">
          <a:xfrm>
            <a:off x="1305102" y="4980501"/>
            <a:ext cx="977527" cy="1620666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TextovéPole 149"/>
              <p:cNvSpPr txBox="1"/>
              <p:nvPr/>
            </p:nvSpPr>
            <p:spPr>
              <a:xfrm>
                <a:off x="1179170" y="4654451"/>
                <a:ext cx="994247" cy="2149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50" name="TextovéPole 1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9170" y="4654451"/>
                <a:ext cx="994247" cy="2149691"/>
              </a:xfrm>
              <a:prstGeom prst="rect">
                <a:avLst/>
              </a:prstGeom>
              <a:blipFill rotWithShape="0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1" name="TextovéPole 150"/>
              <p:cNvSpPr txBox="1"/>
              <p:nvPr/>
            </p:nvSpPr>
            <p:spPr>
              <a:xfrm>
                <a:off x="1827242" y="5376821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51" name="TextovéPole 1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7242" y="5376821"/>
                <a:ext cx="455387" cy="707886"/>
              </a:xfrm>
              <a:prstGeom prst="rect">
                <a:avLst/>
              </a:prstGeom>
              <a:blipFill rotWithShape="0"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2" name="Oblouk 151"/>
          <p:cNvSpPr/>
          <p:nvPr/>
        </p:nvSpPr>
        <p:spPr bwMode="auto">
          <a:xfrm rot="10800000">
            <a:off x="971600" y="5544165"/>
            <a:ext cx="977527" cy="451749"/>
          </a:xfrm>
          <a:prstGeom prst="arc">
            <a:avLst>
              <a:gd name="adj1" fmla="val 16641190"/>
              <a:gd name="adj2" fmla="val 4918168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-54000" y="3789040"/>
            <a:ext cx="9252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Vynásobíme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vnější členy a výsledek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zapíšeme do čitatele Vynásobíme vnitřní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členy a výsledek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zapíšeme do jmenovatele</a:t>
            </a:r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cs-CZ" alt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9261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500"/>
                            </p:stCondLst>
                            <p:childTnLst>
                              <p:par>
                                <p:cTn id="2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  <p:bldP spid="112" grpId="0"/>
      <p:bldP spid="113" grpId="0"/>
      <p:bldP spid="114" grpId="0"/>
      <p:bldP spid="115" grpId="0"/>
      <p:bldP spid="115" grpId="1"/>
      <p:bldP spid="116" grpId="0"/>
      <p:bldP spid="117" grpId="0" animBg="1"/>
      <p:bldP spid="118" grpId="0" animBg="1"/>
      <p:bldP spid="119" grpId="0"/>
      <p:bldP spid="120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 animBg="1"/>
      <p:bldP spid="131" grpId="0"/>
      <p:bldP spid="132" grpId="0"/>
      <p:bldP spid="133" grpId="0"/>
      <p:bldP spid="133" grpId="1"/>
      <p:bldP spid="134" grpId="0"/>
      <p:bldP spid="134" grpId="1"/>
      <p:bldP spid="135" grpId="0"/>
      <p:bldP spid="136" grpId="0"/>
      <p:bldP spid="137" grpId="0"/>
      <p:bldP spid="138" grpId="0"/>
      <p:bldP spid="139" grpId="0"/>
      <p:bldP spid="139" grpId="1"/>
      <p:bldP spid="140" grpId="0" animBg="1"/>
      <p:bldP spid="141" grpId="0" animBg="1"/>
      <p:bldP spid="142" grpId="0"/>
      <p:bldP spid="143" grpId="0"/>
      <p:bldP spid="146" grpId="0"/>
      <p:bldP spid="147" grpId="0"/>
      <p:bldP spid="148" grpId="0"/>
      <p:bldP spid="149" grpId="0" animBg="1"/>
      <p:bldP spid="150" grpId="0"/>
      <p:bldP spid="151" grpId="0"/>
      <p:bldP spid="152" grpId="0" animBg="1"/>
      <p:bldP spid="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598648" y="4526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Počítání se smíšenými čísly</a:t>
            </a:r>
            <a:endParaRPr lang="cs-CZ" sz="4000" b="1" dirty="0"/>
          </a:p>
        </p:txBody>
      </p:sp>
      <p:sp>
        <p:nvSpPr>
          <p:cNvPr id="2" name="Obdélník 1"/>
          <p:cNvSpPr/>
          <p:nvPr/>
        </p:nvSpPr>
        <p:spPr>
          <a:xfrm>
            <a:off x="0" y="1988840"/>
            <a:ext cx="91439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/>
              <a:t>Se se smíšenými čísly počítáme tak, že je nejdříve převedeme na zlomky a poté využíváme znalosti počítání s nimi .</a:t>
            </a:r>
            <a:endParaRPr lang="cs-CZ" alt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-82316" y="4216059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2316" y="4216059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719844" y="4517752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844" y="4517752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3716788" y="4517752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6788" y="4517752"/>
                <a:ext cx="455387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4207755" y="4178452"/>
                <a:ext cx="1948421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7755" y="4178452"/>
                <a:ext cx="1948421" cy="124482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1123470" y="4250679"/>
                <a:ext cx="840486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3470" y="4250679"/>
                <a:ext cx="840486" cy="116897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ovéPole 60"/>
              <p:cNvSpPr txBox="1"/>
              <p:nvPr/>
            </p:nvSpPr>
            <p:spPr>
              <a:xfrm>
                <a:off x="4209334" y="4184106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9334" y="4184106"/>
                <a:ext cx="1901572" cy="1244828"/>
              </a:xfrm>
              <a:prstGeom prst="rect">
                <a:avLst/>
              </a:prstGeom>
              <a:blipFill rotWithShape="0">
                <a:blip r:embed="rId8"/>
                <a:stretch>
                  <a:fillRect r="-64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ovéPole 61"/>
              <p:cNvSpPr txBox="1"/>
              <p:nvPr/>
            </p:nvSpPr>
            <p:spPr>
              <a:xfrm>
                <a:off x="6204845" y="450457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4845" y="4504574"/>
                <a:ext cx="455387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6697305" y="4214392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𝟒𝟗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7305" y="4214392"/>
                <a:ext cx="755015" cy="115647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Přímá spojnice 64"/>
          <p:cNvCxnSpPr/>
          <p:nvPr/>
        </p:nvCxnSpPr>
        <p:spPr bwMode="auto">
          <a:xfrm>
            <a:off x="7848496" y="5400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 flipV="1">
            <a:off x="7848496" y="5472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4215046" y="4192667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5046" y="4192667"/>
                <a:ext cx="1901572" cy="1244828"/>
              </a:xfrm>
              <a:prstGeom prst="rect">
                <a:avLst/>
              </a:prstGeom>
              <a:blipFill rotWithShape="0">
                <a:blip r:embed="rId11"/>
                <a:stretch>
                  <a:fillRect r="-64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ovéPole 68"/>
              <p:cNvSpPr txBox="1"/>
              <p:nvPr/>
            </p:nvSpPr>
            <p:spPr>
              <a:xfrm>
                <a:off x="7399161" y="4469377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9161" y="4469377"/>
                <a:ext cx="455387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ovéPole 69"/>
              <p:cNvSpPr txBox="1"/>
              <p:nvPr/>
            </p:nvSpPr>
            <p:spPr>
              <a:xfrm>
                <a:off x="7848496" y="4197739"/>
                <a:ext cx="1146661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𝟒</m:t>
                      </m:r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70" name="TextovéPol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8496" y="4197739"/>
                <a:ext cx="1146661" cy="115249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ovéPole 71"/>
              <p:cNvSpPr txBox="1"/>
              <p:nvPr/>
            </p:nvSpPr>
            <p:spPr>
              <a:xfrm>
                <a:off x="2226882" y="4223291"/>
                <a:ext cx="53193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6882" y="4223291"/>
                <a:ext cx="531937" cy="126130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ovéPole 72"/>
              <p:cNvSpPr txBox="1"/>
              <p:nvPr/>
            </p:nvSpPr>
            <p:spPr>
              <a:xfrm>
                <a:off x="1822152" y="4517752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2152" y="4517752"/>
                <a:ext cx="455387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3063855" y="4263183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3855" y="4263183"/>
                <a:ext cx="755015" cy="1156470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2625653" y="450795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5653" y="4507955"/>
                <a:ext cx="455387" cy="707886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41239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" grpId="0"/>
      <p:bldP spid="52" grpId="0"/>
      <p:bldP spid="55" grpId="0"/>
      <p:bldP spid="56" grpId="0"/>
      <p:bldP spid="56" grpId="1"/>
      <p:bldP spid="57" grpId="0"/>
      <p:bldP spid="61" grpId="0"/>
      <p:bldP spid="61" grpId="1"/>
      <p:bldP spid="62" grpId="0"/>
      <p:bldP spid="63" grpId="0"/>
      <p:bldP spid="67" grpId="0"/>
      <p:bldP spid="69" grpId="0"/>
      <p:bldP spid="70" grpId="0"/>
      <p:bldP spid="72" grpId="0"/>
      <p:bldP spid="73" grpId="0"/>
      <p:bldP spid="74" grpId="0"/>
      <p:bldP spid="7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598648" y="4526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Počítání se smíšenými čísly</a:t>
            </a:r>
            <a:endParaRPr lang="cs-CZ" sz="4000" b="1" dirty="0"/>
          </a:p>
        </p:txBody>
      </p:sp>
      <p:sp>
        <p:nvSpPr>
          <p:cNvPr id="2" name="Obdélník 1"/>
          <p:cNvSpPr/>
          <p:nvPr/>
        </p:nvSpPr>
        <p:spPr>
          <a:xfrm>
            <a:off x="0" y="1988840"/>
            <a:ext cx="91439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/>
              <a:t>Se se smíšenými čísly počítáme tak, že je nejdříve převedeme na zlomky a poté využíváme znalosti počítání s nimi .</a:t>
            </a:r>
            <a:endParaRPr lang="cs-CZ" alt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673900" y="4248693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900" y="4248693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1476060" y="455038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6060" y="4550386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4473004" y="455038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3004" y="4550386"/>
                <a:ext cx="455387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4963971" y="4211086"/>
                <a:ext cx="1948421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3971" y="4211086"/>
                <a:ext cx="1948421" cy="124482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1879686" y="4283313"/>
                <a:ext cx="840486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9686" y="4283313"/>
                <a:ext cx="840486" cy="116897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ovéPole 60"/>
              <p:cNvSpPr txBox="1"/>
              <p:nvPr/>
            </p:nvSpPr>
            <p:spPr>
              <a:xfrm>
                <a:off x="4966159" y="4211086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6159" y="4211086"/>
                <a:ext cx="1901572" cy="1244828"/>
              </a:xfrm>
              <a:prstGeom prst="rect">
                <a:avLst/>
              </a:prstGeom>
              <a:blipFill rotWithShape="0">
                <a:blip r:embed="rId8"/>
                <a:stretch>
                  <a:fillRect r="-3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ovéPole 61"/>
              <p:cNvSpPr txBox="1"/>
              <p:nvPr/>
            </p:nvSpPr>
            <p:spPr>
              <a:xfrm>
                <a:off x="6961061" y="453720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1061" y="4537208"/>
                <a:ext cx="455387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7453521" y="4247026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3521" y="4247026"/>
                <a:ext cx="755015" cy="1156470"/>
              </a:xfrm>
              <a:prstGeom prst="rect">
                <a:avLst/>
              </a:prstGeom>
              <a:blipFill rotWithShape="0">
                <a:blip r:embed="rId10"/>
                <a:stretch>
                  <a:fillRect b="-52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Přímá spojnice 64"/>
          <p:cNvCxnSpPr/>
          <p:nvPr/>
        </p:nvCxnSpPr>
        <p:spPr bwMode="auto">
          <a:xfrm>
            <a:off x="7272432" y="5432634"/>
            <a:ext cx="11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 flipV="1">
            <a:off x="7272432" y="5504634"/>
            <a:ext cx="11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4966159" y="4219462"/>
                <a:ext cx="1901572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6159" y="4219462"/>
                <a:ext cx="1901572" cy="1257332"/>
              </a:xfrm>
              <a:prstGeom prst="rect">
                <a:avLst/>
              </a:prstGeom>
              <a:blipFill rotWithShape="0">
                <a:blip r:embed="rId11"/>
                <a:stretch>
                  <a:fillRect r="-3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ovéPole 71"/>
              <p:cNvSpPr txBox="1"/>
              <p:nvPr/>
            </p:nvSpPr>
            <p:spPr>
              <a:xfrm>
                <a:off x="2983098" y="4255925"/>
                <a:ext cx="53193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3098" y="4255925"/>
                <a:ext cx="531937" cy="126130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ovéPole 72"/>
              <p:cNvSpPr txBox="1"/>
              <p:nvPr/>
            </p:nvSpPr>
            <p:spPr>
              <a:xfrm>
                <a:off x="2578368" y="455038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8368" y="4550386"/>
                <a:ext cx="455387" cy="707886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3820071" y="4295817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0071" y="4295817"/>
                <a:ext cx="755015" cy="115647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3381869" y="454058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1869" y="4540589"/>
                <a:ext cx="455387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701774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" grpId="0"/>
      <p:bldP spid="52" grpId="0"/>
      <p:bldP spid="55" grpId="0"/>
      <p:bldP spid="56" grpId="0"/>
      <p:bldP spid="56" grpId="1"/>
      <p:bldP spid="57" grpId="0"/>
      <p:bldP spid="61" grpId="0"/>
      <p:bldP spid="61" grpId="1"/>
      <p:bldP spid="62" grpId="0"/>
      <p:bldP spid="63" grpId="0"/>
      <p:bldP spid="67" grpId="0"/>
      <p:bldP spid="72" grpId="0"/>
      <p:bldP spid="73" grpId="0"/>
      <p:bldP spid="74" grpId="0"/>
      <p:bldP spid="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94432" y="2132856"/>
            <a:ext cx="88204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4000" b="1" dirty="0" smtClean="0"/>
              <a:t>V literatuře se můžete setkat</a:t>
            </a:r>
            <a:br>
              <a:rPr lang="cs-CZ" altLang="cs-CZ" sz="4000" b="1" dirty="0" smtClean="0"/>
            </a:br>
            <a:r>
              <a:rPr lang="cs-CZ" altLang="cs-CZ" sz="4000" b="1" dirty="0" smtClean="0"/>
              <a:t> i zápisy zlomků ve tvaru:</a:t>
            </a:r>
            <a:endParaRPr lang="cs-CZ" sz="4000" dirty="0"/>
          </a:p>
        </p:txBody>
      </p:sp>
      <p:sp>
        <p:nvSpPr>
          <p:cNvPr id="3" name="Nadpis 5"/>
          <p:cNvSpPr txBox="1">
            <a:spLocks/>
          </p:cNvSpPr>
          <p:nvPr/>
        </p:nvSpPr>
        <p:spPr>
          <a:xfrm>
            <a:off x="856006" y="115966"/>
            <a:ext cx="7793037" cy="112920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smtClean="0"/>
              <a:t>Zlomky</a:t>
            </a:r>
            <a:endParaRPr lang="cs-CZ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35696" y="4005064"/>
                <a:ext cx="5245988" cy="1734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60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60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cs-CZ" sz="6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60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60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cs-CZ" sz="6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60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6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4005064"/>
                <a:ext cx="5245988" cy="173464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54619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598648" y="4526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Počítání se smíšenými čísly</a:t>
            </a:r>
            <a:endParaRPr lang="cs-CZ" sz="4000" b="1" dirty="0"/>
          </a:p>
        </p:txBody>
      </p:sp>
      <p:sp>
        <p:nvSpPr>
          <p:cNvPr id="2" name="Obdélník 1"/>
          <p:cNvSpPr/>
          <p:nvPr/>
        </p:nvSpPr>
        <p:spPr>
          <a:xfrm>
            <a:off x="0" y="1988840"/>
            <a:ext cx="91439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/>
              <a:t>Se se smíšenými čísly počítáme tak, že je nejdříve převedeme na zlomky a poté využíváme znalosti počítání s nimi .</a:t>
            </a:r>
            <a:endParaRPr lang="cs-CZ" alt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673900" y="4248693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900" y="4248693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1476060" y="455038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6060" y="4550386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4473004" y="455038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3004" y="4550386"/>
                <a:ext cx="455387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1879686" y="4283313"/>
                <a:ext cx="840486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9686" y="4283313"/>
                <a:ext cx="840486" cy="116897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ovéPole 60"/>
              <p:cNvSpPr txBox="1"/>
              <p:nvPr/>
            </p:nvSpPr>
            <p:spPr>
              <a:xfrm>
                <a:off x="4894349" y="4259806"/>
                <a:ext cx="890450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4349" y="4259806"/>
                <a:ext cx="890450" cy="124482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ovéPole 61"/>
              <p:cNvSpPr txBox="1"/>
              <p:nvPr/>
            </p:nvSpPr>
            <p:spPr>
              <a:xfrm>
                <a:off x="5724128" y="453720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4537208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6228184" y="4247026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𝟑𝟑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4247026"/>
                <a:ext cx="755015" cy="115647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Přímá spojnice 64"/>
          <p:cNvCxnSpPr/>
          <p:nvPr/>
        </p:nvCxnSpPr>
        <p:spPr bwMode="auto">
          <a:xfrm>
            <a:off x="7272432" y="5432634"/>
            <a:ext cx="11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 flipV="1">
            <a:off x="7272432" y="5504634"/>
            <a:ext cx="11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4821962" y="4250680"/>
                <a:ext cx="1051101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1962" y="4250680"/>
                <a:ext cx="1051101" cy="1257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ovéPole 71"/>
              <p:cNvSpPr txBox="1"/>
              <p:nvPr/>
            </p:nvSpPr>
            <p:spPr>
              <a:xfrm>
                <a:off x="2983098" y="4255925"/>
                <a:ext cx="53193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3098" y="4255925"/>
                <a:ext cx="531937" cy="126130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ovéPole 72"/>
              <p:cNvSpPr txBox="1"/>
              <p:nvPr/>
            </p:nvSpPr>
            <p:spPr>
              <a:xfrm>
                <a:off x="2578368" y="455038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8368" y="4550386"/>
                <a:ext cx="455387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3820071" y="4295817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0071" y="4295817"/>
                <a:ext cx="755015" cy="115647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3381869" y="454058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1869" y="4540589"/>
                <a:ext cx="455387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6952296" y="453263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2296" y="4532635"/>
                <a:ext cx="455387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7452320" y="4204165"/>
                <a:ext cx="840486" cy="1156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𝟒</m:t>
                      </m:r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2320" y="4204165"/>
                <a:ext cx="840486" cy="115672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31703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" grpId="0"/>
      <p:bldP spid="52" grpId="0"/>
      <p:bldP spid="55" grpId="0"/>
      <p:bldP spid="57" grpId="0"/>
      <p:bldP spid="61" grpId="0"/>
      <p:bldP spid="61" grpId="1"/>
      <p:bldP spid="62" grpId="0"/>
      <p:bldP spid="63" grpId="0"/>
      <p:bldP spid="67" grpId="0"/>
      <p:bldP spid="72" grpId="0"/>
      <p:bldP spid="73" grpId="0"/>
      <p:bldP spid="74" grpId="0"/>
      <p:bldP spid="75" grpId="0"/>
      <p:bldP spid="19" grpId="0"/>
      <p:bldP spid="2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598648" y="4526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Počítání se smíšenými čísly</a:t>
            </a:r>
            <a:endParaRPr lang="cs-CZ" sz="4000" b="1" dirty="0"/>
          </a:p>
        </p:txBody>
      </p:sp>
      <p:sp>
        <p:nvSpPr>
          <p:cNvPr id="2" name="Obdélník 1"/>
          <p:cNvSpPr/>
          <p:nvPr/>
        </p:nvSpPr>
        <p:spPr>
          <a:xfrm>
            <a:off x="0" y="1988840"/>
            <a:ext cx="91439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/>
              <a:t>Se se smíšenými čísly počítáme tak, že je nejdříve převedeme na zlomky a poté využíváme znalosti počítání s nimi .</a:t>
            </a:r>
            <a:endParaRPr lang="cs-CZ" alt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215649" y="4248693"/>
                <a:ext cx="724506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649" y="4248693"/>
                <a:ext cx="724506" cy="1261307"/>
              </a:xfrm>
              <a:prstGeom prst="rect">
                <a:avLst/>
              </a:prstGeom>
              <a:blipFill rotWithShape="0">
                <a:blip r:embed="rId3"/>
                <a:stretch>
                  <a:fillRect r="-924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865159" y="4525292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159" y="4525292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4971605" y="455038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1605" y="4550386"/>
                <a:ext cx="455387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1154965" y="4268886"/>
                <a:ext cx="678928" cy="116897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965" y="4268886"/>
                <a:ext cx="678928" cy="1168974"/>
              </a:xfrm>
              <a:prstGeom prst="rect">
                <a:avLst/>
              </a:prstGeom>
              <a:blipFill rotWithShape="0">
                <a:blip r:embed="rId6"/>
                <a:stretch>
                  <a:fillRect r="-26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ovéPole 60"/>
              <p:cNvSpPr txBox="1"/>
              <p:nvPr/>
            </p:nvSpPr>
            <p:spPr>
              <a:xfrm>
                <a:off x="5324270" y="4236129"/>
                <a:ext cx="890450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4270" y="4236129"/>
                <a:ext cx="890450" cy="1257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ovéPole 61"/>
              <p:cNvSpPr txBox="1"/>
              <p:nvPr/>
            </p:nvSpPr>
            <p:spPr>
              <a:xfrm>
                <a:off x="6050253" y="453263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0253" y="4532635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6494193" y="4285333"/>
                <a:ext cx="755015" cy="1156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𝟐𝟕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4193" y="4285333"/>
                <a:ext cx="755015" cy="115672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Přímá spojnice 64"/>
          <p:cNvCxnSpPr/>
          <p:nvPr/>
        </p:nvCxnSpPr>
        <p:spPr bwMode="auto">
          <a:xfrm>
            <a:off x="7632472" y="5432634"/>
            <a:ext cx="11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 flipV="1">
            <a:off x="7632472" y="5504634"/>
            <a:ext cx="11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5251293" y="4240292"/>
                <a:ext cx="1051101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1293" y="4240292"/>
                <a:ext cx="1051101" cy="1257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ovéPole 71"/>
              <p:cNvSpPr txBox="1"/>
              <p:nvPr/>
            </p:nvSpPr>
            <p:spPr>
              <a:xfrm>
                <a:off x="2194418" y="4228181"/>
                <a:ext cx="53193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4418" y="4228181"/>
                <a:ext cx="531937" cy="126130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ovéPole 72"/>
              <p:cNvSpPr txBox="1"/>
              <p:nvPr/>
            </p:nvSpPr>
            <p:spPr>
              <a:xfrm>
                <a:off x="1815422" y="4536727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5422" y="4536727"/>
                <a:ext cx="455387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2808179" y="4289565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179" y="4289565"/>
                <a:ext cx="755015" cy="115647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2494350" y="4513857"/>
                <a:ext cx="50092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4350" y="4513857"/>
                <a:ext cx="500926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7117662" y="4520037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7662" y="4520037"/>
                <a:ext cx="455387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7573049" y="4228181"/>
                <a:ext cx="1146661" cy="1164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3049" y="4228181"/>
                <a:ext cx="1146661" cy="1164999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3405932" y="4536727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5932" y="4536727"/>
                <a:ext cx="455387" cy="707886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3765159" y="4243327"/>
                <a:ext cx="53193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5159" y="4243327"/>
                <a:ext cx="531937" cy="1261307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4128297" y="4550386"/>
                <a:ext cx="32718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8297" y="4550386"/>
                <a:ext cx="327185" cy="707886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4326179" y="4289565"/>
                <a:ext cx="755015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6179" y="4289565"/>
                <a:ext cx="755015" cy="1152495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80060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" grpId="0"/>
      <p:bldP spid="52" grpId="0"/>
      <p:bldP spid="55" grpId="0"/>
      <p:bldP spid="57" grpId="0"/>
      <p:bldP spid="61" grpId="0"/>
      <p:bldP spid="61" grpId="1"/>
      <p:bldP spid="62" grpId="0"/>
      <p:bldP spid="63" grpId="0"/>
      <p:bldP spid="67" grpId="0"/>
      <p:bldP spid="72" grpId="0"/>
      <p:bldP spid="73" grpId="0"/>
      <p:bldP spid="74" grpId="0"/>
      <p:bldP spid="75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598648" y="4526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Počítání se smíšenými čísly</a:t>
            </a:r>
            <a:endParaRPr lang="cs-CZ" sz="4000" b="1" dirty="0"/>
          </a:p>
        </p:txBody>
      </p:sp>
      <p:sp>
        <p:nvSpPr>
          <p:cNvPr id="2" name="Obdélník 1"/>
          <p:cNvSpPr/>
          <p:nvPr/>
        </p:nvSpPr>
        <p:spPr>
          <a:xfrm>
            <a:off x="0" y="1988840"/>
            <a:ext cx="91439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/>
              <a:t>Se se smíšenými čísly počítáme tak, že je nejdříve převedeme na zlomky a poté využíváme znalosti počítání s nimi .</a:t>
            </a:r>
            <a:endParaRPr lang="cs-CZ" alt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3596958" y="4070872"/>
                <a:ext cx="736453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6958" y="4070872"/>
                <a:ext cx="736453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117351" y="4376476"/>
                <a:ext cx="32438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7351" y="4376476"/>
                <a:ext cx="324389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385458" y="4108799"/>
                <a:ext cx="75501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𝟏𝟗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5458" y="4108799"/>
                <a:ext cx="755015" cy="116897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5067398" y="437647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7398" y="4376476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5543711" y="4107429"/>
                <a:ext cx="1433469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𝟏𝟗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3711" y="4107429"/>
                <a:ext cx="1433469" cy="116897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6890769" y="437647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0769" y="4376475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7346156" y="4107429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𝟒𝟎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𝟓𝟕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6156" y="4107429"/>
                <a:ext cx="755015" cy="115647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Přímá spojnice 33"/>
          <p:cNvCxnSpPr/>
          <p:nvPr/>
        </p:nvCxnSpPr>
        <p:spPr bwMode="auto">
          <a:xfrm>
            <a:off x="7290018" y="5400221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7290018" y="5299741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5543711" y="4108799"/>
                <a:ext cx="1433469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𝟏𝟗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3711" y="4108799"/>
                <a:ext cx="1433469" cy="116897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1856324" y="4067353"/>
                <a:ext cx="539779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6324" y="4067353"/>
                <a:ext cx="539779" cy="1244828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2233358" y="433976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3358" y="4339769"/>
                <a:ext cx="455387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2558479" y="4107429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8479" y="4107429"/>
                <a:ext cx="755015" cy="115647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3230012" y="437647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0012" y="4376476"/>
                <a:ext cx="455387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623410" y="3655573"/>
                <a:ext cx="994247" cy="2149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den>
                          </m:f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410" y="3655573"/>
                <a:ext cx="994247" cy="2149691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1457370" y="437647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7370" y="4376476"/>
                <a:ext cx="455387" cy="707886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46242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" grpId="0"/>
      <p:bldP spid="26" grpId="0"/>
      <p:bldP spid="27" grpId="0"/>
      <p:bldP spid="28" grpId="0"/>
      <p:bldP spid="29" grpId="0"/>
      <p:bldP spid="29" grpId="1"/>
      <p:bldP spid="32" grpId="0"/>
      <p:bldP spid="33" grpId="0"/>
      <p:bldP spid="36" grpId="0"/>
      <p:bldP spid="37" grpId="0"/>
      <p:bldP spid="38" grpId="0"/>
      <p:bldP spid="39" grpId="0"/>
      <p:bldP spid="40" grpId="0"/>
      <p:bldP spid="44" grpId="0"/>
      <p:bldP spid="4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Zlomky a desetinná čísla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3044957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Na desetinná čísla lze převádět poloviny, čtvrtiny, pětiny, …, ale již ne třetiny, šestiny, sedminy, …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0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Zlomky a desetinná čísla násobíme tak, že převedeme vše na desetinná čísla (</a:t>
            </a:r>
            <a:r>
              <a:rPr lang="cs-CZ" sz="2000" b="1" i="1" dirty="0" smtClean="0">
                <a:latin typeface="Arial" pitchFamily="34" charset="0"/>
                <a:cs typeface="Arial" pitchFamily="34" charset="0"/>
              </a:rPr>
              <a:t>nejde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vždy) nebo zlomky (</a:t>
            </a:r>
            <a:r>
              <a:rPr lang="cs-CZ" sz="2000" b="1" i="1" dirty="0" smtClean="0">
                <a:latin typeface="Arial" pitchFamily="34" charset="0"/>
                <a:cs typeface="Arial" pitchFamily="34" charset="0"/>
              </a:rPr>
              <a:t>jde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vždy).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323528" y="400506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180000" y="4080000"/>
                <a:ext cx="1116124" cy="483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0,7</m:t>
                    </m:r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060000"/>
                <a:ext cx="1116124" cy="483466"/>
              </a:xfrm>
              <a:prstGeom prst="rect">
                <a:avLst/>
              </a:prstGeom>
              <a:blipFill rotWithShape="1">
                <a:blip r:embed="rId2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116000" y="4128000"/>
                <a:ext cx="13321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</a:rPr>
                      <m:t>0</m:t>
                    </m:r>
                    <m:r>
                      <a:rPr lang="cs-CZ" b="0" i="1" smtClean="0">
                        <a:latin typeface="Cambria Math"/>
                      </a:rPr>
                      <m:t>,5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0,7</m:t>
                    </m:r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000" y="3096000"/>
                <a:ext cx="1332148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2268000" y="4128000"/>
                <a:ext cx="5580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0,35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000" y="3096000"/>
                <a:ext cx="558062" cy="369332"/>
              </a:xfrm>
              <a:prstGeom prst="rect">
                <a:avLst/>
              </a:prstGeom>
              <a:blipFill rotWithShape="1">
                <a:blip r:embed="rId4"/>
                <a:stretch>
                  <a:fillRect r="-978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ovéPole 11"/>
          <p:cNvSpPr txBox="1"/>
          <p:nvPr/>
        </p:nvSpPr>
        <p:spPr>
          <a:xfrm>
            <a:off x="333834" y="4688789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165107" y="4800000"/>
                <a:ext cx="1116124" cy="483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0,7</m:t>
                    </m:r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7" y="3600000"/>
                <a:ext cx="1116124" cy="483466"/>
              </a:xfrm>
              <a:prstGeom prst="rect">
                <a:avLst/>
              </a:prstGeom>
              <a:blipFill rotWithShape="1">
                <a:blip r:embed="rId5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1080000" y="4800001"/>
                <a:ext cx="1116124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3600000"/>
                <a:ext cx="1116124" cy="485197"/>
              </a:xfrm>
              <a:prstGeom prst="rect">
                <a:avLst/>
              </a:prstGeom>
              <a:blipFill rotWithShape="1">
                <a:blip r:embed="rId6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1835696" y="4800001"/>
                <a:ext cx="396000" cy="4841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20</m:t>
                        </m:r>
                      </m:den>
                    </m:f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3600000"/>
                <a:ext cx="396000" cy="485197"/>
              </a:xfrm>
              <a:prstGeom prst="rect">
                <a:avLst/>
              </a:prstGeom>
              <a:blipFill rotWithShape="1">
                <a:blip r:embed="rId7"/>
                <a:stretch>
                  <a:fillRect b="-25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ovéPole 21"/>
          <p:cNvSpPr txBox="1"/>
          <p:nvPr/>
        </p:nvSpPr>
        <p:spPr>
          <a:xfrm>
            <a:off x="4806026" y="3959287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4680000" y="4080000"/>
                <a:ext cx="1116124" cy="484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0,3</m:t>
                    </m:r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060000"/>
                <a:ext cx="1116124" cy="483466"/>
              </a:xfrm>
              <a:prstGeom prst="rect">
                <a:avLst/>
              </a:prstGeom>
              <a:blipFill rotWithShape="1">
                <a:blip r:embed="rId8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5611223" y="4080001"/>
                <a:ext cx="1116124" cy="485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1223" y="3060000"/>
                <a:ext cx="1116124" cy="485197"/>
              </a:xfrm>
              <a:prstGeom prst="rect">
                <a:avLst/>
              </a:prstGeom>
              <a:blipFill rotWithShape="1">
                <a:blip r:embed="rId9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6444208" y="4080000"/>
                <a:ext cx="792088" cy="485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30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3060000"/>
                <a:ext cx="792088" cy="485774"/>
              </a:xfrm>
              <a:prstGeom prst="rect">
                <a:avLst/>
              </a:prstGeom>
              <a:blipFill rotWithShape="1">
                <a:blip r:embed="rId10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6876256" y="4080001"/>
                <a:ext cx="576064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3060000"/>
                <a:ext cx="576064" cy="485197"/>
              </a:xfrm>
              <a:prstGeom prst="rect">
                <a:avLst/>
              </a:prstGeom>
              <a:blipFill rotWithShape="1">
                <a:blip r:embed="rId11"/>
                <a:stretch>
                  <a:fillRect b="-1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ovéPole 33"/>
          <p:cNvSpPr txBox="1"/>
          <p:nvPr/>
        </p:nvSpPr>
        <p:spPr>
          <a:xfrm>
            <a:off x="4730421" y="4823047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4680000" y="4800001"/>
                <a:ext cx="1116124" cy="4884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0,9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600000"/>
                <a:ext cx="1116124" cy="488403"/>
              </a:xfrm>
              <a:prstGeom prst="rect">
                <a:avLst/>
              </a:prstGeom>
              <a:blipFill rotWithShape="1">
                <a:blip r:embed="rId12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5580000" y="4800001"/>
                <a:ext cx="1116124" cy="489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000" y="3600000"/>
                <a:ext cx="1116124" cy="485197"/>
              </a:xfrm>
              <a:prstGeom prst="rect">
                <a:avLst/>
              </a:prstGeom>
              <a:blipFill rotWithShape="1">
                <a:blip r:embed="rId13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6300192" y="4800001"/>
                <a:ext cx="469850" cy="4840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14</m:t>
                        </m:r>
                      </m:den>
                    </m:f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3600000"/>
                <a:ext cx="469850" cy="484043"/>
              </a:xfrm>
              <a:prstGeom prst="rect">
                <a:avLst/>
              </a:prstGeom>
              <a:blipFill rotWithShape="1">
                <a:blip r:embed="rId14"/>
                <a:stretch>
                  <a:fillRect b="-25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Přímá spojnice 39"/>
          <p:cNvCxnSpPr/>
          <p:nvPr/>
        </p:nvCxnSpPr>
        <p:spPr bwMode="auto">
          <a:xfrm>
            <a:off x="2304000" y="4512000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2304000" y="4560000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876536" y="4715200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876536" y="4763200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1835696" y="5445224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1835696" y="5493224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6300192" y="5445224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6300192" y="5493224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5702529" y="5219479"/>
            <a:ext cx="144016" cy="1920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 flipV="1">
            <a:off x="5994046" y="4877274"/>
            <a:ext cx="144016" cy="1920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TextovéPole 4"/>
          <p:cNvSpPr txBox="1"/>
          <p:nvPr/>
        </p:nvSpPr>
        <p:spPr>
          <a:xfrm>
            <a:off x="5778022" y="5049113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2</a:t>
            </a:r>
            <a:endParaRPr lang="cs-CZ" sz="1200" dirty="0">
              <a:solidFill>
                <a:srgbClr val="FF0000"/>
              </a:solidFill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6061273" y="4718202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1</a:t>
            </a:r>
            <a:endParaRPr lang="cs-CZ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96508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2" grpId="0"/>
      <p:bldP spid="2" grpId="0"/>
      <p:bldP spid="10" grpId="0"/>
      <p:bldP spid="11" grpId="0"/>
      <p:bldP spid="14" grpId="0"/>
      <p:bldP spid="17" grpId="0"/>
      <p:bldP spid="18" grpId="0"/>
      <p:bldP spid="23" grpId="0"/>
      <p:bldP spid="26" grpId="0"/>
      <p:bldP spid="27" grpId="0"/>
      <p:bldP spid="30" grpId="0"/>
      <p:bldP spid="35" grpId="0"/>
      <p:bldP spid="36" grpId="0"/>
      <p:bldP spid="37" grpId="0"/>
      <p:bldP spid="5" grpId="0"/>
      <p:bldP spid="51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Zlomky a desetinná čísla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3044957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Na desetinná čísla lze převádět poloviny, čtvrtiny, pětiny, …, ale již ne třetiny, šestiny, sedminy, …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0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Zlomky a desetinná čísla násobíme tak, že převedeme vše na desetinná čísla (</a:t>
            </a:r>
            <a:r>
              <a:rPr lang="cs-CZ" sz="2000" b="1" i="1" dirty="0" smtClean="0">
                <a:latin typeface="Arial" pitchFamily="34" charset="0"/>
                <a:cs typeface="Arial" pitchFamily="34" charset="0"/>
              </a:rPr>
              <a:t>nejde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vždy) nebo zlomky (</a:t>
            </a:r>
            <a:r>
              <a:rPr lang="cs-CZ" sz="2000" b="1" i="1" dirty="0" smtClean="0">
                <a:latin typeface="Arial" pitchFamily="34" charset="0"/>
                <a:cs typeface="Arial" pitchFamily="34" charset="0"/>
              </a:rPr>
              <a:t>jde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vždy).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323528" y="400506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180000" y="4080000"/>
                <a:ext cx="1116124" cy="483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0,7</m:t>
                    </m:r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060000"/>
                <a:ext cx="1116124" cy="483466"/>
              </a:xfrm>
              <a:prstGeom prst="rect">
                <a:avLst/>
              </a:prstGeom>
              <a:blipFill rotWithShape="1">
                <a:blip r:embed="rId2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116000" y="4128000"/>
                <a:ext cx="13321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</a:rPr>
                      <m:t>0</m:t>
                    </m:r>
                    <m:r>
                      <a:rPr lang="cs-CZ" b="0" i="1" smtClean="0">
                        <a:latin typeface="Cambria Math"/>
                      </a:rPr>
                      <m:t>,5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0,7</m:t>
                    </m:r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000" y="3096000"/>
                <a:ext cx="1332148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2268000" y="4128000"/>
                <a:ext cx="5580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0,35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000" y="3096000"/>
                <a:ext cx="558062" cy="369332"/>
              </a:xfrm>
              <a:prstGeom prst="rect">
                <a:avLst/>
              </a:prstGeom>
              <a:blipFill rotWithShape="1">
                <a:blip r:embed="rId4"/>
                <a:stretch>
                  <a:fillRect r="-978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ovéPole 11"/>
          <p:cNvSpPr txBox="1"/>
          <p:nvPr/>
        </p:nvSpPr>
        <p:spPr>
          <a:xfrm>
            <a:off x="333834" y="4688789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165107" y="4800000"/>
                <a:ext cx="1116124" cy="483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0,7</m:t>
                    </m:r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7" y="3600000"/>
                <a:ext cx="1116124" cy="483466"/>
              </a:xfrm>
              <a:prstGeom prst="rect">
                <a:avLst/>
              </a:prstGeom>
              <a:blipFill rotWithShape="1">
                <a:blip r:embed="rId5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1080000" y="4800001"/>
                <a:ext cx="1116124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0" y="3600000"/>
                <a:ext cx="1116124" cy="485197"/>
              </a:xfrm>
              <a:prstGeom prst="rect">
                <a:avLst/>
              </a:prstGeom>
              <a:blipFill rotWithShape="1">
                <a:blip r:embed="rId6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1835696" y="4800001"/>
                <a:ext cx="396000" cy="4841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20</m:t>
                        </m:r>
                      </m:den>
                    </m:f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3600000"/>
                <a:ext cx="396000" cy="485197"/>
              </a:xfrm>
              <a:prstGeom prst="rect">
                <a:avLst/>
              </a:prstGeom>
              <a:blipFill rotWithShape="1">
                <a:blip r:embed="rId7"/>
                <a:stretch>
                  <a:fillRect b="-25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ovéPole 21"/>
          <p:cNvSpPr txBox="1"/>
          <p:nvPr/>
        </p:nvSpPr>
        <p:spPr>
          <a:xfrm>
            <a:off x="4806026" y="3959287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4680000" y="4080000"/>
                <a:ext cx="1116124" cy="484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</a:rPr>
                      <m:t>0,3</m:t>
                    </m:r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060000"/>
                <a:ext cx="1116124" cy="483466"/>
              </a:xfrm>
              <a:prstGeom prst="rect">
                <a:avLst/>
              </a:prstGeom>
              <a:blipFill rotWithShape="1">
                <a:blip r:embed="rId8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5611223" y="4080001"/>
                <a:ext cx="1116124" cy="485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1223" y="3060000"/>
                <a:ext cx="1116124" cy="485197"/>
              </a:xfrm>
              <a:prstGeom prst="rect">
                <a:avLst/>
              </a:prstGeom>
              <a:blipFill rotWithShape="1">
                <a:blip r:embed="rId9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6444208" y="4080000"/>
                <a:ext cx="792088" cy="485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30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3060000"/>
                <a:ext cx="792088" cy="485774"/>
              </a:xfrm>
              <a:prstGeom prst="rect">
                <a:avLst/>
              </a:prstGeom>
              <a:blipFill rotWithShape="1">
                <a:blip r:embed="rId10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6876256" y="4080001"/>
                <a:ext cx="576064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3060000"/>
                <a:ext cx="576064" cy="485197"/>
              </a:xfrm>
              <a:prstGeom prst="rect">
                <a:avLst/>
              </a:prstGeom>
              <a:blipFill rotWithShape="1">
                <a:blip r:embed="rId11"/>
                <a:stretch>
                  <a:fillRect b="-1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ovéPole 33"/>
          <p:cNvSpPr txBox="1"/>
          <p:nvPr/>
        </p:nvSpPr>
        <p:spPr>
          <a:xfrm>
            <a:off x="4730421" y="4823047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4680000" y="4800001"/>
                <a:ext cx="1116124" cy="4884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0,9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600000"/>
                <a:ext cx="1116124" cy="488403"/>
              </a:xfrm>
              <a:prstGeom prst="rect">
                <a:avLst/>
              </a:prstGeom>
              <a:blipFill rotWithShape="1">
                <a:blip r:embed="rId12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5580000" y="4800001"/>
                <a:ext cx="1116124" cy="489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cs-CZ" dirty="0" smtClean="0"/>
                  <a:t> =</a:t>
                </a:r>
                <a:endParaRPr lang="cs-CZ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000" y="3600000"/>
                <a:ext cx="1116124" cy="485197"/>
              </a:xfrm>
              <a:prstGeom prst="rect">
                <a:avLst/>
              </a:prstGeom>
              <a:blipFill rotWithShape="1">
                <a:blip r:embed="rId13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6300192" y="4800001"/>
                <a:ext cx="469850" cy="4840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14</m:t>
                        </m:r>
                      </m:den>
                    </m:f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3600000"/>
                <a:ext cx="469850" cy="484043"/>
              </a:xfrm>
              <a:prstGeom prst="rect">
                <a:avLst/>
              </a:prstGeom>
              <a:blipFill rotWithShape="1">
                <a:blip r:embed="rId14"/>
                <a:stretch>
                  <a:fillRect b="-25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Přímá spojnice 39"/>
          <p:cNvCxnSpPr/>
          <p:nvPr/>
        </p:nvCxnSpPr>
        <p:spPr bwMode="auto">
          <a:xfrm>
            <a:off x="2304000" y="4512000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2304000" y="4560000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876536" y="4715200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876536" y="4763200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1835696" y="5445224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1835696" y="5493224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6300192" y="5445224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6300192" y="5493224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5665925" y="5091177"/>
            <a:ext cx="144016" cy="1920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 flipV="1">
            <a:off x="5989265" y="4824420"/>
            <a:ext cx="144016" cy="1920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TextovéPole 4"/>
          <p:cNvSpPr txBox="1"/>
          <p:nvPr/>
        </p:nvSpPr>
        <p:spPr>
          <a:xfrm>
            <a:off x="5778022" y="5049113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2</a:t>
            </a:r>
            <a:endParaRPr lang="cs-CZ" sz="1200" dirty="0">
              <a:solidFill>
                <a:srgbClr val="FF0000"/>
              </a:solidFill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6061273" y="4718202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1</a:t>
            </a:r>
            <a:endParaRPr lang="cs-CZ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96508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2" grpId="0"/>
      <p:bldP spid="2" grpId="0"/>
      <p:bldP spid="10" grpId="0"/>
      <p:bldP spid="11" grpId="0"/>
      <p:bldP spid="14" grpId="0"/>
      <p:bldP spid="17" grpId="0"/>
      <p:bldP spid="18" grpId="0"/>
      <p:bldP spid="23" grpId="0"/>
      <p:bldP spid="26" grpId="0"/>
      <p:bldP spid="27" grpId="0"/>
      <p:bldP spid="30" grpId="0"/>
      <p:bldP spid="35" grpId="0"/>
      <p:bldP spid="36" grpId="0"/>
      <p:bldP spid="37" grpId="0"/>
      <p:bldP spid="5" grpId="0"/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-8711" y="1885227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rgbClr val="FF0000"/>
                </a:solidFill>
              </a:rPr>
              <a:t>Hodnota zlomku se nezmění, vynásobíme-li čitatele</a:t>
            </a:r>
            <a:br>
              <a:rPr lang="cs-CZ" altLang="cs-CZ" sz="2800" b="1" dirty="0" smtClean="0">
                <a:solidFill>
                  <a:srgbClr val="FF0000"/>
                </a:solidFill>
              </a:rPr>
            </a:br>
            <a:r>
              <a:rPr lang="cs-CZ" altLang="cs-CZ" sz="2800" b="1" dirty="0" smtClean="0">
                <a:solidFill>
                  <a:srgbClr val="FF0000"/>
                </a:solidFill>
              </a:rPr>
              <a:t> i jmenovatele stejným číslem, různým od nuly.</a:t>
            </a:r>
            <a:endParaRPr lang="cs-CZ" sz="4000" dirty="0"/>
          </a:p>
        </p:txBody>
      </p:sp>
      <p:sp>
        <p:nvSpPr>
          <p:cNvPr id="3" name="Nadpis 5"/>
          <p:cNvSpPr txBox="1">
            <a:spLocks/>
          </p:cNvSpPr>
          <p:nvPr/>
        </p:nvSpPr>
        <p:spPr>
          <a:xfrm>
            <a:off x="856006" y="512222"/>
            <a:ext cx="7793037" cy="90055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Rozšiřování zlomků</a:t>
            </a:r>
            <a:endParaRPr lang="cs-CZ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117897" y="3720975"/>
                <a:ext cx="8908208" cy="1814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897" y="3720975"/>
                <a:ext cx="8908208" cy="181459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ahnutá šipka dolů 12"/>
          <p:cNvSpPr/>
          <p:nvPr/>
        </p:nvSpPr>
        <p:spPr bwMode="auto">
          <a:xfrm>
            <a:off x="467544" y="3284968"/>
            <a:ext cx="1548000" cy="360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Zahnutá šipka dolů 13"/>
          <p:cNvSpPr/>
          <p:nvPr/>
        </p:nvSpPr>
        <p:spPr bwMode="auto">
          <a:xfrm>
            <a:off x="467544" y="3248968"/>
            <a:ext cx="2880000" cy="432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Zahnutá šipka dolů 14"/>
          <p:cNvSpPr/>
          <p:nvPr/>
        </p:nvSpPr>
        <p:spPr bwMode="auto">
          <a:xfrm>
            <a:off x="468000" y="3212968"/>
            <a:ext cx="4500000" cy="504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Zahnutá šipka dolů 15"/>
          <p:cNvSpPr/>
          <p:nvPr/>
        </p:nvSpPr>
        <p:spPr bwMode="auto">
          <a:xfrm>
            <a:off x="468000" y="3176968"/>
            <a:ext cx="6120000" cy="576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Zahnutá šipka dolů 16"/>
          <p:cNvSpPr/>
          <p:nvPr/>
        </p:nvSpPr>
        <p:spPr bwMode="auto">
          <a:xfrm>
            <a:off x="468000" y="3140968"/>
            <a:ext cx="7920000" cy="648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Zahnutá šipka dolů 17"/>
          <p:cNvSpPr/>
          <p:nvPr/>
        </p:nvSpPr>
        <p:spPr bwMode="auto">
          <a:xfrm flipV="1">
            <a:off x="467544" y="5804968"/>
            <a:ext cx="7920000" cy="648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Zahnutá šipka dolů 18"/>
          <p:cNvSpPr/>
          <p:nvPr/>
        </p:nvSpPr>
        <p:spPr bwMode="auto">
          <a:xfrm flipV="1">
            <a:off x="467544" y="5732968"/>
            <a:ext cx="6120680" cy="576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Zahnutá šipka dolů 19"/>
          <p:cNvSpPr/>
          <p:nvPr/>
        </p:nvSpPr>
        <p:spPr bwMode="auto">
          <a:xfrm flipV="1">
            <a:off x="468000" y="5696968"/>
            <a:ext cx="4500000" cy="504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Zahnutá šipka dolů 20"/>
          <p:cNvSpPr/>
          <p:nvPr/>
        </p:nvSpPr>
        <p:spPr bwMode="auto">
          <a:xfrm flipV="1">
            <a:off x="468000" y="5659747"/>
            <a:ext cx="2880000" cy="432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Zahnutá šipka dolů 21"/>
          <p:cNvSpPr/>
          <p:nvPr/>
        </p:nvSpPr>
        <p:spPr bwMode="auto">
          <a:xfrm flipV="1">
            <a:off x="467544" y="5669456"/>
            <a:ext cx="1548000" cy="360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Zahnutá šipka dolů 22"/>
          <p:cNvSpPr/>
          <p:nvPr/>
        </p:nvSpPr>
        <p:spPr bwMode="auto">
          <a:xfrm flipV="1">
            <a:off x="1908000" y="5624968"/>
            <a:ext cx="2880000" cy="432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Zahnutá šipka dolů 23"/>
          <p:cNvSpPr/>
          <p:nvPr/>
        </p:nvSpPr>
        <p:spPr bwMode="auto">
          <a:xfrm>
            <a:off x="1908000" y="3284968"/>
            <a:ext cx="2880000" cy="432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429968" y="6137587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∙4</a:t>
            </a:r>
            <a:endParaRPr lang="cs-CZ" sz="32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043608" y="2772217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∙2</a:t>
            </a:r>
            <a:endParaRPr lang="cs-CZ" sz="32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856006" y="6021288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∙2</a:t>
            </a:r>
            <a:endParaRPr lang="cs-CZ" sz="32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722545" y="2731485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∙3</a:t>
            </a:r>
            <a:endParaRPr lang="cs-CZ" sz="32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1755666" y="6068753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∙3</a:t>
            </a:r>
            <a:endParaRPr lang="cs-CZ" sz="32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2483608" y="2731251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∙4</a:t>
            </a:r>
            <a:endParaRPr lang="cs-CZ" sz="32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3378564" y="2688408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∙5</a:t>
            </a:r>
            <a:endParaRPr lang="cs-CZ" sz="32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3666596" y="6236968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∙5</a:t>
            </a:r>
            <a:endParaRPr lang="cs-CZ" sz="32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087994" y="2688407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∙6</a:t>
            </a:r>
            <a:endParaRPr lang="cs-CZ" sz="32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139512" y="6344968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∙6</a:t>
            </a:r>
            <a:endParaRPr lang="cs-CZ" sz="32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2987824" y="2704580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∙2</a:t>
            </a:r>
            <a:endParaRPr lang="cs-CZ" sz="32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3131840" y="6127154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∙2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396750169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5" grpId="2"/>
      <p:bldP spid="36" grpId="0"/>
      <p:bldP spid="3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-8711" y="1885227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rgbClr val="FF0000"/>
                </a:solidFill>
              </a:rPr>
              <a:t>Hodnota zlomku se nezmění, vydělíme-li čitatele</a:t>
            </a:r>
            <a:br>
              <a:rPr lang="cs-CZ" altLang="cs-CZ" sz="2800" b="1" dirty="0" smtClean="0">
                <a:solidFill>
                  <a:srgbClr val="FF0000"/>
                </a:solidFill>
              </a:rPr>
            </a:br>
            <a:r>
              <a:rPr lang="cs-CZ" altLang="cs-CZ" sz="2800" b="1" dirty="0" smtClean="0">
                <a:solidFill>
                  <a:srgbClr val="FF0000"/>
                </a:solidFill>
              </a:rPr>
              <a:t> i jmenovatele stejným číslem, různým od nuly.</a:t>
            </a:r>
            <a:endParaRPr lang="cs-CZ" sz="4000" dirty="0"/>
          </a:p>
        </p:txBody>
      </p:sp>
      <p:sp>
        <p:nvSpPr>
          <p:cNvPr id="3" name="Nadpis 5"/>
          <p:cNvSpPr txBox="1">
            <a:spLocks/>
          </p:cNvSpPr>
          <p:nvPr/>
        </p:nvSpPr>
        <p:spPr>
          <a:xfrm>
            <a:off x="856006" y="512222"/>
            <a:ext cx="7793037" cy="90055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Krácení zlomků</a:t>
            </a:r>
            <a:endParaRPr lang="cs-CZ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56280" y="3720975"/>
                <a:ext cx="8908208" cy="17537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80" y="3720975"/>
                <a:ext cx="8908208" cy="175375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Zahnutá šipka dolů 14"/>
          <p:cNvSpPr/>
          <p:nvPr/>
        </p:nvSpPr>
        <p:spPr bwMode="auto">
          <a:xfrm>
            <a:off x="468000" y="3212968"/>
            <a:ext cx="5256128" cy="504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Zahnutá šipka dolů 15"/>
          <p:cNvSpPr/>
          <p:nvPr/>
        </p:nvSpPr>
        <p:spPr bwMode="auto">
          <a:xfrm>
            <a:off x="468000" y="3176968"/>
            <a:ext cx="6768296" cy="576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Zahnutá šipka dolů 16"/>
          <p:cNvSpPr/>
          <p:nvPr/>
        </p:nvSpPr>
        <p:spPr bwMode="auto">
          <a:xfrm>
            <a:off x="468000" y="3140968"/>
            <a:ext cx="8181042" cy="648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Zahnutá šipka dolů 17"/>
          <p:cNvSpPr/>
          <p:nvPr/>
        </p:nvSpPr>
        <p:spPr bwMode="auto">
          <a:xfrm flipV="1">
            <a:off x="467543" y="5804968"/>
            <a:ext cx="8181499" cy="648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Zahnutá šipka dolů 18"/>
          <p:cNvSpPr/>
          <p:nvPr/>
        </p:nvSpPr>
        <p:spPr bwMode="auto">
          <a:xfrm flipV="1">
            <a:off x="467543" y="5732968"/>
            <a:ext cx="6768753" cy="576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Zahnutá šipka dolů 19"/>
          <p:cNvSpPr/>
          <p:nvPr/>
        </p:nvSpPr>
        <p:spPr bwMode="auto">
          <a:xfrm flipV="1">
            <a:off x="468000" y="5696968"/>
            <a:ext cx="5256128" cy="504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Zahnutá šipka dolů 22"/>
          <p:cNvSpPr/>
          <p:nvPr/>
        </p:nvSpPr>
        <p:spPr bwMode="auto">
          <a:xfrm flipV="1">
            <a:off x="4351496" y="5577282"/>
            <a:ext cx="2880000" cy="432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Zahnutá šipka dolů 23"/>
          <p:cNvSpPr/>
          <p:nvPr/>
        </p:nvSpPr>
        <p:spPr bwMode="auto">
          <a:xfrm>
            <a:off x="4283091" y="3338968"/>
            <a:ext cx="2880000" cy="432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429968" y="6137587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:2</a:t>
            </a:r>
            <a:endParaRPr lang="cs-CZ" sz="32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2483608" y="2731251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:2</a:t>
            </a:r>
            <a:endParaRPr lang="cs-CZ" sz="32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3682315" y="266161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:3</a:t>
            </a:r>
            <a:endParaRPr lang="cs-CZ" sz="32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3666596" y="6236968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:3</a:t>
            </a:r>
            <a:endParaRPr lang="cs-CZ" sz="32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087994" y="2688407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:6</a:t>
            </a:r>
            <a:endParaRPr lang="cs-CZ" sz="32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139512" y="6344968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/>
              <a:t>:</a:t>
            </a:r>
            <a:r>
              <a:rPr lang="cs-CZ" sz="3200" b="1" dirty="0" smtClean="0"/>
              <a:t>6</a:t>
            </a:r>
            <a:endParaRPr lang="cs-CZ" sz="32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435059" y="275545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:2</a:t>
            </a:r>
            <a:endParaRPr lang="cs-CZ" sz="32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5448564" y="6018732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:2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2256303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3" grpId="0" animBg="1"/>
      <p:bldP spid="23" grpId="1" animBg="1"/>
      <p:bldP spid="24" grpId="0" animBg="1"/>
      <p:bldP spid="24" grpId="1" animBg="1"/>
      <p:bldP spid="25" grpId="0"/>
      <p:bldP spid="25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5" grpId="2"/>
      <p:bldP spid="36" grpId="0"/>
      <p:bldP spid="3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008112" y="1700808"/>
            <a:ext cx="8028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Upravte zlomky do základního tvaru:</a:t>
            </a:r>
            <a:endParaRPr lang="cs-CZ" sz="3200" b="1" dirty="0"/>
          </a:p>
        </p:txBody>
      </p:sp>
      <p:sp>
        <p:nvSpPr>
          <p:cNvPr id="3" name="Nadpis 5"/>
          <p:cNvSpPr txBox="1">
            <a:spLocks/>
          </p:cNvSpPr>
          <p:nvPr/>
        </p:nvSpPr>
        <p:spPr>
          <a:xfrm>
            <a:off x="539552" y="476672"/>
            <a:ext cx="7793037" cy="86476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Krácení zlomků</a:t>
            </a:r>
            <a:endParaRPr lang="cs-CZ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89646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896463" cy="81823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89646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896463" cy="81823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89646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𝟑𝟔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896463" cy="81823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896464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896464" cy="8066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89646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896463" cy="81823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89646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𝟐𝟔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𝟑𝟗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896463" cy="81823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11126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𝟏𝟐𝟎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𝟐𝟏𝟎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111266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89646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𝟗𝟗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896463" cy="81823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8279999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99" y="360000"/>
                <a:ext cx="314189" cy="80945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8279998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98" y="360000"/>
                <a:ext cx="314189" cy="80945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174715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0" y="1908121"/>
            <a:ext cx="9036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Doplňte chybějící čísla, aby platila rovnost:</a:t>
            </a:r>
            <a:endParaRPr lang="cs-CZ" sz="3200" b="1" dirty="0"/>
          </a:p>
        </p:txBody>
      </p:sp>
      <p:sp>
        <p:nvSpPr>
          <p:cNvPr id="3" name="Nadpis 5"/>
          <p:cNvSpPr txBox="1">
            <a:spLocks/>
          </p:cNvSpPr>
          <p:nvPr/>
        </p:nvSpPr>
        <p:spPr>
          <a:xfrm>
            <a:off x="323528" y="227249"/>
            <a:ext cx="7793037" cy="86476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Rozšiřování a krácení zlomků</a:t>
            </a:r>
            <a:endParaRPr lang="cs-CZ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326453" cy="846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/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326453" cy="84664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211036" cy="846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/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211036" cy="84664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326452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/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𝟒𝟗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326452" cy="8066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211036" cy="846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/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211036" cy="84664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1211036" cy="8468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/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1211036" cy="84683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211036" cy="8468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/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𝟒𝟖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211036" cy="84683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54125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/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541256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326452" cy="846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/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326452" cy="84664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8280000" y="360000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43088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8280000" y="360000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43088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8280000" y="360000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43088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828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𝟏𝟔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528991" cy="430887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8279997" y="359999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𝟒𝟎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97" y="359999"/>
                <a:ext cx="528991" cy="43088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828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𝟑𝟐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528991" cy="43088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8280000" y="360000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43088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8279999" y="359999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99" y="359999"/>
                <a:ext cx="314189" cy="43088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259909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1373</TotalTime>
  <Words>4897</Words>
  <Application>Microsoft Office PowerPoint</Application>
  <PresentationFormat>Předvádění na obrazovce (4:3)</PresentationFormat>
  <Paragraphs>1028</Paragraphs>
  <Slides>54</Slides>
  <Notes>29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54</vt:i4>
      </vt:variant>
    </vt:vector>
  </HeadingPairs>
  <TitlesOfParts>
    <vt:vector size="56" baseType="lpstr">
      <vt:lpstr>Prezentace školení zaměstnanců</vt:lpstr>
      <vt:lpstr>Rovnice</vt:lpstr>
      <vt:lpstr>Zlomky - opakování</vt:lpstr>
      <vt:lpstr>Zlomky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Zlomky a smíšená čísla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Zlomky a desetinná čísla</vt:lpstr>
      <vt:lpstr>Zlomky a desetinná čísla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205</cp:revision>
  <dcterms:created xsi:type="dcterms:W3CDTF">2012-01-02T08:14:14Z</dcterms:created>
  <dcterms:modified xsi:type="dcterms:W3CDTF">2020-10-11T09:32:35Z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