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84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414" r:id="rId14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FFFF66"/>
    <a:srgbClr val="00CC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9" autoAdjust="0"/>
    <p:restoredTop sz="94600" autoAdjust="0"/>
  </p:normalViewPr>
  <p:slideViewPr>
    <p:cSldViewPr snapToObjects="1">
      <p:cViewPr varScale="1">
        <p:scale>
          <a:sx n="97" d="100"/>
          <a:sy n="97" d="100"/>
        </p:scale>
        <p:origin x="-144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Relationship Id="rId14" Type="http://schemas.openxmlformats.org/officeDocument/2006/relationships/image" Target="../media/image8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0.png"/><Relationship Id="rId13" Type="http://schemas.openxmlformats.org/officeDocument/2006/relationships/image" Target="../media/image104.png"/><Relationship Id="rId18" Type="http://schemas.openxmlformats.org/officeDocument/2006/relationships/image" Target="../media/image109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12" Type="http://schemas.openxmlformats.org/officeDocument/2006/relationships/image" Target="../media/image103.png"/><Relationship Id="rId17" Type="http://schemas.openxmlformats.org/officeDocument/2006/relationships/image" Target="../media/image108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2.png"/><Relationship Id="rId5" Type="http://schemas.openxmlformats.org/officeDocument/2006/relationships/image" Target="../media/image97.png"/><Relationship Id="rId15" Type="http://schemas.openxmlformats.org/officeDocument/2006/relationships/image" Target="../media/image106.png"/><Relationship Id="rId10" Type="http://schemas.openxmlformats.org/officeDocument/2006/relationships/image" Target="../media/image101.png"/><Relationship Id="rId19" Type="http://schemas.openxmlformats.org/officeDocument/2006/relationships/image" Target="../media/image110.png"/><Relationship Id="rId4" Type="http://schemas.openxmlformats.org/officeDocument/2006/relationships/image" Target="../media/image96.png"/><Relationship Id="rId9" Type="http://schemas.openxmlformats.org/officeDocument/2006/relationships/image" Target="../media/image100.png"/><Relationship Id="rId14" Type="http://schemas.openxmlformats.org/officeDocument/2006/relationships/image" Target="../media/image10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26" Type="http://schemas.openxmlformats.org/officeDocument/2006/relationships/image" Target="../media/image48.png"/><Relationship Id="rId3" Type="http://schemas.openxmlformats.org/officeDocument/2006/relationships/image" Target="../media/image2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5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24" Type="http://schemas.openxmlformats.org/officeDocument/2006/relationships/image" Target="../media/image46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23" Type="http://schemas.openxmlformats.org/officeDocument/2006/relationships/image" Target="../media/image45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Relationship Id="rId22" Type="http://schemas.openxmlformats.org/officeDocument/2006/relationships/image" Target="../media/image44.png"/><Relationship Id="rId27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18" Type="http://schemas.openxmlformats.org/officeDocument/2006/relationships/image" Target="../media/image65.png"/><Relationship Id="rId26" Type="http://schemas.openxmlformats.org/officeDocument/2006/relationships/image" Target="../media/image72.png"/><Relationship Id="rId3" Type="http://schemas.openxmlformats.org/officeDocument/2006/relationships/image" Target="../media/image50.png"/><Relationship Id="rId21" Type="http://schemas.openxmlformats.org/officeDocument/2006/relationships/image" Target="../media/image68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5" Type="http://schemas.openxmlformats.org/officeDocument/2006/relationships/image" Target="../media/image71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24" Type="http://schemas.openxmlformats.org/officeDocument/2006/relationships/image" Target="../media/image70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23" Type="http://schemas.openxmlformats.org/officeDocument/2006/relationships/image" Target="../media/image69.png"/><Relationship Id="rId28" Type="http://schemas.openxmlformats.org/officeDocument/2006/relationships/image" Target="../media/image74.png"/><Relationship Id="rId10" Type="http://schemas.openxmlformats.org/officeDocument/2006/relationships/image" Target="../media/image57.png"/><Relationship Id="rId19" Type="http://schemas.openxmlformats.org/officeDocument/2006/relationships/image" Target="../media/image66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Relationship Id="rId22" Type="http://schemas.openxmlformats.org/officeDocument/2006/relationships/image" Target="../media/image45.png"/><Relationship Id="rId27" Type="http://schemas.openxmlformats.org/officeDocument/2006/relationships/image" Target="../media/image7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915566"/>
            <a:ext cx="8153400" cy="1224136"/>
          </a:xfrm>
        </p:spPr>
        <p:txBody>
          <a:bodyPr/>
          <a:lstStyle/>
          <a:p>
            <a:pPr algn="ctr"/>
            <a:r>
              <a:rPr lang="cs-CZ" dirty="0" smtClean="0"/>
              <a:t>Lineární rovnice – 7. část</a:t>
            </a:r>
            <a:br>
              <a:rPr lang="cs-CZ" dirty="0" smtClean="0"/>
            </a:br>
            <a:r>
              <a:rPr lang="cs-CZ" sz="2800" b="1" dirty="0" smtClean="0"/>
              <a:t>Slovní úlohy</a:t>
            </a:r>
            <a:endParaRPr lang="cs-CZ" sz="28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  <a:p>
            <a:pPr algn="ctr"/>
            <a:r>
              <a:rPr lang="cs-CZ" b="1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Úlohy o společné práci.</a:t>
            </a:r>
            <a:endParaRPr lang="cs-CZ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476000"/>
            <a:ext cx="914400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7. Mistr s učněm mají vykonat určitou práci. Mistr by ji sám dokončil za 6 dní, učeň za 10 dní. Za kolik dní ji skončí společně? </a:t>
            </a:r>
            <a:r>
              <a:rPr lang="cs-CZ" sz="800" b="1" dirty="0" smtClean="0">
                <a:latin typeface="Arial" pitchFamily="34" charset="0"/>
                <a:cs typeface="Arial" pitchFamily="34" charset="0"/>
              </a:rPr>
              <a:t>364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980000"/>
            <a:ext cx="349188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Společně ………………… x dní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2232000"/>
            <a:ext cx="3690169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Celá práce ………...…..… 1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2484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Mistr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………………..…..…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6 dní</a:t>
            </a: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0" y="4464000"/>
            <a:ext cx="442798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>
                <a:off x="7020000" y="2160000"/>
                <a:ext cx="1363588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𝟏𝟎</m:t>
                          </m:r>
                        </m:den>
                      </m:f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0000" y="2160000"/>
                <a:ext cx="1363588" cy="288032"/>
              </a:xfrm>
              <a:prstGeom prst="rect">
                <a:avLst/>
              </a:prstGeom>
              <a:blipFill rotWithShape="1">
                <a:blip r:embed="rId3"/>
                <a:stretch>
                  <a:fillRect t="-22917" b="-50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6910395" y="2591984"/>
                <a:ext cx="1676013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𝟑𝟎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10395" y="2591984"/>
                <a:ext cx="1676013" cy="288032"/>
              </a:xfrm>
              <a:prstGeom prst="rect">
                <a:avLst/>
              </a:prstGeom>
              <a:blipFill rotWithShape="1">
                <a:blip r:embed="rId4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7560000" y="2880000"/>
                <a:ext cx="1238359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𝟕𝟓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2880000"/>
                <a:ext cx="1238359" cy="288032"/>
              </a:xfrm>
              <a:prstGeom prst="rect">
                <a:avLst/>
              </a:prstGeom>
              <a:blipFill rotWithShape="1">
                <a:blip r:embed="rId5"/>
                <a:stretch>
                  <a:fillRect b="-2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7462025" y="3168032"/>
            <a:ext cx="117817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>
                <a:off x="5292000" y="3708000"/>
                <a:ext cx="809823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4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1400" b="1" i="1" dirty="0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400" b="1" i="1" dirty="0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sz="1400" b="1" i="1" dirty="0" smtClean="0">
                              <a:latin typeface="Cambria Math"/>
                              <a:cs typeface="Arial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sz="1400" b="1" i="1" dirty="0" smtClean="0">
                          <a:latin typeface="Cambria Math"/>
                          <a:cs typeface="Arial" pitchFamily="34" charset="0"/>
                        </a:rPr>
                        <m:t>  </m:t>
                      </m:r>
                    </m:oMath>
                  </m:oMathPara>
                </a14:m>
                <a:endParaRPr lang="cs-CZ" sz="1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92000" y="3708000"/>
                <a:ext cx="809823" cy="288032"/>
              </a:xfrm>
              <a:prstGeom prst="rect">
                <a:avLst/>
              </a:prstGeom>
              <a:blipFill rotWithShape="1">
                <a:blip r:embed="rId6"/>
                <a:stretch>
                  <a:fillRect t="-20833" b="-375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>
                <a:spLocks noChangeArrowheads="1"/>
              </p:cNvSpPr>
              <p:nvPr/>
            </p:nvSpPr>
            <p:spPr bwMode="auto">
              <a:xfrm>
                <a:off x="4185405" y="3708000"/>
                <a:ext cx="1358795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  <m:t>,</m:t>
                          </m:r>
                          <m: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  <m:t>𝟕𝟓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  <m:t>𝟑𝟕𝟓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  <m:t>𝟔𝟎𝟎</m:t>
                          </m:r>
                        </m:den>
                      </m:f>
                    </m:oMath>
                  </m:oMathPara>
                </a14:m>
                <a:endParaRPr lang="cs-CZ" sz="1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85405" y="3708000"/>
                <a:ext cx="1358795" cy="288032"/>
              </a:xfrm>
              <a:prstGeom prst="rect">
                <a:avLst/>
              </a:prstGeom>
              <a:blipFill rotWithShape="1">
                <a:blip r:embed="rId7"/>
                <a:stretch>
                  <a:fillRect t="-20833" b="-375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4212000" y="4104000"/>
                <a:ext cx="151200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400" b="1" i="1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  <m:r>
                            <a:rPr lang="cs-CZ" sz="1400" b="1" i="1">
                              <a:latin typeface="Cambria Math"/>
                              <a:cs typeface="Arial" pitchFamily="34" charset="0"/>
                            </a:rPr>
                            <m:t>,</m:t>
                          </m:r>
                          <m:r>
                            <a:rPr lang="cs-CZ" sz="1400" b="1" i="1">
                              <a:latin typeface="Cambria Math"/>
                              <a:cs typeface="Arial" pitchFamily="34" charset="0"/>
                            </a:rPr>
                            <m:t>𝟕𝟓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  <m:t>𝟏𝟎</m:t>
                          </m:r>
                        </m:den>
                      </m:f>
                      <m:r>
                        <a:rPr lang="cs-CZ" sz="14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14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400" b="1" i="1">
                              <a:latin typeface="Cambria Math"/>
                              <a:cs typeface="Arial" pitchFamily="34" charset="0"/>
                            </a:rPr>
                            <m:t>𝟑𝟕𝟓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  <m:t>𝟏𝟎</m:t>
                          </m:r>
                          <m:r>
                            <a:rPr lang="cs-CZ" sz="1400" b="1" i="1">
                              <a:latin typeface="Cambria Math"/>
                              <a:cs typeface="Arial" pitchFamily="34" charset="0"/>
                            </a:rPr>
                            <m:t>𝟎𝟎</m:t>
                          </m:r>
                        </m:den>
                      </m:f>
                    </m:oMath>
                  </m:oMathPara>
                </a14:m>
                <a:endParaRPr lang="cs-CZ" sz="1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12000" y="4104000"/>
                <a:ext cx="1512000" cy="288032"/>
              </a:xfrm>
              <a:prstGeom prst="rect">
                <a:avLst/>
              </a:prstGeom>
              <a:blipFill rotWithShape="1">
                <a:blip r:embed="rId8"/>
                <a:stretch>
                  <a:fillRect t="-21277" b="-4042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Přímá spojnice 22"/>
          <p:cNvCxnSpPr/>
          <p:nvPr/>
        </p:nvCxnSpPr>
        <p:spPr bwMode="auto">
          <a:xfrm>
            <a:off x="5580000" y="446400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>
                <a:off x="5400000" y="4104000"/>
                <a:ext cx="64800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  <a:cs typeface="Arial" pitchFamily="34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1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4104000"/>
                <a:ext cx="648000" cy="288032"/>
              </a:xfrm>
              <a:prstGeom prst="rect">
                <a:avLst/>
              </a:prstGeom>
              <a:blipFill rotWithShape="1">
                <a:blip r:embed="rId9"/>
                <a:stretch>
                  <a:fillRect t="-19149" b="-3829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5508000" y="363600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4572000"/>
            <a:ext cx="5721557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Mistr s učněm vykonají práci za 3 a tři čtvrtiny dne. 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5544200" y="405720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2736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Učeň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…………………….…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10 dní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"/>
              <p:cNvSpPr>
                <a:spLocks noChangeArrowheads="1"/>
              </p:cNvSpPr>
              <p:nvPr/>
            </p:nvSpPr>
            <p:spPr bwMode="auto">
              <a:xfrm>
                <a:off x="0" y="3024000"/>
                <a:ext cx="4355976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Mistr za 1 den …………...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 (z celé práce)</a:t>
                </a:r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024000"/>
                <a:ext cx="4355976" cy="288032"/>
              </a:xfrm>
              <a:prstGeom prst="rect">
                <a:avLst/>
              </a:prstGeom>
              <a:blipFill rotWithShape="1">
                <a:blip r:embed="rId10"/>
                <a:stretch>
                  <a:fillRect l="-839" t="-19149" b="-3829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>
                <a:spLocks noChangeArrowheads="1"/>
              </p:cNvSpPr>
              <p:nvPr/>
            </p:nvSpPr>
            <p:spPr bwMode="auto">
              <a:xfrm>
                <a:off x="0" y="3384000"/>
                <a:ext cx="457200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Učeň za 1 den …………...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 (z celé práce)</a:t>
                </a:r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384000"/>
                <a:ext cx="4572000" cy="288032"/>
              </a:xfrm>
              <a:prstGeom prst="rect">
                <a:avLst/>
              </a:prstGeom>
              <a:blipFill rotWithShape="1">
                <a:blip r:embed="rId11"/>
                <a:stretch>
                  <a:fillRect l="-800" t="-17021" b="-4042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"/>
              <p:cNvSpPr>
                <a:spLocks noChangeArrowheads="1"/>
              </p:cNvSpPr>
              <p:nvPr/>
            </p:nvSpPr>
            <p:spPr bwMode="auto">
              <a:xfrm>
                <a:off x="2570" y="3744000"/>
                <a:ext cx="4425413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Mistr za x dní ……………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𝒙</m:t>
                        </m:r>
                      </m:num>
                      <m:den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 (z celé práce)</a:t>
                </a:r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70" y="3744000"/>
                <a:ext cx="4425413" cy="288032"/>
              </a:xfrm>
              <a:prstGeom prst="rect">
                <a:avLst/>
              </a:prstGeom>
              <a:blipFill rotWithShape="1">
                <a:blip r:embed="rId12"/>
                <a:stretch>
                  <a:fillRect l="-826" t="-21277" b="-36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"/>
              <p:cNvSpPr>
                <a:spLocks noChangeArrowheads="1"/>
              </p:cNvSpPr>
              <p:nvPr/>
            </p:nvSpPr>
            <p:spPr bwMode="auto">
              <a:xfrm>
                <a:off x="-1" y="4104000"/>
                <a:ext cx="4427983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Učeň za x dní ……………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𝒙</m:t>
                        </m:r>
                      </m:num>
                      <m:den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 (z celé práce)</a:t>
                </a:r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104000"/>
                <a:ext cx="4427983" cy="288032"/>
              </a:xfrm>
              <a:prstGeom prst="rect">
                <a:avLst/>
              </a:prstGeom>
              <a:blipFill rotWithShape="1">
                <a:blip r:embed="rId13"/>
                <a:stretch>
                  <a:fillRect l="-826" t="-21277" b="-36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"/>
              <p:cNvSpPr>
                <a:spLocks noChangeArrowheads="1"/>
              </p:cNvSpPr>
              <p:nvPr/>
            </p:nvSpPr>
            <p:spPr bwMode="auto">
              <a:xfrm>
                <a:off x="5346353" y="3329467"/>
                <a:ext cx="809823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4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cs-CZ" sz="1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46353" y="3329467"/>
                <a:ext cx="809823" cy="2880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36121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00"/>
                            </p:stCondLst>
                            <p:childTnLst>
                              <p:par>
                                <p:cTn id="1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500"/>
                            </p:stCondLst>
                            <p:childTnLst>
                              <p:par>
                                <p:cTn id="1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4" grpId="1"/>
      <p:bldP spid="5" grpId="0"/>
      <p:bldP spid="5" grpId="1"/>
      <p:bldP spid="6" grpId="0"/>
      <p:bldP spid="8" grpId="0"/>
      <p:bldP spid="9" grpId="0"/>
      <p:bldP spid="9" grpId="1"/>
      <p:bldP spid="10" grpId="0"/>
      <p:bldP spid="13" grpId="0"/>
      <p:bldP spid="13" grpId="1"/>
      <p:bldP spid="14" grpId="0"/>
      <p:bldP spid="15" grpId="0"/>
      <p:bldP spid="16" grpId="0"/>
      <p:bldP spid="18" grpId="0"/>
      <p:bldP spid="19" grpId="0"/>
      <p:bldP spid="20" grpId="0"/>
      <p:bldP spid="20" grpId="1"/>
      <p:bldP spid="22" grpId="0"/>
      <p:bldP spid="24" grpId="0"/>
      <p:bldP spid="25" grpId="0"/>
      <p:bldP spid="25" grpId="1"/>
      <p:bldP spid="28" grpId="0"/>
      <p:bldP spid="30" grpId="0"/>
      <p:bldP spid="31" grpId="0"/>
      <p:bldP spid="32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  <a:p>
            <a:pPr algn="ctr"/>
            <a:r>
              <a:rPr lang="cs-CZ" b="1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Úlohy o směsích (např. lacinější a dražší zboží).</a:t>
            </a:r>
            <a:endParaRPr lang="cs-CZ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512000"/>
            <a:ext cx="914400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8. K výplatě částky 5 100 Kč potřebovala pokladní 15 bankovek (pětistovky a dvoustovky). Jak částku vyplatila? </a:t>
            </a:r>
            <a:r>
              <a:rPr lang="cs-CZ" sz="800" b="1" dirty="0" smtClean="0">
                <a:latin typeface="Arial" pitchFamily="34" charset="0"/>
                <a:cs typeface="Arial" pitchFamily="34" charset="0"/>
              </a:rPr>
              <a:t>252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052000"/>
            <a:ext cx="349188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Počet dvoustovek …… x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2304000"/>
            <a:ext cx="3690169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Počet pětistovek .……. 15 – x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2808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Cena dvoustovek ……. 200 ∙ x </a:t>
            </a: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0" y="3636000"/>
            <a:ext cx="3995936" cy="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>
                <a:off x="108000" y="3672000"/>
                <a:ext cx="372616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𝟐𝟎𝟎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𝟓𝟎𝟎</m:t>
                      </m:r>
                      <m:d>
                        <m:d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𝟏𝟓</m:t>
                          </m:r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e>
                      </m:d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𝟓𝟏𝟎𝟎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0" y="3672000"/>
                <a:ext cx="3726160" cy="288032"/>
              </a:xfrm>
              <a:prstGeom prst="rect">
                <a:avLst/>
              </a:prstGeom>
              <a:blipFill rotWithShape="1">
                <a:blip r:embed="rId3"/>
                <a:stretch>
                  <a:fillRect b="-2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1440000" y="4248000"/>
                <a:ext cx="1901908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𝟑𝟎𝟎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𝟒𝟎𝟎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4248000"/>
                <a:ext cx="1901908" cy="288032"/>
              </a:xfrm>
              <a:prstGeom prst="rect">
                <a:avLst/>
              </a:prstGeom>
              <a:blipFill rotWithShape="1">
                <a:blip r:embed="rId4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1980000" y="4536000"/>
                <a:ext cx="953852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𝟖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0000" y="4536000"/>
                <a:ext cx="953852" cy="288032"/>
              </a:xfrm>
              <a:prstGeom prst="rect">
                <a:avLst/>
              </a:prstGeom>
              <a:blipFill rotWithShape="1">
                <a:blip r:embed="rId5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1926836" y="4803998"/>
            <a:ext cx="8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5391702" y="2052000"/>
            <a:ext cx="809823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8  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4545445" y="2304000"/>
            <a:ext cx="1970771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15 – 8 = 7 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4509445" y="2808000"/>
            <a:ext cx="1908104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200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8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=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1 600</a:t>
            </a:r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5499445" y="255600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5436000" y="3348000"/>
            <a:ext cx="109336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=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5 100</a:t>
            </a:r>
            <a:endParaRPr lang="cs-CZ" sz="1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5499445" y="3084522"/>
            <a:ext cx="71982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5530830" y="3600000"/>
            <a:ext cx="7530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4803998"/>
            <a:ext cx="889248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K výplatě částky je třeba 8 dvoustovek a 7 pětistovek.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5481445" y="230400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3060000"/>
            <a:ext cx="413995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Cena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pětistovek …..…. 500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(15 – x) </a:t>
            </a:r>
            <a:endParaRPr lang="cs-CZ" sz="1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0" y="2556000"/>
            <a:ext cx="3690169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Počet bankovek ...…… 15</a:t>
            </a: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0" y="3348000"/>
            <a:ext cx="413995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Cena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celkem ……....…. 5 100</a:t>
            </a:r>
            <a:endParaRPr lang="cs-CZ" sz="17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"/>
              <p:cNvSpPr>
                <a:spLocks noChangeArrowheads="1"/>
              </p:cNvSpPr>
              <p:nvPr/>
            </p:nvSpPr>
            <p:spPr bwMode="auto">
              <a:xfrm>
                <a:off x="0" y="3960032"/>
                <a:ext cx="3660028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𝟐𝟎𝟎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𝟕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𝟓𝟎𝟎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𝟓𝟎𝟎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𝟏𝟎𝟎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960032"/>
                <a:ext cx="3660028" cy="288032"/>
              </a:xfrm>
              <a:prstGeom prst="rect">
                <a:avLst/>
              </a:prstGeom>
              <a:blipFill rotWithShape="1">
                <a:blip r:embed="rId6"/>
                <a:stretch>
                  <a:fillRect b="-21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5409445" y="2556000"/>
            <a:ext cx="809823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15  </a:t>
            </a:r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481445" y="2801407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888000" y="3060000"/>
            <a:ext cx="259228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500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(15 – 8)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=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3 500</a:t>
            </a:r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5564013" y="3348000"/>
            <a:ext cx="71982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959740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000"/>
                            </p:stCondLst>
                            <p:childTnLst>
                              <p:par>
                                <p:cTn id="1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000"/>
                            </p:stCondLst>
                            <p:childTnLst>
                              <p:par>
                                <p:cTn id="1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000"/>
                            </p:stCondLst>
                            <p:childTnLst>
                              <p:par>
                                <p:cTn id="2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4" grpId="1"/>
      <p:bldP spid="5" grpId="0"/>
      <p:bldP spid="5" grpId="1"/>
      <p:bldP spid="6" grpId="0"/>
      <p:bldP spid="8" grpId="0"/>
      <p:bldP spid="9" grpId="0"/>
      <p:bldP spid="9" grpId="1"/>
      <p:bldP spid="10" grpId="0"/>
      <p:bldP spid="13" grpId="0"/>
      <p:bldP spid="13" grpId="1"/>
      <p:bldP spid="14" grpId="0"/>
      <p:bldP spid="15" grpId="0"/>
      <p:bldP spid="16" grpId="0"/>
      <p:bldP spid="18" grpId="0"/>
      <p:bldP spid="19" grpId="0"/>
      <p:bldP spid="20" grpId="0"/>
      <p:bldP spid="20" grpId="1"/>
      <p:bldP spid="22" grpId="0"/>
      <p:bldP spid="24" grpId="0"/>
      <p:bldP spid="25" grpId="0"/>
      <p:bldP spid="25" grpId="1"/>
      <p:bldP spid="28" grpId="0"/>
      <p:bldP spid="30" grpId="0"/>
      <p:bldP spid="31" grpId="0"/>
      <p:bldP spid="32" grpId="0"/>
      <p:bldP spid="34" grpId="0"/>
      <p:bldP spid="35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  <a:p>
            <a:pPr algn="ctr"/>
            <a:r>
              <a:rPr lang="cs-CZ" b="1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Úlohy o směsích (různě koncentrovaných látek).</a:t>
            </a:r>
            <a:endParaRPr lang="cs-CZ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512000"/>
            <a:ext cx="914400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9. Kolik litrů 80%-</a:t>
            </a:r>
            <a:r>
              <a:rPr lang="cs-CZ" b="1" dirty="0" err="1" smtClean="0">
                <a:latin typeface="Arial" pitchFamily="34" charset="0"/>
                <a:cs typeface="Arial" pitchFamily="34" charset="0"/>
              </a:rPr>
              <a:t>ního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lihu je nutno smíchat se čtyřmi litry 40%-</a:t>
            </a:r>
            <a:r>
              <a:rPr lang="cs-CZ" b="1" dirty="0" err="1" smtClean="0">
                <a:latin typeface="Arial" pitchFamily="34" charset="0"/>
                <a:cs typeface="Arial" pitchFamily="34" charset="0"/>
              </a:rPr>
              <a:t>ního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lihu, abychom dostali líh 70%? </a:t>
            </a:r>
            <a:r>
              <a:rPr lang="cs-CZ" sz="800" b="1" dirty="0" smtClean="0">
                <a:latin typeface="Arial" pitchFamily="34" charset="0"/>
                <a:cs typeface="Arial" pitchFamily="34" charset="0"/>
              </a:rPr>
              <a:t>293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319926"/>
            <a:ext cx="224092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80% líh …… x l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" y="2643926"/>
            <a:ext cx="2390954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40% líh.……. 4 l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340000" y="2319926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Obsah  lihu ……. (0,8 ∙ x) l </a:t>
            </a: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0" y="3276000"/>
            <a:ext cx="5616000" cy="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>
                <a:off x="539800" y="3291926"/>
                <a:ext cx="372616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𝟎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𝟖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𝟎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𝟕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∙(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800" y="3291926"/>
                <a:ext cx="3726160" cy="288032"/>
              </a:xfrm>
              <a:prstGeom prst="rect">
                <a:avLst/>
              </a:prstGeom>
              <a:blipFill rotWithShape="1">
                <a:blip r:embed="rId3"/>
                <a:stretch>
                  <a:fillRect b="-2978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1440000" y="3867926"/>
                <a:ext cx="1901908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0" y="3867926"/>
                <a:ext cx="1901908" cy="288032"/>
              </a:xfrm>
              <a:prstGeom prst="rect">
                <a:avLst/>
              </a:prstGeom>
              <a:blipFill rotWithShape="1">
                <a:blip r:embed="rId4"/>
                <a:stretch>
                  <a:fillRect b="-21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1764000" y="4155926"/>
                <a:ext cx="953852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𝟏𝟐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4000" y="4155926"/>
                <a:ext cx="953852" cy="288032"/>
              </a:xfrm>
              <a:prstGeom prst="rect">
                <a:avLst/>
              </a:prstGeom>
              <a:blipFill rotWithShape="1">
                <a:blip r:embed="rId5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1768614" y="4443958"/>
            <a:ext cx="8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5616000" y="2318400"/>
            <a:ext cx="3527999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Obsah 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vody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…….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0,2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12 = 2,4 </a:t>
            </a:r>
            <a:endParaRPr lang="cs-CZ" sz="1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5616000" y="2642400"/>
            <a:ext cx="3527999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Obsah  vody …….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0,6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4   = 2,4 </a:t>
            </a:r>
            <a:endParaRPr lang="cs-CZ" sz="1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8496000" y="324000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94725" y="4608000"/>
            <a:ext cx="889248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Na 70% směs je třeba 12 litrů 80%-</a:t>
            </a:r>
            <a:r>
              <a:rPr lang="cs-CZ" b="1" dirty="0" err="1" smtClean="0">
                <a:latin typeface="Arial" pitchFamily="34" charset="0"/>
                <a:cs typeface="Arial" pitchFamily="34" charset="0"/>
              </a:rPr>
              <a:t>ního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lihu.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2340000" y="2642400"/>
            <a:ext cx="302408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Obsah  lihu ……. (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0,4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4)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l </a:t>
            </a: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1" y="2967926"/>
            <a:ext cx="240288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70% líh ……. (x + 4) 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"/>
              <p:cNvSpPr>
                <a:spLocks noChangeArrowheads="1"/>
              </p:cNvSpPr>
              <p:nvPr/>
            </p:nvSpPr>
            <p:spPr bwMode="auto">
              <a:xfrm>
                <a:off x="828000" y="3579926"/>
                <a:ext cx="3660028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𝟖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𝟕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𝟖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8000" y="3579926"/>
                <a:ext cx="3660028" cy="288032"/>
              </a:xfrm>
              <a:prstGeom prst="rect">
                <a:avLst/>
              </a:prstGeom>
              <a:blipFill rotWithShape="1">
                <a:blip r:embed="rId6"/>
                <a:stretch>
                  <a:fillRect b="-2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Přímá spojnice 35"/>
          <p:cNvCxnSpPr/>
          <p:nvPr/>
        </p:nvCxnSpPr>
        <p:spPr bwMode="auto">
          <a:xfrm>
            <a:off x="8496000" y="291600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616000" y="2966400"/>
            <a:ext cx="3415554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Obsah  vody …….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0,3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16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=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4,8 </a:t>
            </a:r>
            <a:endParaRPr lang="cs-CZ" sz="1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2340000" y="2966400"/>
            <a:ext cx="413995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Obsah  lihu ……. (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0,7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∙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(x + 4)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l </a:t>
            </a: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5864311" y="3435942"/>
            <a:ext cx="3031376" cy="43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1% je jedna setina z celku, </a:t>
            </a:r>
            <a:br>
              <a:rPr lang="cs-CZ" sz="1700" b="1" dirty="0" smtClean="0">
                <a:latin typeface="Arial" pitchFamily="34" charset="0"/>
                <a:cs typeface="Arial" pitchFamily="34" charset="0"/>
              </a:rPr>
            </a:b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tj. 1% z x je 0,01∙x!</a:t>
            </a:r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5724000" y="3276000"/>
            <a:ext cx="3312000" cy="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5864311" y="3947591"/>
            <a:ext cx="3031376" cy="70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x% líh je vodný roztok </a:t>
            </a:r>
            <a:r>
              <a:rPr lang="cs-CZ" sz="1700" b="1" dirty="0" err="1" smtClean="0">
                <a:latin typeface="Arial" pitchFamily="34" charset="0"/>
                <a:cs typeface="Arial" pitchFamily="34" charset="0"/>
              </a:rPr>
              <a:t>ethanolu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(obsahuje x% </a:t>
            </a:r>
            <a:r>
              <a:rPr lang="cs-CZ" sz="1700" b="1" dirty="0" err="1" smtClean="0">
                <a:latin typeface="Arial" pitchFamily="34" charset="0"/>
                <a:cs typeface="Arial" pitchFamily="34" charset="0"/>
              </a:rPr>
              <a:t>ethanolu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a zbytek je voda)</a:t>
            </a:r>
          </a:p>
        </p:txBody>
      </p:sp>
    </p:spTree>
    <p:extLst>
      <p:ext uri="{BB962C8B-B14F-4D97-AF65-F5344CB8AC3E}">
        <p14:creationId xmlns:p14="http://schemas.microsoft.com/office/powerpoint/2010/main" val="223150976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1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5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6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7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4" grpId="1"/>
      <p:bldP spid="5" grpId="0"/>
      <p:bldP spid="5" grpId="1"/>
      <p:bldP spid="6" grpId="0"/>
      <p:bldP spid="8" grpId="0"/>
      <p:bldP spid="9" grpId="0"/>
      <p:bldP spid="9" grpId="1"/>
      <p:bldP spid="10" grpId="0"/>
      <p:bldP spid="13" grpId="0"/>
      <p:bldP spid="13" grpId="1"/>
      <p:bldP spid="14" grpId="0"/>
      <p:bldP spid="15" grpId="0"/>
      <p:bldP spid="16" grpId="0"/>
      <p:bldP spid="19" grpId="0"/>
      <p:bldP spid="20" grpId="0"/>
      <p:bldP spid="20" grpId="1"/>
      <p:bldP spid="22" grpId="0"/>
      <p:bldP spid="25" grpId="0"/>
      <p:bldP spid="25" grpId="1"/>
      <p:bldP spid="28" grpId="0"/>
      <p:bldP spid="30" grpId="0"/>
      <p:bldP spid="31" grpId="0"/>
      <p:bldP spid="34" grpId="0"/>
      <p:bldP spid="37" grpId="0"/>
      <p:bldP spid="39" grpId="0"/>
      <p:bldP spid="40" grpId="0"/>
      <p:bldP spid="40" grpId="1"/>
      <p:bldP spid="40" grpId="2"/>
      <p:bldP spid="42" grpId="0"/>
      <p:bldP spid="42" grpId="1"/>
      <p:bldP spid="42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  <a:p>
            <a:pPr algn="ctr"/>
            <a:r>
              <a:rPr lang="cs-CZ" b="1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Úlohy o směsích (různě koncentrovaných látek).</a:t>
            </a:r>
            <a:endParaRPr lang="cs-CZ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512000"/>
            <a:ext cx="914400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10. Bazén o objemu 45 m</a:t>
            </a:r>
            <a:r>
              <a:rPr lang="cs-CZ" b="1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se má naplnit vodou o teplotě 25°C. Voda ve vodojemu má teplotu 12°C a voda v kotli 90°C. Jak velký objem které vody potřebujeme? </a:t>
            </a:r>
            <a:r>
              <a:rPr lang="cs-CZ" sz="800" b="1" dirty="0" smtClean="0">
                <a:latin typeface="Arial" pitchFamily="34" charset="0"/>
                <a:cs typeface="Arial" pitchFamily="34" charset="0"/>
              </a:rPr>
              <a:t>298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319926"/>
            <a:ext cx="464400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Studená voda …… t</a:t>
            </a:r>
            <a:r>
              <a:rPr lang="cs-CZ" sz="17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= 12°C ……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sz="17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= x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cs-CZ" sz="1700" b="1" baseline="30000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2643926"/>
            <a:ext cx="524642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Horká voda.……… t</a:t>
            </a:r>
            <a:r>
              <a:rPr lang="cs-CZ" sz="17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= 90°C ……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sz="17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= (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45 – x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) m</a:t>
            </a:r>
            <a:r>
              <a:rPr lang="cs-CZ" sz="1700" b="1" baseline="30000" dirty="0">
                <a:latin typeface="Arial" pitchFamily="34" charset="0"/>
                <a:cs typeface="Arial" pitchFamily="34" charset="0"/>
              </a:rPr>
              <a:t>3</a:t>
            </a:r>
            <a:endParaRPr lang="cs-CZ" sz="17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5220000" y="2318400"/>
                <a:ext cx="1331391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𝒎</m:t>
                        </m:r>
                      </m:e>
                      <m:sub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sub>
                    </m:sSub>
                    <m:r>
                      <a:rPr lang="cs-CZ" sz="1700" b="1" i="1" smtClean="0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cs-CZ" sz="1700" b="1" i="1" smtClean="0">
                        <a:latin typeface="Cambria Math"/>
                        <a:cs typeface="Arial" pitchFamily="34" charset="0"/>
                      </a:rPr>
                      <m:t>𝒙</m:t>
                    </m:r>
                    <m:r>
                      <a:rPr lang="cs-CZ" sz="1700" b="1" i="1" smtClean="0"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cs-CZ" sz="1700" b="1" i="1" smtClean="0">
                        <a:latin typeface="Cambria Math"/>
                        <a:cs typeface="Arial" pitchFamily="34" charset="0"/>
                      </a:rPr>
                      <m:t>𝒕</m:t>
                    </m:r>
                  </m:oMath>
                </a14:m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0000" y="2318400"/>
                <a:ext cx="1331391" cy="288032"/>
              </a:xfrm>
              <a:prstGeom prst="rect">
                <a:avLst/>
              </a:prstGeom>
              <a:blipFill rotWithShape="1">
                <a:blip r:embed="rId3"/>
                <a:stretch>
                  <a:fillRect b="-83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 bwMode="auto">
          <a:xfrm>
            <a:off x="0" y="3276000"/>
            <a:ext cx="6948000" cy="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>
                <a:off x="162024" y="3276000"/>
                <a:ext cx="3617888" cy="3039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𝒄</m:t>
                      </m:r>
                      <m:r>
                        <a:rPr lang="cs-CZ" sz="1700" b="1" i="1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sSub>
                        <m:sSubPr>
                          <m:ctrlP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𝒎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ea typeface="Cambria Math"/>
                          <a:cs typeface="Arial" pitchFamily="34" charset="0"/>
                        </a:rPr>
                        <m:t>∙(</m:t>
                      </m:r>
                      <m:sSub>
                        <m:sSubPr>
                          <m:ctrlP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ea typeface="Cambria Math"/>
                          <a:cs typeface="Arial" pitchFamily="34" charset="0"/>
                        </a:rPr>
                        <m:t>−</m:t>
                      </m:r>
                      <m:sSub>
                        <m:sSubPr>
                          <m:ctrlP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ea typeface="Cambria Math"/>
                          <a:cs typeface="Arial" pitchFamily="34" charset="0"/>
                        </a:rPr>
                        <m:t>)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𝒄</m:t>
                      </m:r>
                      <m:r>
                        <a:rPr lang="cs-CZ" sz="1700" b="1" i="1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sSub>
                        <m:sSubPr>
                          <m:ctrlP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𝒎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ea typeface="Cambria Math"/>
                          <a:cs typeface="Arial" pitchFamily="34" charset="0"/>
                        </a:rPr>
                        <m:t>∙(</m:t>
                      </m:r>
                      <m:sSub>
                        <m:sSubPr>
                          <m:ctrlP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ea typeface="Cambria Math"/>
                          <a:cs typeface="Arial" pitchFamily="34" charset="0"/>
                        </a:rPr>
                        <m:t>−</m:t>
                      </m:r>
                      <m:sSub>
                        <m:sSubPr>
                          <m:ctrlP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ea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2024" y="3276000"/>
                <a:ext cx="3617888" cy="303926"/>
              </a:xfrm>
              <a:prstGeom prst="rect">
                <a:avLst/>
              </a:prstGeom>
              <a:blipFill rotWithShape="1">
                <a:blip r:embed="rId4"/>
                <a:stretch>
                  <a:fillRect b="-26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1331640" y="3867926"/>
                <a:ext cx="2376264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𝟏𝟑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𝟗𝟐𝟓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𝟔𝟓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1640" y="3867926"/>
                <a:ext cx="2376264" cy="288032"/>
              </a:xfrm>
              <a:prstGeom prst="rect">
                <a:avLst/>
              </a:prstGeom>
              <a:blipFill rotWithShape="1">
                <a:blip r:embed="rId5"/>
                <a:stretch>
                  <a:fillRect b="-21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1331640" y="4155926"/>
                <a:ext cx="1655872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𝟕𝟖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𝟗𝟐𝟓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1640" y="4155926"/>
                <a:ext cx="1655872" cy="288032"/>
              </a:xfrm>
              <a:prstGeom prst="rect">
                <a:avLst/>
              </a:prstGeom>
              <a:blipFill rotWithShape="1">
                <a:blip r:embed="rId6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1637976" y="4720068"/>
            <a:ext cx="93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180000" y="4824000"/>
            <a:ext cx="889248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Do bazénu je třeba napustit 37,5 m</a:t>
            </a:r>
            <a:r>
              <a:rPr lang="cs-CZ" b="1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chladnější a 7,5 m</a:t>
            </a:r>
            <a:r>
              <a:rPr lang="cs-CZ" b="1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horké vody.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3"/>
              <p:cNvSpPr>
                <a:spLocks noChangeArrowheads="1"/>
              </p:cNvSpPr>
              <p:nvPr/>
            </p:nvSpPr>
            <p:spPr bwMode="auto">
              <a:xfrm>
                <a:off x="5220000" y="2642400"/>
                <a:ext cx="1944216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𝒎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𝟒𝟓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)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𝒕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0000" y="2642400"/>
                <a:ext cx="1944216" cy="288032"/>
              </a:xfrm>
              <a:prstGeom prst="rect">
                <a:avLst/>
              </a:prstGeom>
              <a:blipFill rotWithShape="1">
                <a:blip r:embed="rId7"/>
                <a:stretch>
                  <a:fillRect b="-27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0" y="2967926"/>
            <a:ext cx="4860031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Směs ……………… t</a:t>
            </a:r>
            <a:r>
              <a:rPr lang="cs-CZ" sz="1700" b="1" baseline="-25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= 25°C ……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sz="1700" b="1" baseline="-25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= 45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cs-CZ" sz="1700" b="1" baseline="30000" dirty="0" smtClean="0">
                <a:latin typeface="Arial" pitchFamily="34" charset="0"/>
                <a:cs typeface="Arial" pitchFamily="34" charset="0"/>
              </a:rPr>
              <a:t>3</a:t>
            </a:r>
            <a:endParaRPr lang="cs-CZ" sz="1700" b="1" dirty="0" smtClean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"/>
              <p:cNvSpPr>
                <a:spLocks noChangeArrowheads="1"/>
              </p:cNvSpPr>
              <p:nvPr/>
            </p:nvSpPr>
            <p:spPr bwMode="auto">
              <a:xfrm>
                <a:off x="0" y="3579926"/>
                <a:ext cx="4788024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d>
                        <m:dPr>
                          <m:ctrlPr>
                            <a:rPr lang="cs-CZ" sz="1700" b="1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cs-CZ" sz="1700" b="1" i="1" dirty="0" smtClean="0">
                              <a:latin typeface="Cambria Math"/>
                              <a:cs typeface="Arial" pitchFamily="34" charset="0"/>
                            </a:rPr>
                            <m:t>𝟐𝟓</m:t>
                          </m:r>
                          <m:r>
                            <a:rPr lang="cs-CZ" sz="1700" b="1" i="1" dirty="0" smtClean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1700" b="1" i="1" dirty="0" smtClean="0">
                              <a:latin typeface="Cambria Math"/>
                              <a:cs typeface="Arial" pitchFamily="34" charset="0"/>
                            </a:rPr>
                            <m:t>𝟏𝟐</m:t>
                          </m:r>
                        </m:e>
                      </m:d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∙(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𝟒𝟓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)∙(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𝟗𝟎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𝟐𝟓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579926"/>
                <a:ext cx="4788024" cy="288032"/>
              </a:xfrm>
              <a:prstGeom prst="rect">
                <a:avLst/>
              </a:prstGeom>
              <a:blipFill rotWithShape="1">
                <a:blip r:embed="rId8"/>
                <a:stretch>
                  <a:fillRect b="-27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3"/>
              <p:cNvSpPr>
                <a:spLocks noChangeArrowheads="1"/>
              </p:cNvSpPr>
              <p:nvPr/>
            </p:nvSpPr>
            <p:spPr bwMode="auto">
              <a:xfrm>
                <a:off x="5220000" y="2966400"/>
                <a:ext cx="1259383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𝒎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𝟒𝟓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𝒕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0000" y="2966400"/>
                <a:ext cx="1259383" cy="288032"/>
              </a:xfrm>
              <a:prstGeom prst="rect">
                <a:avLst/>
              </a:prstGeom>
              <a:blipFill rotWithShape="1">
                <a:blip r:embed="rId9"/>
                <a:stretch>
                  <a:fillRect b="-85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3"/>
              <p:cNvSpPr>
                <a:spLocks noChangeArrowheads="1"/>
              </p:cNvSpPr>
              <p:nvPr/>
            </p:nvSpPr>
            <p:spPr bwMode="auto">
              <a:xfrm>
                <a:off x="7104630" y="2211710"/>
                <a:ext cx="1580307" cy="293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𝑸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𝒄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𝒎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∙∆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𝒕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04630" y="2211710"/>
                <a:ext cx="1580307" cy="293009"/>
              </a:xfrm>
              <a:prstGeom prst="rect">
                <a:avLst/>
              </a:prstGeom>
              <a:blipFill rotWithShape="1">
                <a:blip r:embed="rId10"/>
                <a:stretch>
                  <a:fillRect b="-208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"/>
              <p:cNvSpPr>
                <a:spLocks noChangeArrowheads="1"/>
              </p:cNvSpPr>
              <p:nvPr/>
            </p:nvSpPr>
            <p:spPr bwMode="auto">
              <a:xfrm>
                <a:off x="3600000" y="4068000"/>
                <a:ext cx="2605306" cy="293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𝑸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𝒄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𝒎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∙(</m:t>
                      </m:r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−</m:t>
                      </m:r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4068000"/>
                <a:ext cx="2605306" cy="293009"/>
              </a:xfrm>
              <a:prstGeom prst="rect">
                <a:avLst/>
              </a:prstGeom>
              <a:blipFill rotWithShape="1">
                <a:blip r:embed="rId11"/>
                <a:stretch>
                  <a:fillRect l="-234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7104630" y="2211710"/>
                <a:ext cx="2435922" cy="293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sSup>
                        <m:sSup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𝒎</m:t>
                          </m:r>
                        </m:e>
                        <m:sup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sup>
                      </m:sSup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𝒗𝒐𝒅𝒚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≈  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𝒕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04630" y="2211710"/>
                <a:ext cx="2435922" cy="293009"/>
              </a:xfrm>
              <a:prstGeom prst="rect">
                <a:avLst/>
              </a:prstGeom>
              <a:blipFill rotWithShape="1">
                <a:blip r:embed="rId12"/>
                <a:stretch>
                  <a:fillRect b="-27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3"/>
              <p:cNvSpPr>
                <a:spLocks noChangeArrowheads="1"/>
              </p:cNvSpPr>
              <p:nvPr/>
            </p:nvSpPr>
            <p:spPr bwMode="auto">
              <a:xfrm>
                <a:off x="4067944" y="3312000"/>
                <a:ext cx="5076057" cy="293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c → </a:t>
                </a:r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(měrná tepelná konstanta) vody je </a:t>
                </a:r>
                <a14:m>
                  <m:oMath xmlns:m="http://schemas.openxmlformats.org/officeDocument/2006/math">
                    <m:r>
                      <a:rPr lang="cs-CZ" sz="1700" b="1" i="1" smtClean="0">
                        <a:latin typeface="Cambria Math"/>
                        <a:cs typeface="Arial" pitchFamily="34" charset="0"/>
                      </a:rPr>
                      <m:t>𝟒</m:t>
                    </m:r>
                    <m:r>
                      <a:rPr lang="cs-CZ" sz="1700" b="1" i="1" smtClean="0">
                        <a:latin typeface="Cambria Math"/>
                        <a:cs typeface="Arial" pitchFamily="34" charset="0"/>
                      </a:rPr>
                      <m:t>,</m:t>
                    </m:r>
                    <m:r>
                      <a:rPr lang="cs-CZ" sz="1700" b="1" i="1" smtClean="0">
                        <a:latin typeface="Cambria Math"/>
                        <a:cs typeface="Arial" pitchFamily="34" charset="0"/>
                      </a:rPr>
                      <m:t>𝟐</m:t>
                    </m:r>
                    <m:f>
                      <m:fPr>
                        <m:ctrlP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𝒌𝑱</m:t>
                        </m:r>
                      </m:num>
                      <m:den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𝒌𝒈</m:t>
                        </m:r>
                        <m:r>
                          <a:rPr lang="cs-CZ" sz="1700" b="1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∙°</m:t>
                        </m:r>
                        <m:r>
                          <a:rPr lang="cs-CZ" sz="1700" b="1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𝑪</m:t>
                        </m:r>
                      </m:den>
                    </m:f>
                  </m:oMath>
                </a14:m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3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7944" y="3312000"/>
                <a:ext cx="5076057" cy="293009"/>
              </a:xfrm>
              <a:prstGeom prst="rect">
                <a:avLst/>
              </a:prstGeom>
              <a:blipFill rotWithShape="1">
                <a:blip r:embed="rId13"/>
                <a:stretch>
                  <a:fillRect l="-720" t="-20833" b="-4375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4500000" y="3578971"/>
            <a:ext cx="3744416" cy="293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Teplo přijaté chladnější vodou</a:t>
            </a:r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4500000" y="3625771"/>
            <a:ext cx="4644000" cy="458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                                                    se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musí rovnat teplu odevzdanému horkou vodou.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3"/>
              <p:cNvSpPr>
                <a:spLocks noChangeArrowheads="1"/>
              </p:cNvSpPr>
              <p:nvPr/>
            </p:nvSpPr>
            <p:spPr bwMode="auto">
              <a:xfrm>
                <a:off x="6480000" y="4068000"/>
                <a:ext cx="2321041" cy="293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𝑸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𝒄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𝒎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∙(</m:t>
                      </m:r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−</m:t>
                      </m:r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4068000"/>
                <a:ext cx="2321041" cy="293009"/>
              </a:xfrm>
              <a:prstGeom prst="rect">
                <a:avLst/>
              </a:prstGeom>
              <a:blipFill rotWithShape="1">
                <a:blip r:embed="rId14"/>
                <a:stretch>
                  <a:fillRect l="-262" b="-29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10"/>
          <p:cNvCxnSpPr/>
          <p:nvPr/>
        </p:nvCxnSpPr>
        <p:spPr bwMode="auto">
          <a:xfrm flipV="1">
            <a:off x="94725" y="3605009"/>
            <a:ext cx="372819" cy="2629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V="1">
            <a:off x="2078682" y="3578035"/>
            <a:ext cx="372819" cy="2629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3"/>
              <p:cNvSpPr>
                <a:spLocks noChangeArrowheads="1"/>
              </p:cNvSpPr>
              <p:nvPr/>
            </p:nvSpPr>
            <p:spPr bwMode="auto">
              <a:xfrm>
                <a:off x="1584000" y="4442400"/>
                <a:ext cx="1655872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𝟑𝟕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4000" y="4442400"/>
                <a:ext cx="1655872" cy="288032"/>
              </a:xfrm>
              <a:prstGeom prst="rect">
                <a:avLst/>
              </a:prstGeom>
              <a:blipFill rotWithShape="1">
                <a:blip r:embed="rId15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Rectangle 3"/>
              <p:cNvSpPr>
                <a:spLocks noChangeArrowheads="1"/>
              </p:cNvSpPr>
              <p:nvPr/>
            </p:nvSpPr>
            <p:spPr bwMode="auto">
              <a:xfrm>
                <a:off x="3600000" y="4320000"/>
                <a:ext cx="3292845" cy="293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𝑸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𝟑𝟕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∙(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𝟐𝟓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𝟏𝟐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4320000"/>
                <a:ext cx="3292845" cy="293009"/>
              </a:xfrm>
              <a:prstGeom prst="rect">
                <a:avLst/>
              </a:prstGeom>
              <a:blipFill rotWithShape="1">
                <a:blip r:embed="rId16"/>
                <a:stretch>
                  <a:fillRect l="-185" b="-27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3"/>
              <p:cNvSpPr>
                <a:spLocks noChangeArrowheads="1"/>
              </p:cNvSpPr>
              <p:nvPr/>
            </p:nvSpPr>
            <p:spPr bwMode="auto">
              <a:xfrm>
                <a:off x="6480000" y="4320000"/>
                <a:ext cx="2664001" cy="293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𝑸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𝟕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∙(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𝟗𝟎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𝟐𝟓</m:t>
                      </m:r>
                      <m:r>
                        <a:rPr lang="cs-CZ" sz="17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4320000"/>
                <a:ext cx="2664001" cy="293009"/>
              </a:xfrm>
              <a:prstGeom prst="rect">
                <a:avLst/>
              </a:prstGeom>
              <a:blipFill rotWithShape="1">
                <a:blip r:embed="rId17"/>
                <a:stretch>
                  <a:fillRect l="-229" b="-27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Rectangle 3"/>
              <p:cNvSpPr>
                <a:spLocks noChangeArrowheads="1"/>
              </p:cNvSpPr>
              <p:nvPr/>
            </p:nvSpPr>
            <p:spPr bwMode="auto">
              <a:xfrm>
                <a:off x="3600001" y="4572000"/>
                <a:ext cx="2303390" cy="293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𝑸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𝟎𝟒𝟕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(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𝑴𝑱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1" y="4572000"/>
                <a:ext cx="2303390" cy="293009"/>
              </a:xfrm>
              <a:prstGeom prst="rect">
                <a:avLst/>
              </a:prstGeom>
              <a:blipFill rotWithShape="1">
                <a:blip r:embed="rId18"/>
                <a:stretch>
                  <a:fillRect l="-265" b="-27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Rectangle 3"/>
              <p:cNvSpPr>
                <a:spLocks noChangeArrowheads="1"/>
              </p:cNvSpPr>
              <p:nvPr/>
            </p:nvSpPr>
            <p:spPr bwMode="auto">
              <a:xfrm>
                <a:off x="6480000" y="4572000"/>
                <a:ext cx="2664001" cy="293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𝑸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𝟎𝟒𝟕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(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𝑴𝑱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4572000"/>
                <a:ext cx="2664001" cy="293009"/>
              </a:xfrm>
              <a:prstGeom prst="rect">
                <a:avLst/>
              </a:prstGeom>
              <a:blipFill rotWithShape="1">
                <a:blip r:embed="rId19"/>
                <a:stretch>
                  <a:fillRect l="-229" b="-27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71448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6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6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7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8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6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7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2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3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4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2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3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4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2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3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4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2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3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4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4" grpId="1"/>
      <p:bldP spid="5" grpId="0"/>
      <p:bldP spid="5" grpId="1"/>
      <p:bldP spid="6" grpId="0"/>
      <p:bldP spid="8" grpId="0"/>
      <p:bldP spid="9" grpId="0"/>
      <p:bldP spid="9" grpId="1"/>
      <p:bldP spid="10" grpId="0"/>
      <p:bldP spid="13" grpId="0"/>
      <p:bldP spid="13" grpId="1"/>
      <p:bldP spid="14" grpId="0"/>
      <p:bldP spid="15" grpId="0"/>
      <p:bldP spid="16" grpId="0"/>
      <p:bldP spid="20" grpId="0"/>
      <p:bldP spid="20" grpId="1"/>
      <p:bldP spid="25" grpId="0"/>
      <p:bldP spid="25" grpId="1"/>
      <p:bldP spid="28" grpId="0"/>
      <p:bldP spid="30" grpId="0"/>
      <p:bldP spid="31" grpId="0"/>
      <p:bldP spid="34" grpId="0"/>
      <p:bldP spid="39" grpId="0"/>
      <p:bldP spid="42" grpId="0"/>
      <p:bldP spid="42" grpId="1"/>
      <p:bldP spid="42" grpId="2"/>
      <p:bldP spid="32" grpId="0"/>
      <p:bldP spid="32" grpId="1"/>
      <p:bldP spid="32" grpId="2"/>
      <p:bldP spid="32" grpId="3"/>
      <p:bldP spid="33" grpId="0"/>
      <p:bldP spid="33" grpId="1"/>
      <p:bldP spid="33" grpId="2"/>
      <p:bldP spid="35" grpId="0"/>
      <p:bldP spid="35" grpId="1"/>
      <p:bldP spid="35" grpId="2"/>
      <p:bldP spid="38" grpId="0"/>
      <p:bldP spid="38" grpId="1"/>
      <p:bldP spid="38" grpId="2"/>
      <p:bldP spid="43" grpId="0"/>
      <p:bldP spid="43" grpId="1"/>
      <p:bldP spid="43" grpId="2"/>
      <p:bldP spid="44" grpId="0"/>
      <p:bldP spid="44" grpId="1"/>
      <p:bldP spid="44" grpId="2"/>
      <p:bldP spid="44" grpId="3"/>
      <p:bldP spid="37" grpId="0"/>
      <p:bldP spid="40" grpId="0"/>
      <p:bldP spid="41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491630"/>
            <a:ext cx="241176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u="sng" dirty="0" smtClean="0">
                <a:latin typeface="Arial" pitchFamily="34" charset="0"/>
                <a:cs typeface="Arial" pitchFamily="34" charset="0"/>
              </a:rPr>
              <a:t>Jak na slovní úlohy:</a:t>
            </a:r>
            <a:endParaRPr lang="cs-CZ" sz="8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0" y="180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234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0" y="288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0" y="342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39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0" y="450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</p:spTree>
    <p:extLst>
      <p:ext uri="{BB962C8B-B14F-4D97-AF65-F5344CB8AC3E}">
        <p14:creationId xmlns:p14="http://schemas.microsoft.com/office/powerpoint/2010/main" val="17623883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  <a:p>
            <a:pPr algn="ctr"/>
            <a:r>
              <a:rPr lang="cs-CZ" b="1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Úlohy ve kterých rozdělujeme celek na nestejné části (bez zlomků)</a:t>
            </a:r>
            <a:endParaRPr lang="cs-CZ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491630"/>
            <a:ext cx="914400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159 žáků několika škol bylo ubytováno ve třech chatách označených A, B a C.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smtClean="0">
                <a:latin typeface="Arial" pitchFamily="34" charset="0"/>
                <a:cs typeface="Arial" pitchFamily="34" charset="0"/>
              </a:rPr>
              <a:t>V chatě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B bydlelo o 8 žáků méně než v chatě A </a:t>
            </a:r>
            <a:r>
              <a:rPr lang="cs-CZ" b="1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v chatě C o 14 žáků více než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v chatě A. Kolik žáků bydlelo na jednotlivých chatách? </a:t>
            </a:r>
            <a:r>
              <a:rPr lang="cs-CZ" sz="800" b="1" dirty="0" smtClean="0">
                <a:latin typeface="Arial" pitchFamily="34" charset="0"/>
                <a:cs typeface="Arial" pitchFamily="34" charset="0"/>
              </a:rPr>
              <a:t>(77)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448000"/>
            <a:ext cx="349188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Chata A ………………… x žáků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2772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Chata B ………………… x – 8 žáků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3096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Chata C ………………… x + 14 žáků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3420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Celkem …………………. 159 žáků</a:t>
            </a: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0" y="3695483"/>
            <a:ext cx="38519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>
                <a:off x="0" y="3780000"/>
                <a:ext cx="349188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𝟖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𝟏𝟓𝟗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780000"/>
                <a:ext cx="3491880" cy="288032"/>
              </a:xfrm>
              <a:prstGeom prst="rect">
                <a:avLst/>
              </a:prstGeom>
              <a:blipFill rotWithShape="1">
                <a:blip r:embed="rId3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1547664" y="4104000"/>
                <a:ext cx="1422495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𝟏𝟓𝟑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47664" y="4104000"/>
                <a:ext cx="1422495" cy="288032"/>
              </a:xfrm>
              <a:prstGeom prst="rect">
                <a:avLst/>
              </a:prstGeom>
              <a:blipFill rotWithShape="1">
                <a:blip r:embed="rId4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1656000" y="4428000"/>
                <a:ext cx="108012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𝟓𝟏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4428000"/>
                <a:ext cx="1080120" cy="288032"/>
              </a:xfrm>
              <a:prstGeom prst="rect">
                <a:avLst/>
              </a:prstGeom>
              <a:blipFill rotWithShape="1">
                <a:blip r:embed="rId5"/>
                <a:stretch>
                  <a:fillRect b="-2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1656000" y="4709670"/>
            <a:ext cx="8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825365" y="2448000"/>
            <a:ext cx="349188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               = 51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3825365" y="2772000"/>
            <a:ext cx="349188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51 – 8   = 43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828788" y="3096000"/>
            <a:ext cx="349188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51 + 14 = 65</a:t>
            </a:r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4968000" y="3379134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4896000" y="3420000"/>
            <a:ext cx="1126217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159</a:t>
            </a: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5004048" y="367200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5004048" y="3379134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3131840" y="4068032"/>
            <a:ext cx="5616624" cy="50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 chatě A bydlelo 51 žáků, v chatě B 43 </a:t>
            </a:r>
            <a:r>
              <a:rPr lang="cs-CZ" b="1" smtClean="0">
                <a:latin typeface="Arial" pitchFamily="34" charset="0"/>
                <a:cs typeface="Arial" pitchFamily="34" charset="0"/>
              </a:rPr>
              <a:t>žáci </a:t>
            </a:r>
            <a:br>
              <a:rPr lang="cs-CZ" b="1" smtClean="0">
                <a:latin typeface="Arial" pitchFamily="34" charset="0"/>
                <a:cs typeface="Arial" pitchFamily="34" charset="0"/>
              </a:rPr>
            </a:br>
            <a:r>
              <a:rPr lang="cs-CZ" b="1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v chatě C 65 žáků.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8299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4" grpId="1"/>
      <p:bldP spid="5" grpId="0"/>
      <p:bldP spid="5" grpId="1"/>
      <p:bldP spid="6" grpId="0"/>
      <p:bldP spid="8" grpId="0"/>
      <p:bldP spid="9" grpId="0"/>
      <p:bldP spid="9" grpId="1"/>
      <p:bldP spid="10" grpId="0"/>
      <p:bldP spid="11" grpId="0"/>
      <p:bldP spid="13" grpId="0"/>
      <p:bldP spid="13" grpId="1"/>
      <p:bldP spid="14" grpId="0"/>
      <p:bldP spid="15" grpId="0"/>
      <p:bldP spid="16" grpId="0"/>
      <p:bldP spid="18" grpId="0"/>
      <p:bldP spid="19" grpId="0"/>
      <p:bldP spid="20" grpId="0"/>
      <p:bldP spid="20" grpId="1"/>
      <p:bldP spid="22" grpId="0"/>
      <p:bldP spid="24" grpId="0"/>
      <p:bldP spid="25" grpId="0"/>
      <p:bldP spid="25" grpId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  <a:p>
            <a:pPr algn="ctr"/>
            <a:r>
              <a:rPr lang="cs-CZ" b="1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Úlohy ve kterých rozdělujeme celek na nestejné části (se zlomky)</a:t>
            </a:r>
            <a:endParaRPr lang="cs-CZ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491630"/>
            <a:ext cx="914400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Kolik žáků devátých tříd je na škole, jestliže polovina z nich se hlásí na střední odborná učiliště, třetina na střední odborné školy a 13 na gymnázia? </a:t>
            </a:r>
            <a:r>
              <a:rPr lang="cs-CZ" sz="800" b="1" dirty="0" smtClean="0">
                <a:latin typeface="Arial" pitchFamily="34" charset="0"/>
                <a:cs typeface="Arial" pitchFamily="34" charset="0"/>
              </a:rPr>
              <a:t>185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160000"/>
            <a:ext cx="349188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Celkem ………………… x žáků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0" y="2520000"/>
                <a:ext cx="385192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SOU …………..…………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700" b="1" i="1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1700" b="1" i="1">
                            <a:latin typeface="Cambria Math"/>
                            <a:cs typeface="Arial" pitchFamily="34" charset="0"/>
                          </a:rPr>
                          <m:t>𝒙</m:t>
                        </m:r>
                      </m:num>
                      <m:den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den>
                    </m:f>
                    <m:r>
                      <a:rPr lang="cs-CZ" sz="1700" b="1" i="1"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žáků</a:t>
                </a:r>
              </a:p>
            </p:txBody>
          </p:sp>
        </mc:Choice>
        <mc:Fallback xmlns="">
          <p:sp>
            <p:nvSpPr>
              <p:cNvPr id="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520000"/>
                <a:ext cx="3851920" cy="288032"/>
              </a:xfrm>
              <a:prstGeom prst="rect">
                <a:avLst/>
              </a:prstGeom>
              <a:blipFill rotWithShape="1">
                <a:blip r:embed="rId3"/>
                <a:stretch>
                  <a:fillRect l="-949" t="-20833" b="-333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0" y="2880000"/>
                <a:ext cx="385192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SOŠ …………………..…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700" b="1" i="1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1700" b="1" i="1">
                            <a:latin typeface="Cambria Math"/>
                            <a:cs typeface="Arial" pitchFamily="34" charset="0"/>
                          </a:rPr>
                          <m:t>𝒙</m:t>
                        </m:r>
                      </m:num>
                      <m:den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 žáků</a:t>
                </a:r>
              </a:p>
            </p:txBody>
          </p:sp>
        </mc:Choice>
        <mc:Fallback xmlns=""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3851920" cy="288032"/>
              </a:xfrm>
              <a:prstGeom prst="rect">
                <a:avLst/>
              </a:prstGeom>
              <a:blipFill rotWithShape="1">
                <a:blip r:embed="rId4"/>
                <a:stretch>
                  <a:fillRect l="-949" t="-20833" b="-333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3240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Gymnázia …..…………. 13 žáků</a:t>
            </a: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0" y="3528000"/>
            <a:ext cx="38519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>
                <a:off x="269776" y="3600000"/>
                <a:ext cx="192596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</m:num>
                        <m:den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𝟏𝟑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9776" y="3600000"/>
                <a:ext cx="1925960" cy="288032"/>
              </a:xfrm>
              <a:prstGeom prst="rect">
                <a:avLst/>
              </a:prstGeom>
              <a:blipFill rotWithShape="1">
                <a:blip r:embed="rId5"/>
                <a:stretch>
                  <a:fillRect t="-25532" b="-5106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0" y="4104000"/>
                <a:ext cx="2970159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𝟕𝟖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104000"/>
                <a:ext cx="2970159" cy="288032"/>
              </a:xfrm>
              <a:prstGeom prst="rect">
                <a:avLst/>
              </a:prstGeom>
              <a:blipFill rotWithShape="1">
                <a:blip r:embed="rId6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1187624" y="4421638"/>
                <a:ext cx="108012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𝟕𝟖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87624" y="4421638"/>
                <a:ext cx="1080120" cy="288032"/>
              </a:xfrm>
              <a:prstGeom prst="rect">
                <a:avLst/>
              </a:prstGeom>
              <a:blipFill rotWithShape="1">
                <a:blip r:embed="rId7"/>
                <a:stretch>
                  <a:fillRect b="-2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1187720" y="4709670"/>
            <a:ext cx="8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851920" y="3235118"/>
            <a:ext cx="115212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      = 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>
                <a:spLocks noChangeArrowheads="1"/>
              </p:cNvSpPr>
              <p:nvPr/>
            </p:nvSpPr>
            <p:spPr bwMode="auto">
              <a:xfrm>
                <a:off x="3825365" y="2520000"/>
                <a:ext cx="1178683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700" b="1" i="1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𝟕𝟖</m:t>
                        </m:r>
                      </m:num>
                      <m:den>
                        <m:r>
                          <a:rPr lang="cs-CZ" sz="1700" b="1" i="1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den>
                    </m:f>
                    <m:r>
                      <a:rPr lang="cs-CZ" sz="1700" b="1" i="1"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= 39</a:t>
                </a:r>
              </a:p>
            </p:txBody>
          </p:sp>
        </mc:Choice>
        <mc:Fallback xmlns="">
          <p:sp>
            <p:nvSpPr>
              <p:cNvPr id="1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25365" y="2520000"/>
                <a:ext cx="1178683" cy="288032"/>
              </a:xfrm>
              <a:prstGeom prst="rect">
                <a:avLst/>
              </a:prstGeom>
              <a:blipFill rotWithShape="1">
                <a:blip r:embed="rId8"/>
                <a:stretch>
                  <a:fillRect l="-3627" t="-16667" b="-375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3828788" y="2880000"/>
                <a:ext cx="1283211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700" b="1" i="1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𝟕𝟖</m:t>
                        </m:r>
                      </m:num>
                      <m:den>
                        <m:r>
                          <a:rPr lang="cs-CZ" sz="1700" b="1" i="1" smtClean="0">
                            <a:latin typeface="Cambria Math"/>
                            <a:cs typeface="Arial" pitchFamily="34" charset="0"/>
                          </a:rPr>
                          <m:t>𝟑</m:t>
                        </m:r>
                      </m:den>
                    </m:f>
                    <m:r>
                      <a:rPr lang="cs-CZ" sz="1700" b="1" i="1"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r>
                  <a:rPr lang="cs-CZ" sz="1700" b="1" dirty="0" smtClean="0">
                    <a:latin typeface="Arial" pitchFamily="34" charset="0"/>
                    <a:cs typeface="Arial" pitchFamily="34" charset="0"/>
                  </a:rPr>
                  <a:t>= 26</a:t>
                </a:r>
              </a:p>
            </p:txBody>
          </p:sp>
        </mc:Choice>
        <mc:Fallback xmlns="">
          <p:sp>
            <p:nvSpPr>
              <p:cNvPr id="2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28788" y="2880000"/>
                <a:ext cx="1283211" cy="288032"/>
              </a:xfrm>
              <a:prstGeom prst="rect">
                <a:avLst/>
              </a:prstGeom>
              <a:blipFill rotWithShape="1">
                <a:blip r:embed="rId9"/>
                <a:stretch>
                  <a:fillRect l="-2844" t="-16667" b="-375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Přímá spojnice 22"/>
          <p:cNvCxnSpPr/>
          <p:nvPr/>
        </p:nvCxnSpPr>
        <p:spPr bwMode="auto">
          <a:xfrm>
            <a:off x="4427984" y="2808032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4404891" y="2211710"/>
            <a:ext cx="1126217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78</a:t>
            </a: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4427984" y="3168032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4414706" y="2499742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3131840" y="4068032"/>
            <a:ext cx="5616624" cy="50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 devátých třídách je 78 žáků.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4470393" y="3528032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854468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4" grpId="1"/>
      <p:bldP spid="5" grpId="0"/>
      <p:bldP spid="5" grpId="1"/>
      <p:bldP spid="6" grpId="0"/>
      <p:bldP spid="8" grpId="0"/>
      <p:bldP spid="9" grpId="0"/>
      <p:bldP spid="9" grpId="1"/>
      <p:bldP spid="10" grpId="0"/>
      <p:bldP spid="11" grpId="0"/>
      <p:bldP spid="13" grpId="0"/>
      <p:bldP spid="13" grpId="1"/>
      <p:bldP spid="14" grpId="0"/>
      <p:bldP spid="15" grpId="0"/>
      <p:bldP spid="16" grpId="0"/>
      <p:bldP spid="18" grpId="0"/>
      <p:bldP spid="19" grpId="0"/>
      <p:bldP spid="20" grpId="0"/>
      <p:bldP spid="20" grpId="1"/>
      <p:bldP spid="22" grpId="0"/>
      <p:bldP spid="24" grpId="0"/>
      <p:bldP spid="25" grpId="0"/>
      <p:bldP spid="25" grpId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  <a:p>
            <a:pPr algn="ctr"/>
            <a:r>
              <a:rPr lang="cs-CZ" b="1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Úlohy ve kterých hledáme neznámé číslo.</a:t>
            </a:r>
            <a:endParaRPr lang="cs-CZ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491630"/>
            <a:ext cx="914400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Součet čtyř po sobě následujících celých čísel, z nichž každé následující je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o pět větší, než předcházející, je 2. Určete tato čísla. </a:t>
            </a:r>
            <a:r>
              <a:rPr lang="cs-CZ" sz="800" b="1" dirty="0" smtClean="0">
                <a:latin typeface="Arial" pitchFamily="34" charset="0"/>
                <a:cs typeface="Arial" pitchFamily="34" charset="0"/>
              </a:rPr>
              <a:t>010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980000"/>
            <a:ext cx="349188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1. číslo ………………… x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2268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2. číslo …………..…..… x + 5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2556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3. číslo ………………… x + 10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3132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Součet …..……………. 2</a:t>
            </a: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0" y="3435846"/>
            <a:ext cx="31259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>
                <a:off x="0" y="3492000"/>
                <a:ext cx="372616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𝟏𝟎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𝟏𝟓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492000"/>
                <a:ext cx="3726160" cy="288032"/>
              </a:xfrm>
              <a:prstGeom prst="rect">
                <a:avLst/>
              </a:prstGeom>
              <a:blipFill rotWithShape="1">
                <a:blip r:embed="rId3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2430000" y="3780000"/>
                <a:ext cx="1391816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𝟐𝟖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30000" y="3780000"/>
                <a:ext cx="1391816" cy="288032"/>
              </a:xfrm>
              <a:prstGeom prst="rect">
                <a:avLst/>
              </a:prstGeom>
              <a:blipFill rotWithShape="1">
                <a:blip r:embed="rId4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2574000" y="4032000"/>
                <a:ext cx="108012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𝟕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74000" y="4032000"/>
                <a:ext cx="1080120" cy="288032"/>
              </a:xfrm>
              <a:prstGeom prst="rect">
                <a:avLst/>
              </a:prstGeom>
              <a:blipFill rotWithShape="1">
                <a:blip r:embed="rId5"/>
                <a:stretch>
                  <a:fillRect b="-2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2604925" y="4293495"/>
            <a:ext cx="8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690169" y="1980000"/>
            <a:ext cx="1313879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      = – 7  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3204000" y="2268000"/>
            <a:ext cx="1970771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– 7 + 5 = – 2 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096000" y="2556000"/>
            <a:ext cx="18002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– 7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+ 10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=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  3</a:t>
            </a:r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4355976" y="2577594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3096000" y="2844000"/>
            <a:ext cx="18002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= – 7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+ 15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=   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8</a:t>
            </a:r>
            <a:endParaRPr lang="cs-CZ" sz="1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4427984" y="2830903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4427984" y="3116918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5025466" y="4216287"/>
            <a:ext cx="3867014" cy="50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Hledaná čísla jsou – 7, – 2; 3 a 8.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4427984" y="226800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2844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4. číslo…………………. x + 15</a:t>
            </a: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4499992" y="3132000"/>
            <a:ext cx="41944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2  </a:t>
            </a:r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4427984" y="3420032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56505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00"/>
                            </p:stCondLst>
                            <p:childTnLst>
                              <p:par>
                                <p:cTn id="1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"/>
                            </p:stCondLst>
                            <p:childTnLst>
                              <p:par>
                                <p:cTn id="1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4" grpId="1"/>
      <p:bldP spid="5" grpId="0"/>
      <p:bldP spid="5" grpId="1"/>
      <p:bldP spid="6" grpId="0"/>
      <p:bldP spid="8" grpId="0"/>
      <p:bldP spid="9" grpId="0"/>
      <p:bldP spid="9" grpId="1"/>
      <p:bldP spid="10" grpId="0"/>
      <p:bldP spid="11" grpId="0"/>
      <p:bldP spid="13" grpId="0"/>
      <p:bldP spid="13" grpId="1"/>
      <p:bldP spid="14" grpId="0"/>
      <p:bldP spid="15" grpId="0"/>
      <p:bldP spid="16" grpId="0"/>
      <p:bldP spid="18" grpId="0"/>
      <p:bldP spid="19" grpId="0"/>
      <p:bldP spid="20" grpId="0"/>
      <p:bldP spid="20" grpId="1"/>
      <p:bldP spid="22" grpId="0"/>
      <p:bldP spid="24" grpId="0"/>
      <p:bldP spid="25" grpId="0"/>
      <p:bldP spid="25" grpId="1"/>
      <p:bldP spid="28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  <a:p>
            <a:pPr algn="ctr"/>
            <a:r>
              <a:rPr lang="cs-CZ" b="1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Úlohy, kdy určujeme věk osob</a:t>
            </a:r>
            <a:endParaRPr lang="cs-CZ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491630"/>
            <a:ext cx="914400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4. Otci je 42 let, synovi 12 let. Kdy otci bylo nebo bude a) třikrát tolik, co synovi;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b) čtyřikrát tolik, co synovi. </a:t>
            </a:r>
            <a:r>
              <a:rPr lang="cs-CZ" sz="800" b="1" dirty="0" smtClean="0">
                <a:latin typeface="Arial" pitchFamily="34" charset="0"/>
                <a:cs typeface="Arial" pitchFamily="34" charset="0"/>
              </a:rPr>
              <a:t>063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052000"/>
            <a:ext cx="327585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a) Situace nastane za… x let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2000" y="2340032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Otec nyní ……………. 42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52000" y="2628064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Syn nyní……………… 12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52000" y="3204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Syn za x let …..………. 12 + x</a:t>
            </a: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252000" y="3492032"/>
            <a:ext cx="3527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>
                <a:off x="288000" y="3492000"/>
                <a:ext cx="2224301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𝟒𝟐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𝟏𝟐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8000" y="3492000"/>
                <a:ext cx="2224301" cy="288032"/>
              </a:xfrm>
              <a:prstGeom prst="rect">
                <a:avLst/>
              </a:prstGeom>
              <a:blipFill rotWithShape="1">
                <a:blip r:embed="rId3"/>
                <a:stretch>
                  <a:fillRect b="-2978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288000" y="3780032"/>
                <a:ext cx="1987184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𝟒𝟐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𝟑𝟔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8000" y="3780032"/>
                <a:ext cx="1987184" cy="288032"/>
              </a:xfrm>
              <a:prstGeom prst="rect">
                <a:avLst/>
              </a:prstGeom>
              <a:blipFill rotWithShape="1">
                <a:blip r:embed="rId4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827584" y="4356000"/>
                <a:ext cx="108012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584" y="4356000"/>
                <a:ext cx="1080120" cy="288032"/>
              </a:xfrm>
              <a:prstGeom prst="rect">
                <a:avLst/>
              </a:prstGeom>
              <a:blipFill rotWithShape="1">
                <a:blip r:embed="rId5"/>
                <a:stretch>
                  <a:fillRect b="-21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756000" y="4608000"/>
            <a:ext cx="8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059832" y="2052000"/>
            <a:ext cx="1313879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      = 3  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3226446" y="2916096"/>
            <a:ext cx="1970771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42 + 3 = 45 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239832" y="3204000"/>
            <a:ext cx="167931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12 + 3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=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15</a:t>
            </a:r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4283831" y="319571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3410832" y="3514174"/>
            <a:ext cx="131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45 = 3 ∙ 15</a:t>
            </a:r>
            <a:endParaRPr lang="cs-CZ" sz="1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4283831" y="348138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3410832" y="3802206"/>
            <a:ext cx="1161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1907704" y="4372022"/>
            <a:ext cx="2734567" cy="50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Otec bude třikrát starší než syn za 3 roky.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3599832" y="234000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252000" y="291600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Otec za x let………….. 42 + 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821011" y="4067593"/>
                <a:ext cx="1014685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1011" y="4067593"/>
                <a:ext cx="1014685" cy="288032"/>
              </a:xfrm>
              <a:prstGeom prst="rect">
                <a:avLst/>
              </a:prstGeom>
              <a:blipFill rotWithShape="1">
                <a:blip r:embed="rId6"/>
                <a:stretch>
                  <a:fillRect b="-2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4487351" y="2067950"/>
            <a:ext cx="327585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b) Situace nastane za… y let</a:t>
            </a:r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4739351" y="2355982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Otec nyní ……………. 42</a:t>
            </a:r>
          </a:p>
        </p:txBody>
      </p:sp>
      <p:sp>
        <p:nvSpPr>
          <p:cNvPr id="56" name="Rectangle 3"/>
          <p:cNvSpPr>
            <a:spLocks noChangeArrowheads="1"/>
          </p:cNvSpPr>
          <p:nvPr/>
        </p:nvSpPr>
        <p:spPr bwMode="auto">
          <a:xfrm>
            <a:off x="4739351" y="2644014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Syn nyní……………… 12</a:t>
            </a: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4739351" y="321995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Syn za y let …..………. 12 + y</a:t>
            </a:r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4739351" y="3507982"/>
            <a:ext cx="3527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3"/>
              <p:cNvSpPr>
                <a:spLocks noChangeArrowheads="1"/>
              </p:cNvSpPr>
              <p:nvPr/>
            </p:nvSpPr>
            <p:spPr bwMode="auto">
              <a:xfrm>
                <a:off x="4775351" y="3507950"/>
                <a:ext cx="2224301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𝟒𝟐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𝒚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𝟏𝟐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𝒚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75351" y="3507950"/>
                <a:ext cx="2224301" cy="288032"/>
              </a:xfrm>
              <a:prstGeom prst="rect">
                <a:avLst/>
              </a:prstGeom>
              <a:blipFill rotWithShape="1">
                <a:blip r:embed="rId7"/>
                <a:stretch>
                  <a:fillRect b="-27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3"/>
              <p:cNvSpPr>
                <a:spLocks noChangeArrowheads="1"/>
              </p:cNvSpPr>
              <p:nvPr/>
            </p:nvSpPr>
            <p:spPr bwMode="auto">
              <a:xfrm>
                <a:off x="4775351" y="3795982"/>
                <a:ext cx="1987184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𝟒𝟐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𝒚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𝟒𝟖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𝒚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75351" y="3795982"/>
                <a:ext cx="1987184" cy="288032"/>
              </a:xfrm>
              <a:prstGeom prst="rect">
                <a:avLst/>
              </a:prstGeom>
              <a:blipFill rotWithShape="1">
                <a:blip r:embed="rId8"/>
                <a:stretch>
                  <a:fillRect b="-191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3"/>
              <p:cNvSpPr>
                <a:spLocks noChangeArrowheads="1"/>
              </p:cNvSpPr>
              <p:nvPr/>
            </p:nvSpPr>
            <p:spPr bwMode="auto">
              <a:xfrm>
                <a:off x="5314935" y="4371950"/>
                <a:ext cx="108012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𝒚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14935" y="4371950"/>
                <a:ext cx="1080120" cy="288032"/>
              </a:xfrm>
              <a:prstGeom prst="rect">
                <a:avLst/>
              </a:prstGeom>
              <a:blipFill rotWithShape="1">
                <a:blip r:embed="rId9"/>
                <a:stretch>
                  <a:fillRect b="-191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Přímá spojnice 61"/>
          <p:cNvCxnSpPr/>
          <p:nvPr/>
        </p:nvCxnSpPr>
        <p:spPr bwMode="auto">
          <a:xfrm>
            <a:off x="5243351" y="4623950"/>
            <a:ext cx="8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3"/>
          <p:cNvSpPr>
            <a:spLocks noChangeArrowheads="1"/>
          </p:cNvSpPr>
          <p:nvPr/>
        </p:nvSpPr>
        <p:spPr bwMode="auto">
          <a:xfrm>
            <a:off x="7547183" y="2067950"/>
            <a:ext cx="1313879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       = – 2   </a:t>
            </a: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7713797" y="2932046"/>
            <a:ext cx="1970771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42 – 2 = 40 </a:t>
            </a:r>
          </a:p>
        </p:txBody>
      </p:sp>
      <p:sp>
        <p:nvSpPr>
          <p:cNvPr id="65" name="Rectangle 3"/>
          <p:cNvSpPr>
            <a:spLocks noChangeArrowheads="1"/>
          </p:cNvSpPr>
          <p:nvPr/>
        </p:nvSpPr>
        <p:spPr bwMode="auto">
          <a:xfrm>
            <a:off x="7727183" y="3219950"/>
            <a:ext cx="1485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12 – 2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=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10</a:t>
            </a:r>
          </a:p>
        </p:txBody>
      </p:sp>
      <p:cxnSp>
        <p:nvCxnSpPr>
          <p:cNvPr id="66" name="Přímá spojnice 65"/>
          <p:cNvCxnSpPr/>
          <p:nvPr/>
        </p:nvCxnSpPr>
        <p:spPr bwMode="auto">
          <a:xfrm>
            <a:off x="8771182" y="321166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Rectangle 3"/>
          <p:cNvSpPr>
            <a:spLocks noChangeArrowheads="1"/>
          </p:cNvSpPr>
          <p:nvPr/>
        </p:nvSpPr>
        <p:spPr bwMode="auto">
          <a:xfrm>
            <a:off x="7898183" y="3530124"/>
            <a:ext cx="131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40 = 4 ∙ 10</a:t>
            </a:r>
            <a:endParaRPr lang="cs-CZ" sz="17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8" name="Přímá spojnice 67"/>
          <p:cNvCxnSpPr/>
          <p:nvPr/>
        </p:nvCxnSpPr>
        <p:spPr bwMode="auto">
          <a:xfrm>
            <a:off x="8771182" y="349733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7898183" y="3818156"/>
            <a:ext cx="1161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Rectangle 3"/>
          <p:cNvSpPr>
            <a:spLocks noChangeArrowheads="1"/>
          </p:cNvSpPr>
          <p:nvPr/>
        </p:nvSpPr>
        <p:spPr bwMode="auto">
          <a:xfrm>
            <a:off x="6236494" y="4371950"/>
            <a:ext cx="3016026" cy="50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Otec byl čtyřikrát starší než syn před dvěma roky.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1" name="Přímá spojnice 70"/>
          <p:cNvCxnSpPr/>
          <p:nvPr/>
        </p:nvCxnSpPr>
        <p:spPr bwMode="auto">
          <a:xfrm>
            <a:off x="8087183" y="235595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4739351" y="293195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Otec za y let………….. 42 + 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3"/>
              <p:cNvSpPr>
                <a:spLocks noChangeArrowheads="1"/>
              </p:cNvSpPr>
              <p:nvPr/>
            </p:nvSpPr>
            <p:spPr bwMode="auto">
              <a:xfrm>
                <a:off x="5148064" y="4083543"/>
                <a:ext cx="1014685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𝒚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8064" y="4083543"/>
                <a:ext cx="1014685" cy="288032"/>
              </a:xfrm>
              <a:prstGeom prst="rect">
                <a:avLst/>
              </a:prstGeom>
              <a:blipFill rotWithShape="1">
                <a:blip r:embed="rId10"/>
                <a:stretch>
                  <a:fillRect r="-599" b="-255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60857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1000"/>
                            </p:stCondLst>
                            <p:childTnLst>
                              <p:par>
                                <p:cTn id="2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1000"/>
                            </p:stCondLst>
                            <p:childTnLst>
                              <p:par>
                                <p:cTn id="2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1000"/>
                            </p:stCondLst>
                            <p:childTnLst>
                              <p:par>
                                <p:cTn id="3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1000"/>
                            </p:stCondLst>
                            <p:childTnLst>
                              <p:par>
                                <p:cTn id="3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4" grpId="1"/>
      <p:bldP spid="5" grpId="0"/>
      <p:bldP spid="5" grpId="1"/>
      <p:bldP spid="6" grpId="0"/>
      <p:bldP spid="8" grpId="0"/>
      <p:bldP spid="9" grpId="0"/>
      <p:bldP spid="9" grpId="1"/>
      <p:bldP spid="10" grpId="0"/>
      <p:bldP spid="11" grpId="0"/>
      <p:bldP spid="13" grpId="0"/>
      <p:bldP spid="13" grpId="1"/>
      <p:bldP spid="14" grpId="0"/>
      <p:bldP spid="15" grpId="0"/>
      <p:bldP spid="16" grpId="0"/>
      <p:bldP spid="18" grpId="0"/>
      <p:bldP spid="19" grpId="0"/>
      <p:bldP spid="20" grpId="0"/>
      <p:bldP spid="20" grpId="1"/>
      <p:bldP spid="22" grpId="0"/>
      <p:bldP spid="24" grpId="0"/>
      <p:bldP spid="25" grpId="0"/>
      <p:bldP spid="25" grpId="1"/>
      <p:bldP spid="28" grpId="0"/>
      <p:bldP spid="30" grpId="0"/>
      <p:bldP spid="33" grpId="0"/>
      <p:bldP spid="54" grpId="0"/>
      <p:bldP spid="55" grpId="0"/>
      <p:bldP spid="56" grpId="0"/>
      <p:bldP spid="57" grpId="0"/>
      <p:bldP spid="59" grpId="0"/>
      <p:bldP spid="60" grpId="0"/>
      <p:bldP spid="61" grpId="0"/>
      <p:bldP spid="63" grpId="0"/>
      <p:bldP spid="64" grpId="0"/>
      <p:bldP spid="65" grpId="0"/>
      <p:bldP spid="67" grpId="0"/>
      <p:bldP spid="70" grpId="0"/>
      <p:bldP spid="72" grpId="0"/>
      <p:bldP spid="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  <a:p>
            <a:pPr algn="ctr"/>
            <a:r>
              <a:rPr lang="cs-CZ" b="1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Úlohy s procenty.</a:t>
            </a:r>
            <a:endParaRPr lang="cs-CZ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563638"/>
            <a:ext cx="914400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5. Ve třech osmých třídách je 76 žáků. V VIII.A je o 12% žáků více než v VIII.B. 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V VIII.C je o 8% žáků méně než v VIII.B. Kolik žáků je v jednotlivých třídách? </a:t>
            </a:r>
            <a:r>
              <a:rPr lang="cs-CZ" sz="800" b="1" dirty="0" smtClean="0">
                <a:latin typeface="Arial" pitchFamily="34" charset="0"/>
                <a:cs typeface="Arial" pitchFamily="34" charset="0"/>
              </a:rPr>
              <a:t>219+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283910"/>
            <a:ext cx="349188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VIII.B ………………… x žáků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2571910"/>
            <a:ext cx="3690169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VIII.A …………..…..… 1,12 x žáků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285991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VIII.C ………………… 0,92 x žáků </a:t>
            </a: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0" y="3451724"/>
            <a:ext cx="31259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>
                <a:off x="0" y="3435910"/>
                <a:ext cx="372616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𝟏𝟐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𝟎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𝟗𝟐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𝟕𝟔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435910"/>
                <a:ext cx="3726160" cy="288032"/>
              </a:xfrm>
              <a:prstGeom prst="rect">
                <a:avLst/>
              </a:prstGeom>
              <a:blipFill rotWithShape="1">
                <a:blip r:embed="rId3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1224000" y="3723942"/>
                <a:ext cx="1676013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𝟎𝟒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𝟕𝟔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24000" y="3723942"/>
                <a:ext cx="1676013" cy="288032"/>
              </a:xfrm>
              <a:prstGeom prst="rect">
                <a:avLst/>
              </a:prstGeom>
              <a:blipFill rotWithShape="1">
                <a:blip r:embed="rId4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1728000" y="4011910"/>
                <a:ext cx="953852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𝟐𝟓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8000" y="4011910"/>
                <a:ext cx="953852" cy="288032"/>
              </a:xfrm>
              <a:prstGeom prst="rect">
                <a:avLst/>
              </a:prstGeom>
              <a:blipFill rotWithShape="1">
                <a:blip r:embed="rId5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1692000" y="4299942"/>
            <a:ext cx="8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4482257" y="2283910"/>
            <a:ext cx="809823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25  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3393317" y="2571910"/>
            <a:ext cx="1970771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1,12 ∙ 25 = 28 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384000" y="2859910"/>
            <a:ext cx="18002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0,92 ∙ 25 =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23</a:t>
            </a:r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4680000" y="2881504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4500000" y="3147910"/>
            <a:ext cx="648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>
                <a:latin typeface="Arial" pitchFamily="34" charset="0"/>
                <a:cs typeface="Arial" pitchFamily="34" charset="0"/>
              </a:rPr>
              <a:t>= </a:t>
            </a: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76</a:t>
            </a:r>
            <a:endParaRPr lang="cs-CZ" sz="1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4680000" y="3134813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4572000" y="3420828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4443958"/>
            <a:ext cx="889248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Do VIII.A chodí 28 žáků, do VIII.B 25 žáků a do VIII.C 23 žáci. 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4680000" y="2571910"/>
            <a:ext cx="46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3147910"/>
            <a:ext cx="38519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Celkem………………. 76 žáků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6077128" y="2354526"/>
            <a:ext cx="3031376" cy="43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1% je jedna setina z celku, </a:t>
            </a:r>
            <a:br>
              <a:rPr lang="cs-CZ" sz="1700" b="1" dirty="0" smtClean="0">
                <a:latin typeface="Arial" pitchFamily="34" charset="0"/>
                <a:cs typeface="Arial" pitchFamily="34" charset="0"/>
              </a:rPr>
            </a:br>
            <a:r>
              <a:rPr lang="cs-CZ" sz="1700" b="1" dirty="0" smtClean="0">
                <a:latin typeface="Arial" pitchFamily="34" charset="0"/>
                <a:cs typeface="Arial" pitchFamily="34" charset="0"/>
              </a:rPr>
              <a:t>tj. 1% z x je 0,01∙x!</a:t>
            </a:r>
          </a:p>
        </p:txBody>
      </p:sp>
    </p:spTree>
    <p:extLst>
      <p:ext uri="{BB962C8B-B14F-4D97-AF65-F5344CB8AC3E}">
        <p14:creationId xmlns:p14="http://schemas.microsoft.com/office/powerpoint/2010/main" val="13657544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7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4" grpId="1"/>
      <p:bldP spid="5" grpId="0"/>
      <p:bldP spid="5" grpId="1"/>
      <p:bldP spid="6" grpId="0"/>
      <p:bldP spid="8" grpId="0"/>
      <p:bldP spid="9" grpId="0"/>
      <p:bldP spid="9" grpId="1"/>
      <p:bldP spid="10" grpId="0"/>
      <p:bldP spid="13" grpId="0"/>
      <p:bldP spid="13" grpId="1"/>
      <p:bldP spid="14" grpId="0"/>
      <p:bldP spid="15" grpId="0"/>
      <p:bldP spid="16" grpId="0"/>
      <p:bldP spid="18" grpId="0"/>
      <p:bldP spid="19" grpId="0"/>
      <p:bldP spid="20" grpId="0"/>
      <p:bldP spid="20" grpId="1"/>
      <p:bldP spid="22" grpId="0"/>
      <p:bldP spid="24" grpId="0"/>
      <p:bldP spid="25" grpId="0"/>
      <p:bldP spid="25" grpId="1"/>
      <p:bldP spid="28" grpId="0"/>
      <p:bldP spid="30" grpId="0"/>
      <p:bldP spid="33" grpId="0"/>
      <p:bldP spid="33" grpId="1"/>
      <p:bldP spid="33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  <a:p>
            <a:pPr algn="ctr"/>
            <a:r>
              <a:rPr lang="cs-CZ" b="1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Úlohy o pohybu (za sebou).</a:t>
            </a:r>
            <a:endParaRPr lang="cs-CZ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0" y="1419622"/>
                <a:ext cx="9144000" cy="10801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6. Za cyklistou jedoucím průměrnou rychlostí 20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b="1" i="0" smtClean="0">
                            <a:latin typeface="Cambria Math"/>
                            <a:cs typeface="Arial" pitchFamily="34" charset="0"/>
                          </a:rPr>
                          <m:t>𝐤𝐦</m:t>
                        </m:r>
                      </m:num>
                      <m:den>
                        <m:r>
                          <a:rPr lang="cs-CZ" b="1" i="0" smtClean="0">
                            <a:latin typeface="Cambria Math"/>
                            <a:cs typeface="Arial" pitchFamily="34" charset="0"/>
                          </a:rPr>
                          <m:t>𝐡</m:t>
                        </m:r>
                      </m:den>
                    </m:f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 vyjede z téhož místa </a:t>
                </a:r>
                <a:br>
                  <a:rPr lang="cs-CZ" b="1" dirty="0" smtClean="0">
                    <a:latin typeface="Arial" pitchFamily="34" charset="0"/>
                    <a:cs typeface="Arial" pitchFamily="34" charset="0"/>
                  </a:rPr>
                </a:b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o 2 hodiny později auto rychlostí 60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1" i="1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cs-CZ" b="1">
                            <a:latin typeface="Cambria Math"/>
                            <a:cs typeface="Arial" pitchFamily="34" charset="0"/>
                          </a:rPr>
                          <m:t>𝐤𝐦</m:t>
                        </m:r>
                      </m:num>
                      <m:den>
                        <m:r>
                          <a:rPr lang="cs-CZ" b="1">
                            <a:latin typeface="Cambria Math"/>
                            <a:cs typeface="Arial" pitchFamily="34" charset="0"/>
                          </a:rPr>
                          <m:t>𝐡</m:t>
                        </m:r>
                      </m:den>
                    </m:f>
                    <m:r>
                      <a:rPr lang="cs-CZ" b="1" i="0" smtClean="0">
                        <a:latin typeface="Cambria Math"/>
                        <a:cs typeface="Arial" pitchFamily="34" charset="0"/>
                      </a:rPr>
                      <m:t>. 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Za jak dlouho dohoní auto cyklistu </a:t>
                </a:r>
                <a:br>
                  <a:rPr lang="cs-CZ" b="1" dirty="0" smtClean="0">
                    <a:latin typeface="Arial" pitchFamily="34" charset="0"/>
                    <a:cs typeface="Arial" pitchFamily="34" charset="0"/>
                  </a:rPr>
                </a:b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a kolik km při tom ujede?</a:t>
                </a: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419622"/>
                <a:ext cx="9144000" cy="1080120"/>
              </a:xfrm>
              <a:prstGeom prst="rect">
                <a:avLst/>
              </a:prstGeom>
              <a:blipFill rotWithShape="1">
                <a:blip r:embed="rId3"/>
                <a:stretch>
                  <a:fillRect l="-533" t="-565" b="-1299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/>
              <p:cNvSpPr>
                <a:spLocks noChangeArrowheads="1"/>
              </p:cNvSpPr>
              <p:nvPr/>
            </p:nvSpPr>
            <p:spPr bwMode="auto">
              <a:xfrm>
                <a:off x="0" y="2628000"/>
                <a:ext cx="1562954" cy="2618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𝟐𝟎</m:t>
                      </m:r>
                      <m:f>
                        <m:f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628000"/>
                <a:ext cx="1562954" cy="261847"/>
              </a:xfrm>
              <a:prstGeom prst="rect">
                <a:avLst/>
              </a:prstGeom>
              <a:blipFill rotWithShape="1">
                <a:blip r:embed="rId4"/>
                <a:stretch>
                  <a:fillRect t="-30233" b="-441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1980000" y="2628000"/>
                <a:ext cx="1562954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  <m:f>
                        <m:f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0000" y="2628000"/>
                <a:ext cx="1562954" cy="288032"/>
              </a:xfrm>
              <a:prstGeom prst="rect">
                <a:avLst/>
              </a:prstGeom>
              <a:blipFill rotWithShape="1">
                <a:blip r:embed="rId5"/>
                <a:stretch>
                  <a:fillRect t="-23404" b="-36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0" y="2988000"/>
                <a:ext cx="1475656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988000"/>
                <a:ext cx="1475656" cy="288032"/>
              </a:xfrm>
              <a:prstGeom prst="rect">
                <a:avLst/>
              </a:prstGeom>
              <a:blipFill rotWithShape="1">
                <a:blip r:embed="rId6"/>
                <a:stretch>
                  <a:fillRect b="-106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 bwMode="auto">
          <a:xfrm>
            <a:off x="0" y="3600000"/>
            <a:ext cx="33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>
                <a:off x="971600" y="3600000"/>
                <a:ext cx="1907704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𝟐𝟎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)=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𝟔𝟎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600" y="3600000"/>
                <a:ext cx="1907704" cy="288032"/>
              </a:xfrm>
              <a:prstGeom prst="rect">
                <a:avLst/>
              </a:prstGeom>
              <a:blipFill rotWithShape="1">
                <a:blip r:embed="rId7"/>
                <a:stretch>
                  <a:fillRect b="-2766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1013908" y="3924000"/>
                <a:ext cx="1901908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𝟐𝟎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𝟒𝟎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3908" y="3924000"/>
                <a:ext cx="1901908" cy="288032"/>
              </a:xfrm>
              <a:prstGeom prst="rect">
                <a:avLst/>
              </a:prstGeom>
              <a:blipFill rotWithShape="1">
                <a:blip r:embed="rId8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1800000" y="4248000"/>
                <a:ext cx="953852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0" y="4248000"/>
                <a:ext cx="953852" cy="288032"/>
              </a:xfrm>
              <a:prstGeom prst="rect">
                <a:avLst/>
              </a:prstGeom>
              <a:blipFill rotWithShape="1">
                <a:blip r:embed="rId9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1728000" y="4500000"/>
            <a:ext cx="8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960000" y="3600000"/>
            <a:ext cx="911475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Kolo: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>
                <a:spLocks noChangeArrowheads="1"/>
              </p:cNvSpPr>
              <p:nvPr/>
            </p:nvSpPr>
            <p:spPr bwMode="auto">
              <a:xfrm>
                <a:off x="4968033" y="3564000"/>
                <a:ext cx="1476176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𝟐𝟎</m:t>
                      </m:r>
                      <m:f>
                        <m:fPr>
                          <m:ctrlP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68033" y="3564000"/>
                <a:ext cx="1476176" cy="288032"/>
              </a:xfrm>
              <a:prstGeom prst="rect">
                <a:avLst/>
              </a:prstGeom>
              <a:blipFill rotWithShape="1">
                <a:blip r:embed="rId10"/>
                <a:stretch>
                  <a:fillRect t="-23404" b="-36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6300192" y="3600000"/>
                <a:ext cx="108012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00192" y="3600000"/>
                <a:ext cx="1080120" cy="288032"/>
              </a:xfrm>
              <a:prstGeom prst="rect">
                <a:avLst/>
              </a:prstGeom>
              <a:blipFill rotWithShape="1">
                <a:blip r:embed="rId11"/>
                <a:stretch>
                  <a:fillRect b="-85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>
                <a:off x="7200000" y="3600000"/>
                <a:ext cx="1512161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3600000"/>
                <a:ext cx="1512161" cy="288032"/>
              </a:xfrm>
              <a:prstGeom prst="rect">
                <a:avLst/>
              </a:prstGeom>
              <a:blipFill rotWithShape="1">
                <a:blip r:embed="rId12"/>
                <a:stretch>
                  <a:fillRect b="-85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4587974"/>
            <a:ext cx="914400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Automobil dožene cyklistu za hodinu a ujede při tom 60 km.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3"/>
              <p:cNvSpPr>
                <a:spLocks noChangeArrowheads="1"/>
              </p:cNvSpPr>
              <p:nvPr/>
            </p:nvSpPr>
            <p:spPr bwMode="auto">
              <a:xfrm>
                <a:off x="1980000" y="2988000"/>
                <a:ext cx="1079999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0000" y="2988000"/>
                <a:ext cx="1079999" cy="288032"/>
              </a:xfrm>
              <a:prstGeom prst="rect">
                <a:avLst/>
              </a:prstGeom>
              <a:blipFill rotWithShape="1">
                <a:blip r:embed="rId13"/>
                <a:stretch>
                  <a:fillRect b="-106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"/>
              <p:cNvSpPr>
                <a:spLocks noChangeArrowheads="1"/>
              </p:cNvSpPr>
              <p:nvPr/>
            </p:nvSpPr>
            <p:spPr bwMode="auto">
              <a:xfrm>
                <a:off x="0" y="3276000"/>
                <a:ext cx="205172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𝟐𝟎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(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)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276000"/>
                <a:ext cx="2051720" cy="288032"/>
              </a:xfrm>
              <a:prstGeom prst="rect">
                <a:avLst/>
              </a:prstGeom>
              <a:blipFill rotWithShape="1">
                <a:blip r:embed="rId14"/>
                <a:stretch>
                  <a:fillRect b="-270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>
                <a:spLocks noChangeArrowheads="1"/>
              </p:cNvSpPr>
              <p:nvPr/>
            </p:nvSpPr>
            <p:spPr bwMode="auto">
              <a:xfrm>
                <a:off x="1980000" y="3276000"/>
                <a:ext cx="1583888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0000" y="3276000"/>
                <a:ext cx="1583888" cy="288032"/>
              </a:xfrm>
              <a:prstGeom prst="rect">
                <a:avLst/>
              </a:prstGeom>
              <a:blipFill rotWithShape="1">
                <a:blip r:embed="rId15"/>
                <a:stretch>
                  <a:fillRect b="-83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3948564" y="4140000"/>
            <a:ext cx="1253475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Auto: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"/>
              <p:cNvSpPr>
                <a:spLocks noChangeArrowheads="1"/>
              </p:cNvSpPr>
              <p:nvPr/>
            </p:nvSpPr>
            <p:spPr bwMode="auto">
              <a:xfrm>
                <a:off x="4968040" y="4104000"/>
                <a:ext cx="1476176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𝟎</m:t>
                      </m:r>
                      <m:f>
                        <m:fPr>
                          <m:ctrlP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68040" y="4104000"/>
                <a:ext cx="1476176" cy="288032"/>
              </a:xfrm>
              <a:prstGeom prst="rect">
                <a:avLst/>
              </a:prstGeom>
              <a:blipFill rotWithShape="1">
                <a:blip r:embed="rId16"/>
                <a:stretch>
                  <a:fillRect t="-21277" b="-36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"/>
              <p:cNvSpPr>
                <a:spLocks noChangeArrowheads="1"/>
              </p:cNvSpPr>
              <p:nvPr/>
            </p:nvSpPr>
            <p:spPr bwMode="auto">
              <a:xfrm>
                <a:off x="6300199" y="4140000"/>
                <a:ext cx="108012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𝟏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00199" y="4140000"/>
                <a:ext cx="1080120" cy="288032"/>
              </a:xfrm>
              <a:prstGeom prst="rect">
                <a:avLst/>
              </a:prstGeom>
              <a:blipFill rotWithShape="1">
                <a:blip r:embed="rId17"/>
                <a:stretch>
                  <a:fillRect b="-106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"/>
              <p:cNvSpPr>
                <a:spLocks noChangeArrowheads="1"/>
              </p:cNvSpPr>
              <p:nvPr/>
            </p:nvSpPr>
            <p:spPr bwMode="auto">
              <a:xfrm>
                <a:off x="7200000" y="4140000"/>
                <a:ext cx="1512161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𝟔𝟎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4140000"/>
                <a:ext cx="1512161" cy="288032"/>
              </a:xfrm>
              <a:prstGeom prst="rect">
                <a:avLst/>
              </a:prstGeom>
              <a:blipFill rotWithShape="1">
                <a:blip r:embed="rId18"/>
                <a:stretch>
                  <a:fillRect b="-106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>
            <a:off x="4211960" y="3219822"/>
            <a:ext cx="352839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diamond" w="med" len="med"/>
            <a:tailEnd type="arrow"/>
          </a:ln>
          <a:effectLst/>
        </p:spPr>
      </p:cxnSp>
      <p:cxnSp>
        <p:nvCxnSpPr>
          <p:cNvPr id="38" name="Pravoúhlá spojnice 37"/>
          <p:cNvCxnSpPr/>
          <p:nvPr/>
        </p:nvCxnSpPr>
        <p:spPr bwMode="auto">
          <a:xfrm flipV="1">
            <a:off x="4211960" y="2656851"/>
            <a:ext cx="3528392" cy="562971"/>
          </a:xfrm>
          <a:prstGeom prst="bentConnector3">
            <a:avLst>
              <a:gd name="adj1" fmla="val 12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Pravoúhlá spojnice 39"/>
          <p:cNvCxnSpPr/>
          <p:nvPr/>
        </p:nvCxnSpPr>
        <p:spPr bwMode="auto">
          <a:xfrm flipV="1">
            <a:off x="4211960" y="3064074"/>
            <a:ext cx="3528000" cy="155748"/>
          </a:xfrm>
          <a:prstGeom prst="bentConnector3">
            <a:avLst>
              <a:gd name="adj1" fmla="val 5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7740352" y="2427734"/>
            <a:ext cx="0" cy="82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Obdélník 47"/>
              <p:cNvSpPr/>
              <p:nvPr/>
            </p:nvSpPr>
            <p:spPr>
              <a:xfrm>
                <a:off x="5220000" y="2232000"/>
                <a:ext cx="1041247" cy="4430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𝟐𝟎</m:t>
                      </m:r>
                      <m:f>
                        <m:fPr>
                          <m:ctrlP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8" name="Obdélník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2232000"/>
                <a:ext cx="1041247" cy="443070"/>
              </a:xfrm>
              <a:prstGeom prst="rect">
                <a:avLst/>
              </a:prstGeom>
              <a:blipFill rotWithShape="1">
                <a:blip r:embed="rId19"/>
                <a:stretch>
                  <a:fillRect b="-13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Obdélník 48"/>
              <p:cNvSpPr/>
              <p:nvPr/>
            </p:nvSpPr>
            <p:spPr>
              <a:xfrm>
                <a:off x="5220000" y="2628000"/>
                <a:ext cx="1041247" cy="4430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2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2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200" b="1" i="1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𝟎</m:t>
                      </m:r>
                      <m:f>
                        <m:fPr>
                          <m:ctrlP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9" name="Obdélník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2628000"/>
                <a:ext cx="1041247" cy="443070"/>
              </a:xfrm>
              <a:prstGeom prst="rect">
                <a:avLst/>
              </a:prstGeom>
              <a:blipFill rotWithShape="1">
                <a:blip r:embed="rId20"/>
                <a:stretch>
                  <a:fillRect b="-13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bdélník 50"/>
              <p:cNvSpPr/>
              <p:nvPr/>
            </p:nvSpPr>
            <p:spPr>
              <a:xfrm>
                <a:off x="7920000" y="2340000"/>
                <a:ext cx="1059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3399"/>
                          </a:solidFill>
                          <a:latin typeface="Cambria Math"/>
                          <a:cs typeface="Arial" pitchFamily="34" charset="0"/>
                        </a:rPr>
                        <m:t>𝒔</m:t>
                      </m:r>
                      <m:r>
                        <a:rPr lang="cs-CZ" b="1" i="1">
                          <a:solidFill>
                            <a:srgbClr val="003399"/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b="1" i="1" smtClean="0">
                          <a:solidFill>
                            <a:srgbClr val="003399"/>
                          </a:solidFill>
                          <a:latin typeface="Cambria Math"/>
                          <a:cs typeface="Arial" pitchFamily="34" charset="0"/>
                        </a:rPr>
                        <m:t>𝒗</m:t>
                      </m:r>
                      <m:r>
                        <a:rPr lang="cs-CZ" b="1" i="1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r>
                        <a:rPr lang="cs-CZ" b="1" i="1" smtClean="0">
                          <a:solidFill>
                            <a:srgbClr val="003399"/>
                          </a:solidFill>
                          <a:latin typeface="Cambria Math"/>
                          <a:cs typeface="Arial" pitchFamily="34" charset="0"/>
                        </a:rPr>
                        <m:t>𝒕</m:t>
                      </m:r>
                    </m:oMath>
                  </m:oMathPara>
                </a14:m>
                <a:endParaRPr lang="cs-CZ" dirty="0">
                  <a:solidFill>
                    <a:srgbClr val="003399"/>
                  </a:solidFill>
                </a:endParaRPr>
              </a:p>
            </p:txBody>
          </p:sp>
        </mc:Choice>
        <mc:Fallback xmlns="">
          <p:sp>
            <p:nvSpPr>
              <p:cNvPr id="51" name="Obdélník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2340000"/>
                <a:ext cx="1059906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délník 51"/>
              <p:cNvSpPr/>
              <p:nvPr/>
            </p:nvSpPr>
            <p:spPr>
              <a:xfrm>
                <a:off x="6300000" y="2322000"/>
                <a:ext cx="96372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𝟐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 </m:t>
                      </m:r>
                    </m:oMath>
                  </m:oMathPara>
                </a14:m>
                <a:endParaRPr lang="cs-CZ" sz="1200" dirty="0"/>
              </a:p>
            </p:txBody>
          </p:sp>
        </mc:Choice>
        <mc:Fallback xmlns="">
          <p:sp>
            <p:nvSpPr>
              <p:cNvPr id="52" name="Obdélník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2322000"/>
                <a:ext cx="963725" cy="276999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délník 52"/>
              <p:cNvSpPr/>
              <p:nvPr/>
            </p:nvSpPr>
            <p:spPr>
              <a:xfrm>
                <a:off x="6300000" y="2682000"/>
                <a:ext cx="68858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2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2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 </m:t>
                      </m:r>
                    </m:oMath>
                  </m:oMathPara>
                </a14:m>
                <a:endParaRPr lang="cs-CZ" sz="1200" dirty="0"/>
              </a:p>
            </p:txBody>
          </p:sp>
        </mc:Choice>
        <mc:Fallback xmlns="">
          <p:sp>
            <p:nvSpPr>
              <p:cNvPr id="53" name="Obdélník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2682000"/>
                <a:ext cx="688586" cy="276999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7920000" y="2700000"/>
                <a:ext cx="10020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 smtClean="0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b="1" i="1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b="1" i="1">
                          <a:solidFill>
                            <a:srgbClr val="003399"/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sSub>
                        <m:sSubPr>
                          <m:ctrlPr>
                            <a:rPr lang="cs-CZ" b="1" i="1" smtClean="0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b="1" i="1" smtClean="0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2700000"/>
                <a:ext cx="1002069" cy="369332"/>
              </a:xfrm>
              <a:prstGeom prst="rect">
                <a:avLst/>
              </a:prstGeom>
              <a:blipFill rotWithShape="1">
                <a:blip r:embed="rId24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4044255" y="3291830"/>
            <a:ext cx="455737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S</a:t>
            </a: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7550364" y="3278528"/>
            <a:ext cx="455737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bdélník 53"/>
              <p:cNvSpPr/>
              <p:nvPr/>
            </p:nvSpPr>
            <p:spPr>
              <a:xfrm>
                <a:off x="5580000" y="3168000"/>
                <a:ext cx="36901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400" b="1" i="1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4" name="Obdélník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00" y="3168000"/>
                <a:ext cx="369011" cy="307777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Obdélník 54"/>
              <p:cNvSpPr/>
              <p:nvPr/>
            </p:nvSpPr>
            <p:spPr>
              <a:xfrm>
                <a:off x="6048000" y="3168000"/>
                <a:ext cx="41011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400" b="1" i="1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5" name="Obdélník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000" y="3168000"/>
                <a:ext cx="410112" cy="307777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Obdélník 55"/>
              <p:cNvSpPr/>
              <p:nvPr/>
            </p:nvSpPr>
            <p:spPr>
              <a:xfrm>
                <a:off x="5111999" y="3168000"/>
                <a:ext cx="41011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400" b="1" i="1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400" b="1" i="1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6" name="Obdélník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999" y="3168000"/>
                <a:ext cx="410112" cy="307777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85887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00"/>
                            </p:stCondLst>
                            <p:childTnLst>
                              <p:par>
                                <p:cTn id="1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4" grpId="1"/>
      <p:bldP spid="5" grpId="0"/>
      <p:bldP spid="5" grpId="1"/>
      <p:bldP spid="6" grpId="0"/>
      <p:bldP spid="8" grpId="0"/>
      <p:bldP spid="9" grpId="0"/>
      <p:bldP spid="9" grpId="1"/>
      <p:bldP spid="10" grpId="0"/>
      <p:bldP spid="13" grpId="0"/>
      <p:bldP spid="13" grpId="1"/>
      <p:bldP spid="14" grpId="0"/>
      <p:bldP spid="15" grpId="0"/>
      <p:bldP spid="16" grpId="0"/>
      <p:bldP spid="18" grpId="0"/>
      <p:bldP spid="19" grpId="0"/>
      <p:bldP spid="20" grpId="0"/>
      <p:bldP spid="20" grpId="1"/>
      <p:bldP spid="22" grpId="0"/>
      <p:bldP spid="24" grpId="0"/>
      <p:bldP spid="25" grpId="0"/>
      <p:bldP spid="25" grpId="1"/>
      <p:bldP spid="28" grpId="0"/>
      <p:bldP spid="30" grpId="0"/>
      <p:bldP spid="31" grpId="0"/>
      <p:bldP spid="32" grpId="0"/>
      <p:bldP spid="34" grpId="0"/>
      <p:bldP spid="35" grpId="0"/>
      <p:bldP spid="36" grpId="0"/>
      <p:bldP spid="37" grpId="0"/>
      <p:bldP spid="48" grpId="0"/>
      <p:bldP spid="49" grpId="0"/>
      <p:bldP spid="51" grpId="0"/>
      <p:bldP spid="52" grpId="0"/>
      <p:bldP spid="53" grpId="0"/>
      <p:bldP spid="2" grpId="0"/>
      <p:bldP spid="45" grpId="0"/>
      <p:bldP spid="46" grpId="0"/>
      <p:bldP spid="54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999" y="267494"/>
            <a:ext cx="806400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3600" dirty="0" smtClean="0"/>
              <a:t>Slovní úlohy</a:t>
            </a:r>
          </a:p>
          <a:p>
            <a:pPr algn="ctr"/>
            <a:r>
              <a:rPr lang="cs-CZ" b="1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Úlohy o pohybu (proti sobě).</a:t>
            </a:r>
            <a:endParaRPr lang="cs-CZ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332000"/>
            <a:ext cx="914400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6a. Dva turisté, z nichž jeden ujde za hodinu 5 km, druhý 6 km, vyjdou v 7 hodin ráno proti sobě z míst K a L, vzdálených od sebe 38,5 km. V kolik hodin a kolik kilometrů od místa K se potkají?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Pozorně si přečteme text úlohy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Mezi údaji, které neznáme si zvolíme jeden jako neznámou, kterou budeme počítat.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/>
              <p:cNvSpPr>
                <a:spLocks noChangeArrowheads="1"/>
              </p:cNvSpPr>
              <p:nvPr/>
            </p:nvSpPr>
            <p:spPr bwMode="auto">
              <a:xfrm>
                <a:off x="0" y="2376000"/>
                <a:ext cx="1562954" cy="2618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f>
                        <m:f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376000"/>
                <a:ext cx="1562954" cy="261847"/>
              </a:xfrm>
              <a:prstGeom prst="rect">
                <a:avLst/>
              </a:prstGeom>
              <a:blipFill rotWithShape="1">
                <a:blip r:embed="rId3"/>
                <a:stretch>
                  <a:fillRect t="-30233" b="-441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1908000" y="2376000"/>
                <a:ext cx="1562954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f>
                        <m:f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8000" y="2376000"/>
                <a:ext cx="1562954" cy="288032"/>
              </a:xfrm>
              <a:prstGeom prst="rect">
                <a:avLst/>
              </a:prstGeom>
              <a:blipFill rotWithShape="1">
                <a:blip r:embed="rId4"/>
                <a:stretch>
                  <a:fillRect t="-23404" b="-36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Pomocí zvolené neznámé a daných podmínek vyjádříme všechny údaje z textu.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0" y="2736000"/>
                <a:ext cx="1475656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736000"/>
                <a:ext cx="1475656" cy="288032"/>
              </a:xfrm>
              <a:prstGeom prst="rect">
                <a:avLst/>
              </a:prstGeom>
              <a:blipFill rotWithShape="1">
                <a:blip r:embed="rId5"/>
                <a:stretch>
                  <a:fillRect b="-106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 bwMode="auto">
          <a:xfrm>
            <a:off x="0" y="3600000"/>
            <a:ext cx="320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Sestavíme rovnici a poté ji vyřešíme.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>
                <a:off x="971600" y="3600000"/>
                <a:ext cx="1907704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𝟑𝟖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600" y="3600000"/>
                <a:ext cx="1907704" cy="288032"/>
              </a:xfrm>
              <a:prstGeom prst="rect">
                <a:avLst/>
              </a:prstGeom>
              <a:blipFill rotWithShape="1">
                <a:blip r:embed="rId6"/>
                <a:stretch>
                  <a:fillRect b="-21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1368000" y="3924000"/>
                <a:ext cx="1901908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𝟏𝟏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𝟑𝟖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68000" y="3924000"/>
                <a:ext cx="1901908" cy="288032"/>
              </a:xfrm>
              <a:prstGeom prst="rect">
                <a:avLst/>
              </a:prstGeom>
              <a:blipFill rotWithShape="1">
                <a:blip r:embed="rId7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1620000" y="4248000"/>
                <a:ext cx="953852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dirty="0" smtClean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20000" y="4248000"/>
                <a:ext cx="953852" cy="288032"/>
              </a:xfrm>
              <a:prstGeom prst="rect">
                <a:avLst/>
              </a:prstGeom>
              <a:blipFill rotWithShape="1">
                <a:blip r:embed="rId8"/>
                <a:stretch>
                  <a:fillRect b="-42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Přímá spojnice 16"/>
          <p:cNvCxnSpPr/>
          <p:nvPr/>
        </p:nvCxnSpPr>
        <p:spPr bwMode="auto">
          <a:xfrm>
            <a:off x="1656000" y="4500000"/>
            <a:ext cx="86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621622" y="3471846"/>
            <a:ext cx="130058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1. turista: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>
                <a:spLocks noChangeArrowheads="1"/>
              </p:cNvSpPr>
              <p:nvPr/>
            </p:nvSpPr>
            <p:spPr bwMode="auto">
              <a:xfrm>
                <a:off x="4629655" y="3435846"/>
                <a:ext cx="1476176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f>
                        <m:fPr>
                          <m:ctrlP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29655" y="3435846"/>
                <a:ext cx="1476176" cy="288032"/>
              </a:xfrm>
              <a:prstGeom prst="rect">
                <a:avLst/>
              </a:prstGeom>
              <a:blipFill rotWithShape="1">
                <a:blip r:embed="rId9"/>
                <a:stretch>
                  <a:fillRect t="-23404" b="-36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Provedeme zkoušku toho, zda získané výsledky vyhovují všem podmínkám úlohy.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>
                <a:off x="5961814" y="3435846"/>
                <a:ext cx="1250172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61814" y="3435846"/>
                <a:ext cx="1250172" cy="288032"/>
              </a:xfrm>
              <a:prstGeom prst="rect">
                <a:avLst/>
              </a:prstGeom>
              <a:blipFill rotWithShape="1">
                <a:blip r:embed="rId10"/>
                <a:stretch>
                  <a:fillRect b="-85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>
                <a:off x="7221622" y="3435846"/>
                <a:ext cx="1598850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𝟏𝟕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21622" y="3435846"/>
                <a:ext cx="1598850" cy="288032"/>
              </a:xfrm>
              <a:prstGeom prst="rect">
                <a:avLst/>
              </a:prstGeom>
              <a:blipFill rotWithShape="1">
                <a:blip r:embed="rId11"/>
                <a:stretch>
                  <a:fillRect b="-85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4860000"/>
            <a:ext cx="91440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Zapíšeme slovní odpověď na všechna otázky dané úlohy.</a:t>
            </a: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4731990"/>
            <a:ext cx="914400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Turisté se setkají v půl </a:t>
            </a:r>
            <a:r>
              <a:rPr lang="cs-CZ" b="1" smtClean="0">
                <a:latin typeface="Arial" pitchFamily="34" charset="0"/>
                <a:cs typeface="Arial" pitchFamily="34" charset="0"/>
              </a:rPr>
              <a:t>jedenácté 17,5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km od místa K.</a:t>
            </a:r>
            <a:endParaRPr lang="cs-CZ" sz="8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3"/>
              <p:cNvSpPr>
                <a:spLocks noChangeArrowheads="1"/>
              </p:cNvSpPr>
              <p:nvPr/>
            </p:nvSpPr>
            <p:spPr bwMode="auto">
              <a:xfrm>
                <a:off x="1908000" y="2736000"/>
                <a:ext cx="1079999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8000" y="2736000"/>
                <a:ext cx="1079999" cy="288032"/>
              </a:xfrm>
              <a:prstGeom prst="rect">
                <a:avLst/>
              </a:prstGeom>
              <a:blipFill rotWithShape="1">
                <a:blip r:embed="rId12"/>
                <a:stretch>
                  <a:fillRect b="-106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"/>
              <p:cNvSpPr>
                <a:spLocks noChangeArrowheads="1"/>
              </p:cNvSpPr>
              <p:nvPr/>
            </p:nvSpPr>
            <p:spPr bwMode="auto">
              <a:xfrm>
                <a:off x="0" y="3024000"/>
                <a:ext cx="1928702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024000"/>
                <a:ext cx="1928702" cy="288032"/>
              </a:xfrm>
              <a:prstGeom prst="rect">
                <a:avLst/>
              </a:prstGeom>
              <a:blipFill rotWithShape="1">
                <a:blip r:embed="rId13"/>
                <a:stretch>
                  <a:fillRect b="-106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>
                <a:spLocks noChangeArrowheads="1"/>
              </p:cNvSpPr>
              <p:nvPr/>
            </p:nvSpPr>
            <p:spPr bwMode="auto">
              <a:xfrm>
                <a:off x="1908000" y="3024000"/>
                <a:ext cx="1398091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8000" y="3024000"/>
                <a:ext cx="1398091" cy="288032"/>
              </a:xfrm>
              <a:prstGeom prst="rect">
                <a:avLst/>
              </a:prstGeom>
              <a:blipFill rotWithShape="1">
                <a:blip r:embed="rId14"/>
                <a:stretch>
                  <a:fillRect b="-106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3621622" y="4011846"/>
            <a:ext cx="1253475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cs-CZ" sz="1700" b="1" dirty="0">
                <a:latin typeface="Arial" pitchFamily="34" charset="0"/>
                <a:cs typeface="Arial" pitchFamily="34" charset="0"/>
              </a:rPr>
              <a:t>turista: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"/>
              <p:cNvSpPr>
                <a:spLocks noChangeArrowheads="1"/>
              </p:cNvSpPr>
              <p:nvPr/>
            </p:nvSpPr>
            <p:spPr bwMode="auto">
              <a:xfrm>
                <a:off x="4629662" y="3975846"/>
                <a:ext cx="1476176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f>
                        <m:fPr>
                          <m:ctrlP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29662" y="3975846"/>
                <a:ext cx="1476176" cy="288032"/>
              </a:xfrm>
              <a:prstGeom prst="rect">
                <a:avLst/>
              </a:prstGeom>
              <a:blipFill rotWithShape="1">
                <a:blip r:embed="rId15"/>
                <a:stretch>
                  <a:fillRect t="-23404" b="-36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"/>
              <p:cNvSpPr>
                <a:spLocks noChangeArrowheads="1"/>
              </p:cNvSpPr>
              <p:nvPr/>
            </p:nvSpPr>
            <p:spPr bwMode="auto">
              <a:xfrm>
                <a:off x="5961820" y="3975846"/>
                <a:ext cx="1385761" cy="252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𝟑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𝒉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61820" y="3975846"/>
                <a:ext cx="1385761" cy="252016"/>
              </a:xfrm>
              <a:prstGeom prst="rect">
                <a:avLst/>
              </a:prstGeom>
              <a:blipFill rotWithShape="1">
                <a:blip r:embed="rId16"/>
                <a:stretch>
                  <a:fillRect b="-16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"/>
              <p:cNvSpPr>
                <a:spLocks noChangeArrowheads="1"/>
              </p:cNvSpPr>
              <p:nvPr/>
            </p:nvSpPr>
            <p:spPr bwMode="auto">
              <a:xfrm>
                <a:off x="7221622" y="3975846"/>
                <a:ext cx="1512161" cy="252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700" b="1" i="1"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7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𝟐𝟏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21622" y="3975846"/>
                <a:ext cx="1512161" cy="252032"/>
              </a:xfrm>
              <a:prstGeom prst="rect">
                <a:avLst/>
              </a:prstGeom>
              <a:blipFill rotWithShape="1">
                <a:blip r:embed="rId17"/>
                <a:stretch>
                  <a:fillRect b="-16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>
            <a:off x="4211960" y="2983508"/>
            <a:ext cx="3474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diamond" w="med" len="med"/>
            <a:tailEnd type="diamond"/>
          </a:ln>
          <a:effectLst/>
        </p:spPr>
      </p:cxnSp>
      <p:cxnSp>
        <p:nvCxnSpPr>
          <p:cNvPr id="38" name="Pravoúhlá spojnice 37"/>
          <p:cNvCxnSpPr/>
          <p:nvPr/>
        </p:nvCxnSpPr>
        <p:spPr bwMode="auto">
          <a:xfrm flipV="1">
            <a:off x="4211960" y="2420537"/>
            <a:ext cx="1584000" cy="562971"/>
          </a:xfrm>
          <a:prstGeom prst="bentConnector3">
            <a:avLst>
              <a:gd name="adj1" fmla="val 12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5795960" y="2219558"/>
            <a:ext cx="0" cy="82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Obdélník 47"/>
              <p:cNvSpPr/>
              <p:nvPr/>
            </p:nvSpPr>
            <p:spPr>
              <a:xfrm>
                <a:off x="4572000" y="1995686"/>
                <a:ext cx="949875" cy="4430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2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2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f>
                        <m:fPr>
                          <m:ctrlP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8" name="Obdélník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995686"/>
                <a:ext cx="949875" cy="443070"/>
              </a:xfrm>
              <a:prstGeom prst="rect">
                <a:avLst/>
              </a:prstGeom>
              <a:blipFill rotWithShape="1">
                <a:blip r:embed="rId18"/>
                <a:stretch>
                  <a:fillRect b="-13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Obdélník 48"/>
              <p:cNvSpPr/>
              <p:nvPr/>
            </p:nvSpPr>
            <p:spPr>
              <a:xfrm>
                <a:off x="6300000" y="1995686"/>
                <a:ext cx="949875" cy="4430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2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cs-CZ" sz="12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200" b="1" i="1" smtClean="0">
                          <a:latin typeface="Cambria Math"/>
                          <a:cs typeface="Arial" pitchFamily="34" charset="0"/>
                        </a:rPr>
                        <m:t>𝟔</m:t>
                      </m:r>
                      <m:f>
                        <m:fPr>
                          <m:ctrlP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𝒌𝒎</m:t>
                          </m:r>
                        </m:num>
                        <m:den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𝒉</m:t>
                          </m:r>
                        </m:den>
                      </m:f>
                    </m:oMath>
                  </m:oMathPara>
                </a14:m>
                <a:endParaRPr lang="cs-CZ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9" name="Obdélník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1995686"/>
                <a:ext cx="949875" cy="443070"/>
              </a:xfrm>
              <a:prstGeom prst="rect">
                <a:avLst/>
              </a:prstGeom>
              <a:blipFill rotWithShape="1">
                <a:blip r:embed="rId19"/>
                <a:stretch>
                  <a:fillRect b="-13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bdélník 50"/>
              <p:cNvSpPr/>
              <p:nvPr/>
            </p:nvSpPr>
            <p:spPr>
              <a:xfrm>
                <a:off x="7740000" y="2103686"/>
                <a:ext cx="1059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3399"/>
                          </a:solidFill>
                          <a:latin typeface="Cambria Math"/>
                          <a:cs typeface="Arial" pitchFamily="34" charset="0"/>
                        </a:rPr>
                        <m:t>𝒔</m:t>
                      </m:r>
                      <m:r>
                        <a:rPr lang="cs-CZ" b="1" i="1">
                          <a:solidFill>
                            <a:srgbClr val="003399"/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b="1" i="1" smtClean="0">
                          <a:solidFill>
                            <a:srgbClr val="003399"/>
                          </a:solidFill>
                          <a:latin typeface="Cambria Math"/>
                          <a:cs typeface="Arial" pitchFamily="34" charset="0"/>
                        </a:rPr>
                        <m:t>𝒗</m:t>
                      </m:r>
                      <m:r>
                        <a:rPr lang="cs-CZ" b="1" i="1" smtClean="0">
                          <a:solidFill>
                            <a:srgbClr val="003399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∙</m:t>
                      </m:r>
                      <m:r>
                        <a:rPr lang="cs-CZ" b="1" i="1" smtClean="0">
                          <a:solidFill>
                            <a:srgbClr val="003399"/>
                          </a:solidFill>
                          <a:latin typeface="Cambria Math"/>
                          <a:cs typeface="Arial" pitchFamily="34" charset="0"/>
                        </a:rPr>
                        <m:t>𝒕</m:t>
                      </m:r>
                    </m:oMath>
                  </m:oMathPara>
                </a14:m>
                <a:endParaRPr lang="cs-CZ" dirty="0">
                  <a:solidFill>
                    <a:srgbClr val="003399"/>
                  </a:solidFill>
                </a:endParaRPr>
              </a:p>
            </p:txBody>
          </p:sp>
        </mc:Choice>
        <mc:Fallback xmlns="">
          <p:sp>
            <p:nvSpPr>
              <p:cNvPr id="51" name="Obdélník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2103686"/>
                <a:ext cx="1059906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délník 51"/>
              <p:cNvSpPr/>
              <p:nvPr/>
            </p:nvSpPr>
            <p:spPr>
              <a:xfrm>
                <a:off x="4572000" y="2535686"/>
                <a:ext cx="68858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 </m:t>
                      </m:r>
                    </m:oMath>
                  </m:oMathPara>
                </a14:m>
                <a:endParaRPr lang="cs-CZ" sz="1200" dirty="0"/>
              </a:p>
            </p:txBody>
          </p:sp>
        </mc:Choice>
        <mc:Fallback xmlns="">
          <p:sp>
            <p:nvSpPr>
              <p:cNvPr id="52" name="Obdélník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535686"/>
                <a:ext cx="688586" cy="276999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délník 52"/>
              <p:cNvSpPr/>
              <p:nvPr/>
            </p:nvSpPr>
            <p:spPr>
              <a:xfrm>
                <a:off x="6300000" y="2535686"/>
                <a:ext cx="68858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200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200" b="1" i="1">
                              <a:latin typeface="Cambria Math"/>
                              <a:cs typeface="Arial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cs-CZ" sz="1200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1200" b="1" i="1">
                          <a:latin typeface="Cambria Math"/>
                          <a:cs typeface="Arial" pitchFamily="34" charset="0"/>
                        </a:rPr>
                        <m:t> </m:t>
                      </m:r>
                    </m:oMath>
                  </m:oMathPara>
                </a14:m>
                <a:endParaRPr lang="cs-CZ" sz="1200" dirty="0"/>
              </a:p>
            </p:txBody>
          </p:sp>
        </mc:Choice>
        <mc:Fallback xmlns="">
          <p:sp>
            <p:nvSpPr>
              <p:cNvPr id="53" name="Obdélník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2535686"/>
                <a:ext cx="688586" cy="276999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7740000" y="2463686"/>
                <a:ext cx="1418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1" i="1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  <m:r>
                            <a:rPr lang="cs-CZ" b="1" i="1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  <m:t>=</m:t>
                          </m:r>
                          <m:r>
                            <a:rPr lang="cs-CZ" b="1" i="1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b="1" i="1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cs-CZ" b="1" i="1">
                          <a:solidFill>
                            <a:srgbClr val="003399"/>
                          </a:solidFill>
                          <a:latin typeface="Cambria Math"/>
                          <a:cs typeface="Arial" pitchFamily="34" charset="0"/>
                        </a:rPr>
                        <m:t>+</m:t>
                      </m:r>
                      <m:sSub>
                        <m:sSubPr>
                          <m:ctrlPr>
                            <a:rPr lang="cs-CZ" b="1" i="1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b="1" i="1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b="1" i="1">
                              <a:solidFill>
                                <a:srgbClr val="003399"/>
                              </a:solidFill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2463686"/>
                <a:ext cx="1418850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3923928" y="3003798"/>
            <a:ext cx="455737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K</a:t>
            </a: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7644655" y="3003798"/>
            <a:ext cx="455737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3"/>
              <p:cNvSpPr>
                <a:spLocks noChangeArrowheads="1"/>
              </p:cNvSpPr>
              <p:nvPr/>
            </p:nvSpPr>
            <p:spPr bwMode="auto">
              <a:xfrm>
                <a:off x="828000" y="3312000"/>
                <a:ext cx="1619999" cy="288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𝒔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𝟑𝟖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17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8000" y="3312000"/>
                <a:ext cx="1619999" cy="288032"/>
              </a:xfrm>
              <a:prstGeom prst="rect">
                <a:avLst/>
              </a:prstGeom>
              <a:blipFill rotWithShape="1">
                <a:blip r:embed="rId24"/>
                <a:stretch>
                  <a:fillRect b="-41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ravoúhlá spojnice 25"/>
          <p:cNvCxnSpPr/>
          <p:nvPr/>
        </p:nvCxnSpPr>
        <p:spPr bwMode="auto">
          <a:xfrm rot="10800000">
            <a:off x="5794626" y="2418308"/>
            <a:ext cx="1911600" cy="565200"/>
          </a:xfrm>
          <a:prstGeom prst="bentConnector3">
            <a:avLst>
              <a:gd name="adj1" fmla="val 109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3621622" y="4407846"/>
            <a:ext cx="511422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3621622" y="4407846"/>
            <a:ext cx="1253475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1700" b="1" dirty="0" smtClean="0">
                <a:latin typeface="Arial" pitchFamily="34" charset="0"/>
                <a:cs typeface="Arial" pitchFamily="34" charset="0"/>
              </a:rPr>
              <a:t>Celkem:</a:t>
            </a:r>
            <a:endParaRPr lang="cs-CZ" sz="17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3"/>
              <p:cNvSpPr>
                <a:spLocks noChangeArrowheads="1"/>
              </p:cNvSpPr>
              <p:nvPr/>
            </p:nvSpPr>
            <p:spPr bwMode="auto">
              <a:xfrm>
                <a:off x="7221622" y="4407846"/>
                <a:ext cx="1512161" cy="252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𝒔</m:t>
                      </m:r>
                      <m:r>
                        <a:rPr lang="cs-CZ" sz="17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𝟑𝟖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𝟓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cs-CZ" sz="1700" b="1" i="1" smtClean="0">
                          <a:latin typeface="Cambria Math"/>
                          <a:cs typeface="Arial" pitchFamily="34" charset="0"/>
                        </a:rPr>
                        <m:t>𝒌𝒎</m:t>
                      </m:r>
                    </m:oMath>
                  </m:oMathPara>
                </a14:m>
                <a:endParaRPr lang="cs-CZ" sz="1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21622" y="4407846"/>
                <a:ext cx="1512161" cy="252032"/>
              </a:xfrm>
              <a:prstGeom prst="rect">
                <a:avLst/>
              </a:prstGeom>
              <a:blipFill rotWithShape="1">
                <a:blip r:embed="rId25"/>
                <a:stretch>
                  <a:fillRect b="-146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Obdélník 55"/>
              <p:cNvSpPr/>
              <p:nvPr/>
            </p:nvSpPr>
            <p:spPr>
              <a:xfrm>
                <a:off x="4752000" y="2880000"/>
                <a:ext cx="41011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400" b="1" i="1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6" name="Obdélník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000" y="2880000"/>
                <a:ext cx="410112" cy="307777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Obdélník 56"/>
              <p:cNvSpPr/>
              <p:nvPr/>
            </p:nvSpPr>
            <p:spPr>
              <a:xfrm>
                <a:off x="6444208" y="2880000"/>
                <a:ext cx="41011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cs-CZ" sz="1400" b="1" i="1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𝒔</m:t>
                          </m:r>
                        </m:e>
                        <m:sub>
                          <m:r>
                            <a:rPr lang="cs-CZ" sz="1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7" name="Obdélník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2880000"/>
                <a:ext cx="410112" cy="307777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Levá složená závorka 42"/>
          <p:cNvSpPr/>
          <p:nvPr/>
        </p:nvSpPr>
        <p:spPr bwMode="auto">
          <a:xfrm rot="16200000">
            <a:off x="5772693" y="1443166"/>
            <a:ext cx="351073" cy="3475461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Obdélník 57"/>
              <p:cNvSpPr/>
              <p:nvPr/>
            </p:nvSpPr>
            <p:spPr>
              <a:xfrm>
                <a:off x="5778000" y="3277044"/>
                <a:ext cx="32412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400" b="1" i="1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𝒔</m:t>
                      </m:r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8" name="Obdélník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8000" y="3277044"/>
                <a:ext cx="324127" cy="307777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30985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000"/>
                            </p:stCondLst>
                            <p:childTnLst>
                              <p:par>
                                <p:cTn id="2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1000"/>
                            </p:stCondLst>
                            <p:childTnLst>
                              <p:par>
                                <p:cTn id="2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4" grpId="1"/>
      <p:bldP spid="5" grpId="0"/>
      <p:bldP spid="5" grpId="1"/>
      <p:bldP spid="6" grpId="0"/>
      <p:bldP spid="8" grpId="0"/>
      <p:bldP spid="9" grpId="0"/>
      <p:bldP spid="9" grpId="1"/>
      <p:bldP spid="10" grpId="0"/>
      <p:bldP spid="13" grpId="0"/>
      <p:bldP spid="13" grpId="1"/>
      <p:bldP spid="14" grpId="0"/>
      <p:bldP spid="15" grpId="0"/>
      <p:bldP spid="16" grpId="0"/>
      <p:bldP spid="18" grpId="0"/>
      <p:bldP spid="19" grpId="0"/>
      <p:bldP spid="20" grpId="0"/>
      <p:bldP spid="20" grpId="1"/>
      <p:bldP spid="22" grpId="0"/>
      <p:bldP spid="24" grpId="0"/>
      <p:bldP spid="25" grpId="0"/>
      <p:bldP spid="25" grpId="1"/>
      <p:bldP spid="28" grpId="0"/>
      <p:bldP spid="30" grpId="0"/>
      <p:bldP spid="31" grpId="0"/>
      <p:bldP spid="32" grpId="0"/>
      <p:bldP spid="34" grpId="0"/>
      <p:bldP spid="35" grpId="0"/>
      <p:bldP spid="36" grpId="0"/>
      <p:bldP spid="37" grpId="0"/>
      <p:bldP spid="48" grpId="0"/>
      <p:bldP spid="49" grpId="0"/>
      <p:bldP spid="51" grpId="0"/>
      <p:bldP spid="52" grpId="0"/>
      <p:bldP spid="53" grpId="0"/>
      <p:bldP spid="2" grpId="0"/>
      <p:bldP spid="45" grpId="0"/>
      <p:bldP spid="46" grpId="0"/>
      <p:bldP spid="42" grpId="0"/>
      <p:bldP spid="54" grpId="0"/>
      <p:bldP spid="55" grpId="0"/>
      <p:bldP spid="56" grpId="0"/>
      <p:bldP spid="57" grpId="0"/>
      <p:bldP spid="43" grpId="0" animBg="1"/>
      <p:bldP spid="58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7179</TotalTime>
  <Words>2858</Words>
  <Application>Microsoft Office PowerPoint</Application>
  <PresentationFormat>Předvádění na obrazovce (16:9)</PresentationFormat>
  <Paragraphs>374</Paragraphs>
  <Slides>13</Slides>
  <Notes>13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Lineární rovnice – 7. část Slovní úlohy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777</cp:revision>
  <dcterms:created xsi:type="dcterms:W3CDTF">2012-01-02T08:14:14Z</dcterms:created>
  <dcterms:modified xsi:type="dcterms:W3CDTF">2013-06-04T14:28:34Z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