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9"/>
  </p:notesMasterIdLst>
  <p:handoutMasterIdLst>
    <p:handoutMasterId r:id="rId10"/>
  </p:handoutMasterIdLst>
  <p:sldIdLst>
    <p:sldId id="256" r:id="rId2"/>
    <p:sldId id="373" r:id="rId3"/>
    <p:sldId id="384" r:id="rId4"/>
    <p:sldId id="400" r:id="rId5"/>
    <p:sldId id="401" r:id="rId6"/>
    <p:sldId id="402" r:id="rId7"/>
    <p:sldId id="403" r:id="rId8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FFFF66"/>
    <a:srgbClr val="00CC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19" autoAdjust="0"/>
    <p:restoredTop sz="94600" autoAdjust="0"/>
  </p:normalViewPr>
  <p:slideViewPr>
    <p:cSldViewPr snapToObjects="1">
      <p:cViewPr varScale="1">
        <p:scale>
          <a:sx n="99" d="100"/>
          <a:sy n="99" d="100"/>
        </p:scale>
        <p:origin x="-84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18" Type="http://schemas.openxmlformats.org/officeDocument/2006/relationships/image" Target="../media/image42.png"/><Relationship Id="rId26" Type="http://schemas.openxmlformats.org/officeDocument/2006/relationships/image" Target="../media/image50.png"/><Relationship Id="rId3" Type="http://schemas.openxmlformats.org/officeDocument/2006/relationships/image" Target="../media/image27.png"/><Relationship Id="rId21" Type="http://schemas.openxmlformats.org/officeDocument/2006/relationships/image" Target="../media/image45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17" Type="http://schemas.openxmlformats.org/officeDocument/2006/relationships/image" Target="../media/image41.png"/><Relationship Id="rId25" Type="http://schemas.openxmlformats.org/officeDocument/2006/relationships/image" Target="../media/image49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40.png"/><Relationship Id="rId20" Type="http://schemas.openxmlformats.org/officeDocument/2006/relationships/image" Target="../media/image44.png"/><Relationship Id="rId29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24" Type="http://schemas.openxmlformats.org/officeDocument/2006/relationships/image" Target="../media/image48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23" Type="http://schemas.openxmlformats.org/officeDocument/2006/relationships/image" Target="../media/image47.png"/><Relationship Id="rId28" Type="http://schemas.openxmlformats.org/officeDocument/2006/relationships/image" Target="../media/image52.png"/><Relationship Id="rId10" Type="http://schemas.openxmlformats.org/officeDocument/2006/relationships/image" Target="../media/image34.png"/><Relationship Id="rId19" Type="http://schemas.openxmlformats.org/officeDocument/2006/relationships/image" Target="../media/image43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Relationship Id="rId22" Type="http://schemas.openxmlformats.org/officeDocument/2006/relationships/image" Target="../media/image46.png"/><Relationship Id="rId27" Type="http://schemas.openxmlformats.org/officeDocument/2006/relationships/image" Target="../media/image51.png"/><Relationship Id="rId30" Type="http://schemas.openxmlformats.org/officeDocument/2006/relationships/image" Target="../media/image5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552" y="915566"/>
            <a:ext cx="8153400" cy="1224136"/>
          </a:xfrm>
        </p:spPr>
        <p:txBody>
          <a:bodyPr/>
          <a:lstStyle/>
          <a:p>
            <a:pPr algn="ctr"/>
            <a:r>
              <a:rPr lang="cs-CZ" dirty="0" smtClean="0"/>
              <a:t>Lineární rovnice – 6. část</a:t>
            </a:r>
            <a:br>
              <a:rPr lang="cs-CZ" dirty="0" smtClean="0"/>
            </a:br>
            <a:r>
              <a:rPr lang="cs-CZ" sz="2800" b="1" dirty="0" smtClean="0"/>
              <a:t>Vyšší mocnina</a:t>
            </a:r>
            <a:endParaRPr lang="cs-CZ" sz="2800" b="1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Mrak 103"/>
          <p:cNvSpPr/>
          <p:nvPr/>
        </p:nvSpPr>
        <p:spPr bwMode="auto">
          <a:xfrm>
            <a:off x="5590212" y="2685511"/>
            <a:ext cx="3255672" cy="1005086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Mrak 2"/>
          <p:cNvSpPr/>
          <p:nvPr/>
        </p:nvSpPr>
        <p:spPr bwMode="auto">
          <a:xfrm>
            <a:off x="1583824" y="2768503"/>
            <a:ext cx="1584176" cy="854502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Lineární 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620000"/>
            <a:ext cx="44279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2196000" y="2459776"/>
                <a:ext cx="615297" cy="4070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𝒎</m:t>
                          </m:r>
                        </m:e>
                        <m:sup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6000" y="2459776"/>
                <a:ext cx="615297" cy="40709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Obdélník 57"/>
              <p:cNvSpPr/>
              <p:nvPr/>
            </p:nvSpPr>
            <p:spPr>
              <a:xfrm>
                <a:off x="2552968" y="2459776"/>
                <a:ext cx="83869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−</m:t>
                      </m:r>
                      <m:r>
                        <a:rPr lang="cs-CZ" sz="2000" b="1" i="1" smtClean="0">
                          <a:latin typeface="Cambria Math"/>
                        </a:rPr>
                        <m:t>𝟔</m:t>
                      </m:r>
                      <m:r>
                        <a:rPr lang="cs-CZ" sz="2000" b="1" i="1" smtClean="0">
                          <a:latin typeface="Cambria Math"/>
                        </a:rPr>
                        <m:t>𝒎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58" name="Obdélník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2968" y="2459776"/>
                <a:ext cx="838691" cy="4001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Obdélník 63"/>
              <p:cNvSpPr/>
              <p:nvPr/>
            </p:nvSpPr>
            <p:spPr>
              <a:xfrm>
                <a:off x="3168000" y="2459776"/>
                <a:ext cx="60144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>
                          <a:latin typeface="Cambria Math"/>
                        </a:rPr>
                        <m:t>+</m:t>
                      </m:r>
                      <m:r>
                        <a:rPr lang="cs-CZ" sz="2000" b="1" i="1">
                          <a:latin typeface="Cambria Math"/>
                        </a:rPr>
                        <m:t>𝟗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64" name="Obdélník 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8000" y="2459776"/>
                <a:ext cx="601447" cy="4001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Obdélník 73"/>
              <p:cNvSpPr/>
              <p:nvPr/>
            </p:nvSpPr>
            <p:spPr>
              <a:xfrm>
                <a:off x="3600000" y="2459776"/>
                <a:ext cx="44755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74" name="Obdélník 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0" y="2459776"/>
                <a:ext cx="447558" cy="4001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Obdélník 74"/>
              <p:cNvSpPr/>
              <p:nvPr/>
            </p:nvSpPr>
            <p:spPr>
              <a:xfrm>
                <a:off x="3852000" y="2459776"/>
                <a:ext cx="56297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>
                          <a:latin typeface="Cambria Math"/>
                        </a:rPr>
                        <m:t>𝟏𝟎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75" name="Obdélník 7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2000" y="2459776"/>
                <a:ext cx="562975" cy="4001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Obdélník 75"/>
              <p:cNvSpPr/>
              <p:nvPr/>
            </p:nvSpPr>
            <p:spPr>
              <a:xfrm>
                <a:off x="4174335" y="2459776"/>
                <a:ext cx="807657" cy="4070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20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 i="1">
                              <a:latin typeface="Cambria Math"/>
                            </a:rPr>
                            <m:t>𝒎</m:t>
                          </m:r>
                        </m:e>
                        <m:sup>
                          <m:r>
                            <a:rPr lang="cs-CZ" sz="20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76" name="Obdélník 7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4335" y="2459776"/>
                <a:ext cx="807657" cy="407099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Obdélník 76"/>
              <p:cNvSpPr/>
              <p:nvPr/>
            </p:nvSpPr>
            <p:spPr>
              <a:xfrm>
                <a:off x="4752000" y="2459776"/>
                <a:ext cx="83869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−</m:t>
                      </m:r>
                      <m:r>
                        <a:rPr lang="cs-CZ" sz="2000" b="1" i="1" smtClean="0">
                          <a:latin typeface="Cambria Math"/>
                        </a:rPr>
                        <m:t>𝟓</m:t>
                      </m:r>
                      <m:r>
                        <a:rPr lang="cs-CZ" sz="2000" b="1" i="1" smtClean="0">
                          <a:latin typeface="Cambria Math"/>
                        </a:rPr>
                        <m:t>𝒎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77" name="Obdélník 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2000" y="2459776"/>
                <a:ext cx="838691" cy="40011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Obdélník 77"/>
              <p:cNvSpPr/>
              <p:nvPr/>
            </p:nvSpPr>
            <p:spPr>
              <a:xfrm>
                <a:off x="5364000" y="2459776"/>
                <a:ext cx="83869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−</m:t>
                      </m:r>
                      <m:r>
                        <a:rPr lang="cs-CZ" sz="2000" b="1" i="1" smtClean="0">
                          <a:latin typeface="Cambria Math"/>
                        </a:rPr>
                        <m:t>𝟐</m:t>
                      </m:r>
                      <m:r>
                        <a:rPr lang="cs-CZ" sz="2000" b="1" i="1" smtClean="0">
                          <a:latin typeface="Cambria Math"/>
                        </a:rPr>
                        <m:t>𝒎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78" name="Obdélník 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00" y="2459776"/>
                <a:ext cx="838691" cy="40011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Obdélník 78"/>
              <p:cNvSpPr/>
              <p:nvPr/>
            </p:nvSpPr>
            <p:spPr>
              <a:xfrm>
                <a:off x="5976000" y="2459776"/>
                <a:ext cx="75533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+</m:t>
                      </m:r>
                      <m:r>
                        <a:rPr lang="cs-CZ" sz="2000" b="1" i="1" smtClean="0">
                          <a:latin typeface="Cambria Math"/>
                        </a:rPr>
                        <m:t>𝟏𝟎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79" name="Obdélník 7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6000" y="2459776"/>
                <a:ext cx="755335" cy="40011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ovéPole 79"/>
              <p:cNvSpPr txBox="1"/>
              <p:nvPr/>
            </p:nvSpPr>
            <p:spPr>
              <a:xfrm>
                <a:off x="720000" y="2927776"/>
                <a:ext cx="615297" cy="4070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𝒎</m:t>
                          </m:r>
                        </m:e>
                        <m:sup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2927776"/>
                <a:ext cx="615297" cy="407099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Obdélník 80"/>
              <p:cNvSpPr/>
              <p:nvPr/>
            </p:nvSpPr>
            <p:spPr>
              <a:xfrm>
                <a:off x="1692000" y="2927776"/>
                <a:ext cx="83869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−</m:t>
                      </m:r>
                      <m:r>
                        <a:rPr lang="cs-CZ" sz="2000" b="1" i="1" smtClean="0">
                          <a:latin typeface="Cambria Math"/>
                        </a:rPr>
                        <m:t>𝟔</m:t>
                      </m:r>
                      <m:r>
                        <a:rPr lang="cs-CZ" sz="2000" b="1" i="1" smtClean="0">
                          <a:latin typeface="Cambria Math"/>
                        </a:rPr>
                        <m:t>𝒎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81" name="Obdélník 8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2000" y="2927776"/>
                <a:ext cx="838691" cy="40011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Obdélník 81"/>
              <p:cNvSpPr/>
              <p:nvPr/>
            </p:nvSpPr>
            <p:spPr>
              <a:xfrm>
                <a:off x="4176000" y="2927776"/>
                <a:ext cx="60144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−</m:t>
                      </m:r>
                      <m:r>
                        <a:rPr lang="cs-CZ" sz="2000" b="1" i="1">
                          <a:latin typeface="Cambria Math"/>
                        </a:rPr>
                        <m:t>𝟗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82" name="Obdélník 8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6000" y="2927776"/>
                <a:ext cx="601447" cy="400110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Obdélník 82"/>
              <p:cNvSpPr/>
              <p:nvPr/>
            </p:nvSpPr>
            <p:spPr>
              <a:xfrm>
                <a:off x="3600000" y="2927776"/>
                <a:ext cx="44755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83" name="Obdélník 8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0" y="2927776"/>
                <a:ext cx="447558" cy="400110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Obdélník 83"/>
              <p:cNvSpPr/>
              <p:nvPr/>
            </p:nvSpPr>
            <p:spPr>
              <a:xfrm>
                <a:off x="3852000" y="2927776"/>
                <a:ext cx="56297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>
                          <a:latin typeface="Cambria Math"/>
                        </a:rPr>
                        <m:t>𝟏𝟎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84" name="Obdélník 8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2000" y="2927776"/>
                <a:ext cx="562975" cy="400110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Obdélník 84"/>
              <p:cNvSpPr/>
              <p:nvPr/>
            </p:nvSpPr>
            <p:spPr>
              <a:xfrm>
                <a:off x="1116000" y="2927776"/>
                <a:ext cx="807657" cy="4070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sz="20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 i="1">
                              <a:latin typeface="Cambria Math"/>
                            </a:rPr>
                            <m:t>𝒎</m:t>
                          </m:r>
                        </m:e>
                        <m:sup>
                          <m:r>
                            <a:rPr lang="cs-CZ" sz="20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85" name="Obdélník 8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6000" y="2927776"/>
                <a:ext cx="807657" cy="407099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Obdélník 85"/>
              <p:cNvSpPr/>
              <p:nvPr/>
            </p:nvSpPr>
            <p:spPr>
              <a:xfrm>
                <a:off x="2340000" y="2927776"/>
                <a:ext cx="83869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+</m:t>
                      </m:r>
                      <m:r>
                        <a:rPr lang="cs-CZ" sz="2000" b="1" i="1" smtClean="0">
                          <a:latin typeface="Cambria Math"/>
                        </a:rPr>
                        <m:t>𝟓</m:t>
                      </m:r>
                      <m:r>
                        <a:rPr lang="cs-CZ" sz="2000" b="1" i="1" smtClean="0">
                          <a:latin typeface="Cambria Math"/>
                        </a:rPr>
                        <m:t>𝒎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86" name="Obdélník 8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0000" y="2927776"/>
                <a:ext cx="838691" cy="400110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Obdélník 86"/>
              <p:cNvSpPr/>
              <p:nvPr/>
            </p:nvSpPr>
            <p:spPr>
              <a:xfrm>
                <a:off x="2952000" y="2926947"/>
                <a:ext cx="83869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+</m:t>
                      </m:r>
                      <m:r>
                        <a:rPr lang="cs-CZ" sz="2000" b="1" i="1" smtClean="0">
                          <a:latin typeface="Cambria Math"/>
                        </a:rPr>
                        <m:t>𝟐</m:t>
                      </m:r>
                      <m:r>
                        <a:rPr lang="cs-CZ" sz="2000" b="1" i="1" smtClean="0">
                          <a:latin typeface="Cambria Math"/>
                        </a:rPr>
                        <m:t>𝒎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87" name="Obdélník 8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000" y="2926947"/>
                <a:ext cx="838691" cy="400110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Obdélník 87"/>
              <p:cNvSpPr/>
              <p:nvPr/>
            </p:nvSpPr>
            <p:spPr>
              <a:xfrm>
                <a:off x="4536000" y="2927776"/>
                <a:ext cx="75533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+</m:t>
                      </m:r>
                      <m:r>
                        <a:rPr lang="cs-CZ" sz="2000" b="1" i="1" smtClean="0">
                          <a:latin typeface="Cambria Math"/>
                        </a:rPr>
                        <m:t>𝟏𝟎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88" name="Obdélník 8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6000" y="2927776"/>
                <a:ext cx="755335" cy="400110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Obdélník 88"/>
              <p:cNvSpPr/>
              <p:nvPr/>
            </p:nvSpPr>
            <p:spPr>
              <a:xfrm>
                <a:off x="3322324" y="3395776"/>
                <a:ext cx="49244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𝒎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89" name="Obdélník 8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2324" y="3395776"/>
                <a:ext cx="492443" cy="400110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Obdélník 89"/>
              <p:cNvSpPr/>
              <p:nvPr/>
            </p:nvSpPr>
            <p:spPr>
              <a:xfrm>
                <a:off x="3627203" y="3395776"/>
                <a:ext cx="44755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90" name="Obdélník 8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7203" y="3395776"/>
                <a:ext cx="447558" cy="400110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Obdélník 90"/>
              <p:cNvSpPr/>
              <p:nvPr/>
            </p:nvSpPr>
            <p:spPr>
              <a:xfrm>
                <a:off x="3888000" y="3395776"/>
                <a:ext cx="56297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𝟏𝟏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91" name="Obdélník 9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000" y="3395776"/>
                <a:ext cx="562975" cy="400110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2" name="Přímá spojnice 91"/>
          <p:cNvCxnSpPr/>
          <p:nvPr/>
        </p:nvCxnSpPr>
        <p:spPr bwMode="auto">
          <a:xfrm>
            <a:off x="3384000" y="3755776"/>
            <a:ext cx="104363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Přímá spojnice 92"/>
          <p:cNvCxnSpPr/>
          <p:nvPr/>
        </p:nvCxnSpPr>
        <p:spPr bwMode="auto">
          <a:xfrm>
            <a:off x="3384000" y="3791776"/>
            <a:ext cx="104363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Rectangle 3"/>
              <p:cNvSpPr>
                <a:spLocks noChangeArrowheads="1"/>
              </p:cNvSpPr>
              <p:nvPr/>
            </p:nvSpPr>
            <p:spPr bwMode="auto">
              <a:xfrm>
                <a:off x="1080000" y="1989634"/>
                <a:ext cx="6840760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000" b="1" i="1" smtClean="0">
                                  <a:latin typeface="Cambria Math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latin typeface="Cambria Math"/>
                                  <a:cs typeface="Arial" pitchFamily="34" charset="0"/>
                                </a:rPr>
                                <m:t>𝒎</m:t>
                              </m:r>
                              <m:r>
                                <a:rPr lang="cs-CZ" sz="2000" b="1" i="1" smtClean="0">
                                  <a:latin typeface="Cambria Math"/>
                                  <a:cs typeface="Arial" pitchFamily="34" charset="0"/>
                                </a:rPr>
                                <m:t>−</m:t>
                              </m:r>
                              <m:r>
                                <a:rPr lang="cs-CZ" sz="2000" b="1" i="1" smtClean="0">
                                  <a:latin typeface="Cambria Math"/>
                                  <a:cs typeface="Arial" pitchFamily="34" charset="0"/>
                                </a:rPr>
                                <m:t>𝟑</m:t>
                              </m:r>
                            </m:e>
                          </m:d>
                        </m:e>
                        <m:sup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p>
                      </m:sSup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𝟏𝟎</m:t>
                      </m:r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d>
                        <m:dPr>
                          <m:ctrlP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𝒎</m:t>
                          </m:r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𝟓</m:t>
                          </m:r>
                        </m:e>
                      </m:d>
                      <m:d>
                        <m:dPr>
                          <m:ctrlP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𝒎</m:t>
                          </m:r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e>
                      </m:d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9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0000" y="1989634"/>
                <a:ext cx="6840760" cy="438100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Rectangle 2"/>
          <p:cNvSpPr>
            <a:spLocks noChangeArrowheads="1"/>
          </p:cNvSpPr>
          <p:nvPr/>
        </p:nvSpPr>
        <p:spPr bwMode="auto">
          <a:xfrm>
            <a:off x="358895" y="4113923"/>
            <a:ext cx="668753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err="1" smtClean="0">
                <a:latin typeface="Arial" pitchFamily="34" charset="0"/>
                <a:cs typeface="Arial" pitchFamily="34" charset="0"/>
              </a:rPr>
              <a:t>Zk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.: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Rectangle 3"/>
              <p:cNvSpPr>
                <a:spLocks noChangeArrowheads="1"/>
              </p:cNvSpPr>
              <p:nvPr/>
            </p:nvSpPr>
            <p:spPr bwMode="auto">
              <a:xfrm>
                <a:off x="1079999" y="4113922"/>
                <a:ext cx="2488546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𝑳</m:t>
                      </m:r>
                      <m:sSup>
                        <m:sSupPr>
                          <m:ctrlPr>
                            <a:rPr lang="cs-CZ" sz="2000" b="1" i="1">
                              <a:latin typeface="Cambria Math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=</m:t>
                          </m:r>
                          <m:d>
                            <m:dPr>
                              <m:ctrlPr>
                                <a:rPr lang="cs-CZ" sz="2000" b="1" i="1">
                                  <a:latin typeface="Cambria Math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latin typeface="Cambria Math"/>
                                  <a:cs typeface="Arial" pitchFamily="34" charset="0"/>
                                </a:rPr>
                                <m:t>𝟏𝟏</m:t>
                              </m:r>
                              <m:r>
                                <a:rPr lang="cs-CZ" sz="2000" b="1" i="1">
                                  <a:latin typeface="Cambria Math"/>
                                  <a:cs typeface="Arial" pitchFamily="34" charset="0"/>
                                </a:rPr>
                                <m:t>−</m:t>
                              </m:r>
                              <m:r>
                                <a:rPr lang="cs-CZ" sz="2000" b="1" i="1">
                                  <a:latin typeface="Cambria Math"/>
                                  <a:cs typeface="Arial" pitchFamily="34" charset="0"/>
                                </a:rPr>
                                <m:t>𝟑</m:t>
                              </m:r>
                            </m:e>
                          </m:d>
                        </m:e>
                        <m:sup>
                          <m:r>
                            <a:rPr lang="cs-CZ" sz="2000" b="1" i="1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p>
                      </m:sSup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9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79999" y="4113922"/>
                <a:ext cx="2488546" cy="438100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Rectangle 3"/>
              <p:cNvSpPr>
                <a:spLocks noChangeArrowheads="1"/>
              </p:cNvSpPr>
              <p:nvPr/>
            </p:nvSpPr>
            <p:spPr bwMode="auto">
              <a:xfrm>
                <a:off x="2915816" y="4113922"/>
                <a:ext cx="464138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𝟔𝟒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9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15816" y="4113922"/>
                <a:ext cx="464138" cy="438100"/>
              </a:xfrm>
              <a:prstGeom prst="rect">
                <a:avLst/>
              </a:prstGeom>
              <a:blipFill rotWithShape="1">
                <a:blip r:embed="rId26"/>
                <a:stretch>
                  <a:fillRect r="-526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9" name="Přímá spojnice 98"/>
          <p:cNvCxnSpPr/>
          <p:nvPr/>
        </p:nvCxnSpPr>
        <p:spPr bwMode="auto">
          <a:xfrm>
            <a:off x="2957961" y="4473922"/>
            <a:ext cx="42199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Rectangle 3"/>
              <p:cNvSpPr>
                <a:spLocks noChangeArrowheads="1"/>
              </p:cNvSpPr>
              <p:nvPr/>
            </p:nvSpPr>
            <p:spPr bwMode="auto">
              <a:xfrm>
                <a:off x="1080000" y="4581922"/>
                <a:ext cx="349816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0" smtClean="0">
                          <a:latin typeface="Cambria Math"/>
                          <a:cs typeface="Arial" pitchFamily="34" charset="0"/>
                        </a:rPr>
                        <m:t>𝐏</m:t>
                      </m:r>
                      <m:r>
                        <a:rPr lang="cs-CZ" sz="2000" b="1" i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000" b="1" i="0" smtClean="0">
                          <a:latin typeface="Cambria Math"/>
                          <a:cs typeface="Arial" pitchFamily="34" charset="0"/>
                        </a:rPr>
                        <m:t>𝟏𝟎</m:t>
                      </m:r>
                      <m:r>
                        <a:rPr lang="cs-CZ" sz="2000" b="1" i="0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d>
                        <m:dPr>
                          <m:ctrlP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𝟏𝟏</m:t>
                          </m:r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𝟓</m:t>
                          </m:r>
                        </m:e>
                      </m:d>
                      <m:d>
                        <m:dPr>
                          <m:ctrlP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𝟏𝟏</m:t>
                          </m:r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e>
                      </m:d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0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0000" y="4581922"/>
                <a:ext cx="3498163" cy="438100"/>
              </a:xfrm>
              <a:prstGeom prst="rect">
                <a:avLst/>
              </a:prstGeom>
              <a:blipFill rotWithShape="1">
                <a:blip r:embed="rId2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Rectangle 3"/>
              <p:cNvSpPr>
                <a:spLocks noChangeArrowheads="1"/>
              </p:cNvSpPr>
              <p:nvPr/>
            </p:nvSpPr>
            <p:spPr bwMode="auto">
              <a:xfrm>
                <a:off x="4427984" y="4581922"/>
                <a:ext cx="464138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𝟔𝟒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0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27984" y="4581922"/>
                <a:ext cx="464138" cy="438100"/>
              </a:xfrm>
              <a:prstGeom prst="rect">
                <a:avLst/>
              </a:prstGeom>
              <a:blipFill rotWithShape="1">
                <a:blip r:embed="rId28"/>
                <a:stretch>
                  <a:fillRect r="-38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2" name="Přímá spojnice 101"/>
          <p:cNvCxnSpPr/>
          <p:nvPr/>
        </p:nvCxnSpPr>
        <p:spPr bwMode="auto">
          <a:xfrm>
            <a:off x="4464364" y="4941922"/>
            <a:ext cx="42199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ovéPole 1"/>
          <p:cNvSpPr txBox="1"/>
          <p:nvPr/>
        </p:nvSpPr>
        <p:spPr>
          <a:xfrm>
            <a:off x="1706820" y="2987999"/>
            <a:ext cx="1441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VZOREC!</a:t>
            </a:r>
            <a:endParaRPr lang="cs-CZ" sz="2000" b="1" dirty="0"/>
          </a:p>
        </p:txBody>
      </p:sp>
      <p:sp>
        <p:nvSpPr>
          <p:cNvPr id="103" name="TextovéPole 102"/>
          <p:cNvSpPr txBox="1"/>
          <p:nvPr/>
        </p:nvSpPr>
        <p:spPr>
          <a:xfrm>
            <a:off x="5783345" y="2934765"/>
            <a:ext cx="2916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SOUČIN DVOJČLENŮ!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36039026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150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32" dur="150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3" dur="150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50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" dur="1500" autoRev="1" fill="remove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animClr clrSpc="rgb" dir="cw">
                                      <p:cBhvr>
                                        <p:cTn id="86" dur="1500" autoRev="1" fill="remove"/>
                                        <p:tgtEl>
                                          <p:spTgt spid="1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87" dur="1500" autoRev="1" fill="remove"/>
                                        <p:tgtEl>
                                          <p:spTgt spid="1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1500" autoRev="1" fill="remove"/>
                                        <p:tgtEl>
                                          <p:spTgt spid="10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0" dur="3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500"/>
                            </p:stCondLst>
                            <p:childTnLst>
                              <p:par>
                                <p:cTn id="2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9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500"/>
                            </p:stCondLst>
                            <p:childTnLst>
                              <p:par>
                                <p:cTn id="2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500"/>
                            </p:stCondLst>
                            <p:childTnLst>
                              <p:par>
                                <p:cTn id="2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4" grpId="1" animBg="1"/>
      <p:bldP spid="104" grpId="2" animBg="1"/>
      <p:bldP spid="3" grpId="0" animBg="1"/>
      <p:bldP spid="3" grpId="1" animBg="1"/>
      <p:bldP spid="3" grpId="2" animBg="1"/>
      <p:bldP spid="19" grpId="0"/>
      <p:bldP spid="57" grpId="0"/>
      <p:bldP spid="58" grpId="0"/>
      <p:bldP spid="64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5" grpId="0"/>
      <p:bldP spid="96" grpId="0"/>
      <p:bldP spid="97" grpId="0"/>
      <p:bldP spid="98" grpId="0"/>
      <p:bldP spid="100" grpId="0"/>
      <p:bldP spid="101" grpId="0"/>
      <p:bldP spid="2" grpId="0"/>
      <p:bldP spid="2" grpId="1"/>
      <p:bldP spid="2" grpId="2"/>
      <p:bldP spid="103" grpId="0"/>
      <p:bldP spid="103" grpId="1"/>
      <p:bldP spid="103" grpId="3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58895" y="4113923"/>
            <a:ext cx="668753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err="1" smtClean="0">
                <a:latin typeface="Arial" pitchFamily="34" charset="0"/>
                <a:cs typeface="Arial" pitchFamily="34" charset="0"/>
              </a:rPr>
              <a:t>Zk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.: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2826056" y="555526"/>
            <a:ext cx="3960440" cy="486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3600" dirty="0"/>
              <a:t>Lineární rovnice</a:t>
            </a:r>
            <a:endParaRPr lang="cs-CZ" sz="36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ovéPole 8"/>
              <p:cNvSpPr txBox="1"/>
              <p:nvPr/>
            </p:nvSpPr>
            <p:spPr>
              <a:xfrm>
                <a:off x="1886232" y="1908000"/>
                <a:ext cx="525528" cy="4070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6232" y="1908000"/>
                <a:ext cx="525528" cy="40709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>
                <a:spLocks noChangeArrowheads="1"/>
              </p:cNvSpPr>
              <p:nvPr/>
            </p:nvSpPr>
            <p:spPr bwMode="auto">
              <a:xfrm>
                <a:off x="395536" y="1440000"/>
                <a:ext cx="6840760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+</m:t>
                          </m:r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e>
                      </m:d>
                      <m:d>
                        <m:dPr>
                          <m:ctrlP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e>
                      </m:d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d>
                        <m:dPr>
                          <m:ctrlP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e>
                      </m:d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(</m:t>
                      </m:r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𝟒</m:t>
                      </m:r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5536" y="1440000"/>
                <a:ext cx="6840760" cy="438100"/>
              </a:xfrm>
              <a:prstGeom prst="rect">
                <a:avLst/>
              </a:prstGeom>
              <a:blipFill rotWithShape="1">
                <a:blip r:embed="rId4"/>
                <a:stretch>
                  <a:fillRect b="-125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délník 1"/>
              <p:cNvSpPr/>
              <p:nvPr/>
            </p:nvSpPr>
            <p:spPr>
              <a:xfrm>
                <a:off x="2752829" y="1908000"/>
                <a:ext cx="59503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+</m:t>
                      </m:r>
                      <m:r>
                        <a:rPr lang="cs-CZ" sz="2000" b="1" i="1" smtClean="0"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2" name="Obdélní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2829" y="1908000"/>
                <a:ext cx="595035" cy="4001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Obdélník 2"/>
              <p:cNvSpPr/>
              <p:nvPr/>
            </p:nvSpPr>
            <p:spPr>
              <a:xfrm>
                <a:off x="3168000" y="1908000"/>
                <a:ext cx="60144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−</m:t>
                      </m:r>
                      <m:r>
                        <a:rPr lang="cs-CZ" sz="2000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3" name="Obdélní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8000" y="1908000"/>
                <a:ext cx="601447" cy="4001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délník 3"/>
              <p:cNvSpPr/>
              <p:nvPr/>
            </p:nvSpPr>
            <p:spPr>
              <a:xfrm>
                <a:off x="3600000" y="1908000"/>
                <a:ext cx="44755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0" y="1908000"/>
                <a:ext cx="447558" cy="4001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Obdélník 4"/>
              <p:cNvSpPr/>
              <p:nvPr/>
            </p:nvSpPr>
            <p:spPr>
              <a:xfrm>
                <a:off x="2195736" y="1914989"/>
                <a:ext cx="74892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−</m:t>
                      </m:r>
                      <m:r>
                        <a:rPr lang="cs-CZ" sz="2000" b="1" i="1" smtClean="0">
                          <a:latin typeface="Cambria Math"/>
                        </a:rPr>
                        <m:t>𝟐</m:t>
                      </m:r>
                      <m:r>
                        <a:rPr lang="cs-CZ" sz="2000" b="1" i="1" smtClean="0"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5" name="Obdélní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1914989"/>
                <a:ext cx="748923" cy="40011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Obdélník 7"/>
              <p:cNvSpPr/>
              <p:nvPr/>
            </p:nvSpPr>
            <p:spPr>
              <a:xfrm>
                <a:off x="3902456" y="1908000"/>
                <a:ext cx="525528" cy="4070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0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8" name="Obdélník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2456" y="1908000"/>
                <a:ext cx="525528" cy="407099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délník 10"/>
              <p:cNvSpPr/>
              <p:nvPr/>
            </p:nvSpPr>
            <p:spPr>
              <a:xfrm>
                <a:off x="4183117" y="1908000"/>
                <a:ext cx="74892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−</m:t>
                      </m:r>
                      <m:r>
                        <a:rPr lang="cs-CZ" sz="2000" b="1" i="1" smtClean="0">
                          <a:latin typeface="Cambria Math"/>
                        </a:rPr>
                        <m:t>𝟑</m:t>
                      </m:r>
                      <m:r>
                        <a:rPr lang="cs-CZ" sz="2000" b="1" i="1" smtClean="0"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11" name="Obdélní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3117" y="1908000"/>
                <a:ext cx="748923" cy="40011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bdélník 12"/>
              <p:cNvSpPr/>
              <p:nvPr/>
            </p:nvSpPr>
            <p:spPr>
              <a:xfrm>
                <a:off x="4716016" y="1908000"/>
                <a:ext cx="74892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+</m:t>
                      </m:r>
                      <m:r>
                        <a:rPr lang="cs-CZ" sz="2000" b="1" i="1" smtClean="0">
                          <a:latin typeface="Cambria Math"/>
                        </a:rPr>
                        <m:t>𝟒</m:t>
                      </m:r>
                      <m:r>
                        <a:rPr lang="cs-CZ" sz="2000" b="1" i="1" smtClean="0"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13" name="Obdélník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1908000"/>
                <a:ext cx="748923" cy="40011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bdélník 13"/>
              <p:cNvSpPr/>
              <p:nvPr/>
            </p:nvSpPr>
            <p:spPr>
              <a:xfrm>
                <a:off x="5256825" y="1908000"/>
                <a:ext cx="75533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−</m:t>
                      </m:r>
                      <m:r>
                        <a:rPr lang="cs-CZ" sz="2000" b="1" i="1" smtClean="0">
                          <a:latin typeface="Cambria Math"/>
                        </a:rPr>
                        <m:t>𝟏𝟐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14" name="Obdélník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6825" y="1908000"/>
                <a:ext cx="755335" cy="40011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828000" y="2376000"/>
                <a:ext cx="525528" cy="4070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" y="2376000"/>
                <a:ext cx="525528" cy="407099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Obdélník 15"/>
              <p:cNvSpPr/>
              <p:nvPr/>
            </p:nvSpPr>
            <p:spPr>
              <a:xfrm>
                <a:off x="1584000" y="2376000"/>
                <a:ext cx="74892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−</m:t>
                      </m:r>
                      <m:r>
                        <a:rPr lang="cs-CZ" sz="2000" b="1" i="1" smtClean="0">
                          <a:latin typeface="Cambria Math"/>
                        </a:rPr>
                        <m:t>𝟐</m:t>
                      </m:r>
                      <m:r>
                        <a:rPr lang="cs-CZ" sz="2000" b="1" i="1" smtClean="0"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16" name="Obdélník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4000" y="2376000"/>
                <a:ext cx="748923" cy="400110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Obdélník 16"/>
              <p:cNvSpPr/>
              <p:nvPr/>
            </p:nvSpPr>
            <p:spPr>
              <a:xfrm>
                <a:off x="3816665" y="2376000"/>
                <a:ext cx="75533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−</m:t>
                      </m:r>
                      <m:r>
                        <a:rPr lang="cs-CZ" sz="2000" b="1" i="1" smtClean="0">
                          <a:latin typeface="Cambria Math"/>
                        </a:rPr>
                        <m:t>𝟏𝟐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17" name="Obdélník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6665" y="2376000"/>
                <a:ext cx="755335" cy="400110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Obdélník 17"/>
              <p:cNvSpPr/>
              <p:nvPr/>
            </p:nvSpPr>
            <p:spPr>
              <a:xfrm>
                <a:off x="3600000" y="2376000"/>
                <a:ext cx="44755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18" name="Obdélník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0" y="2376000"/>
                <a:ext cx="447558" cy="400110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Obdélník 18"/>
              <p:cNvSpPr/>
              <p:nvPr/>
            </p:nvSpPr>
            <p:spPr>
              <a:xfrm>
                <a:off x="2520000" y="2376000"/>
                <a:ext cx="74892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+</m:t>
                      </m:r>
                      <m:r>
                        <a:rPr lang="cs-CZ" sz="2000" b="1" i="1" smtClean="0">
                          <a:latin typeface="Cambria Math"/>
                        </a:rPr>
                        <m:t>𝟑</m:t>
                      </m:r>
                      <m:r>
                        <a:rPr lang="cs-CZ" sz="2000" b="1" i="1" smtClean="0"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19" name="Obdélník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2376000"/>
                <a:ext cx="748923" cy="400110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Obdélník 19"/>
              <p:cNvSpPr/>
              <p:nvPr/>
            </p:nvSpPr>
            <p:spPr>
              <a:xfrm>
                <a:off x="1116000" y="2376000"/>
                <a:ext cx="717889" cy="4070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sz="20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0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20" name="Obdélník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6000" y="2376000"/>
                <a:ext cx="717889" cy="407099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Obdélník 20"/>
              <p:cNvSpPr/>
              <p:nvPr/>
            </p:nvSpPr>
            <p:spPr>
              <a:xfrm>
                <a:off x="2124000" y="2376000"/>
                <a:ext cx="59503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+</m:t>
                      </m:r>
                      <m:r>
                        <a:rPr lang="cs-CZ" sz="2000" b="1" i="1" smtClean="0"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21" name="Obdélník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4000" y="2376000"/>
                <a:ext cx="595035" cy="400110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Obdélník 21"/>
              <p:cNvSpPr/>
              <p:nvPr/>
            </p:nvSpPr>
            <p:spPr>
              <a:xfrm>
                <a:off x="3060000" y="2375171"/>
                <a:ext cx="74892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−</m:t>
                      </m:r>
                      <m:r>
                        <a:rPr lang="cs-CZ" sz="2000" b="1" i="1" smtClean="0">
                          <a:latin typeface="Cambria Math"/>
                        </a:rPr>
                        <m:t>𝟒</m:t>
                      </m:r>
                      <m:r>
                        <a:rPr lang="cs-CZ" sz="2000" b="1" i="1" smtClean="0"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22" name="Obdélník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2375171"/>
                <a:ext cx="748923" cy="400110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Obdélník 22"/>
              <p:cNvSpPr/>
              <p:nvPr/>
            </p:nvSpPr>
            <p:spPr>
              <a:xfrm>
                <a:off x="4355976" y="2376000"/>
                <a:ext cx="60144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+</m:t>
                      </m:r>
                      <m:r>
                        <a:rPr lang="cs-CZ" sz="2000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23" name="Obdélník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2376000"/>
                <a:ext cx="601447" cy="400110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Obdélník 24"/>
              <p:cNvSpPr/>
              <p:nvPr/>
            </p:nvSpPr>
            <p:spPr>
              <a:xfrm>
                <a:off x="3059832" y="2844000"/>
                <a:ext cx="74892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−</m:t>
                      </m:r>
                      <m:r>
                        <a:rPr lang="cs-CZ" sz="2000" b="1" i="1" smtClean="0">
                          <a:latin typeface="Cambria Math"/>
                        </a:rPr>
                        <m:t>𝟐</m:t>
                      </m:r>
                      <m:r>
                        <a:rPr lang="cs-CZ" sz="2000" b="1" i="1" smtClean="0"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25" name="Obdélník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2" y="2844000"/>
                <a:ext cx="748923" cy="400110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Obdélník 26"/>
              <p:cNvSpPr/>
              <p:nvPr/>
            </p:nvSpPr>
            <p:spPr>
              <a:xfrm>
                <a:off x="3627203" y="2844000"/>
                <a:ext cx="44755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27" name="Obdélník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7203" y="2844000"/>
                <a:ext cx="447558" cy="400110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Obdélník 27"/>
              <p:cNvSpPr/>
              <p:nvPr/>
            </p:nvSpPr>
            <p:spPr>
              <a:xfrm>
                <a:off x="3888000" y="2844000"/>
                <a:ext cx="75533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−</m:t>
                      </m:r>
                      <m:r>
                        <a:rPr lang="cs-CZ" sz="2000" b="1" i="1" smtClean="0">
                          <a:latin typeface="Cambria Math"/>
                        </a:rPr>
                        <m:t>𝟏𝟎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28" name="Obdélník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000" y="2844000"/>
                <a:ext cx="755335" cy="400110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Přímá spojnice 33"/>
          <p:cNvCxnSpPr/>
          <p:nvPr/>
        </p:nvCxnSpPr>
        <p:spPr bwMode="auto">
          <a:xfrm>
            <a:off x="3384000" y="3615870"/>
            <a:ext cx="104363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3384000" y="3651870"/>
            <a:ext cx="104363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"/>
              <p:cNvSpPr>
                <a:spLocks noChangeArrowheads="1"/>
              </p:cNvSpPr>
              <p:nvPr/>
            </p:nvSpPr>
            <p:spPr bwMode="auto">
              <a:xfrm>
                <a:off x="1079999" y="4113922"/>
                <a:ext cx="3185668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𝑳</m:t>
                      </m:r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d>
                        <m:dPr>
                          <m:ctrlPr>
                            <a:rPr lang="cs-CZ" sz="2000" b="1" i="1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𝟓</m:t>
                          </m:r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+</m:t>
                          </m:r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e>
                      </m:d>
                      <m:d>
                        <m:dPr>
                          <m:ctrlPr>
                            <a:rPr lang="cs-CZ" sz="2000" b="1" i="1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𝟓</m:t>
                          </m:r>
                          <m:r>
                            <a:rPr lang="cs-CZ" sz="2000" b="1" i="1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000" b="1" i="1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e>
                      </m:d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79999" y="4113922"/>
                <a:ext cx="3185668" cy="438100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3"/>
              <p:cNvSpPr>
                <a:spLocks noChangeArrowheads="1"/>
              </p:cNvSpPr>
              <p:nvPr/>
            </p:nvSpPr>
            <p:spPr bwMode="auto">
              <a:xfrm>
                <a:off x="3563888" y="4113922"/>
                <a:ext cx="464138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𝟏𝟖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63888" y="4113922"/>
                <a:ext cx="464138" cy="438100"/>
              </a:xfrm>
              <a:prstGeom prst="rect">
                <a:avLst/>
              </a:prstGeom>
              <a:blipFill rotWithShape="1">
                <a:blip r:embed="rId26"/>
                <a:stretch>
                  <a:fillRect r="-394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Přímá spojnice 41"/>
          <p:cNvCxnSpPr/>
          <p:nvPr/>
        </p:nvCxnSpPr>
        <p:spPr bwMode="auto">
          <a:xfrm>
            <a:off x="3606033" y="4473922"/>
            <a:ext cx="42199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3"/>
              <p:cNvSpPr>
                <a:spLocks noChangeArrowheads="1"/>
              </p:cNvSpPr>
              <p:nvPr/>
            </p:nvSpPr>
            <p:spPr bwMode="auto">
              <a:xfrm>
                <a:off x="1080000" y="4581922"/>
                <a:ext cx="349816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0" smtClean="0">
                          <a:latin typeface="Cambria Math"/>
                          <a:cs typeface="Arial" pitchFamily="34" charset="0"/>
                        </a:rPr>
                        <m:t>𝐏</m:t>
                      </m:r>
                      <m:r>
                        <a:rPr lang="cs-CZ" sz="2000" b="1" i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d>
                        <m:dPr>
                          <m:ctrlP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𝟓</m:t>
                          </m:r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e>
                      </m:d>
                      <m:d>
                        <m:dPr>
                          <m:ctrlP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𝟓</m:t>
                          </m:r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+</m:t>
                          </m:r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</m:e>
                      </m:d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0000" y="4581922"/>
                <a:ext cx="3498163" cy="438100"/>
              </a:xfrm>
              <a:prstGeom prst="rect">
                <a:avLst/>
              </a:prstGeom>
              <a:blipFill rotWithShape="1">
                <a:blip r:embed="rId2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3"/>
              <p:cNvSpPr>
                <a:spLocks noChangeArrowheads="1"/>
              </p:cNvSpPr>
              <p:nvPr/>
            </p:nvSpPr>
            <p:spPr bwMode="auto">
              <a:xfrm>
                <a:off x="3563888" y="4581922"/>
                <a:ext cx="464138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𝟏𝟖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63888" y="4581922"/>
                <a:ext cx="464138" cy="438100"/>
              </a:xfrm>
              <a:prstGeom prst="rect">
                <a:avLst/>
              </a:prstGeom>
              <a:blipFill rotWithShape="1">
                <a:blip r:embed="rId28"/>
                <a:stretch>
                  <a:fillRect r="-394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Přímá spojnice 45"/>
          <p:cNvCxnSpPr/>
          <p:nvPr/>
        </p:nvCxnSpPr>
        <p:spPr bwMode="auto">
          <a:xfrm>
            <a:off x="3600268" y="4941922"/>
            <a:ext cx="42199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Obdélník 50"/>
              <p:cNvSpPr/>
              <p:nvPr/>
            </p:nvSpPr>
            <p:spPr>
              <a:xfrm>
                <a:off x="3419872" y="3204000"/>
                <a:ext cx="40267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51" name="Obdélník 5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872" y="3204000"/>
                <a:ext cx="402674" cy="400110"/>
              </a:xfrm>
              <a:prstGeom prst="rect">
                <a:avLst/>
              </a:prstGeom>
              <a:blipFill rotWithShape="1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Obdélník 51"/>
              <p:cNvSpPr/>
              <p:nvPr/>
            </p:nvSpPr>
            <p:spPr>
              <a:xfrm>
                <a:off x="3627203" y="3204000"/>
                <a:ext cx="44755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52" name="Obdélník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7203" y="3204000"/>
                <a:ext cx="447558" cy="400110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Obdélník 52"/>
              <p:cNvSpPr/>
              <p:nvPr/>
            </p:nvSpPr>
            <p:spPr>
              <a:xfrm>
                <a:off x="3888000" y="3204000"/>
                <a:ext cx="40908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53" name="Obdélník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000" y="3204000"/>
                <a:ext cx="409086" cy="400110"/>
              </a:xfrm>
              <a:prstGeom prst="rect">
                <a:avLst/>
              </a:prstGeom>
              <a:blipFill rotWithShape="1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23883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000"/>
                            </p:stCondLst>
                            <p:childTnLst>
                              <p:par>
                                <p:cTn id="1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500"/>
                            </p:stCondLst>
                            <p:childTnLst>
                              <p:par>
                                <p:cTn id="2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500"/>
                            </p:stCondLst>
                            <p:childTnLst>
                              <p:par>
                                <p:cTn id="2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2" grpId="0"/>
      <p:bldP spid="2" grpId="0"/>
      <p:bldP spid="3" grpId="0"/>
      <p:bldP spid="4" grpId="0"/>
      <p:bldP spid="5" grpId="0"/>
      <p:bldP spid="8" grpId="0"/>
      <p:bldP spid="11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  <p:bldP spid="27" grpId="0"/>
      <p:bldP spid="28" grpId="0"/>
      <p:bldP spid="40" grpId="0"/>
      <p:bldP spid="41" grpId="0"/>
      <p:bldP spid="44" grpId="0"/>
      <p:bldP spid="45" grpId="0"/>
      <p:bldP spid="51" grpId="0"/>
      <p:bldP spid="52" grpId="0"/>
      <p:bldP spid="5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2627784" y="398544"/>
            <a:ext cx="5112568" cy="486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4400" dirty="0"/>
              <a:t>Lineární rovnice</a:t>
            </a:r>
            <a:endParaRPr lang="cs-CZ" sz="44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>
                <a:spLocks noChangeArrowheads="1"/>
              </p:cNvSpPr>
              <p:nvPr/>
            </p:nvSpPr>
            <p:spPr bwMode="auto">
              <a:xfrm>
                <a:off x="0" y="1557586"/>
                <a:ext cx="4139952" cy="3660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𝟑</m:t>
                      </m:r>
                      <m:sSup>
                        <m:sSup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𝒖</m:t>
                          </m:r>
                        </m:e>
                        <m:sup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p>
                      </m:sSup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d>
                        <m:d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𝒖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+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e>
                      </m:d>
                      <m:d>
                        <m:d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𝒖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e>
                      </m:d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𝟖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1557586"/>
                <a:ext cx="4139952" cy="366092"/>
              </a:xfrm>
              <a:prstGeom prst="rect">
                <a:avLst/>
              </a:prstGeom>
              <a:blipFill rotWithShape="1">
                <a:blip r:embed="rId3"/>
                <a:stretch>
                  <a:fillRect l="-295" t="-1667" b="-100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560000" y="4680000"/>
            <a:ext cx="1584000" cy="46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 = 6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77362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2627784" y="398544"/>
            <a:ext cx="5112568" cy="486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4400" dirty="0"/>
              <a:t>Lineární rovnice</a:t>
            </a:r>
            <a:endParaRPr lang="cs-CZ" sz="44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>
                <a:spLocks noChangeArrowheads="1"/>
              </p:cNvSpPr>
              <p:nvPr/>
            </p:nvSpPr>
            <p:spPr bwMode="auto">
              <a:xfrm>
                <a:off x="0" y="1557586"/>
                <a:ext cx="5796136" cy="3660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𝒚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+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e>
                      </m:d>
                      <m:d>
                        <m:d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𝒚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+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e>
                      </m:d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d>
                        <m:d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𝒚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e>
                      </m:d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(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𝒚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𝟒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)=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𝟔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1557586"/>
                <a:ext cx="5796136" cy="366092"/>
              </a:xfrm>
              <a:prstGeom prst="rect">
                <a:avLst/>
              </a:prstGeom>
              <a:blipFill rotWithShape="1">
                <a:blip r:embed="rId3"/>
                <a:stretch>
                  <a:fillRect b="-3833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560000" y="4680000"/>
            <a:ext cx="1584000" cy="46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 = - 4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33479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2627784" y="398544"/>
            <a:ext cx="5112568" cy="486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4400" dirty="0"/>
              <a:t>Lineární rovnice</a:t>
            </a:r>
            <a:endParaRPr lang="cs-CZ" sz="44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>
                <a:spLocks noChangeArrowheads="1"/>
              </p:cNvSpPr>
              <p:nvPr/>
            </p:nvSpPr>
            <p:spPr bwMode="auto">
              <a:xfrm>
                <a:off x="0" y="1557586"/>
                <a:ext cx="5796136" cy="3660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𝒛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e>
                      </m:d>
                      <m:d>
                        <m:d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𝒛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+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𝟕</m:t>
                          </m:r>
                        </m:e>
                      </m:d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𝟏𝟔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=(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𝒛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𝟏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)(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𝟔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𝒛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𝟓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1557586"/>
                <a:ext cx="5796136" cy="366092"/>
              </a:xfrm>
              <a:prstGeom prst="rect">
                <a:avLst/>
              </a:prstGeom>
              <a:blipFill rotWithShape="1">
                <a:blip r:embed="rId3"/>
                <a:stretch>
                  <a:fillRect b="-3833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560000" y="4680000"/>
            <a:ext cx="1584000" cy="46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 = 1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69183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2627784" y="398544"/>
            <a:ext cx="5112568" cy="486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4400" dirty="0"/>
              <a:t>Lineární rovnice</a:t>
            </a:r>
            <a:endParaRPr lang="cs-CZ" sz="44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>
                <a:spLocks noChangeArrowheads="1"/>
              </p:cNvSpPr>
              <p:nvPr/>
            </p:nvSpPr>
            <p:spPr bwMode="auto">
              <a:xfrm>
                <a:off x="0" y="1557586"/>
                <a:ext cx="7452320" cy="3660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e>
                      </m:d>
                      <m:d>
                        <m:d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+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e>
                      </m:d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−(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𝟔</m:t>
                      </m:r>
                      <m:sSup>
                        <m:sSup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e>
                        <m:sup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p>
                      </m:sSup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𝟖𝟓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)=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𝟗𝟗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1557586"/>
                <a:ext cx="7452320" cy="366092"/>
              </a:xfrm>
              <a:prstGeom prst="rect">
                <a:avLst/>
              </a:prstGeom>
              <a:blipFill rotWithShape="1">
                <a:blip r:embed="rId3"/>
                <a:stretch>
                  <a:fillRect t="-1667" b="-3833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560000" y="4680000"/>
            <a:ext cx="1584000" cy="46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4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53038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8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5754</TotalTime>
  <Words>366</Words>
  <Application>Microsoft Office PowerPoint</Application>
  <PresentationFormat>Předvádění na obrazovce (16:9)</PresentationFormat>
  <Paragraphs>104</Paragraphs>
  <Slides>7</Slides>
  <Notes>7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Prezentace školení zaměstnanců</vt:lpstr>
      <vt:lpstr>Lineární rovnice – 6. část Vyšší mocnina</vt:lpstr>
      <vt:lpstr>Lineární rovnice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694</cp:revision>
  <dcterms:created xsi:type="dcterms:W3CDTF">2012-01-02T08:14:14Z</dcterms:created>
  <dcterms:modified xsi:type="dcterms:W3CDTF">2013-05-20T15:40:44Z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