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84" r:id="rId3"/>
    <p:sldId id="373" r:id="rId4"/>
    <p:sldId id="397" r:id="rId5"/>
    <p:sldId id="398" r:id="rId6"/>
    <p:sldId id="399" r:id="rId7"/>
    <p:sldId id="406" r:id="rId8"/>
    <p:sldId id="400" r:id="rId9"/>
    <p:sldId id="401" r:id="rId10"/>
    <p:sldId id="402" r:id="rId11"/>
    <p:sldId id="403" r:id="rId12"/>
    <p:sldId id="404" r:id="rId13"/>
    <p:sldId id="405" r:id="rId14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FFFF66"/>
    <a:srgbClr val="00CC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9" autoAdjust="0"/>
    <p:restoredTop sz="94600" autoAdjust="0"/>
  </p:normalViewPr>
  <p:slideViewPr>
    <p:cSldViewPr snapToObjects="1">
      <p:cViewPr varScale="1">
        <p:scale>
          <a:sx n="100" d="100"/>
          <a:sy n="100" d="100"/>
        </p:scale>
        <p:origin x="-624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png"/><Relationship Id="rId3" Type="http://schemas.openxmlformats.org/officeDocument/2006/relationships/image" Target="../media/image135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42" Type="http://schemas.openxmlformats.org/officeDocument/2006/relationships/image" Target="../media/image40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41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40" Type="http://schemas.openxmlformats.org/officeDocument/2006/relationships/image" Target="../media/image38.png"/><Relationship Id="rId45" Type="http://schemas.openxmlformats.org/officeDocument/2006/relationships/image" Target="../media/image43.png"/><Relationship Id="rId5" Type="http://schemas.openxmlformats.org/officeDocument/2006/relationships/image" Target="../media/image310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4" Type="http://schemas.openxmlformats.org/officeDocument/2006/relationships/image" Target="../media/image210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Relationship Id="rId43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26" Type="http://schemas.openxmlformats.org/officeDocument/2006/relationships/image" Target="../media/image67.png"/><Relationship Id="rId3" Type="http://schemas.openxmlformats.org/officeDocument/2006/relationships/image" Target="../media/image44.png"/><Relationship Id="rId21" Type="http://schemas.openxmlformats.org/officeDocument/2006/relationships/image" Target="../media/image62.png"/><Relationship Id="rId34" Type="http://schemas.openxmlformats.org/officeDocument/2006/relationships/image" Target="../media/image75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5" Type="http://schemas.openxmlformats.org/officeDocument/2006/relationships/image" Target="../media/image66.png"/><Relationship Id="rId33" Type="http://schemas.openxmlformats.org/officeDocument/2006/relationships/image" Target="../media/image74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57.png"/><Relationship Id="rId20" Type="http://schemas.openxmlformats.org/officeDocument/2006/relationships/image" Target="../media/image61.png"/><Relationship Id="rId29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24" Type="http://schemas.openxmlformats.org/officeDocument/2006/relationships/image" Target="../media/image65.png"/><Relationship Id="rId32" Type="http://schemas.openxmlformats.org/officeDocument/2006/relationships/image" Target="../media/image73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23" Type="http://schemas.openxmlformats.org/officeDocument/2006/relationships/image" Target="../media/image64.png"/><Relationship Id="rId28" Type="http://schemas.openxmlformats.org/officeDocument/2006/relationships/image" Target="../media/image69.png"/><Relationship Id="rId10" Type="http://schemas.openxmlformats.org/officeDocument/2006/relationships/image" Target="../media/image51.png"/><Relationship Id="rId19" Type="http://schemas.openxmlformats.org/officeDocument/2006/relationships/image" Target="../media/image60.png"/><Relationship Id="rId31" Type="http://schemas.openxmlformats.org/officeDocument/2006/relationships/image" Target="../media/image72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Relationship Id="rId22" Type="http://schemas.openxmlformats.org/officeDocument/2006/relationships/image" Target="../media/image63.png"/><Relationship Id="rId27" Type="http://schemas.openxmlformats.org/officeDocument/2006/relationships/image" Target="../media/image68.png"/><Relationship Id="rId30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18" Type="http://schemas.openxmlformats.org/officeDocument/2006/relationships/image" Target="../media/image91.png"/><Relationship Id="rId26" Type="http://schemas.openxmlformats.org/officeDocument/2006/relationships/image" Target="../media/image99.png"/><Relationship Id="rId3" Type="http://schemas.openxmlformats.org/officeDocument/2006/relationships/image" Target="../media/image76.png"/><Relationship Id="rId21" Type="http://schemas.openxmlformats.org/officeDocument/2006/relationships/image" Target="../media/image94.png"/><Relationship Id="rId34" Type="http://schemas.openxmlformats.org/officeDocument/2006/relationships/image" Target="../media/image107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17" Type="http://schemas.openxmlformats.org/officeDocument/2006/relationships/image" Target="../media/image90.png"/><Relationship Id="rId25" Type="http://schemas.openxmlformats.org/officeDocument/2006/relationships/image" Target="../media/image98.png"/><Relationship Id="rId33" Type="http://schemas.openxmlformats.org/officeDocument/2006/relationships/image" Target="../media/image106.png"/><Relationship Id="rId38" Type="http://schemas.openxmlformats.org/officeDocument/2006/relationships/image" Target="../media/image11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89.png"/><Relationship Id="rId20" Type="http://schemas.openxmlformats.org/officeDocument/2006/relationships/image" Target="../media/image93.png"/><Relationship Id="rId29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24" Type="http://schemas.openxmlformats.org/officeDocument/2006/relationships/image" Target="../media/image97.png"/><Relationship Id="rId32" Type="http://schemas.openxmlformats.org/officeDocument/2006/relationships/image" Target="../media/image105.png"/><Relationship Id="rId37" Type="http://schemas.openxmlformats.org/officeDocument/2006/relationships/image" Target="../media/image110.png"/><Relationship Id="rId5" Type="http://schemas.openxmlformats.org/officeDocument/2006/relationships/image" Target="../media/image78.png"/><Relationship Id="rId15" Type="http://schemas.openxmlformats.org/officeDocument/2006/relationships/image" Target="../media/image88.png"/><Relationship Id="rId23" Type="http://schemas.openxmlformats.org/officeDocument/2006/relationships/image" Target="../media/image96.png"/><Relationship Id="rId28" Type="http://schemas.openxmlformats.org/officeDocument/2006/relationships/image" Target="../media/image101.png"/><Relationship Id="rId36" Type="http://schemas.openxmlformats.org/officeDocument/2006/relationships/image" Target="../media/image109.png"/><Relationship Id="rId10" Type="http://schemas.openxmlformats.org/officeDocument/2006/relationships/image" Target="../media/image83.png"/><Relationship Id="rId19" Type="http://schemas.openxmlformats.org/officeDocument/2006/relationships/image" Target="../media/image92.png"/><Relationship Id="rId31" Type="http://schemas.openxmlformats.org/officeDocument/2006/relationships/image" Target="../media/image104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87.png"/><Relationship Id="rId22" Type="http://schemas.openxmlformats.org/officeDocument/2006/relationships/image" Target="../media/image95.png"/><Relationship Id="rId27" Type="http://schemas.openxmlformats.org/officeDocument/2006/relationships/image" Target="../media/image100.png"/><Relationship Id="rId30" Type="http://schemas.openxmlformats.org/officeDocument/2006/relationships/image" Target="../media/image103.png"/><Relationship Id="rId35" Type="http://schemas.openxmlformats.org/officeDocument/2006/relationships/image" Target="../media/image108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6.png"/><Relationship Id="rId18" Type="http://schemas.openxmlformats.org/officeDocument/2006/relationships/image" Target="../media/image91.png"/><Relationship Id="rId26" Type="http://schemas.openxmlformats.org/officeDocument/2006/relationships/image" Target="../media/image99.png"/><Relationship Id="rId39" Type="http://schemas.openxmlformats.org/officeDocument/2006/relationships/image" Target="../media/image117.png"/><Relationship Id="rId3" Type="http://schemas.openxmlformats.org/officeDocument/2006/relationships/image" Target="../media/image76.png"/><Relationship Id="rId21" Type="http://schemas.openxmlformats.org/officeDocument/2006/relationships/image" Target="../media/image94.png"/><Relationship Id="rId34" Type="http://schemas.openxmlformats.org/officeDocument/2006/relationships/image" Target="../media/image109.png"/><Relationship Id="rId42" Type="http://schemas.openxmlformats.org/officeDocument/2006/relationships/image" Target="../media/image120.png"/><Relationship Id="rId47" Type="http://schemas.openxmlformats.org/officeDocument/2006/relationships/image" Target="../media/image125.png"/><Relationship Id="rId50" Type="http://schemas.openxmlformats.org/officeDocument/2006/relationships/image" Target="../media/image128.png"/><Relationship Id="rId7" Type="http://schemas.openxmlformats.org/officeDocument/2006/relationships/image" Target="../media/image112.png"/><Relationship Id="rId12" Type="http://schemas.openxmlformats.org/officeDocument/2006/relationships/image" Target="../media/image113.png"/><Relationship Id="rId17" Type="http://schemas.openxmlformats.org/officeDocument/2006/relationships/image" Target="../media/image90.png"/><Relationship Id="rId25" Type="http://schemas.openxmlformats.org/officeDocument/2006/relationships/image" Target="../media/image98.png"/><Relationship Id="rId33" Type="http://schemas.openxmlformats.org/officeDocument/2006/relationships/image" Target="../media/image108.png"/><Relationship Id="rId38" Type="http://schemas.openxmlformats.org/officeDocument/2006/relationships/image" Target="../media/image116.png"/><Relationship Id="rId46" Type="http://schemas.openxmlformats.org/officeDocument/2006/relationships/image" Target="../media/image12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89.png"/><Relationship Id="rId20" Type="http://schemas.openxmlformats.org/officeDocument/2006/relationships/image" Target="../media/image93.png"/><Relationship Id="rId29" Type="http://schemas.openxmlformats.org/officeDocument/2006/relationships/image" Target="../media/image102.png"/><Relationship Id="rId41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24" Type="http://schemas.openxmlformats.org/officeDocument/2006/relationships/image" Target="../media/image97.png"/><Relationship Id="rId32" Type="http://schemas.openxmlformats.org/officeDocument/2006/relationships/image" Target="../media/image107.png"/><Relationship Id="rId37" Type="http://schemas.openxmlformats.org/officeDocument/2006/relationships/image" Target="../media/image115.png"/><Relationship Id="rId40" Type="http://schemas.openxmlformats.org/officeDocument/2006/relationships/image" Target="../media/image118.png"/><Relationship Id="rId45" Type="http://schemas.openxmlformats.org/officeDocument/2006/relationships/image" Target="../media/image123.png"/><Relationship Id="rId5" Type="http://schemas.openxmlformats.org/officeDocument/2006/relationships/image" Target="../media/image78.png"/><Relationship Id="rId15" Type="http://schemas.openxmlformats.org/officeDocument/2006/relationships/image" Target="../media/image88.png"/><Relationship Id="rId23" Type="http://schemas.openxmlformats.org/officeDocument/2006/relationships/image" Target="../media/image96.png"/><Relationship Id="rId28" Type="http://schemas.openxmlformats.org/officeDocument/2006/relationships/image" Target="../media/image101.png"/><Relationship Id="rId36" Type="http://schemas.openxmlformats.org/officeDocument/2006/relationships/image" Target="../media/image111.png"/><Relationship Id="rId49" Type="http://schemas.openxmlformats.org/officeDocument/2006/relationships/image" Target="../media/image127.png"/><Relationship Id="rId10" Type="http://schemas.openxmlformats.org/officeDocument/2006/relationships/image" Target="../media/image83.png"/><Relationship Id="rId19" Type="http://schemas.openxmlformats.org/officeDocument/2006/relationships/image" Target="../media/image92.png"/><Relationship Id="rId31" Type="http://schemas.openxmlformats.org/officeDocument/2006/relationships/image" Target="../media/image106.png"/><Relationship Id="rId44" Type="http://schemas.openxmlformats.org/officeDocument/2006/relationships/image" Target="../media/image122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87.png"/><Relationship Id="rId22" Type="http://schemas.openxmlformats.org/officeDocument/2006/relationships/image" Target="../media/image95.png"/><Relationship Id="rId27" Type="http://schemas.openxmlformats.org/officeDocument/2006/relationships/image" Target="../media/image114.png"/><Relationship Id="rId30" Type="http://schemas.openxmlformats.org/officeDocument/2006/relationships/image" Target="../media/image105.png"/><Relationship Id="rId35" Type="http://schemas.openxmlformats.org/officeDocument/2006/relationships/image" Target="../media/image110.png"/><Relationship Id="rId43" Type="http://schemas.openxmlformats.org/officeDocument/2006/relationships/image" Target="../media/image121.png"/><Relationship Id="rId48" Type="http://schemas.openxmlformats.org/officeDocument/2006/relationships/image" Target="../media/image126.png"/><Relationship Id="rId8" Type="http://schemas.openxmlformats.org/officeDocument/2006/relationships/image" Target="../media/image8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915566"/>
            <a:ext cx="8153400" cy="1224136"/>
          </a:xfrm>
        </p:spPr>
        <p:txBody>
          <a:bodyPr/>
          <a:lstStyle/>
          <a:p>
            <a:pPr algn="ctr"/>
            <a:r>
              <a:rPr lang="cs-CZ" dirty="0" smtClean="0"/>
              <a:t>Lineární rovnice – 5. část</a:t>
            </a:r>
            <a:br>
              <a:rPr lang="cs-CZ" dirty="0" smtClean="0"/>
            </a:br>
            <a:r>
              <a:rPr lang="cs-CZ" sz="2800" b="1" dirty="0" smtClean="0"/>
              <a:t>Druhy řešení</a:t>
            </a:r>
            <a:endParaRPr lang="cs-CZ" sz="28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b="1" dirty="0" smtClean="0">
                <a:latin typeface="Arial" pitchFamily="34" charset="0"/>
                <a:cs typeface="Arial" pitchFamily="34" charset="0"/>
              </a:rPr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4211960" cy="726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𝒌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𝒌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4211960" cy="7261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012160" y="4680000"/>
            <a:ext cx="313184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ovnice nemá řešení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6849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b="1" dirty="0" smtClean="0">
                <a:latin typeface="Arial" pitchFamily="34" charset="0"/>
                <a:cs typeface="Arial" pitchFamily="34" charset="0"/>
              </a:rPr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4211960" cy="726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𝒓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𝒓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𝒓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4211960" cy="7261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012160" y="4680000"/>
            <a:ext cx="313184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ovnice nemá řešení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0121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b="1" dirty="0" smtClean="0">
                <a:latin typeface="Arial" pitchFamily="34" charset="0"/>
                <a:cs typeface="Arial" pitchFamily="34" charset="0"/>
              </a:rPr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5184068" cy="726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𝟏𝟏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𝟏𝟖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𝟕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(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)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5184068" cy="7261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60000" y="4680000"/>
            <a:ext cx="158400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∞ řešení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2510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b="1" dirty="0" smtClean="0">
                <a:latin typeface="Arial" pitchFamily="34" charset="0"/>
                <a:cs typeface="Arial" pitchFamily="34" charset="0"/>
              </a:rPr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5724128" cy="726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𝒚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𝒚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𝟖</m:t>
                          </m:r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𝒚</m:t>
                          </m:r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𝒚</m:t>
                          </m:r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5724128" cy="7261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60000" y="4680000"/>
            <a:ext cx="158400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 = 12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0819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3921937"/>
            <a:ext cx="9144000" cy="75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Všechny možnosti řešení si představíme a především prakticky ukážeme na konkrétních příkladech.</a:t>
            </a: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187624" y="398544"/>
            <a:ext cx="7820244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3600" b="1" dirty="0" smtClean="0">
                <a:latin typeface="Arial" pitchFamily="34" charset="0"/>
                <a:cs typeface="Arial" pitchFamily="34" charset="0"/>
              </a:rPr>
              <a:t>Řešte rovnice a proveďte zkoušky:</a:t>
            </a:r>
            <a:endParaRPr lang="cs-CZ" sz="36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796510" y="2096142"/>
                <a:ext cx="5791714" cy="922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𝟑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400" b="1" i="1" smtClean="0">
                                  <a:latin typeface="Cambria Math"/>
                                  <a:ea typeface="Cambria Math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4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+(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510" y="2096142"/>
                <a:ext cx="5791714" cy="92217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788782" y="3089598"/>
                <a:ext cx="4997714" cy="79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1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</m:d>
                      <m:r>
                        <a:rPr lang="cs-CZ" sz="2400" b="1" i="1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400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4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782" y="3089598"/>
                <a:ext cx="4997714" cy="79130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971600" y="1557586"/>
                <a:ext cx="6840760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600" y="1557586"/>
                <a:ext cx="6840760" cy="438100"/>
              </a:xfrm>
              <a:prstGeom prst="rect">
                <a:avLst/>
              </a:prstGeom>
              <a:blipFill rotWithShape="1">
                <a:blip r:embed="rId5"/>
                <a:stretch>
                  <a:fillRect t="-19718" b="-2957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23883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Lineární 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62000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-72000" y="2340000"/>
                <a:ext cx="3240360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72000" y="2340000"/>
                <a:ext cx="3240360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9444" b="-27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251520" y="3060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3060000"/>
                <a:ext cx="540481" cy="438100"/>
              </a:xfrm>
              <a:prstGeom prst="rect">
                <a:avLst/>
              </a:prstGeom>
              <a:blipFill rotWithShape="1">
                <a:blip r:embed="rId4"/>
                <a:stretch>
                  <a:fillRect l="-2247" r="-33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1008000" y="3060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𝟔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8000" y="3060000"/>
                <a:ext cx="409643" cy="438100"/>
              </a:xfrm>
              <a:prstGeom prst="rect">
                <a:avLst/>
              </a:prstGeom>
              <a:blipFill rotWithShape="1">
                <a:blip r:embed="rId5"/>
                <a:stretch>
                  <a:fillRect l="-294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1259632" y="3060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9632" y="3060000"/>
                <a:ext cx="387239" cy="4381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1562472" y="3060000"/>
                <a:ext cx="40243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2472" y="3060000"/>
                <a:ext cx="402432" cy="438100"/>
              </a:xfrm>
              <a:prstGeom prst="rect">
                <a:avLst/>
              </a:prstGeom>
              <a:blipFill rotWithShape="1">
                <a:blip r:embed="rId7"/>
                <a:stretch>
                  <a:fillRect t="-18056" r="-103030" b="-27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2772000" y="3060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72000" y="3060000"/>
                <a:ext cx="593812" cy="438100"/>
              </a:xfrm>
              <a:prstGeom prst="rect">
                <a:avLst/>
              </a:prstGeom>
              <a:blipFill rotWithShape="1">
                <a:blip r:embed="rId8"/>
                <a:stretch>
                  <a:fillRect l="-309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élník 13"/>
              <p:cNvSpPr/>
              <p:nvPr/>
            </p:nvSpPr>
            <p:spPr>
              <a:xfrm>
                <a:off x="664605" y="306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4" name="Obdélní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605" y="3060000"/>
                <a:ext cx="498855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délník 15"/>
              <p:cNvSpPr/>
              <p:nvPr/>
            </p:nvSpPr>
            <p:spPr>
              <a:xfrm>
                <a:off x="2414572" y="306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6" name="Obdélník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4572" y="3060000"/>
                <a:ext cx="498855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756000" y="4320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400" b="1" i="1" dirty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" y="4320000"/>
                <a:ext cx="545702" cy="438100"/>
              </a:xfrm>
              <a:prstGeom prst="rect">
                <a:avLst/>
              </a:prstGeom>
              <a:blipFill rotWithShape="1">
                <a:blip r:embed="rId11"/>
                <a:stretch>
                  <a:fillRect l="-22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1260000" y="4320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60000" y="4320000"/>
                <a:ext cx="449063" cy="43810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1548000" y="4320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𝟏𝟓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8000" y="4320000"/>
                <a:ext cx="545702" cy="438100"/>
              </a:xfrm>
              <a:prstGeom prst="rect">
                <a:avLst/>
              </a:prstGeom>
              <a:blipFill rotWithShape="1">
                <a:blip r:embed="rId13"/>
                <a:stretch>
                  <a:fillRect l="-4494" r="-4494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3600000" y="3060000"/>
                <a:ext cx="104400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/ </m:t>
                      </m:r>
                      <m:r>
                        <a:rPr lang="cs-CZ" sz="24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  </m:t>
                      </m:r>
                    </m:oMath>
                  </m:oMathPara>
                </a14:m>
                <a:endParaRPr lang="cs-CZ" sz="24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3060000"/>
                <a:ext cx="1044008" cy="438100"/>
              </a:xfrm>
              <a:prstGeom prst="rect">
                <a:avLst/>
              </a:prstGeom>
              <a:blipFill rotWithShape="1">
                <a:blip r:embed="rId14"/>
                <a:stretch>
                  <a:fillRect l="-5263" b="-236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864000" y="4680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4000" y="4680000"/>
                <a:ext cx="545702" cy="43810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1260000" y="4680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60000" y="4680000"/>
                <a:ext cx="449063" cy="43810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>
                <a:spLocks noChangeArrowheads="1"/>
              </p:cNvSpPr>
              <p:nvPr/>
            </p:nvSpPr>
            <p:spPr bwMode="auto">
              <a:xfrm>
                <a:off x="1582828" y="4680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2828" y="4680000"/>
                <a:ext cx="449063" cy="438100"/>
              </a:xfrm>
              <a:prstGeom prst="rect">
                <a:avLst/>
              </a:prstGeom>
              <a:blipFill rotWithShape="1">
                <a:blip r:embed="rId16"/>
                <a:stretch>
                  <a:fillRect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900000" y="504000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900000" y="507600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>
                <a:spLocks noChangeArrowheads="1"/>
              </p:cNvSpPr>
              <p:nvPr/>
            </p:nvSpPr>
            <p:spPr bwMode="auto">
              <a:xfrm>
                <a:off x="5400001" y="1980000"/>
                <a:ext cx="1116216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d>
                        <m:d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1" y="1980000"/>
                <a:ext cx="1116216" cy="324447"/>
              </a:xfrm>
              <a:prstGeom prst="rect">
                <a:avLst/>
              </a:prstGeom>
              <a:blipFill rotWithShape="1">
                <a:blip r:embed="rId17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Přímá spojnice 34"/>
          <p:cNvCxnSpPr/>
          <p:nvPr/>
        </p:nvCxnSpPr>
        <p:spPr bwMode="auto">
          <a:xfrm>
            <a:off x="7632000" y="230400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"/>
              <p:cNvSpPr>
                <a:spLocks noChangeArrowheads="1"/>
              </p:cNvSpPr>
              <p:nvPr/>
            </p:nvSpPr>
            <p:spPr bwMode="auto">
              <a:xfrm>
                <a:off x="161764" y="3600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764" y="3600000"/>
                <a:ext cx="540481" cy="438100"/>
              </a:xfrm>
              <a:prstGeom prst="rect">
                <a:avLst/>
              </a:prstGeom>
              <a:blipFill rotWithShape="1">
                <a:blip r:embed="rId18"/>
                <a:stretch>
                  <a:fillRect l="-3409" r="-3409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828000" y="3600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𝟏𝟐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8000" y="3600000"/>
                <a:ext cx="409643" cy="438100"/>
              </a:xfrm>
              <a:prstGeom prst="rect">
                <a:avLst/>
              </a:prstGeom>
              <a:blipFill rotWithShape="1">
                <a:blip r:embed="rId19"/>
                <a:stretch>
                  <a:fillRect l="-4478" r="-37313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/>
              <p:cNvSpPr>
                <a:spLocks noChangeArrowheads="1"/>
              </p:cNvSpPr>
              <p:nvPr/>
            </p:nvSpPr>
            <p:spPr bwMode="auto">
              <a:xfrm>
                <a:off x="1260000" y="3600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60000" y="3600000"/>
                <a:ext cx="387239" cy="438100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3"/>
              <p:cNvSpPr>
                <a:spLocks noChangeArrowheads="1"/>
              </p:cNvSpPr>
              <p:nvPr/>
            </p:nvSpPr>
            <p:spPr bwMode="auto">
              <a:xfrm>
                <a:off x="1512000" y="3600000"/>
                <a:ext cx="1083060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12000" y="3600000"/>
                <a:ext cx="1083060" cy="438100"/>
              </a:xfrm>
              <a:prstGeom prst="rect">
                <a:avLst/>
              </a:prstGeom>
              <a:blipFill rotWithShape="1">
                <a:blip r:embed="rId21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2664000" y="3600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64000" y="3600000"/>
                <a:ext cx="593812" cy="438100"/>
              </a:xfrm>
              <a:prstGeom prst="rect">
                <a:avLst/>
              </a:prstGeom>
              <a:blipFill rotWithShape="1">
                <a:blip r:embed="rId22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540000" y="360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600000"/>
                <a:ext cx="498855" cy="461665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délník 45"/>
              <p:cNvSpPr/>
              <p:nvPr/>
            </p:nvSpPr>
            <p:spPr>
              <a:xfrm>
                <a:off x="2412000" y="3564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6" name="Obdélní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00" y="3564000"/>
                <a:ext cx="498855" cy="461665"/>
              </a:xfrm>
              <a:prstGeom prst="rect">
                <a:avLst/>
              </a:prstGeom>
              <a:blipFill rotWithShape="1">
                <a:blip r:embed="rId24"/>
                <a:stretch>
                  <a:fillRect l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3"/>
              <p:cNvSpPr>
                <a:spLocks noChangeArrowheads="1"/>
              </p:cNvSpPr>
              <p:nvPr/>
            </p:nvSpPr>
            <p:spPr bwMode="auto">
              <a:xfrm>
                <a:off x="161764" y="3960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764" y="3960000"/>
                <a:ext cx="540481" cy="438100"/>
              </a:xfrm>
              <a:prstGeom prst="rect">
                <a:avLst/>
              </a:prstGeom>
              <a:blipFill rotWithShape="1">
                <a:blip r:embed="rId25"/>
                <a:stretch>
                  <a:fillRect l="-3409" r="-3409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3"/>
              <p:cNvSpPr>
                <a:spLocks noChangeArrowheads="1"/>
              </p:cNvSpPr>
              <p:nvPr/>
            </p:nvSpPr>
            <p:spPr bwMode="auto">
              <a:xfrm>
                <a:off x="918244" y="3960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𝒙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8244" y="3960000"/>
                <a:ext cx="409643" cy="438100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3"/>
              <p:cNvSpPr>
                <a:spLocks noChangeArrowheads="1"/>
              </p:cNvSpPr>
              <p:nvPr/>
            </p:nvSpPr>
            <p:spPr bwMode="auto">
              <a:xfrm>
                <a:off x="1260000" y="3960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60000" y="3960000"/>
                <a:ext cx="387239" cy="438100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3"/>
              <p:cNvSpPr>
                <a:spLocks noChangeArrowheads="1"/>
              </p:cNvSpPr>
              <p:nvPr/>
            </p:nvSpPr>
            <p:spPr bwMode="auto">
              <a:xfrm>
                <a:off x="1656000" y="3960000"/>
                <a:ext cx="703175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960000"/>
                <a:ext cx="703175" cy="438100"/>
              </a:xfrm>
              <a:prstGeom prst="rect">
                <a:avLst/>
              </a:prstGeom>
              <a:blipFill rotWithShape="1">
                <a:blip r:embed="rId27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3"/>
              <p:cNvSpPr>
                <a:spLocks noChangeArrowheads="1"/>
              </p:cNvSpPr>
              <p:nvPr/>
            </p:nvSpPr>
            <p:spPr bwMode="auto">
              <a:xfrm>
                <a:off x="2520000" y="3960000"/>
                <a:ext cx="474025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960000"/>
                <a:ext cx="474025" cy="438100"/>
              </a:xfrm>
              <a:prstGeom prst="rect">
                <a:avLst/>
              </a:prstGeom>
              <a:blipFill rotWithShape="1">
                <a:blip r:embed="rId28"/>
                <a:stretch>
                  <a:fillRect l="-2564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574849" y="396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49" y="3960000"/>
                <a:ext cx="498855" cy="461665"/>
              </a:xfrm>
              <a:prstGeom prst="rect">
                <a:avLst/>
              </a:prstGeom>
              <a:blipFill rotWithShape="1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2124000" y="396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000" y="3960000"/>
                <a:ext cx="498855" cy="461665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3"/>
              <p:cNvSpPr>
                <a:spLocks noChangeArrowheads="1"/>
              </p:cNvSpPr>
              <p:nvPr/>
            </p:nvSpPr>
            <p:spPr bwMode="auto">
              <a:xfrm>
                <a:off x="3024000" y="3960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𝟏𝟐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4000" y="3960000"/>
                <a:ext cx="409643" cy="438100"/>
              </a:xfrm>
              <a:prstGeom prst="rect">
                <a:avLst/>
              </a:prstGeom>
              <a:blipFill rotWithShape="1">
                <a:blip r:embed="rId31"/>
                <a:stretch>
                  <a:fillRect l="-2985" r="-38806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bdélník 54"/>
              <p:cNvSpPr/>
              <p:nvPr/>
            </p:nvSpPr>
            <p:spPr>
              <a:xfrm>
                <a:off x="2772000" y="396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5" name="Obdélník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000" y="3960000"/>
                <a:ext cx="498855" cy="461665"/>
              </a:xfrm>
              <a:prstGeom prst="rect">
                <a:avLst/>
              </a:prstGeom>
              <a:blipFill rotWithShape="1">
                <a:blip r:embed="rId32"/>
                <a:stretch>
                  <a:fillRect l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6264000" y="1944000"/>
                <a:ext cx="14997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d>
                        <m:dPr>
                          <m:ctrlP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000" y="1944000"/>
                <a:ext cx="1499706" cy="400110"/>
              </a:xfrm>
              <a:prstGeom prst="rect">
                <a:avLst/>
              </a:prstGeom>
              <a:blipFill rotWithShape="1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bdélník 55"/>
              <p:cNvSpPr/>
              <p:nvPr/>
            </p:nvSpPr>
            <p:spPr>
              <a:xfrm>
                <a:off x="7596336" y="1944225"/>
                <a:ext cx="4090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56" name="Obdélník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6336" y="1944225"/>
                <a:ext cx="409086" cy="400110"/>
              </a:xfrm>
              <a:prstGeom prst="rect">
                <a:avLst/>
              </a:prstGeom>
              <a:blipFill rotWithShape="1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3"/>
              <p:cNvSpPr>
                <a:spLocks noChangeArrowheads="1"/>
              </p:cNvSpPr>
              <p:nvPr/>
            </p:nvSpPr>
            <p:spPr bwMode="auto">
              <a:xfrm>
                <a:off x="5400000" y="2520000"/>
                <a:ext cx="1386153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𝑷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d>
                        <m:d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2520000"/>
                <a:ext cx="1386153" cy="324447"/>
              </a:xfrm>
              <a:prstGeom prst="rect">
                <a:avLst/>
              </a:prstGeom>
              <a:blipFill rotWithShape="1">
                <a:blip r:embed="rId35"/>
                <a:stretch>
                  <a:fillRect b="-55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Přímá spojnice 59"/>
          <p:cNvCxnSpPr/>
          <p:nvPr/>
        </p:nvCxnSpPr>
        <p:spPr bwMode="auto">
          <a:xfrm>
            <a:off x="7848000" y="288000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Obdélník 60"/>
              <p:cNvSpPr/>
              <p:nvPr/>
            </p:nvSpPr>
            <p:spPr>
              <a:xfrm>
                <a:off x="6336000" y="2340000"/>
                <a:ext cx="1593193" cy="674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61" name="Obdélník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000" y="2340000"/>
                <a:ext cx="1593193" cy="674800"/>
              </a:xfrm>
              <a:prstGeom prst="rect">
                <a:avLst/>
              </a:prstGeom>
              <a:blipFill rotWithShape="1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Obdélník 61"/>
              <p:cNvSpPr/>
              <p:nvPr/>
            </p:nvSpPr>
            <p:spPr>
              <a:xfrm>
                <a:off x="7812018" y="2520000"/>
                <a:ext cx="4090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62" name="Obdélník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018" y="2520000"/>
                <a:ext cx="409086" cy="400110"/>
              </a:xfrm>
              <a:prstGeom prst="rect">
                <a:avLst/>
              </a:prstGeom>
              <a:blipFill rotWithShape="1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3"/>
              <p:cNvSpPr>
                <a:spLocks noChangeArrowheads="1"/>
              </p:cNvSpPr>
              <p:nvPr/>
            </p:nvSpPr>
            <p:spPr bwMode="auto">
              <a:xfrm>
                <a:off x="5400000" y="3600000"/>
                <a:ext cx="1386153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d>
                        <m:d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3600000"/>
                <a:ext cx="1386153" cy="324447"/>
              </a:xfrm>
              <a:prstGeom prst="rect">
                <a:avLst/>
              </a:prstGeom>
              <a:blipFill rotWithShape="1">
                <a:blip r:embed="rId38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657447" y="3924000"/>
            <a:ext cx="5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Obdélník 65"/>
              <p:cNvSpPr/>
              <p:nvPr/>
            </p:nvSpPr>
            <p:spPr>
              <a:xfrm>
                <a:off x="6264000" y="3564000"/>
                <a:ext cx="14997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d>
                        <m:dPr>
                          <m:ctrlP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r>
                        <a:rPr lang="cs-CZ" sz="2000" b="1" i="1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66" name="Obdélník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000" y="3564000"/>
                <a:ext cx="1499706" cy="400110"/>
              </a:xfrm>
              <a:prstGeom prst="rect">
                <a:avLst/>
              </a:prstGeom>
              <a:blipFill rotWithShape="1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Obdélník 66"/>
              <p:cNvSpPr/>
              <p:nvPr/>
            </p:nvSpPr>
            <p:spPr>
              <a:xfrm>
                <a:off x="7596000" y="3564000"/>
                <a:ext cx="6014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67" name="Obdélník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6000" y="3564000"/>
                <a:ext cx="601447" cy="400110"/>
              </a:xfrm>
              <a:prstGeom prst="rect">
                <a:avLst/>
              </a:prstGeom>
              <a:blipFill rotWithShape="1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3"/>
              <p:cNvSpPr>
                <a:spLocks noChangeArrowheads="1"/>
              </p:cNvSpPr>
              <p:nvPr/>
            </p:nvSpPr>
            <p:spPr bwMode="auto">
              <a:xfrm>
                <a:off x="5400000" y="4140000"/>
                <a:ext cx="1386153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𝑷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d>
                        <m:d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4140000"/>
                <a:ext cx="1386153" cy="324447"/>
              </a:xfrm>
              <a:prstGeom prst="rect">
                <a:avLst/>
              </a:prstGeom>
              <a:blipFill rotWithShape="1">
                <a:blip r:embed="rId41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Přímá spojnice 68"/>
          <p:cNvCxnSpPr/>
          <p:nvPr/>
        </p:nvCxnSpPr>
        <p:spPr bwMode="auto">
          <a:xfrm>
            <a:off x="7776000" y="446400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Obdélník 69"/>
              <p:cNvSpPr/>
              <p:nvPr/>
            </p:nvSpPr>
            <p:spPr>
              <a:xfrm>
                <a:off x="6300000" y="3960000"/>
                <a:ext cx="1593193" cy="674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0" name="Obdélník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3960000"/>
                <a:ext cx="1593193" cy="674800"/>
              </a:xfrm>
              <a:prstGeom prst="rect">
                <a:avLst/>
              </a:prstGeom>
              <a:blipFill rotWithShape="1">
                <a:blip r:embed="rId4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Obdélník 70"/>
              <p:cNvSpPr/>
              <p:nvPr/>
            </p:nvSpPr>
            <p:spPr>
              <a:xfrm>
                <a:off x="7729716" y="4104000"/>
                <a:ext cx="4090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71" name="Obdélník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716" y="4104000"/>
                <a:ext cx="409086" cy="400110"/>
              </a:xfrm>
              <a:prstGeom prst="rect">
                <a:avLst/>
              </a:prstGeom>
              <a:blipFill rotWithShape="1">
                <a:blip r:embed="rId4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3"/>
              <p:cNvSpPr>
                <a:spLocks noChangeArrowheads="1"/>
              </p:cNvSpPr>
              <p:nvPr/>
            </p:nvSpPr>
            <p:spPr bwMode="auto">
              <a:xfrm>
                <a:off x="6480000" y="2988000"/>
                <a:ext cx="1116216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= 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𝑷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2988000"/>
                <a:ext cx="1116216" cy="324447"/>
              </a:xfrm>
              <a:prstGeom prst="rect">
                <a:avLst/>
              </a:prstGeom>
              <a:blipFill rotWithShape="1">
                <a:blip r:embed="rId44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3"/>
              <p:cNvSpPr>
                <a:spLocks noChangeArrowheads="1"/>
              </p:cNvSpPr>
              <p:nvPr/>
            </p:nvSpPr>
            <p:spPr bwMode="auto">
              <a:xfrm>
                <a:off x="6480000" y="4608000"/>
                <a:ext cx="1116216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≠ 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𝑷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4608000"/>
                <a:ext cx="1116216" cy="324447"/>
              </a:xfrm>
              <a:prstGeom prst="rect">
                <a:avLst/>
              </a:prstGeom>
              <a:blipFill rotWithShape="1">
                <a:blip r:embed="rId45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3902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500"/>
                            </p:stCondLst>
                            <p:childTnLst>
                              <p:par>
                                <p:cTn id="2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000"/>
                            </p:stCondLst>
                            <p:childTnLst>
                              <p:par>
                                <p:cTn id="2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000"/>
                            </p:stCondLst>
                            <p:childTnLst>
                              <p:par>
                                <p:cTn id="2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1000"/>
                            </p:stCondLst>
                            <p:childTnLst>
                              <p:par>
                                <p:cTn id="3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12" grpId="0"/>
      <p:bldP spid="14" grpId="0"/>
      <p:bldP spid="16" grpId="0"/>
      <p:bldP spid="17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" grpId="0"/>
      <p:bldP spid="56" grpId="0"/>
      <p:bldP spid="59" grpId="0"/>
      <p:bldP spid="61" grpId="0"/>
      <p:bldP spid="62" grpId="0"/>
      <p:bldP spid="63" grpId="0"/>
      <p:bldP spid="66" grpId="0"/>
      <p:bldP spid="67" grpId="0"/>
      <p:bldP spid="68" grpId="0"/>
      <p:bldP spid="70" grpId="0"/>
      <p:bldP spid="71" grpId="0"/>
      <p:bldP spid="72" grpId="0"/>
      <p:bldP spid="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5724128" y="3075806"/>
            <a:ext cx="3165674" cy="114326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Lineární 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62000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1080000" y="2952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0" y="2952000"/>
                <a:ext cx="540481" cy="438100"/>
              </a:xfrm>
              <a:prstGeom prst="rect">
                <a:avLst/>
              </a:prstGeom>
              <a:blipFill rotWithShape="1">
                <a:blip r:embed="rId3"/>
                <a:stretch>
                  <a:fillRect l="-2247" r="-3371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1836000" y="2952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𝟑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000" y="2952000"/>
                <a:ext cx="409643" cy="438100"/>
              </a:xfrm>
              <a:prstGeom prst="rect">
                <a:avLst/>
              </a:prstGeom>
              <a:blipFill rotWithShape="1">
                <a:blip r:embed="rId4"/>
                <a:stretch>
                  <a:fillRect l="-2985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3420000" y="2952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20000" y="2952000"/>
                <a:ext cx="387239" cy="4381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3672000" y="2952000"/>
                <a:ext cx="40243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72000" y="2952000"/>
                <a:ext cx="402432" cy="438100"/>
              </a:xfrm>
              <a:prstGeom prst="rect">
                <a:avLst/>
              </a:prstGeom>
              <a:blipFill rotWithShape="1">
                <a:blip r:embed="rId6"/>
                <a:stretch>
                  <a:fillRect l="-3030" r="-39394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4428000" y="2952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8000" y="2952000"/>
                <a:ext cx="593812" cy="438100"/>
              </a:xfrm>
              <a:prstGeom prst="rect">
                <a:avLst/>
              </a:prstGeom>
              <a:blipFill rotWithShape="1">
                <a:blip r:embed="rId7"/>
                <a:stretch>
                  <a:fillRect l="-2041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élník 13"/>
              <p:cNvSpPr/>
              <p:nvPr/>
            </p:nvSpPr>
            <p:spPr>
              <a:xfrm>
                <a:off x="1481926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4" name="Obdélní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1926" y="2952000"/>
                <a:ext cx="498855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délník 15"/>
              <p:cNvSpPr/>
              <p:nvPr/>
            </p:nvSpPr>
            <p:spPr>
              <a:xfrm>
                <a:off x="4074432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6" name="Obdélník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432" y="2952000"/>
                <a:ext cx="498855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3024000" y="4356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4000" y="4356000"/>
                <a:ext cx="545702" cy="438100"/>
              </a:xfrm>
              <a:prstGeom prst="rect">
                <a:avLst/>
              </a:prstGeom>
              <a:blipFill rotWithShape="1">
                <a:blip r:embed="rId10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3420000" y="4356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20000" y="4356000"/>
                <a:ext cx="449063" cy="43810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3726284" y="4356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26284" y="4356000"/>
                <a:ext cx="545702" cy="438100"/>
              </a:xfrm>
              <a:prstGeom prst="rect">
                <a:avLst/>
              </a:prstGeom>
              <a:blipFill rotWithShape="1">
                <a:blip r:embed="rId12"/>
                <a:stretch>
                  <a:fillRect r="-11111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3078284" y="473199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078284" y="476799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"/>
              <p:cNvSpPr>
                <a:spLocks noChangeArrowheads="1"/>
              </p:cNvSpPr>
              <p:nvPr/>
            </p:nvSpPr>
            <p:spPr bwMode="auto">
              <a:xfrm>
                <a:off x="2340048" y="3420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0048" y="3420000"/>
                <a:ext cx="540481" cy="438100"/>
              </a:xfrm>
              <a:prstGeom prst="rect">
                <a:avLst/>
              </a:prstGeom>
              <a:blipFill rotWithShape="1">
                <a:blip r:embed="rId13"/>
                <a:stretch>
                  <a:fillRect l="-4494" r="-3371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3006284" y="3420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06284" y="3420000"/>
                <a:ext cx="409643" cy="438100"/>
              </a:xfrm>
              <a:prstGeom prst="rect">
                <a:avLst/>
              </a:prstGeom>
              <a:blipFill rotWithShape="1">
                <a:blip r:embed="rId14"/>
                <a:stretch>
                  <a:fillRect l="-298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/>
              <p:cNvSpPr>
                <a:spLocks noChangeArrowheads="1"/>
              </p:cNvSpPr>
              <p:nvPr/>
            </p:nvSpPr>
            <p:spPr bwMode="auto">
              <a:xfrm>
                <a:off x="3420000" y="3420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20000" y="3420000"/>
                <a:ext cx="387239" cy="43810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3"/>
              <p:cNvSpPr>
                <a:spLocks noChangeArrowheads="1"/>
              </p:cNvSpPr>
              <p:nvPr/>
            </p:nvSpPr>
            <p:spPr bwMode="auto">
              <a:xfrm>
                <a:off x="3636000" y="3420000"/>
                <a:ext cx="70199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6000" y="3420000"/>
                <a:ext cx="701992" cy="438100"/>
              </a:xfrm>
              <a:prstGeom prst="rect">
                <a:avLst/>
              </a:prstGeom>
              <a:blipFill rotWithShape="1">
                <a:blip r:embed="rId16"/>
                <a:stretch>
                  <a:fillRect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4356000" y="3420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6000" y="3420000"/>
                <a:ext cx="593812" cy="43810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2718284" y="3420000"/>
                <a:ext cx="48057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8284" y="3420000"/>
                <a:ext cx="480571" cy="46166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délník 45"/>
              <p:cNvSpPr/>
              <p:nvPr/>
            </p:nvSpPr>
            <p:spPr>
              <a:xfrm>
                <a:off x="4140000" y="342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6" name="Obdélní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3420000"/>
                <a:ext cx="498855" cy="46166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3"/>
              <p:cNvSpPr>
                <a:spLocks noChangeArrowheads="1"/>
              </p:cNvSpPr>
              <p:nvPr/>
            </p:nvSpPr>
            <p:spPr bwMode="auto">
              <a:xfrm>
                <a:off x="2340048" y="3888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0048" y="3888000"/>
                <a:ext cx="540481" cy="438100"/>
              </a:xfrm>
              <a:prstGeom prst="rect">
                <a:avLst/>
              </a:prstGeom>
              <a:blipFill rotWithShape="1">
                <a:blip r:embed="rId20"/>
                <a:stretch>
                  <a:fillRect l="-4494" r="-3371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3"/>
              <p:cNvSpPr>
                <a:spLocks noChangeArrowheads="1"/>
              </p:cNvSpPr>
              <p:nvPr/>
            </p:nvSpPr>
            <p:spPr bwMode="auto">
              <a:xfrm>
                <a:off x="3024000" y="3888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𝟓</m:t>
                    </m:r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𝒙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4000" y="3888000"/>
                <a:ext cx="409643" cy="438100"/>
              </a:xfrm>
              <a:prstGeom prst="rect">
                <a:avLst/>
              </a:prstGeom>
              <a:blipFill rotWithShape="1">
                <a:blip r:embed="rId21"/>
                <a:stretch>
                  <a:fillRect l="-4478" r="-38806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3"/>
              <p:cNvSpPr>
                <a:spLocks noChangeArrowheads="1"/>
              </p:cNvSpPr>
              <p:nvPr/>
            </p:nvSpPr>
            <p:spPr bwMode="auto">
              <a:xfrm>
                <a:off x="3420000" y="3888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20000" y="3888000"/>
                <a:ext cx="387239" cy="438100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3"/>
              <p:cNvSpPr>
                <a:spLocks noChangeArrowheads="1"/>
              </p:cNvSpPr>
              <p:nvPr/>
            </p:nvSpPr>
            <p:spPr bwMode="auto">
              <a:xfrm>
                <a:off x="3778695" y="3888000"/>
                <a:ext cx="468000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78695" y="3888000"/>
                <a:ext cx="468000" cy="438100"/>
              </a:xfrm>
              <a:prstGeom prst="rect">
                <a:avLst/>
              </a:prstGeom>
              <a:blipFill rotWithShape="1">
                <a:blip r:embed="rId23"/>
                <a:stretch>
                  <a:fillRect l="-38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2700000" y="3888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000" y="3888000"/>
                <a:ext cx="498855" cy="461665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3960000" y="3888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888000"/>
                <a:ext cx="498855" cy="461665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3"/>
              <p:cNvSpPr>
                <a:spLocks noChangeArrowheads="1"/>
              </p:cNvSpPr>
              <p:nvPr/>
            </p:nvSpPr>
            <p:spPr bwMode="auto">
              <a:xfrm>
                <a:off x="4320000" y="3888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0" y="3888000"/>
                <a:ext cx="409643" cy="438100"/>
              </a:xfrm>
              <a:prstGeom prst="rect">
                <a:avLst/>
              </a:prstGeom>
              <a:blipFill rotWithShape="1">
                <a:blip r:embed="rId26"/>
                <a:stretch>
                  <a:fillRect l="-44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0" y="1980000"/>
                <a:ext cx="5791714" cy="922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𝟑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400" b="1" i="1" smtClean="0">
                                  <a:latin typeface="Cambria Math"/>
                                  <a:ea typeface="Cambria Math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4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+(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5791714" cy="922176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Obdélník 57"/>
              <p:cNvSpPr/>
              <p:nvPr/>
            </p:nvSpPr>
            <p:spPr>
              <a:xfrm>
                <a:off x="2052000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8" name="Obdélník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2952000"/>
                <a:ext cx="498855" cy="461665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3"/>
              <p:cNvSpPr>
                <a:spLocks noChangeArrowheads="1"/>
              </p:cNvSpPr>
              <p:nvPr/>
            </p:nvSpPr>
            <p:spPr bwMode="auto">
              <a:xfrm>
                <a:off x="2412000" y="2952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2000" y="2952000"/>
                <a:ext cx="593812" cy="438100"/>
              </a:xfrm>
              <a:prstGeom prst="rect">
                <a:avLst/>
              </a:prstGeom>
              <a:blipFill rotWithShape="1">
                <a:blip r:embed="rId29"/>
                <a:stretch>
                  <a:fillRect l="-3093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Obdélník 73"/>
              <p:cNvSpPr/>
              <p:nvPr/>
            </p:nvSpPr>
            <p:spPr>
              <a:xfrm>
                <a:off x="2808000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4" name="Obdélník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952000"/>
                <a:ext cx="498855" cy="461665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3"/>
              <p:cNvSpPr>
                <a:spLocks noChangeArrowheads="1"/>
              </p:cNvSpPr>
              <p:nvPr/>
            </p:nvSpPr>
            <p:spPr bwMode="auto">
              <a:xfrm>
                <a:off x="3132000" y="2952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𝟓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2000" y="2952000"/>
                <a:ext cx="409643" cy="438100"/>
              </a:xfrm>
              <a:prstGeom prst="rect">
                <a:avLst/>
              </a:prstGeom>
              <a:blipFill rotWithShape="1">
                <a:blip r:embed="rId31"/>
                <a:stretch>
                  <a:fillRect l="-5970" b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bdélník 75"/>
              <p:cNvSpPr/>
              <p:nvPr/>
            </p:nvSpPr>
            <p:spPr>
              <a:xfrm>
                <a:off x="4824000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6" name="Obdélník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2952000"/>
                <a:ext cx="498855" cy="461665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3"/>
              <p:cNvSpPr>
                <a:spLocks noChangeArrowheads="1"/>
              </p:cNvSpPr>
              <p:nvPr/>
            </p:nvSpPr>
            <p:spPr bwMode="auto">
              <a:xfrm>
                <a:off x="5184000" y="2952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𝟏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84000" y="2952000"/>
                <a:ext cx="409643" cy="438100"/>
              </a:xfrm>
              <a:prstGeom prst="rect">
                <a:avLst/>
              </a:prstGeom>
              <a:blipFill rotWithShape="1">
                <a:blip r:embed="rId33"/>
                <a:stretch>
                  <a:fillRect l="-2941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5940000" y="1800000"/>
            <a:ext cx="28377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Kdy platí, že: 0 = -1?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3"/>
              <p:cNvSpPr>
                <a:spLocks noChangeArrowheads="1"/>
              </p:cNvSpPr>
              <p:nvPr/>
            </p:nvSpPr>
            <p:spPr bwMode="auto">
              <a:xfrm>
                <a:off x="5940000" y="2520000"/>
                <a:ext cx="301738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Nikdy – platí: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𝟎</m:t>
                    </m:r>
                    <m:r>
                      <a:rPr lang="cs-CZ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≠−</m:t>
                    </m:r>
                    <m:r>
                      <a:rPr lang="cs-CZ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𝟏</m:t>
                    </m:r>
                  </m:oMath>
                </a14:m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40000" y="2520000"/>
                <a:ext cx="3017388" cy="438100"/>
              </a:xfrm>
              <a:prstGeom prst="rect">
                <a:avLst/>
              </a:prstGeom>
              <a:blipFill rotWithShape="1">
                <a:blip r:embed="rId34"/>
                <a:stretch>
                  <a:fillRect l="-2020" b="-222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Rectangle 3"/>
          <p:cNvSpPr>
            <a:spLocks noChangeArrowheads="1"/>
          </p:cNvSpPr>
          <p:nvPr/>
        </p:nvSpPr>
        <p:spPr bwMode="auto">
          <a:xfrm>
            <a:off x="5940000" y="3240000"/>
            <a:ext cx="330526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Toto znamená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že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3"/>
          <p:cNvSpPr>
            <a:spLocks noChangeArrowheads="1"/>
          </p:cNvSpPr>
          <p:nvPr/>
        </p:nvSpPr>
        <p:spPr bwMode="auto">
          <a:xfrm>
            <a:off x="5940000" y="3600000"/>
            <a:ext cx="330526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ovnice nemá řešení.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flipH="1">
            <a:off x="3564000" y="4500000"/>
            <a:ext cx="18000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3564000" y="4032000"/>
            <a:ext cx="18000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 flipH="1">
            <a:off x="3564000" y="3564000"/>
            <a:ext cx="18000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H="1">
            <a:off x="3564000" y="3096000"/>
            <a:ext cx="18000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 flipH="1">
            <a:off x="3479702" y="2351088"/>
            <a:ext cx="18000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Rectangle 3"/>
          <p:cNvSpPr>
            <a:spLocks noChangeArrowheads="1"/>
          </p:cNvSpPr>
          <p:nvPr/>
        </p:nvSpPr>
        <p:spPr bwMode="auto">
          <a:xfrm>
            <a:off x="5940000" y="4320000"/>
            <a:ext cx="309009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Zkoušku nelze provést.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3217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500"/>
                            </p:stCondLst>
                            <p:childTnLst>
                              <p:par>
                                <p:cTn id="2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00"/>
                            </p:stCondLst>
                            <p:childTnLst>
                              <p:par>
                                <p:cTn id="2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000"/>
                            </p:stCondLst>
                            <p:childTnLst>
                              <p:par>
                                <p:cTn id="2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500"/>
                            </p:stCondLst>
                            <p:childTnLst>
                              <p:par>
                                <p:cTn id="2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2000"/>
                            </p:stCondLst>
                            <p:childTnLst>
                              <p:par>
                                <p:cTn id="2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8" grpId="0"/>
      <p:bldP spid="9" grpId="0"/>
      <p:bldP spid="10" grpId="0"/>
      <p:bldP spid="11" grpId="0"/>
      <p:bldP spid="12" grpId="0"/>
      <p:bldP spid="14" grpId="0"/>
      <p:bldP spid="16" grpId="0"/>
      <p:bldP spid="17" grpId="0"/>
      <p:bldP spid="18" grpId="0"/>
      <p:bldP spid="20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7" grpId="0"/>
      <p:bldP spid="58" grpId="0"/>
      <p:bldP spid="64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6300000" y="3075806"/>
            <a:ext cx="2808504" cy="114326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Lineární 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62000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0" y="2952000"/>
                <a:ext cx="162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𝐱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952000"/>
                <a:ext cx="1620481" cy="438100"/>
              </a:xfrm>
              <a:prstGeom prst="rect">
                <a:avLst/>
              </a:prstGeom>
              <a:blipFill rotWithShape="1">
                <a:blip r:embed="rId3"/>
                <a:stretch>
                  <a:fillRect r="-376" b="-25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1836000" y="2952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𝒙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000" y="2952000"/>
                <a:ext cx="409643" cy="4381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2699792" y="2952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9792" y="2952000"/>
                <a:ext cx="387239" cy="4381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3059832" y="2952000"/>
                <a:ext cx="40243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59832" y="2952000"/>
                <a:ext cx="402432" cy="438100"/>
              </a:xfrm>
              <a:prstGeom prst="rect">
                <a:avLst/>
              </a:prstGeom>
              <a:blipFill rotWithShape="1">
                <a:blip r:embed="rId6"/>
                <a:stretch>
                  <a:fillRect l="-4545" r="-31818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3834172" y="2952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𝟕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34172" y="2952000"/>
                <a:ext cx="593812" cy="438100"/>
              </a:xfrm>
              <a:prstGeom prst="rect">
                <a:avLst/>
              </a:prstGeom>
              <a:blipFill rotWithShape="1">
                <a:blip r:embed="rId7"/>
                <a:stretch>
                  <a:fillRect l="-3093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élník 13"/>
              <p:cNvSpPr/>
              <p:nvPr/>
            </p:nvSpPr>
            <p:spPr>
              <a:xfrm>
                <a:off x="1481926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4" name="Obdélní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1926" y="2952000"/>
                <a:ext cx="498855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délník 15"/>
              <p:cNvSpPr/>
              <p:nvPr/>
            </p:nvSpPr>
            <p:spPr>
              <a:xfrm>
                <a:off x="3491880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6" name="Obdélník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2952000"/>
                <a:ext cx="498855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2339752" y="4356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9752" y="4356000"/>
                <a:ext cx="545702" cy="438100"/>
              </a:xfrm>
              <a:prstGeom prst="rect">
                <a:avLst/>
              </a:prstGeom>
              <a:blipFill rotWithShape="1">
                <a:blip r:embed="rId10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2700000" y="4356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00000" y="4356000"/>
                <a:ext cx="449063" cy="43810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2952000" y="4356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52000" y="4356000"/>
                <a:ext cx="545702" cy="438100"/>
              </a:xfrm>
              <a:prstGeom prst="rect">
                <a:avLst/>
              </a:prstGeom>
              <a:blipFill rotWithShape="1">
                <a:blip r:embed="rId12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2394036" y="473199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2394036" y="4767990"/>
            <a:ext cx="127589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"/>
              <p:cNvSpPr>
                <a:spLocks noChangeArrowheads="1"/>
              </p:cNvSpPr>
              <p:nvPr/>
            </p:nvSpPr>
            <p:spPr bwMode="auto">
              <a:xfrm>
                <a:off x="1763688" y="3420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3688" y="3420000"/>
                <a:ext cx="540481" cy="43810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2339752" y="3420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𝟓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9752" y="3420000"/>
                <a:ext cx="409643" cy="438100"/>
              </a:xfrm>
              <a:prstGeom prst="rect">
                <a:avLst/>
              </a:prstGeom>
              <a:blipFill rotWithShape="1">
                <a:blip r:embed="rId14"/>
                <a:stretch>
                  <a:fillRect l="-5970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/>
              <p:cNvSpPr>
                <a:spLocks noChangeArrowheads="1"/>
              </p:cNvSpPr>
              <p:nvPr/>
            </p:nvSpPr>
            <p:spPr bwMode="auto">
              <a:xfrm>
                <a:off x="2699792" y="3420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9792" y="3420000"/>
                <a:ext cx="387239" cy="43810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3"/>
              <p:cNvSpPr>
                <a:spLocks noChangeArrowheads="1"/>
              </p:cNvSpPr>
              <p:nvPr/>
            </p:nvSpPr>
            <p:spPr bwMode="auto">
              <a:xfrm>
                <a:off x="2987824" y="3420000"/>
                <a:ext cx="70199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87824" y="3420000"/>
                <a:ext cx="701992" cy="438100"/>
              </a:xfrm>
              <a:prstGeom prst="rect">
                <a:avLst/>
              </a:prstGeom>
              <a:blipFill rotWithShape="1">
                <a:blip r:embed="rId16"/>
                <a:stretch>
                  <a:fillRect r="-86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3851920" y="3420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𝟕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1920" y="3420000"/>
                <a:ext cx="593812" cy="43810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2051720" y="3420000"/>
                <a:ext cx="48057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420000"/>
                <a:ext cx="480571" cy="46166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délník 45"/>
              <p:cNvSpPr/>
              <p:nvPr/>
            </p:nvSpPr>
            <p:spPr>
              <a:xfrm>
                <a:off x="3635896" y="342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6" name="Obdélní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3420000"/>
                <a:ext cx="498855" cy="46166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3"/>
              <p:cNvSpPr>
                <a:spLocks noChangeArrowheads="1"/>
              </p:cNvSpPr>
              <p:nvPr/>
            </p:nvSpPr>
            <p:spPr bwMode="auto">
              <a:xfrm>
                <a:off x="1584000" y="3888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4000" y="3888000"/>
                <a:ext cx="540481" cy="438100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3"/>
              <p:cNvSpPr>
                <a:spLocks noChangeArrowheads="1"/>
              </p:cNvSpPr>
              <p:nvPr/>
            </p:nvSpPr>
            <p:spPr bwMode="auto">
              <a:xfrm>
                <a:off x="2232000" y="3888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𝟑</m:t>
                    </m:r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𝒙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32000" y="3888000"/>
                <a:ext cx="409643" cy="438100"/>
              </a:xfrm>
              <a:prstGeom prst="rect">
                <a:avLst/>
              </a:prstGeom>
              <a:blipFill rotWithShape="1">
                <a:blip r:embed="rId21"/>
                <a:stretch>
                  <a:fillRect l="-2985" r="-3134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3"/>
              <p:cNvSpPr>
                <a:spLocks noChangeArrowheads="1"/>
              </p:cNvSpPr>
              <p:nvPr/>
            </p:nvSpPr>
            <p:spPr bwMode="auto">
              <a:xfrm>
                <a:off x="2700000" y="3888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00000" y="3888000"/>
                <a:ext cx="387239" cy="438100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3"/>
              <p:cNvSpPr>
                <a:spLocks noChangeArrowheads="1"/>
              </p:cNvSpPr>
              <p:nvPr/>
            </p:nvSpPr>
            <p:spPr bwMode="auto">
              <a:xfrm>
                <a:off x="3024000" y="3888000"/>
                <a:ext cx="468000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𝟕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4000" y="3888000"/>
                <a:ext cx="468000" cy="438100"/>
              </a:xfrm>
              <a:prstGeom prst="rect">
                <a:avLst/>
              </a:prstGeom>
              <a:blipFill rotWithShape="1">
                <a:blip r:embed="rId23"/>
                <a:stretch>
                  <a:fillRect l="-259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1872000" y="3888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000" y="3888000"/>
                <a:ext cx="498855" cy="461665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3204000" y="3888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000" y="3888000"/>
                <a:ext cx="498855" cy="461665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3"/>
              <p:cNvSpPr>
                <a:spLocks noChangeArrowheads="1"/>
              </p:cNvSpPr>
              <p:nvPr/>
            </p:nvSpPr>
            <p:spPr bwMode="auto">
              <a:xfrm>
                <a:off x="3528000" y="3888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𝟕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28000" y="3888000"/>
                <a:ext cx="409643" cy="438100"/>
              </a:xfrm>
              <a:prstGeom prst="rect">
                <a:avLst/>
              </a:prstGeom>
              <a:blipFill rotWithShape="1">
                <a:blip r:embed="rId26"/>
                <a:stretch>
                  <a:fillRect l="-44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72000" y="1980000"/>
                <a:ext cx="4997714" cy="79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4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" y="1980000"/>
                <a:ext cx="4997714" cy="791307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Obdélník 57"/>
              <p:cNvSpPr/>
              <p:nvPr/>
            </p:nvSpPr>
            <p:spPr>
              <a:xfrm>
                <a:off x="2052000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8" name="Obdélník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2952000"/>
                <a:ext cx="498855" cy="461665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3"/>
              <p:cNvSpPr>
                <a:spLocks noChangeArrowheads="1"/>
              </p:cNvSpPr>
              <p:nvPr/>
            </p:nvSpPr>
            <p:spPr bwMode="auto">
              <a:xfrm>
                <a:off x="2339752" y="2952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𝟓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9752" y="2952000"/>
                <a:ext cx="409643" cy="438100"/>
              </a:xfrm>
              <a:prstGeom prst="rect">
                <a:avLst/>
              </a:prstGeom>
              <a:blipFill rotWithShape="1">
                <a:blip r:embed="rId29"/>
                <a:stretch>
                  <a:fillRect l="-5970" b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bdélník 75"/>
              <p:cNvSpPr/>
              <p:nvPr/>
            </p:nvSpPr>
            <p:spPr>
              <a:xfrm>
                <a:off x="4211960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6" name="Obdélník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952000"/>
                <a:ext cx="498855" cy="461665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3"/>
              <p:cNvSpPr>
                <a:spLocks noChangeArrowheads="1"/>
              </p:cNvSpPr>
              <p:nvPr/>
            </p:nvSpPr>
            <p:spPr bwMode="auto">
              <a:xfrm>
                <a:off x="4572000" y="2952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𝟕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2952000"/>
                <a:ext cx="409643" cy="438100"/>
              </a:xfrm>
              <a:prstGeom prst="rect">
                <a:avLst/>
              </a:prstGeom>
              <a:blipFill rotWithShape="1">
                <a:blip r:embed="rId31"/>
                <a:stretch>
                  <a:fillRect l="-2985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6300000" y="1800000"/>
            <a:ext cx="283772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Kdy platí, že: 0 = 0?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Rectangle 3"/>
          <p:cNvSpPr>
            <a:spLocks noChangeArrowheads="1"/>
          </p:cNvSpPr>
          <p:nvPr/>
        </p:nvSpPr>
        <p:spPr bwMode="auto">
          <a:xfrm>
            <a:off x="6300000" y="2520000"/>
            <a:ext cx="301738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Vždy!!!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Rectangle 3"/>
          <p:cNvSpPr>
            <a:spLocks noChangeArrowheads="1"/>
          </p:cNvSpPr>
          <p:nvPr/>
        </p:nvSpPr>
        <p:spPr bwMode="auto">
          <a:xfrm>
            <a:off x="6300000" y="3060000"/>
            <a:ext cx="3305268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Toto znamená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že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3"/>
          <p:cNvSpPr>
            <a:spLocks noChangeArrowheads="1"/>
          </p:cNvSpPr>
          <p:nvPr/>
        </p:nvSpPr>
        <p:spPr bwMode="auto">
          <a:xfrm>
            <a:off x="6300000" y="3420000"/>
            <a:ext cx="29498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ovnice má ∞ řešení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3"/>
              <p:cNvSpPr>
                <a:spLocks noChangeArrowheads="1"/>
              </p:cNvSpPr>
              <p:nvPr/>
            </p:nvSpPr>
            <p:spPr bwMode="auto">
              <a:xfrm>
                <a:off x="5064338" y="2160000"/>
                <a:ext cx="104400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/ </m:t>
                      </m:r>
                      <m:r>
                        <a:rPr lang="cs-CZ" sz="24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  </m:t>
                      </m:r>
                    </m:oMath>
                  </m:oMathPara>
                </a14:m>
                <a:endParaRPr lang="cs-CZ" sz="24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64338" y="2160000"/>
                <a:ext cx="1044008" cy="438100"/>
              </a:xfrm>
              <a:prstGeom prst="rect">
                <a:avLst/>
              </a:prstGeom>
              <a:blipFill rotWithShape="1">
                <a:blip r:embed="rId32"/>
                <a:stretch>
                  <a:fillRect l="-5263" b="-25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3"/>
              <p:cNvSpPr>
                <a:spLocks noChangeArrowheads="1"/>
              </p:cNvSpPr>
              <p:nvPr/>
            </p:nvSpPr>
            <p:spPr bwMode="auto">
              <a:xfrm>
                <a:off x="432000" y="3420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𝟏𝟐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" y="3420000"/>
                <a:ext cx="540481" cy="438100"/>
              </a:xfrm>
              <a:prstGeom prst="rect">
                <a:avLst/>
              </a:prstGeom>
              <a:blipFill rotWithShape="1">
                <a:blip r:embed="rId33"/>
                <a:stretch>
                  <a:fillRect l="-3371" r="-33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bdélník 55"/>
              <p:cNvSpPr/>
              <p:nvPr/>
            </p:nvSpPr>
            <p:spPr>
              <a:xfrm>
                <a:off x="792000" y="342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6" name="Obdélník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" y="3420000"/>
                <a:ext cx="498855" cy="461665"/>
              </a:xfrm>
              <a:prstGeom prst="rect">
                <a:avLst/>
              </a:prstGeom>
              <a:blipFill rotWithShape="1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3"/>
              <p:cNvSpPr>
                <a:spLocks noChangeArrowheads="1"/>
              </p:cNvSpPr>
              <p:nvPr/>
            </p:nvSpPr>
            <p:spPr bwMode="auto">
              <a:xfrm>
                <a:off x="1152000" y="3420000"/>
                <a:ext cx="40243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2000" y="3420000"/>
                <a:ext cx="402432" cy="438100"/>
              </a:xfrm>
              <a:prstGeom prst="rect">
                <a:avLst/>
              </a:prstGeom>
              <a:blipFill rotWithShape="1">
                <a:blip r:embed="rId35"/>
                <a:stretch>
                  <a:fillRect l="-4545" r="-318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Obdélník 59"/>
              <p:cNvSpPr/>
              <p:nvPr/>
            </p:nvSpPr>
            <p:spPr>
              <a:xfrm>
                <a:off x="1512000" y="342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0" name="Obdélník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000" y="3420000"/>
                <a:ext cx="498855" cy="461665"/>
              </a:xfrm>
              <a:prstGeom prst="rect">
                <a:avLst/>
              </a:prstGeom>
              <a:blipFill rotWithShape="1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3"/>
              <p:cNvSpPr>
                <a:spLocks noChangeArrowheads="1"/>
              </p:cNvSpPr>
              <p:nvPr/>
            </p:nvSpPr>
            <p:spPr bwMode="auto">
              <a:xfrm>
                <a:off x="684000" y="3888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" y="3888000"/>
                <a:ext cx="540481" cy="438100"/>
              </a:xfrm>
              <a:prstGeom prst="rect">
                <a:avLst/>
              </a:prstGeom>
              <a:blipFill rotWithShape="1">
                <a:blip r:embed="rId37"/>
                <a:stretch>
                  <a:fillRect r="-404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Obdélník 61"/>
              <p:cNvSpPr/>
              <p:nvPr/>
            </p:nvSpPr>
            <p:spPr>
              <a:xfrm>
                <a:off x="1332000" y="3888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2" name="Obdélník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00" y="3888000"/>
                <a:ext cx="498855" cy="461665"/>
              </a:xfrm>
              <a:prstGeom prst="rect">
                <a:avLst/>
              </a:prstGeom>
              <a:blipFill rotWithShape="1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4283968" y="4464016"/>
            <a:ext cx="4746124" cy="62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Neprovádíme zkoušku, ale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ověření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(pro libovolné číslo).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3"/>
          <p:cNvSpPr>
            <a:spLocks noChangeArrowheads="1"/>
          </p:cNvSpPr>
          <p:nvPr/>
        </p:nvSpPr>
        <p:spPr bwMode="auto">
          <a:xfrm>
            <a:off x="6300000" y="3780000"/>
            <a:ext cx="2949802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(všechna reálná čísla).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7581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1500"/>
                            </p:stCondLst>
                            <p:childTnLst>
                              <p:par>
                                <p:cTn id="2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8" grpId="0"/>
      <p:bldP spid="9" grpId="0"/>
      <p:bldP spid="10" grpId="0"/>
      <p:bldP spid="11" grpId="0"/>
      <p:bldP spid="12" grpId="0"/>
      <p:bldP spid="14" grpId="0"/>
      <p:bldP spid="16" grpId="0"/>
      <p:bldP spid="17" grpId="0"/>
      <p:bldP spid="18" grpId="0"/>
      <p:bldP spid="20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7" grpId="0"/>
      <p:bldP spid="58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51" grpId="0"/>
      <p:bldP spid="55" grpId="0"/>
      <p:bldP spid="56" grpId="0"/>
      <p:bldP spid="59" grpId="0"/>
      <p:bldP spid="60" grpId="0"/>
      <p:bldP spid="61" grpId="0"/>
      <p:bldP spid="62" grpId="0"/>
      <p:bldP spid="63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7236231" cy="792088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3600" dirty="0" smtClean="0"/>
              <a:t>Lineární rovnice</a:t>
            </a:r>
            <a:endParaRPr lang="cs-CZ" sz="3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620000"/>
            <a:ext cx="4427984" cy="4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0" y="2952000"/>
                <a:ext cx="162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𝐱</m:t>
                      </m:r>
                      <m:r>
                        <a:rPr lang="cs-CZ" sz="2400" b="1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952000"/>
                <a:ext cx="1620481" cy="438100"/>
              </a:xfrm>
              <a:prstGeom prst="rect">
                <a:avLst/>
              </a:prstGeom>
              <a:blipFill rotWithShape="1">
                <a:blip r:embed="rId3"/>
                <a:stretch>
                  <a:fillRect r="-376" b="-25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1836000" y="2952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𝒙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000" y="2952000"/>
                <a:ext cx="409643" cy="4381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2699792" y="2952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9792" y="2952000"/>
                <a:ext cx="387239" cy="4381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3059832" y="2952000"/>
                <a:ext cx="40243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59832" y="2952000"/>
                <a:ext cx="402432" cy="438100"/>
              </a:xfrm>
              <a:prstGeom prst="rect">
                <a:avLst/>
              </a:prstGeom>
              <a:blipFill rotWithShape="1">
                <a:blip r:embed="rId6"/>
                <a:stretch>
                  <a:fillRect l="-4545" r="-31818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3834172" y="2952000"/>
                <a:ext cx="192582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𝟕</m:t>
                      </m:r>
                      <m:r>
                        <a:rPr lang="cs-CZ" sz="24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34172" y="2952000"/>
                <a:ext cx="1925828" cy="438100"/>
              </a:xfrm>
              <a:prstGeom prst="rect">
                <a:avLst/>
              </a:prstGeom>
              <a:blipFill rotWithShape="1">
                <a:blip r:embed="rId7"/>
                <a:stretch>
                  <a:fillRect l="-949" b="-25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élník 13"/>
              <p:cNvSpPr/>
              <p:nvPr/>
            </p:nvSpPr>
            <p:spPr>
              <a:xfrm>
                <a:off x="1481926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4" name="Obdélní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1926" y="2952000"/>
                <a:ext cx="498855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délník 15"/>
              <p:cNvSpPr/>
              <p:nvPr/>
            </p:nvSpPr>
            <p:spPr>
              <a:xfrm>
                <a:off x="3491880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6" name="Obdélník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2952000"/>
                <a:ext cx="498855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2339752" y="4356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9752" y="4356000"/>
                <a:ext cx="545702" cy="438100"/>
              </a:xfrm>
              <a:prstGeom prst="rect">
                <a:avLst/>
              </a:prstGeom>
              <a:blipFill rotWithShape="1">
                <a:blip r:embed="rId10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2700000" y="4356000"/>
                <a:ext cx="44906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00000" y="4356000"/>
                <a:ext cx="449063" cy="43810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2988000" y="4356000"/>
                <a:ext cx="54570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88000" y="4356000"/>
                <a:ext cx="545702" cy="438100"/>
              </a:xfrm>
              <a:prstGeom prst="rect">
                <a:avLst/>
              </a:prstGeom>
              <a:blipFill rotWithShape="1">
                <a:blip r:embed="rId12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2394036" y="4731990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2394036" y="4767990"/>
            <a:ext cx="10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"/>
              <p:cNvSpPr>
                <a:spLocks noChangeArrowheads="1"/>
              </p:cNvSpPr>
              <p:nvPr/>
            </p:nvSpPr>
            <p:spPr bwMode="auto">
              <a:xfrm>
                <a:off x="1763688" y="3420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3688" y="3420000"/>
                <a:ext cx="540481" cy="43810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2339752" y="3420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𝟓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9752" y="3420000"/>
                <a:ext cx="409643" cy="438100"/>
              </a:xfrm>
              <a:prstGeom prst="rect">
                <a:avLst/>
              </a:prstGeom>
              <a:blipFill rotWithShape="1">
                <a:blip r:embed="rId14"/>
                <a:stretch>
                  <a:fillRect l="-5970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/>
              <p:cNvSpPr>
                <a:spLocks noChangeArrowheads="1"/>
              </p:cNvSpPr>
              <p:nvPr/>
            </p:nvSpPr>
            <p:spPr bwMode="auto">
              <a:xfrm>
                <a:off x="2699792" y="3420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9792" y="3420000"/>
                <a:ext cx="387239" cy="43810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3"/>
              <p:cNvSpPr>
                <a:spLocks noChangeArrowheads="1"/>
              </p:cNvSpPr>
              <p:nvPr/>
            </p:nvSpPr>
            <p:spPr bwMode="auto">
              <a:xfrm>
                <a:off x="2987824" y="3420000"/>
                <a:ext cx="70199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24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87824" y="3420000"/>
                <a:ext cx="701992" cy="438100"/>
              </a:xfrm>
              <a:prstGeom prst="rect">
                <a:avLst/>
              </a:prstGeom>
              <a:blipFill rotWithShape="1">
                <a:blip r:embed="rId16"/>
                <a:stretch>
                  <a:fillRect r="-86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3851920" y="3420000"/>
                <a:ext cx="59381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𝟕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1920" y="3420000"/>
                <a:ext cx="593812" cy="43810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2051720" y="3420000"/>
                <a:ext cx="48057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420000"/>
                <a:ext cx="480571" cy="46166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délník 45"/>
              <p:cNvSpPr/>
              <p:nvPr/>
            </p:nvSpPr>
            <p:spPr>
              <a:xfrm>
                <a:off x="3635896" y="342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6" name="Obdélní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3420000"/>
                <a:ext cx="498855" cy="46166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3"/>
              <p:cNvSpPr>
                <a:spLocks noChangeArrowheads="1"/>
              </p:cNvSpPr>
              <p:nvPr/>
            </p:nvSpPr>
            <p:spPr bwMode="auto">
              <a:xfrm>
                <a:off x="1584000" y="3888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4000" y="3888000"/>
                <a:ext cx="540481" cy="438100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3"/>
              <p:cNvSpPr>
                <a:spLocks noChangeArrowheads="1"/>
              </p:cNvSpPr>
              <p:nvPr/>
            </p:nvSpPr>
            <p:spPr bwMode="auto">
              <a:xfrm>
                <a:off x="2232000" y="3888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𝟑</m:t>
                    </m:r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𝒙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32000" y="3888000"/>
                <a:ext cx="409643" cy="438100"/>
              </a:xfrm>
              <a:prstGeom prst="rect">
                <a:avLst/>
              </a:prstGeom>
              <a:blipFill rotWithShape="1">
                <a:blip r:embed="rId21"/>
                <a:stretch>
                  <a:fillRect l="-2985" r="-3134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3"/>
              <p:cNvSpPr>
                <a:spLocks noChangeArrowheads="1"/>
              </p:cNvSpPr>
              <p:nvPr/>
            </p:nvSpPr>
            <p:spPr bwMode="auto">
              <a:xfrm>
                <a:off x="2700000" y="3888000"/>
                <a:ext cx="387239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00000" y="3888000"/>
                <a:ext cx="387239" cy="438100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3"/>
              <p:cNvSpPr>
                <a:spLocks noChangeArrowheads="1"/>
              </p:cNvSpPr>
              <p:nvPr/>
            </p:nvSpPr>
            <p:spPr bwMode="auto">
              <a:xfrm>
                <a:off x="3024000" y="3888000"/>
                <a:ext cx="468000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𝟕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4000" y="3888000"/>
                <a:ext cx="468000" cy="438100"/>
              </a:xfrm>
              <a:prstGeom prst="rect">
                <a:avLst/>
              </a:prstGeom>
              <a:blipFill rotWithShape="1">
                <a:blip r:embed="rId23"/>
                <a:stretch>
                  <a:fillRect l="-259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1872000" y="3888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000" y="3888000"/>
                <a:ext cx="498855" cy="461665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3204000" y="3888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000" y="3888000"/>
                <a:ext cx="498855" cy="461665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3"/>
              <p:cNvSpPr>
                <a:spLocks noChangeArrowheads="1"/>
              </p:cNvSpPr>
              <p:nvPr/>
            </p:nvSpPr>
            <p:spPr bwMode="auto">
              <a:xfrm>
                <a:off x="3528000" y="3888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𝟕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28000" y="3888000"/>
                <a:ext cx="409643" cy="438100"/>
              </a:xfrm>
              <a:prstGeom prst="rect">
                <a:avLst/>
              </a:prstGeom>
              <a:blipFill rotWithShape="1">
                <a:blip r:embed="rId26"/>
                <a:stretch>
                  <a:fillRect l="-44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0" y="1980000"/>
                <a:ext cx="4997715" cy="79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𝟐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0000"/>
                <a:ext cx="4997715" cy="791307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Obdélník 57"/>
              <p:cNvSpPr/>
              <p:nvPr/>
            </p:nvSpPr>
            <p:spPr>
              <a:xfrm>
                <a:off x="2052000" y="2952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8" name="Obdélník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2952000"/>
                <a:ext cx="498855" cy="461665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3"/>
              <p:cNvSpPr>
                <a:spLocks noChangeArrowheads="1"/>
              </p:cNvSpPr>
              <p:nvPr/>
            </p:nvSpPr>
            <p:spPr bwMode="auto">
              <a:xfrm>
                <a:off x="2339752" y="2952000"/>
                <a:ext cx="409643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cs-CZ" sz="2400" b="1" i="1" smtClean="0">
                        <a:latin typeface="Cambria Math"/>
                        <a:cs typeface="Arial" pitchFamily="34" charset="0"/>
                      </a:rPr>
                      <m:t>𝟓</m:t>
                    </m:r>
                  </m:oMath>
                </a14:m>
                <a:r>
                  <a:rPr lang="cs-CZ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9752" y="2952000"/>
                <a:ext cx="409643" cy="438100"/>
              </a:xfrm>
              <a:prstGeom prst="rect">
                <a:avLst/>
              </a:prstGeom>
              <a:blipFill rotWithShape="1">
                <a:blip r:embed="rId29"/>
                <a:stretch>
                  <a:fillRect l="-5970" b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3"/>
              <p:cNvSpPr>
                <a:spLocks noChangeArrowheads="1"/>
              </p:cNvSpPr>
              <p:nvPr/>
            </p:nvSpPr>
            <p:spPr bwMode="auto">
              <a:xfrm>
                <a:off x="5064338" y="2160000"/>
                <a:ext cx="1044008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/ </m:t>
                      </m:r>
                      <m:r>
                        <a:rPr lang="cs-CZ" sz="24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  </m:t>
                      </m:r>
                    </m:oMath>
                  </m:oMathPara>
                </a14:m>
                <a:endParaRPr lang="cs-CZ" sz="24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64338" y="2160000"/>
                <a:ext cx="1044008" cy="438100"/>
              </a:xfrm>
              <a:prstGeom prst="rect">
                <a:avLst/>
              </a:prstGeom>
              <a:blipFill rotWithShape="1">
                <a:blip r:embed="rId30"/>
                <a:stretch>
                  <a:fillRect l="-5263" b="-25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3"/>
              <p:cNvSpPr>
                <a:spLocks noChangeArrowheads="1"/>
              </p:cNvSpPr>
              <p:nvPr/>
            </p:nvSpPr>
            <p:spPr bwMode="auto">
              <a:xfrm>
                <a:off x="432000" y="3420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𝟏𝟐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" y="3420000"/>
                <a:ext cx="540481" cy="438100"/>
              </a:xfrm>
              <a:prstGeom prst="rect">
                <a:avLst/>
              </a:prstGeom>
              <a:blipFill rotWithShape="1">
                <a:blip r:embed="rId31"/>
                <a:stretch>
                  <a:fillRect l="-3371" r="-33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bdélník 55"/>
              <p:cNvSpPr/>
              <p:nvPr/>
            </p:nvSpPr>
            <p:spPr>
              <a:xfrm>
                <a:off x="792000" y="342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6" name="Obdélník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" y="3420000"/>
                <a:ext cx="498855" cy="461665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3"/>
              <p:cNvSpPr>
                <a:spLocks noChangeArrowheads="1"/>
              </p:cNvSpPr>
              <p:nvPr/>
            </p:nvSpPr>
            <p:spPr bwMode="auto">
              <a:xfrm>
                <a:off x="1152000" y="3420000"/>
                <a:ext cx="402432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2000" y="3420000"/>
                <a:ext cx="402432" cy="438100"/>
              </a:xfrm>
              <a:prstGeom prst="rect">
                <a:avLst/>
              </a:prstGeom>
              <a:blipFill rotWithShape="1">
                <a:blip r:embed="rId33"/>
                <a:stretch>
                  <a:fillRect l="-4545" r="-318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Obdélník 59"/>
              <p:cNvSpPr/>
              <p:nvPr/>
            </p:nvSpPr>
            <p:spPr>
              <a:xfrm>
                <a:off x="1512000" y="3420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0" name="Obdélník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000" y="3420000"/>
                <a:ext cx="498855" cy="461665"/>
              </a:xfrm>
              <a:prstGeom prst="rect">
                <a:avLst/>
              </a:prstGeom>
              <a:blipFill rotWithShape="1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3"/>
              <p:cNvSpPr>
                <a:spLocks noChangeArrowheads="1"/>
              </p:cNvSpPr>
              <p:nvPr/>
            </p:nvSpPr>
            <p:spPr bwMode="auto">
              <a:xfrm>
                <a:off x="684000" y="3888000"/>
                <a:ext cx="540481" cy="438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24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" y="3888000"/>
                <a:ext cx="540481" cy="438100"/>
              </a:xfrm>
              <a:prstGeom prst="rect">
                <a:avLst/>
              </a:prstGeom>
              <a:blipFill rotWithShape="1">
                <a:blip r:embed="rId35"/>
                <a:stretch>
                  <a:fillRect r="-404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Obdélník 61"/>
              <p:cNvSpPr/>
              <p:nvPr/>
            </p:nvSpPr>
            <p:spPr>
              <a:xfrm>
                <a:off x="1332000" y="3888000"/>
                <a:ext cx="4988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2" name="Obdélník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00" y="3888000"/>
                <a:ext cx="498855" cy="461665"/>
              </a:xfrm>
              <a:prstGeom prst="rect">
                <a:avLst/>
              </a:prstGeom>
              <a:blipFill rotWithShape="1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3"/>
              <p:cNvSpPr>
                <a:spLocks noChangeArrowheads="1"/>
              </p:cNvSpPr>
              <p:nvPr/>
            </p:nvSpPr>
            <p:spPr bwMode="auto">
              <a:xfrm>
                <a:off x="5760000" y="1457776"/>
                <a:ext cx="1116216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d>
                        <m:d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0000" y="1457776"/>
                <a:ext cx="1116216" cy="324447"/>
              </a:xfrm>
              <a:prstGeom prst="rect">
                <a:avLst/>
              </a:prstGeom>
              <a:blipFill rotWithShape="1">
                <a:blip r:embed="rId37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Přímá spojnice 65"/>
          <p:cNvCxnSpPr/>
          <p:nvPr/>
        </p:nvCxnSpPr>
        <p:spPr bwMode="auto">
          <a:xfrm>
            <a:off x="6633228" y="219600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Obdélník 66"/>
              <p:cNvSpPr/>
              <p:nvPr/>
            </p:nvSpPr>
            <p:spPr>
              <a:xfrm>
                <a:off x="6633228" y="1269425"/>
                <a:ext cx="2585516" cy="674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  <m:r>
                        <a:rPr lang="cs-CZ" sz="2000" b="1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000" b="1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e>
                      </m:d>
                      <m:r>
                        <a:rPr lang="cs-CZ" sz="2000" b="1" i="1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cs-CZ" sz="20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67" name="Obdélník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228" y="1269425"/>
                <a:ext cx="2585516" cy="674800"/>
              </a:xfrm>
              <a:prstGeom prst="rect">
                <a:avLst/>
              </a:prstGeom>
              <a:blipFill rotWithShape="1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Obdélník 67"/>
              <p:cNvSpPr/>
              <p:nvPr/>
            </p:nvSpPr>
            <p:spPr>
              <a:xfrm>
                <a:off x="6347467" y="1836000"/>
                <a:ext cx="64576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68" name="Obdélník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467" y="1836000"/>
                <a:ext cx="645761" cy="400110"/>
              </a:xfrm>
              <a:prstGeom prst="rect">
                <a:avLst/>
              </a:prstGeom>
              <a:blipFill rotWithShape="1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3"/>
              <p:cNvSpPr>
                <a:spLocks noChangeArrowheads="1"/>
              </p:cNvSpPr>
              <p:nvPr/>
            </p:nvSpPr>
            <p:spPr bwMode="auto">
              <a:xfrm>
                <a:off x="5760001" y="2555553"/>
                <a:ext cx="1080152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𝑷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d>
                        <m:d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0001" y="2555553"/>
                <a:ext cx="1080152" cy="324447"/>
              </a:xfrm>
              <a:prstGeom prst="rect">
                <a:avLst/>
              </a:prstGeom>
              <a:blipFill rotWithShape="1">
                <a:blip r:embed="rId40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8773007" y="291600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Obdélník 70"/>
              <p:cNvSpPr/>
              <p:nvPr/>
            </p:nvSpPr>
            <p:spPr>
              <a:xfrm>
                <a:off x="6588000" y="2376000"/>
                <a:ext cx="2484000" cy="6685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cs-CZ" sz="2000" b="1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000" b="1" i="1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000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0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71" name="Obdélník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000" y="2376000"/>
                <a:ext cx="2484000" cy="668516"/>
              </a:xfrm>
              <a:prstGeom prst="rect">
                <a:avLst/>
              </a:prstGeom>
              <a:blipFill rotWithShape="1">
                <a:blip r:embed="rId4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Obdélník 71"/>
              <p:cNvSpPr/>
              <p:nvPr/>
            </p:nvSpPr>
            <p:spPr>
              <a:xfrm>
                <a:off x="8748464" y="2556000"/>
                <a:ext cx="4090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72" name="Obdélník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8464" y="2556000"/>
                <a:ext cx="409086" cy="400110"/>
              </a:xfrm>
              <a:prstGeom prst="rect">
                <a:avLst/>
              </a:prstGeom>
              <a:blipFill rotWithShape="1">
                <a:blip r:embed="rId4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3"/>
              <p:cNvSpPr>
                <a:spLocks noChangeArrowheads="1"/>
              </p:cNvSpPr>
              <p:nvPr/>
            </p:nvSpPr>
            <p:spPr bwMode="auto">
              <a:xfrm>
                <a:off x="5040000" y="3600000"/>
                <a:ext cx="1386153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d>
                        <m:d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0000" y="3600000"/>
                <a:ext cx="1386153" cy="324447"/>
              </a:xfrm>
              <a:prstGeom prst="rect">
                <a:avLst/>
              </a:prstGeom>
              <a:blipFill rotWithShape="1">
                <a:blip r:embed="rId43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Přímá spojnice 73"/>
          <p:cNvCxnSpPr/>
          <p:nvPr/>
        </p:nvCxnSpPr>
        <p:spPr bwMode="auto">
          <a:xfrm>
            <a:off x="6156000" y="4320000"/>
            <a:ext cx="3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Obdélník 81"/>
              <p:cNvSpPr/>
              <p:nvPr/>
            </p:nvSpPr>
            <p:spPr>
              <a:xfrm>
                <a:off x="6048000" y="3413665"/>
                <a:ext cx="3194657" cy="674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  <m:r>
                        <a:rPr lang="cs-CZ" sz="2000" b="1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000" b="1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−(−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d>
                      <m:r>
                        <a:rPr lang="cs-CZ" sz="2000" b="1" i="1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cs-CZ" sz="20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2" name="Obdélník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000" y="3413665"/>
                <a:ext cx="3194657" cy="674800"/>
              </a:xfrm>
              <a:prstGeom prst="rect">
                <a:avLst/>
              </a:prstGeom>
              <a:blipFill rotWithShape="1">
                <a:blip r:embed="rId4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Obdélník 82"/>
              <p:cNvSpPr/>
              <p:nvPr/>
            </p:nvSpPr>
            <p:spPr>
              <a:xfrm>
                <a:off x="5867195" y="3960000"/>
                <a:ext cx="6726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𝟖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3" name="Obdélník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195" y="3960000"/>
                <a:ext cx="672684" cy="400110"/>
              </a:xfrm>
              <a:prstGeom prst="rect">
                <a:avLst/>
              </a:prstGeom>
              <a:blipFill rotWithShape="1">
                <a:blip r:embed="rId4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3"/>
              <p:cNvSpPr>
                <a:spLocks noChangeArrowheads="1"/>
              </p:cNvSpPr>
              <p:nvPr/>
            </p:nvSpPr>
            <p:spPr bwMode="auto">
              <a:xfrm>
                <a:off x="5040000" y="4407543"/>
                <a:ext cx="1386153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𝑷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d>
                        <m:dPr>
                          <m:ctrlP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000" b="1" i="1" dirty="0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e>
                      </m:d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0000" y="4407543"/>
                <a:ext cx="1386153" cy="324447"/>
              </a:xfrm>
              <a:prstGeom prst="rect">
                <a:avLst/>
              </a:prstGeom>
              <a:blipFill rotWithShape="1">
                <a:blip r:embed="rId46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Přímá spojnice 84"/>
          <p:cNvCxnSpPr/>
          <p:nvPr/>
        </p:nvCxnSpPr>
        <p:spPr bwMode="auto">
          <a:xfrm>
            <a:off x="8793538" y="4731990"/>
            <a:ext cx="3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Obdélník 85"/>
              <p:cNvSpPr/>
              <p:nvPr/>
            </p:nvSpPr>
            <p:spPr>
              <a:xfrm>
                <a:off x="6120000" y="4235508"/>
                <a:ext cx="2853538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∙(−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)−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cs-CZ" sz="2000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0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86" name="Obdélník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4235508"/>
                <a:ext cx="2853538" cy="668516"/>
              </a:xfrm>
              <a:prstGeom prst="rect">
                <a:avLst/>
              </a:prstGeom>
              <a:blipFill rotWithShape="1">
                <a:blip r:embed="rId4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Obdélník 86"/>
              <p:cNvSpPr/>
              <p:nvPr/>
            </p:nvSpPr>
            <p:spPr>
              <a:xfrm>
                <a:off x="8786680" y="4392000"/>
                <a:ext cx="4090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  <a:cs typeface="Arial" pitchFamily="34" charset="0"/>
                        </a:rPr>
                        <m:t>𝟖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87" name="Obdélník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680" y="4392000"/>
                <a:ext cx="409086" cy="400110"/>
              </a:xfrm>
              <a:prstGeom prst="rect">
                <a:avLst/>
              </a:prstGeom>
              <a:blipFill rotWithShape="1">
                <a:blip r:embed="rId4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3"/>
              <p:cNvSpPr>
                <a:spLocks noChangeArrowheads="1"/>
              </p:cNvSpPr>
              <p:nvPr/>
            </p:nvSpPr>
            <p:spPr bwMode="auto">
              <a:xfrm>
                <a:off x="7020152" y="2988000"/>
                <a:ext cx="1008080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𝑷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152" y="2988000"/>
                <a:ext cx="1008080" cy="324447"/>
              </a:xfrm>
              <a:prstGeom prst="rect">
                <a:avLst/>
              </a:prstGeom>
              <a:blipFill rotWithShape="1">
                <a:blip r:embed="rId49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3"/>
              <p:cNvSpPr>
                <a:spLocks noChangeArrowheads="1"/>
              </p:cNvSpPr>
              <p:nvPr/>
            </p:nvSpPr>
            <p:spPr bwMode="auto">
              <a:xfrm>
                <a:off x="7056000" y="4860000"/>
                <a:ext cx="1116216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𝑳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000" b="1" i="1" dirty="0" smtClean="0">
                          <a:latin typeface="Cambria Math"/>
                          <a:cs typeface="Arial" pitchFamily="34" charset="0"/>
                        </a:rPr>
                        <m:t>𝑷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000" y="4860000"/>
                <a:ext cx="1116216" cy="324447"/>
              </a:xfrm>
              <a:prstGeom prst="rect">
                <a:avLst/>
              </a:prstGeom>
              <a:blipFill rotWithShape="1">
                <a:blip r:embed="rId50"/>
                <a:stretch>
                  <a:fillRect b="-7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12787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68" grpId="0"/>
      <p:bldP spid="69" grpId="0"/>
      <p:bldP spid="71" grpId="0"/>
      <p:bldP spid="72" grpId="0"/>
      <p:bldP spid="73" grpId="0"/>
      <p:bldP spid="82" grpId="0"/>
      <p:bldP spid="83" grpId="0"/>
      <p:bldP spid="84" grpId="0"/>
      <p:bldP spid="86" grpId="0"/>
      <p:bldP spid="87" grpId="0"/>
      <p:bldP spid="88" grpId="0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b="1" dirty="0" smtClean="0">
                <a:latin typeface="Arial" pitchFamily="34" charset="0"/>
                <a:cs typeface="Arial" pitchFamily="34" charset="0"/>
              </a:rPr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8000" y="1548000"/>
            <a:ext cx="2376488" cy="269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Shrnutí: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>
                <a:spLocks noChangeArrowheads="1"/>
              </p:cNvSpPr>
              <p:nvPr/>
            </p:nvSpPr>
            <p:spPr bwMode="auto">
              <a:xfrm>
                <a:off x="6840000" y="2158125"/>
                <a:ext cx="2330987" cy="3250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000" b="1" dirty="0" smtClean="0">
                    <a:solidFill>
                      <a:srgbClr val="003399"/>
                    </a:solidFill>
                    <a:latin typeface="Arial" pitchFamily="34" charset="0"/>
                    <a:cs typeface="Arial" pitchFamily="34" charset="0"/>
                  </a:rPr>
                  <a:t>například: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solidFill>
                          <a:srgbClr val="003399"/>
                        </a:solidFill>
                        <a:latin typeface="Cambria Math"/>
                        <a:cs typeface="Arial" pitchFamily="34" charset="0"/>
                      </a:rPr>
                      <m:t>𝒙</m:t>
                    </m:r>
                    <m:r>
                      <a:rPr lang="cs-CZ" sz="2000" b="1" i="1" smtClean="0">
                        <a:solidFill>
                          <a:srgbClr val="003399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cs-CZ" sz="2000" b="1" i="1" smtClean="0">
                        <a:solidFill>
                          <a:srgbClr val="003399"/>
                        </a:solidFill>
                        <a:latin typeface="Cambria Math"/>
                        <a:cs typeface="Arial" pitchFamily="34" charset="0"/>
                      </a:rPr>
                      <m:t>𝟓</m:t>
                    </m:r>
                  </m:oMath>
                </a14:m>
                <a:endParaRPr lang="cs-CZ" sz="2000" b="1" dirty="0">
                  <a:solidFill>
                    <a:srgbClr val="00339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2158125"/>
                <a:ext cx="2330987" cy="325040"/>
              </a:xfrm>
              <a:prstGeom prst="rect">
                <a:avLst/>
              </a:prstGeom>
              <a:blipFill rotWithShape="1">
                <a:blip r:embed="rId3"/>
                <a:stretch>
                  <a:fillRect l="-2618" t="-18868" b="-47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60000" y="2160000"/>
            <a:ext cx="7704137" cy="432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Rovnice má právě jedno řešení (jeden kořen).</a:t>
            </a: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288000" y="1800000"/>
            <a:ext cx="8208963" cy="363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latin typeface="Arial" pitchFamily="34" charset="0"/>
                <a:cs typeface="Arial" pitchFamily="34" charset="0"/>
              </a:rPr>
              <a:t>Existují tři druhy možných řešení lineárních rovnic. </a:t>
            </a: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0" y="2592000"/>
            <a:ext cx="9144000" cy="41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Existuje jediné číslo, po jehož dosazení za neznámou do dané rovnice nastane rovnost levé a pravé strany.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24"/>
              <p:cNvSpPr>
                <a:spLocks noChangeArrowheads="1"/>
              </p:cNvSpPr>
              <p:nvPr/>
            </p:nvSpPr>
            <p:spPr bwMode="auto">
              <a:xfrm>
                <a:off x="6840000" y="3060000"/>
                <a:ext cx="2519362" cy="3250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000" b="1" dirty="0" smtClean="0">
                    <a:solidFill>
                      <a:srgbClr val="003399"/>
                    </a:solidFill>
                    <a:latin typeface="Arial" pitchFamily="34" charset="0"/>
                    <a:cs typeface="Arial" pitchFamily="34" charset="0"/>
                  </a:rPr>
                  <a:t>například: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solidFill>
                          <a:srgbClr val="003399"/>
                        </a:solidFill>
                        <a:latin typeface="Cambria Math"/>
                        <a:cs typeface="Arial" pitchFamily="34" charset="0"/>
                      </a:rPr>
                      <m:t>𝟎</m:t>
                    </m:r>
                    <m:r>
                      <a:rPr lang="cs-CZ" sz="2000" b="1" i="1" smtClean="0">
                        <a:solidFill>
                          <a:srgbClr val="003399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≠</m:t>
                    </m:r>
                    <m:r>
                      <a:rPr lang="cs-CZ" sz="2000" b="1" i="1" smtClean="0">
                        <a:solidFill>
                          <a:srgbClr val="003399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𝟒</m:t>
                    </m:r>
                  </m:oMath>
                </a14:m>
                <a:endParaRPr lang="cs-CZ" sz="2000" b="1" dirty="0">
                  <a:solidFill>
                    <a:srgbClr val="00339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3060000"/>
                <a:ext cx="2519362" cy="325040"/>
              </a:xfrm>
              <a:prstGeom prst="rect">
                <a:avLst/>
              </a:prstGeom>
              <a:blipFill rotWithShape="1">
                <a:blip r:embed="rId4"/>
                <a:stretch>
                  <a:fillRect l="-2421" t="-18868" b="-47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360000" y="3060000"/>
            <a:ext cx="4321049" cy="432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Rovnice nemá žádné řešení.</a:t>
            </a:r>
          </a:p>
        </p:txBody>
      </p:sp>
      <p:sp>
        <p:nvSpPr>
          <p:cNvPr id="15" name="Rectangle 26"/>
          <p:cNvSpPr>
            <a:spLocks noChangeArrowheads="1"/>
          </p:cNvSpPr>
          <p:nvPr/>
        </p:nvSpPr>
        <p:spPr bwMode="auto">
          <a:xfrm>
            <a:off x="0" y="3492197"/>
            <a:ext cx="9144000" cy="41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Neexistuje žádné číslo, po jehož dosazení za neznámou do dané rovnice by nastala rovnost levé a pravé strany.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28"/>
              <p:cNvSpPr>
                <a:spLocks noChangeArrowheads="1"/>
              </p:cNvSpPr>
              <p:nvPr/>
            </p:nvSpPr>
            <p:spPr bwMode="auto">
              <a:xfrm>
                <a:off x="6840000" y="3960000"/>
                <a:ext cx="2303610" cy="3250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2000" b="1" dirty="0" smtClean="0">
                    <a:solidFill>
                      <a:srgbClr val="003399"/>
                    </a:solidFill>
                    <a:latin typeface="Arial" pitchFamily="34" charset="0"/>
                    <a:cs typeface="Arial" pitchFamily="34" charset="0"/>
                  </a:rPr>
                  <a:t>například: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solidFill>
                          <a:srgbClr val="003399"/>
                        </a:solidFill>
                        <a:latin typeface="Cambria Math"/>
                        <a:cs typeface="Arial" pitchFamily="34" charset="0"/>
                      </a:rPr>
                      <m:t>𝟎</m:t>
                    </m:r>
                    <m:r>
                      <a:rPr lang="cs-CZ" sz="2000" b="1" i="1" smtClean="0">
                        <a:solidFill>
                          <a:srgbClr val="003399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cs-CZ" sz="2000" b="1" i="1" smtClean="0">
                        <a:solidFill>
                          <a:srgbClr val="003399"/>
                        </a:solidFill>
                        <a:latin typeface="Cambria Math"/>
                        <a:cs typeface="Arial" pitchFamily="34" charset="0"/>
                      </a:rPr>
                      <m:t>𝟎</m:t>
                    </m:r>
                  </m:oMath>
                </a14:m>
                <a:endParaRPr lang="cs-CZ" sz="2000" b="1" dirty="0">
                  <a:solidFill>
                    <a:srgbClr val="00339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0000" y="3960000"/>
                <a:ext cx="2303610" cy="325041"/>
              </a:xfrm>
              <a:prstGeom prst="rect">
                <a:avLst/>
              </a:prstGeom>
              <a:blipFill rotWithShape="1">
                <a:blip r:embed="rId5"/>
                <a:stretch>
                  <a:fillRect l="-2646" t="-18868" b="-47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360000" y="3960000"/>
            <a:ext cx="7704137" cy="432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Rovnice má nekonečně mnoho řešení.</a:t>
            </a:r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0" y="4392000"/>
            <a:ext cx="916148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Existuje nekonečně mnoho čísel (všechna čísla), po jejichž dosazení za neznámou do dané rovnice nastane rovnost levé a pravé strany. </a:t>
            </a:r>
          </a:p>
        </p:txBody>
      </p:sp>
    </p:spTree>
    <p:extLst>
      <p:ext uri="{BB962C8B-B14F-4D97-AF65-F5344CB8AC3E}">
        <p14:creationId xmlns:p14="http://schemas.microsoft.com/office/powerpoint/2010/main" val="32963127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13" grpId="0"/>
      <p:bldP spid="14" grpId="0"/>
      <p:bldP spid="15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b="1" dirty="0" smtClean="0">
                <a:latin typeface="Arial" pitchFamily="34" charset="0"/>
                <a:cs typeface="Arial" pitchFamily="34" charset="0"/>
              </a:rPr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2627784" cy="726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𝟏𝟐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2627784" cy="7261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60000" y="4680000"/>
            <a:ext cx="158400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∞ řešení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7736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627784" y="398544"/>
            <a:ext cx="5112568" cy="4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4400" b="1" dirty="0" smtClean="0">
                <a:latin typeface="Arial" pitchFamily="34" charset="0"/>
                <a:cs typeface="Arial" pitchFamily="34" charset="0"/>
              </a:rPr>
              <a:t>Lineární rovnice</a:t>
            </a:r>
            <a:endParaRPr lang="cs-CZ" sz="4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557586"/>
                <a:ext cx="4211960" cy="726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</m:oMath>
                  </m:oMathPara>
                </a14:m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57586"/>
                <a:ext cx="4211960" cy="7261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60000" y="4680000"/>
            <a:ext cx="1584000" cy="4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 = 9</a:t>
            </a:r>
            <a:endParaRPr lang="cs-CZ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6364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5385</TotalTime>
  <Words>949</Words>
  <Application>Microsoft Office PowerPoint</Application>
  <PresentationFormat>Předvádění na obrazovce (16:9)</PresentationFormat>
  <Paragraphs>268</Paragraphs>
  <Slides>13</Slides>
  <Notes>13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Lineární rovnice – 5. část Druhy řešení</vt:lpstr>
      <vt:lpstr>Prezentace aplikace PowerPoint</vt:lpstr>
      <vt:lpstr>Lineární rovnice</vt:lpstr>
      <vt:lpstr>Lineární rovnice</vt:lpstr>
      <vt:lpstr>Lineární rovnice</vt:lpstr>
      <vt:lpstr>Lineární rovnice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670</cp:revision>
  <dcterms:created xsi:type="dcterms:W3CDTF">2012-01-02T08:14:14Z</dcterms:created>
  <dcterms:modified xsi:type="dcterms:W3CDTF">2013-05-17T10:00:18Z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