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256" r:id="rId2"/>
    <p:sldId id="373" r:id="rId3"/>
    <p:sldId id="374" r:id="rId4"/>
    <p:sldId id="381" r:id="rId5"/>
    <p:sldId id="384" r:id="rId6"/>
    <p:sldId id="385" r:id="rId7"/>
    <p:sldId id="386" r:id="rId8"/>
    <p:sldId id="387" r:id="rId9"/>
    <p:sldId id="388" r:id="rId10"/>
    <p:sldId id="389" r:id="rId11"/>
    <p:sldId id="390" r:id="rId12"/>
    <p:sldId id="383" r:id="rId13"/>
    <p:sldId id="391" r:id="rId14"/>
    <p:sldId id="392" r:id="rId15"/>
    <p:sldId id="393" r:id="rId16"/>
    <p:sldId id="394" r:id="rId17"/>
    <p:sldId id="395" r:id="rId18"/>
    <p:sldId id="396" r:id="rId19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CC"/>
    <a:srgbClr val="00CCFF"/>
    <a:srgbClr val="00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9" autoAdjust="0"/>
    <p:restoredTop sz="94600" autoAdjust="0"/>
  </p:normalViewPr>
  <p:slideViewPr>
    <p:cSldViewPr snapToObjects="1">
      <p:cViewPr varScale="1">
        <p:scale>
          <a:sx n="100" d="100"/>
          <a:sy n="100" d="100"/>
        </p:scale>
        <p:origin x="-630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915566"/>
            <a:ext cx="8153400" cy="1224136"/>
          </a:xfrm>
        </p:spPr>
        <p:txBody>
          <a:bodyPr/>
          <a:lstStyle/>
          <a:p>
            <a:pPr algn="ctr"/>
            <a:r>
              <a:rPr lang="cs-CZ" dirty="0" smtClean="0"/>
              <a:t>Lineární rovnice – </a:t>
            </a:r>
            <a:r>
              <a:rPr lang="cs-CZ" dirty="0" smtClean="0"/>
              <a:t>4. část</a:t>
            </a:r>
            <a:br>
              <a:rPr lang="cs-CZ" dirty="0" smtClean="0"/>
            </a:br>
            <a:r>
              <a:rPr lang="cs-CZ" sz="2800" b="1" dirty="0"/>
              <a:t>c</a:t>
            </a:r>
            <a:r>
              <a:rPr lang="cs-CZ" sz="2800" b="1" dirty="0" smtClean="0"/>
              <a:t>vičení</a:t>
            </a:r>
            <a:endParaRPr lang="cs-CZ" sz="28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6.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-36512" y="1851670"/>
            <a:ext cx="590465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4(v + 2) – 7(2v – 1)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30 -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9(3v – 4)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 = 3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6295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-36512" y="1851670"/>
            <a:ext cx="590465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8(3w – 2) – 13w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5(12 – 3w) + 7w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 = 4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7513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540000" y="1980000"/>
                <a:ext cx="2079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1980000"/>
                <a:ext cx="2079239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9444" b="-27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332519" y="2615302"/>
                <a:ext cx="877039" cy="6045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2519" y="2615302"/>
                <a:ext cx="877039" cy="604519"/>
              </a:xfrm>
              <a:prstGeom prst="rect">
                <a:avLst/>
              </a:prstGeom>
              <a:blipFill rotWithShape="1">
                <a:blip r:embed="rId4"/>
                <a:stretch>
                  <a:fillRect b="-70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1396953" y="2736000"/>
                <a:ext cx="4387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dirty="0" smtClean="0">
                        <a:latin typeface="Cambria Math"/>
                        <a:cs typeface="Arial" pitchFamily="34" charset="0"/>
                      </a:rPr>
                      <m:t>𝟒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96953" y="2736000"/>
                <a:ext cx="438743" cy="438100"/>
              </a:xfrm>
              <a:prstGeom prst="rect">
                <a:avLst/>
              </a:prstGeom>
              <a:blipFill rotWithShape="1">
                <a:blip r:embed="rId5"/>
                <a:stretch>
                  <a:fillRect l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1656000" y="2736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2736000"/>
                <a:ext cx="387239" cy="4381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1997502" y="2736000"/>
                <a:ext cx="557094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97502" y="2736000"/>
                <a:ext cx="557094" cy="438100"/>
              </a:xfrm>
              <a:prstGeom prst="rect">
                <a:avLst/>
              </a:prstGeom>
              <a:blipFill rotWithShape="1">
                <a:blip r:embed="rId7"/>
                <a:stretch>
                  <a:fillRect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/>
          <p:nvPr/>
        </p:nvSpPr>
        <p:spPr>
          <a:xfrm>
            <a:off x="1125000" y="2750543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∙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1656000" y="3276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276000"/>
                <a:ext cx="449063" cy="43810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1980000" y="3276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3276000"/>
                <a:ext cx="545702" cy="438100"/>
              </a:xfrm>
              <a:prstGeom prst="rect">
                <a:avLst/>
              </a:prstGeom>
              <a:blipFill rotWithShape="1">
                <a:blip r:embed="rId9"/>
                <a:stretch>
                  <a:fillRect l="-3371" r="-3371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1332000" y="3924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2000" y="3924000"/>
                <a:ext cx="545702" cy="43810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1656000" y="3888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888000"/>
                <a:ext cx="449063" cy="43810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>
                <a:spLocks noChangeArrowheads="1"/>
              </p:cNvSpPr>
              <p:nvPr/>
            </p:nvSpPr>
            <p:spPr bwMode="auto">
              <a:xfrm>
                <a:off x="1980000" y="3924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𝟐𝟑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3924000"/>
                <a:ext cx="449063" cy="438100"/>
              </a:xfrm>
              <a:prstGeom prst="rect">
                <a:avLst/>
              </a:prstGeom>
              <a:blipFill rotWithShape="1">
                <a:blip r:embed="rId12"/>
                <a:stretch>
                  <a:fillRect l="-4110" r="-2602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1351893" y="4299942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351469" y="434576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0" y="4500000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558219" y="4464000"/>
                <a:ext cx="1277477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𝟐𝟑</m:t>
                          </m:r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8219" y="4464000"/>
                <a:ext cx="1277477" cy="314623"/>
              </a:xfrm>
              <a:prstGeom prst="rect">
                <a:avLst/>
              </a:prstGeom>
              <a:blipFill rotWithShape="1">
                <a:blip r:embed="rId13"/>
                <a:stretch>
                  <a:fillRect t="-30769" b="-423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"/>
              <p:cNvSpPr>
                <a:spLocks noChangeArrowheads="1"/>
              </p:cNvSpPr>
              <p:nvPr/>
            </p:nvSpPr>
            <p:spPr bwMode="auto">
              <a:xfrm>
                <a:off x="1763688" y="4500000"/>
                <a:ext cx="504056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3688" y="4500000"/>
                <a:ext cx="504056" cy="314623"/>
              </a:xfrm>
              <a:prstGeom prst="rect">
                <a:avLst/>
              </a:prstGeom>
              <a:blipFill rotWithShape="1">
                <a:blip r:embed="rId14"/>
                <a:stretch>
                  <a:fillRect b="-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Přímá spojnice 34"/>
          <p:cNvCxnSpPr/>
          <p:nvPr/>
        </p:nvCxnSpPr>
        <p:spPr bwMode="auto">
          <a:xfrm>
            <a:off x="1835696" y="4787681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824000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"/>
              <p:cNvSpPr>
                <a:spLocks noChangeArrowheads="1"/>
              </p:cNvSpPr>
              <p:nvPr/>
            </p:nvSpPr>
            <p:spPr bwMode="auto">
              <a:xfrm>
                <a:off x="468000" y="4824000"/>
                <a:ext cx="499224" cy="314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" y="4824000"/>
                <a:ext cx="499224" cy="314623"/>
              </a:xfrm>
              <a:prstGeom prst="rect">
                <a:avLst/>
              </a:prstGeom>
              <a:blipFill rotWithShape="1">
                <a:blip r:embed="rId15"/>
                <a:stretch>
                  <a:fillRect b="-961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Přímá spojnice 38"/>
          <p:cNvCxnSpPr/>
          <p:nvPr/>
        </p:nvCxnSpPr>
        <p:spPr bwMode="auto">
          <a:xfrm>
            <a:off x="557381" y="511200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3779912" y="1995686"/>
            <a:ext cx="554461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Pokud je v rovnici zlomek, vynásobíme celou rovnici (nejmenším) společným jmenovatelem.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Rectangle 3"/>
              <p:cNvSpPr>
                <a:spLocks noChangeArrowheads="1"/>
              </p:cNvSpPr>
              <p:nvPr/>
            </p:nvSpPr>
            <p:spPr bwMode="auto">
              <a:xfrm>
                <a:off x="828000" y="3276000"/>
                <a:ext cx="931484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8000" y="3276000"/>
                <a:ext cx="931484" cy="438100"/>
              </a:xfrm>
              <a:prstGeom prst="rect">
                <a:avLst/>
              </a:prstGeom>
              <a:blipFill rotWithShape="1">
                <a:blip r:embed="rId16"/>
                <a:stretch>
                  <a:fillRect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Rectangle 3"/>
              <p:cNvSpPr>
                <a:spLocks noChangeArrowheads="1"/>
              </p:cNvSpPr>
              <p:nvPr/>
            </p:nvSpPr>
            <p:spPr bwMode="auto">
              <a:xfrm>
                <a:off x="1656000" y="3600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600000"/>
                <a:ext cx="449063" cy="43810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Rectangle 3"/>
              <p:cNvSpPr>
                <a:spLocks noChangeArrowheads="1"/>
              </p:cNvSpPr>
              <p:nvPr/>
            </p:nvSpPr>
            <p:spPr bwMode="auto">
              <a:xfrm>
                <a:off x="2019002" y="3600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19002" y="3600000"/>
                <a:ext cx="545702" cy="438100"/>
              </a:xfrm>
              <a:prstGeom prst="rect">
                <a:avLst/>
              </a:prstGeom>
              <a:blipFill rotWithShape="1">
                <a:blip r:embed="rId18"/>
                <a:stretch>
                  <a:fillRect l="-2222" r="-3333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Rectangle 3"/>
              <p:cNvSpPr>
                <a:spLocks noChangeArrowheads="1"/>
              </p:cNvSpPr>
              <p:nvPr/>
            </p:nvSpPr>
            <p:spPr bwMode="auto">
              <a:xfrm>
                <a:off x="1160884" y="3600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60884" y="3600000"/>
                <a:ext cx="593812" cy="43810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3779912" y="245852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Řešíme podle předchozího návodu.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3779912" y="283435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995936" y="3435846"/>
            <a:ext cx="522007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 vynásobit celou rovnici znamená vynásobit každý člen rovnice na obou jejích stranách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Obdélník 39"/>
          <p:cNvSpPr/>
          <p:nvPr/>
        </p:nvSpPr>
        <p:spPr>
          <a:xfrm>
            <a:off x="2336679" y="2736000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∙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2520000" y="2736000"/>
                <a:ext cx="4387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dirty="0" smtClean="0">
                        <a:latin typeface="Cambria Math"/>
                        <a:cs typeface="Arial" pitchFamily="34" charset="0"/>
                      </a:rPr>
                      <m:t>𝟒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2736000"/>
                <a:ext cx="438743" cy="438100"/>
              </a:xfrm>
              <a:prstGeom prst="rect">
                <a:avLst/>
              </a:prstGeom>
              <a:blipFill rotWithShape="1">
                <a:blip r:embed="rId20"/>
                <a:stretch>
                  <a:fillRect l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 bwMode="auto">
          <a:xfrm flipV="1">
            <a:off x="635422" y="3063091"/>
            <a:ext cx="281959" cy="15673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1422890" y="2888467"/>
            <a:ext cx="281959" cy="15673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Rectangle 3"/>
              <p:cNvSpPr>
                <a:spLocks noChangeArrowheads="1"/>
              </p:cNvSpPr>
              <p:nvPr/>
            </p:nvSpPr>
            <p:spPr bwMode="auto">
              <a:xfrm>
                <a:off x="2340000" y="3600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0000" y="3600000"/>
                <a:ext cx="545702" cy="438100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2592000" y="3600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2000" y="3600000"/>
                <a:ext cx="545702" cy="438100"/>
              </a:xfrm>
              <a:prstGeom prst="rect">
                <a:avLst/>
              </a:prstGeom>
              <a:blipFill rotWithShape="1">
                <a:blip r:embed="rId22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3"/>
              <p:cNvSpPr>
                <a:spLocks noChangeArrowheads="1"/>
              </p:cNvSpPr>
              <p:nvPr/>
            </p:nvSpPr>
            <p:spPr bwMode="auto">
              <a:xfrm>
                <a:off x="2880000" y="1980000"/>
                <a:ext cx="86389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/</m:t>
                    </m:r>
                    <m:r>
                      <a:rPr lang="cs-CZ" sz="2400" b="1" i="1" smtClean="0">
                        <a:latin typeface="Cambria Math"/>
                        <a:ea typeface="Cambria Math"/>
                        <a:cs typeface="Arial" pitchFamily="34" charset="0"/>
                      </a:rPr>
                      <m:t>∙</m:t>
                    </m:r>
                    <m:r>
                      <a:rPr lang="cs-CZ" sz="2400" b="1" i="1" smtClean="0">
                        <a:latin typeface="Cambria Math"/>
                        <a:ea typeface="Cambria Math"/>
                        <a:cs typeface="Arial" pitchFamily="34" charset="0"/>
                      </a:rPr>
                      <m:t>𝟒</m:t>
                    </m:r>
                  </m:oMath>
                </a14:m>
                <a:r>
                  <a:rPr lang="cs-CZ" sz="2400" b="1" i="1" dirty="0" smtClean="0"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4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80000" y="1980000"/>
                <a:ext cx="863896" cy="438100"/>
              </a:xfrm>
              <a:prstGeom prst="rect">
                <a:avLst/>
              </a:prstGeom>
              <a:blipFill rotWithShape="1">
                <a:blip r:embed="rId23"/>
                <a:stretch>
                  <a:fillRect l="-5634" b="-236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38387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2" grpId="0"/>
      <p:bldP spid="18" grpId="0"/>
      <p:bldP spid="20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8" grpId="0"/>
      <p:bldP spid="57" grpId="0"/>
      <p:bldP spid="64" grpId="0"/>
      <p:bldP spid="71" grpId="0"/>
      <p:bldP spid="72" grpId="0"/>
      <p:bldP spid="74" grpId="0"/>
      <p:bldP spid="77" grpId="0"/>
      <p:bldP spid="78" grpId="0"/>
      <p:bldP spid="37" grpId="0"/>
      <p:bldP spid="37" grpId="1"/>
      <p:bldP spid="40" grpId="0"/>
      <p:bldP spid="41" grpId="0"/>
      <p:bldP spid="43" grpId="0"/>
      <p:bldP spid="44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-36511" y="1989634"/>
                <a:ext cx="374441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511" y="1989634"/>
                <a:ext cx="3744416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8056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= 3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6285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-36511" y="1989634"/>
                <a:ext cx="374441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𝒚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𝒚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511" y="1989634"/>
                <a:ext cx="3744416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8056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 = 8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7170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-36511" y="1989634"/>
                <a:ext cx="3744416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𝒛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𝒛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511" y="1989634"/>
                <a:ext cx="3744416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8056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 = 1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6912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-36512" y="1989634"/>
                <a:ext cx="460851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𝟕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𝟕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512" y="1989634"/>
                <a:ext cx="4608511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8056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 = – 1 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1435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-36512" y="1989634"/>
                <a:ext cx="547260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d>
                            <m:dPr>
                              <m:ctrlPr>
                                <a:rPr lang="cs-CZ" sz="2400" b="1" i="1" dirty="0" smtClean="0">
                                  <a:latin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cs-CZ" sz="2400" b="1" i="1" dirty="0" smtClean="0">
                                  <a:latin typeface="Cambria Math"/>
                                  <a:cs typeface="Arial" pitchFamily="34" charset="0"/>
                                </a:rPr>
                                <m:t>𝒖</m:t>
                              </m:r>
                              <m:r>
                                <a:rPr lang="cs-CZ" sz="2400" b="1" i="1" dirty="0" smtClean="0">
                                  <a:latin typeface="Cambria Math"/>
                                  <a:cs typeface="Arial" pitchFamily="34" charset="0"/>
                                </a:rPr>
                                <m:t>−</m:t>
                              </m:r>
                              <m:r>
                                <a:rPr lang="cs-CZ" sz="2400" b="1" i="1" dirty="0" smtClean="0">
                                  <a:latin typeface="Cambria Math"/>
                                  <a:cs typeface="Arial" pitchFamily="34" charset="0"/>
                                </a:rPr>
                                <m:t>𝟑</m:t>
                              </m:r>
                            </m:e>
                          </m:d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𝒖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𝒖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512" y="1989634"/>
                <a:ext cx="5472608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22222" b="-3194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 = 1 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8288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6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-36512" y="1989634"/>
                <a:ext cx="547260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𝟗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512" y="1989634"/>
                <a:ext cx="5472608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8056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0" y="4680000"/>
            <a:ext cx="15484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 = – 10  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282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Lineární 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51520" y="1980000"/>
            <a:ext cx="2564160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8x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5x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4644008" y="1491630"/>
            <a:ext cx="244827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Postup při řešení: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>
            <a:off x="3600000" y="1851670"/>
            <a:ext cx="5688632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Převedeme na jednu stranu rovnice výrazy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s proměnnou a na druhou absolutní členy (čísla).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3600000" y="2427734"/>
            <a:ext cx="5616624" cy="852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i="1" dirty="0" smtClean="0">
                <a:latin typeface="Arial" pitchFamily="34" charset="0"/>
                <a:cs typeface="Arial" pitchFamily="34" charset="0"/>
              </a:rPr>
              <a:t>To v praxi provádíme tak, že to čeho se chceme „zbavit“, převedeme na druhou stranu rovnice </a:t>
            </a:r>
            <a:br>
              <a:rPr lang="cs-CZ" b="1" i="1" dirty="0" smtClean="0">
                <a:latin typeface="Arial" pitchFamily="34" charset="0"/>
                <a:cs typeface="Arial" pitchFamily="34" charset="0"/>
              </a:rPr>
            </a:br>
            <a:r>
              <a:rPr lang="cs-CZ" b="1" i="1" dirty="0" smtClean="0">
                <a:latin typeface="Arial" pitchFamily="34" charset="0"/>
                <a:cs typeface="Arial" pitchFamily="34" charset="0"/>
              </a:rPr>
              <a:t>s opačným znaménkem.</a:t>
            </a:r>
            <a:endParaRPr lang="cs-CZ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1520" y="2520000"/>
            <a:ext cx="54048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008000" y="2520000"/>
            <a:ext cx="40964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259632" y="2520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562472" y="2520000"/>
            <a:ext cx="402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098112" y="2520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648000" y="25200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4" name="Obdélník 13"/>
          <p:cNvSpPr/>
          <p:nvPr/>
        </p:nvSpPr>
        <p:spPr>
          <a:xfrm>
            <a:off x="648000" y="25200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5" name="Obdélník 14"/>
          <p:cNvSpPr/>
          <p:nvPr/>
        </p:nvSpPr>
        <p:spPr>
          <a:xfrm>
            <a:off x="2509823" y="2520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6" name="Obdélník 15"/>
          <p:cNvSpPr/>
          <p:nvPr/>
        </p:nvSpPr>
        <p:spPr>
          <a:xfrm>
            <a:off x="1849790" y="2520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56000" y="306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224000" y="306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512000" y="306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3600000" y="3219822"/>
            <a:ext cx="5688632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Sečteme všechny proměnné na jedné straně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a čísla na druhé straně rovnice.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176598" y="3060000"/>
            <a:ext cx="136815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3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3563996" y="3795886"/>
            <a:ext cx="5688632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Pokud je to nutné, vydělíme obě strany rovnice číslem udávající počet proměnných.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790102" y="3600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224000" y="360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582828" y="3600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3600000" y="4371127"/>
            <a:ext cx="5688632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56000" y="403810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755576" y="4083918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60" y="4282557"/>
            <a:ext cx="150970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8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809641" y="4277645"/>
            <a:ext cx="67412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1835696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09182" y="4623567"/>
            <a:ext cx="1509707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763688" y="4618655"/>
            <a:ext cx="571900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1823118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03902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L 0.0493 0.04012 C 0.05972 0.04907 0.07552 0.05401 0.09184 0.05401 C 0.11059 0.05401 0.12517 0.04907 0.13542 0.04012 L 0.18628 2.59259E-6 " pathEditMode="relative" rAng="0" ptsTypes="FffFF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268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67 2.09877E-6 L 0.07309 -0.06759 C 0.08073 -0.08272 0.09201 -0.09013 0.10382 -0.09013 C 0.11719 -0.09013 0.12778 -0.08272 0.13541 -0.06759 L 0.1717 2.09877E-6 " pathEditMode="relative" rAng="0" ptsTypes="FffFF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450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403 -2.46914E-7 L -0.09861 -0.0392 C -0.09097 -0.04784 -0.07969 -0.05247 -0.06788 -0.05247 C -0.05469 -0.05247 -0.04392 -0.04784 -0.03629 -0.0392 L 8.33333E-7 -2.46914E-7 " pathEditMode="relative" rAng="0" ptsTypes="FffFF">
                                      <p:cBhvr>
                                        <p:cTn id="55" dur="2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262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58 -0.00525 L -0.1026 0.05617 C -0.09479 0.06975 -0.08316 0.07747 -0.07083 0.07747 C -0.05694 0.07747 -0.04566 0.06975 -0.03784 0.05617 L -2.22222E-6 -0.00525 " pathEditMode="relative" rAng="0" ptsTypes="FffFF">
                                      <p:cBhvr>
                                        <p:cTn id="57" dur="2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79" y="413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  <p:bldP spid="58" grpId="0"/>
      <p:bldP spid="64" grpId="0"/>
      <p:bldP spid="8" grpId="0"/>
      <p:bldP spid="9" grpId="0"/>
      <p:bldP spid="9" grpId="1"/>
      <p:bldP spid="10" grpId="0"/>
      <p:bldP spid="11" grpId="0"/>
      <p:bldP spid="12" grpId="0"/>
      <p:bldP spid="12" grpId="1"/>
      <p:bldP spid="2" grpId="0"/>
      <p:bldP spid="2" grpId="1"/>
      <p:bldP spid="2" grpId="2"/>
      <p:bldP spid="14" grpId="0"/>
      <p:bldP spid="15" grpId="0"/>
      <p:bldP spid="16" grpId="0"/>
      <p:bldP spid="16" grpId="1"/>
      <p:bldP spid="16" grpId="2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0" y="1980000"/>
            <a:ext cx="392392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 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+ 2x 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15 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 + 6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93695" y="2448000"/>
            <a:ext cx="54048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413776" y="2448000"/>
            <a:ext cx="3935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692000" y="2448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979712" y="2448000"/>
            <a:ext cx="55709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610036" y="2448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126191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6" name="Obdélník 15"/>
          <p:cNvSpPr/>
          <p:nvPr/>
        </p:nvSpPr>
        <p:spPr>
          <a:xfrm>
            <a:off x="2339752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693415" y="29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692000" y="29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908000" y="29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21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040694" y="3384000"/>
            <a:ext cx="88323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8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440000" y="38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69200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98000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207877" y="4182116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207453" y="4227934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60" y="4282557"/>
            <a:ext cx="2281208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 ∙ 3 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+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∙ 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2483768" y="4277645"/>
            <a:ext cx="504056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2555776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09182" y="4623567"/>
            <a:ext cx="2046594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 – 2 ∙ 3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+ 6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2267744" y="4618655"/>
            <a:ext cx="641073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2339792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3779912" y="1851670"/>
            <a:ext cx="5544616" cy="6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Obě strany upravíme → sečteme či odečteme co sečíst či odečíst jde.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Obdélník 57"/>
          <p:cNvSpPr/>
          <p:nvPr/>
        </p:nvSpPr>
        <p:spPr>
          <a:xfrm>
            <a:off x="1089903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1296000" y="2916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2268000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2520000" y="2916000"/>
            <a:ext cx="56593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1692000" y="3384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1898153" y="3384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1286153" y="3384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3779912" y="245852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Řešíme podle předchozího návodu.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3779912" y="283435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7959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12" grpId="0"/>
      <p:bldP spid="2" grpId="0"/>
      <p:bldP spid="16" grpId="0"/>
      <p:bldP spid="17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7" grpId="0"/>
      <p:bldP spid="38" grpId="0"/>
      <p:bldP spid="57" grpId="0"/>
      <p:bldP spid="58" grpId="0"/>
      <p:bldP spid="64" grpId="0"/>
      <p:bldP spid="68" grpId="0"/>
      <p:bldP spid="69" grpId="0"/>
      <p:bldP spid="71" grpId="0"/>
      <p:bldP spid="72" grpId="0"/>
      <p:bldP spid="74" grpId="0"/>
      <p:bldP spid="77" grpId="0"/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476537" y="1980000"/>
            <a:ext cx="2079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4(x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3)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11560" y="2448000"/>
            <a:ext cx="540481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59632" y="2448000"/>
            <a:ext cx="57167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692000" y="2448000"/>
            <a:ext cx="387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979712" y="2448000"/>
            <a:ext cx="55709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3608" y="2448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–</a:t>
            </a:r>
            <a:endParaRPr lang="cs-CZ" sz="2400" dirty="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692000" y="29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908000" y="29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040694" y="3384000"/>
            <a:ext cx="88323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/ : 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4  </a:t>
            </a:r>
            <a:endParaRPr lang="cs-CZ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440000" y="3816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69200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980000" y="3816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6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207877" y="4182116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207453" y="4227934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074" y="428255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L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21759" y="4282557"/>
            <a:ext cx="1619303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(6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3)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907704" y="4277645"/>
            <a:ext cx="504056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1979712" y="454936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5496" y="4623567"/>
            <a:ext cx="599926" cy="3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467544" y="4618655"/>
            <a:ext cx="499224" cy="31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539591" y="489037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3779912" y="2067694"/>
            <a:ext cx="554461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Pokud je v rovnici závorka, odstraníme ji.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1296000" y="2916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2267744" y="291600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+</a:t>
            </a:r>
            <a:endParaRPr lang="cs-CZ" sz="2400" dirty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2484000" y="2916000"/>
            <a:ext cx="565937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12 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1692000" y="3384000"/>
            <a:ext cx="449063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1898153" y="3384000"/>
            <a:ext cx="5457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24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1286153" y="3384000"/>
            <a:ext cx="59381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4x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3779912" y="245852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Řešíme podle předchozího návodu.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3779912" y="2834353"/>
            <a:ext cx="5544616" cy="45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6023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2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8" grpId="0"/>
      <p:bldP spid="57" grpId="0"/>
      <p:bldP spid="64" grpId="0"/>
      <p:bldP spid="68" grpId="0"/>
      <p:bldP spid="69" grpId="0"/>
      <p:bldP spid="71" grpId="0"/>
      <p:bldP spid="72" grpId="0"/>
      <p:bldP spid="74" grpId="0"/>
      <p:bldP spid="77" grpId="0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8600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476537" y="1851670"/>
            <a:ext cx="2079239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5(x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1)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30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= 7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3883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-36512" y="1851670"/>
            <a:ext cx="546361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 6y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7(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11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y) + 11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4y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3(20 – y)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 = 1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9231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-36511" y="1851670"/>
            <a:ext cx="475252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8(3z – 2)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9z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5(4 + 3z) + 12z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 =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8507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-36511" y="1851670"/>
            <a:ext cx="475252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10t + 2(7t – 2)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5(4t + 3) + 3t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 = 19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3323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491630"/>
            <a:ext cx="47880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5. Řešte rovnici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-36512" y="1851670"/>
            <a:ext cx="5904655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2(u – 1) – 3(u – 2) + 4(u – 3)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2(u + 5)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200001" y="4680000"/>
            <a:ext cx="126043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 = 18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3576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5153</TotalTime>
  <Words>919</Words>
  <Application>Microsoft Office PowerPoint</Application>
  <PresentationFormat>Předvádění na obrazovce (16:9)</PresentationFormat>
  <Paragraphs>249</Paragraphs>
  <Slides>18</Slides>
  <Notes>18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Prezentace školení zaměstnanců</vt:lpstr>
      <vt:lpstr>Lineární rovnice – 4. část cvičení</vt:lpstr>
      <vt:lpstr>Lineární rovnice</vt:lpstr>
      <vt:lpstr>Rovnice</vt:lpstr>
      <vt:lpstr>Rovnice</vt:lpstr>
      <vt:lpstr>Rovnice</vt:lpstr>
      <vt:lpstr>Rovnice</vt:lpstr>
      <vt:lpstr>Rovnice</vt:lpstr>
      <vt:lpstr>Rovnice</vt:lpstr>
      <vt:lpstr>Rovnice</vt:lpstr>
      <vt:lpstr>Rovnice</vt:lpstr>
      <vt:lpstr>Rovnice</vt:lpstr>
      <vt:lpstr>Rovnice</vt:lpstr>
      <vt:lpstr>Rovnice</vt:lpstr>
      <vt:lpstr>Rovnice</vt:lpstr>
      <vt:lpstr>Rovnice</vt:lpstr>
      <vt:lpstr>Rovnice</vt:lpstr>
      <vt:lpstr>Rovnice</vt:lpstr>
      <vt:lpstr>Rovnice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647</cp:revision>
  <dcterms:created xsi:type="dcterms:W3CDTF">2012-01-02T08:14:14Z</dcterms:created>
  <dcterms:modified xsi:type="dcterms:W3CDTF">2013-05-01T17:02:59Z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