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373" r:id="rId3"/>
    <p:sldId id="374" r:id="rId4"/>
    <p:sldId id="380" r:id="rId5"/>
    <p:sldId id="381" r:id="rId6"/>
    <p:sldId id="382" r:id="rId7"/>
    <p:sldId id="383" r:id="rId8"/>
    <p:sldId id="384" r:id="rId9"/>
    <p:sldId id="385" r:id="rId10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CC"/>
    <a:srgbClr val="00CCFF"/>
    <a:srgbClr val="0033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9" autoAdjust="0"/>
    <p:restoredTop sz="94600" autoAdjust="0"/>
  </p:normalViewPr>
  <p:slideViewPr>
    <p:cSldViewPr snapToObjects="1">
      <p:cViewPr varScale="1">
        <p:scale>
          <a:sx n="97" d="100"/>
          <a:sy n="97" d="100"/>
        </p:scale>
        <p:origin x="-144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26" Type="http://schemas.openxmlformats.org/officeDocument/2006/relationships/image" Target="../media/image45.png"/><Relationship Id="rId39" Type="http://schemas.openxmlformats.org/officeDocument/2006/relationships/image" Target="../media/image58.png"/><Relationship Id="rId3" Type="http://schemas.openxmlformats.org/officeDocument/2006/relationships/image" Target="../media/image22.png"/><Relationship Id="rId21" Type="http://schemas.openxmlformats.org/officeDocument/2006/relationships/image" Target="../media/image40.png"/><Relationship Id="rId34" Type="http://schemas.openxmlformats.org/officeDocument/2006/relationships/image" Target="../media/image53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5" Type="http://schemas.openxmlformats.org/officeDocument/2006/relationships/image" Target="../media/image44.png"/><Relationship Id="rId33" Type="http://schemas.openxmlformats.org/officeDocument/2006/relationships/image" Target="../media/image52.png"/><Relationship Id="rId38" Type="http://schemas.openxmlformats.org/officeDocument/2006/relationships/image" Target="../media/image57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29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24" Type="http://schemas.openxmlformats.org/officeDocument/2006/relationships/image" Target="../media/image43.png"/><Relationship Id="rId32" Type="http://schemas.openxmlformats.org/officeDocument/2006/relationships/image" Target="../media/image51.png"/><Relationship Id="rId37" Type="http://schemas.openxmlformats.org/officeDocument/2006/relationships/image" Target="../media/image56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28" Type="http://schemas.openxmlformats.org/officeDocument/2006/relationships/image" Target="../media/image47.png"/><Relationship Id="rId36" Type="http://schemas.openxmlformats.org/officeDocument/2006/relationships/image" Target="../media/image55.png"/><Relationship Id="rId10" Type="http://schemas.openxmlformats.org/officeDocument/2006/relationships/image" Target="../media/image29.png"/><Relationship Id="rId19" Type="http://schemas.openxmlformats.org/officeDocument/2006/relationships/image" Target="../media/image38.png"/><Relationship Id="rId31" Type="http://schemas.openxmlformats.org/officeDocument/2006/relationships/image" Target="../media/image50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Relationship Id="rId22" Type="http://schemas.openxmlformats.org/officeDocument/2006/relationships/image" Target="../media/image41.png"/><Relationship Id="rId27" Type="http://schemas.openxmlformats.org/officeDocument/2006/relationships/image" Target="../media/image46.png"/><Relationship Id="rId30" Type="http://schemas.openxmlformats.org/officeDocument/2006/relationships/image" Target="../media/image49.png"/><Relationship Id="rId35" Type="http://schemas.openxmlformats.org/officeDocument/2006/relationships/image" Target="../media/image5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915566"/>
            <a:ext cx="8153400" cy="664518"/>
          </a:xfrm>
        </p:spPr>
        <p:txBody>
          <a:bodyPr/>
          <a:lstStyle/>
          <a:p>
            <a:pPr algn="ctr"/>
            <a:r>
              <a:rPr lang="cs-CZ" dirty="0" smtClean="0"/>
              <a:t>Lineární rovnice – </a:t>
            </a:r>
            <a:r>
              <a:rPr lang="cs-CZ" dirty="0" smtClean="0"/>
              <a:t>3. </a:t>
            </a:r>
            <a:r>
              <a:rPr lang="cs-CZ" dirty="0" smtClean="0"/>
              <a:t>část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Lineární 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251520" y="1980000"/>
            <a:ext cx="256416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8x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5x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4644008" y="1491630"/>
            <a:ext cx="244827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Postup při řešení: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3"/>
          <p:cNvSpPr>
            <a:spLocks noChangeArrowheads="1"/>
          </p:cNvSpPr>
          <p:nvPr/>
        </p:nvSpPr>
        <p:spPr bwMode="auto">
          <a:xfrm>
            <a:off x="3600000" y="1851670"/>
            <a:ext cx="5688632" cy="6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Převedeme na jednu stranu rovnice výrazy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s proměnnou a na druhou absolutní členy (čísla).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3600000" y="2427734"/>
            <a:ext cx="5616624" cy="852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i="1" dirty="0" smtClean="0">
                <a:latin typeface="Arial" pitchFamily="34" charset="0"/>
                <a:cs typeface="Arial" pitchFamily="34" charset="0"/>
              </a:rPr>
              <a:t>To v praxi provádíme tak, že to čeho se chceme „zbavit“, převedeme na druhou stranu rovnice </a:t>
            </a:r>
            <a:br>
              <a:rPr lang="cs-CZ" b="1" i="1" dirty="0" smtClean="0">
                <a:latin typeface="Arial" pitchFamily="34" charset="0"/>
                <a:cs typeface="Arial" pitchFamily="34" charset="0"/>
              </a:rPr>
            </a:br>
            <a:r>
              <a:rPr lang="cs-CZ" b="1" i="1" dirty="0" smtClean="0">
                <a:latin typeface="Arial" pitchFamily="34" charset="0"/>
                <a:cs typeface="Arial" pitchFamily="34" charset="0"/>
              </a:rPr>
              <a:t>s opačným znaménkem.</a:t>
            </a:r>
            <a:endParaRPr lang="cs-CZ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1520" y="2520000"/>
            <a:ext cx="54048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8x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008000" y="2520000"/>
            <a:ext cx="40964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259632" y="2520000"/>
            <a:ext cx="387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562472" y="2520000"/>
            <a:ext cx="402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098112" y="2520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648000" y="252000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4" name="Obdélník 13"/>
          <p:cNvSpPr/>
          <p:nvPr/>
        </p:nvSpPr>
        <p:spPr>
          <a:xfrm>
            <a:off x="648000" y="252000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5" name="Obdélník 14"/>
          <p:cNvSpPr/>
          <p:nvPr/>
        </p:nvSpPr>
        <p:spPr>
          <a:xfrm>
            <a:off x="2509823" y="2520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16" name="Obdélník 15"/>
          <p:cNvSpPr/>
          <p:nvPr/>
        </p:nvSpPr>
        <p:spPr>
          <a:xfrm>
            <a:off x="1849790" y="2520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56000" y="3060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224000" y="3060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512000" y="3060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3600000" y="3219822"/>
            <a:ext cx="5688632" cy="6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Sečteme všechny proměnné na jedné straně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a čísla na druhé straně rovnice.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2176598" y="3060000"/>
            <a:ext cx="136815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: </a:t>
            </a:r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3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3563996" y="3795886"/>
            <a:ext cx="5688632" cy="6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Pokud je to nutné, vydělíme obě strany rovnice číslem udávající počet proměnných.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790102" y="3600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1224000" y="3600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1582828" y="3600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3600000" y="4371127"/>
            <a:ext cx="5688632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4.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56000" y="403810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755576" y="4083918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074" y="428255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21760" y="4282557"/>
            <a:ext cx="1509707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8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1809641" y="4277645"/>
            <a:ext cx="674127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1835696" y="454936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5496" y="462356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09182" y="4623567"/>
            <a:ext cx="1509707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6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1763688" y="4618655"/>
            <a:ext cx="571900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1823118" y="489037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03902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9259E-6 L 0.0493 0.04012 C 0.05972 0.04907 0.07552 0.05401 0.09184 0.05401 C 0.11059 0.05401 0.12517 0.04907 0.13542 0.04012 L 0.18628 2.59259E-6 " pathEditMode="relative" rAng="0" ptsTypes="FffFF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268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67 2.09877E-6 L 0.07309 -0.06759 C 0.08073 -0.08272 0.09201 -0.09013 0.10382 -0.09013 C 0.11719 -0.09013 0.12778 -0.08272 0.13541 -0.06759 L 0.1717 2.09877E-6 " pathEditMode="relative" rAng="0" ptsTypes="FffFF">
                                      <p:cBhvr>
                                        <p:cTn id="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1" y="-450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403 -2.46914E-7 L -0.09861 -0.0392 C -0.09097 -0.04784 -0.07969 -0.05247 -0.06788 -0.05247 C -0.05469 -0.05247 -0.04392 -0.04784 -0.03629 -0.0392 L 8.33333E-7 -2.46914E-7 " pathEditMode="relative" rAng="0" ptsTypes="FffFF">
                                      <p:cBhvr>
                                        <p:cTn id="55" dur="2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1" y="-2623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958 -0.00525 L -0.1026 0.05617 C -0.09479 0.06975 -0.08316 0.07747 -0.07083 0.07747 C -0.05694 0.07747 -0.04566 0.06975 -0.03784 0.05617 L -2.22222E-6 -0.00525 " pathEditMode="relative" rAng="0" ptsTypes="FffFF">
                                      <p:cBhvr>
                                        <p:cTn id="57" dur="2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79" y="413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57" grpId="0"/>
      <p:bldP spid="58" grpId="0"/>
      <p:bldP spid="64" grpId="0"/>
      <p:bldP spid="8" grpId="0"/>
      <p:bldP spid="9" grpId="0"/>
      <p:bldP spid="9" grpId="1"/>
      <p:bldP spid="10" grpId="0"/>
      <p:bldP spid="11" grpId="0"/>
      <p:bldP spid="12" grpId="0"/>
      <p:bldP spid="12" grpId="1"/>
      <p:bldP spid="2" grpId="0"/>
      <p:bldP spid="2" grpId="1"/>
      <p:bldP spid="2" grpId="2"/>
      <p:bldP spid="14" grpId="0"/>
      <p:bldP spid="15" grpId="0"/>
      <p:bldP spid="16" grpId="0"/>
      <p:bldP spid="16" grpId="1"/>
      <p:bldP spid="16" grpId="2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0" y="1980000"/>
            <a:ext cx="392392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 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+ 2x 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15 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 + 6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93695" y="2448000"/>
            <a:ext cx="54048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413776" y="2448000"/>
            <a:ext cx="3935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692000" y="2448000"/>
            <a:ext cx="387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979712" y="2448000"/>
            <a:ext cx="55709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610036" y="2448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126191" y="2448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6" name="Obdélník 15"/>
          <p:cNvSpPr/>
          <p:nvPr/>
        </p:nvSpPr>
        <p:spPr>
          <a:xfrm>
            <a:off x="2339752" y="2448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693415" y="29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692000" y="29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908000" y="29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040694" y="3384000"/>
            <a:ext cx="88323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: </a:t>
            </a:r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8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440000" y="38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1692000" y="38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1980000" y="38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207877" y="4182116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207453" y="4227934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074" y="428255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21760" y="4282557"/>
            <a:ext cx="2281208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 ∙ 3 –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+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2 ∙ 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2483768" y="4277645"/>
            <a:ext cx="504056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2555776" y="454936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5496" y="462356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09182" y="4623567"/>
            <a:ext cx="2046594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 – 2 ∙ 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+ 6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2267744" y="4618655"/>
            <a:ext cx="641073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2339792" y="489037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3779912" y="1851670"/>
            <a:ext cx="5544616" cy="6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Obě strany upravíme → sečteme či odečteme co sečíst či odečíst jde.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Obdélník 57"/>
          <p:cNvSpPr/>
          <p:nvPr/>
        </p:nvSpPr>
        <p:spPr>
          <a:xfrm>
            <a:off x="1089903" y="2916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1296000" y="2916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Obdélník 67"/>
          <p:cNvSpPr/>
          <p:nvPr/>
        </p:nvSpPr>
        <p:spPr>
          <a:xfrm>
            <a:off x="2268000" y="2916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>
            <a:off x="2520000" y="2916000"/>
            <a:ext cx="56593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1692000" y="3384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1898153" y="3384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3"/>
          <p:cNvSpPr>
            <a:spLocks noChangeArrowheads="1"/>
          </p:cNvSpPr>
          <p:nvPr/>
        </p:nvSpPr>
        <p:spPr bwMode="auto">
          <a:xfrm>
            <a:off x="1286153" y="3384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8x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3779912" y="2458523"/>
            <a:ext cx="5544616" cy="45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Řešíme podle předchozího návodu.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3779912" y="2834353"/>
            <a:ext cx="5544616" cy="45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7959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00"/>
                            </p:stCondLst>
                            <p:childTnLst>
                              <p:par>
                                <p:cTn id="1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12" grpId="0"/>
      <p:bldP spid="2" grpId="0"/>
      <p:bldP spid="16" grpId="0"/>
      <p:bldP spid="17" grpId="0"/>
      <p:bldP spid="18" grpId="0"/>
      <p:bldP spid="20" grpId="0"/>
      <p:bldP spid="22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7" grpId="0"/>
      <p:bldP spid="38" grpId="0"/>
      <p:bldP spid="57" grpId="0"/>
      <p:bldP spid="58" grpId="0"/>
      <p:bldP spid="64" grpId="0"/>
      <p:bldP spid="68" grpId="0"/>
      <p:bldP spid="69" grpId="0"/>
      <p:bldP spid="71" grpId="0"/>
      <p:bldP spid="72" grpId="0"/>
      <p:bldP spid="74" grpId="0"/>
      <p:bldP spid="77" grpId="0"/>
      <p:bldP spid="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0" y="1980000"/>
            <a:ext cx="457200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– 3x – 7 + 2x 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13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 + 4 + 3x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899593" y="2448000"/>
            <a:ext cx="6946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773816" y="2448000"/>
            <a:ext cx="3935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7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052040" y="2448000"/>
            <a:ext cx="387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339752" y="2448000"/>
            <a:ext cx="55709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17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970076" y="2448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486231" y="2448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6" name="Obdélník 15"/>
          <p:cNvSpPr/>
          <p:nvPr/>
        </p:nvSpPr>
        <p:spPr>
          <a:xfrm>
            <a:off x="2699792" y="2448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827584" y="2916000"/>
            <a:ext cx="807156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 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2052040" y="29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2268040" y="29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17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040694" y="3384000"/>
            <a:ext cx="131528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: </a:t>
            </a:r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3)</a:t>
            </a:r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800040" y="38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2052040" y="38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2340040" y="3816000"/>
            <a:ext cx="10078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8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763688" y="4182116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763688" y="4227934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074" y="428255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21760" y="4282557"/>
            <a:ext cx="3402168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– 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(–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8)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 +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2 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8)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3491880" y="4277645"/>
            <a:ext cx="504056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3491880" y="454936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5496" y="462356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09182" y="4623567"/>
            <a:ext cx="3630770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(–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8) + 4 + 3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(–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8)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3491880" y="4618655"/>
            <a:ext cx="432048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3491880" y="489037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Obdélník 57"/>
          <p:cNvSpPr/>
          <p:nvPr/>
        </p:nvSpPr>
        <p:spPr>
          <a:xfrm>
            <a:off x="1331640" y="2916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1619672" y="2916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Obdélník 67"/>
          <p:cNvSpPr/>
          <p:nvPr/>
        </p:nvSpPr>
        <p:spPr>
          <a:xfrm>
            <a:off x="2628040" y="2916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>
            <a:off x="2880040" y="2916000"/>
            <a:ext cx="56593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7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2052040" y="3384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2298106" y="3384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3"/>
          <p:cNvSpPr>
            <a:spLocks noChangeArrowheads="1"/>
          </p:cNvSpPr>
          <p:nvPr/>
        </p:nvSpPr>
        <p:spPr bwMode="auto">
          <a:xfrm>
            <a:off x="1357487" y="3384000"/>
            <a:ext cx="88251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4467570" y="1694300"/>
            <a:ext cx="467643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3 –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7x 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 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+ 28 + 3x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7907866" y="6237"/>
            <a:ext cx="1224136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– 2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7907866" y="6237"/>
            <a:ext cx="1224136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4500000" y="1710680"/>
            <a:ext cx="0" cy="33813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309346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12" grpId="0"/>
      <p:bldP spid="2" grpId="0"/>
      <p:bldP spid="16" grpId="0"/>
      <p:bldP spid="17" grpId="0"/>
      <p:bldP spid="18" grpId="0"/>
      <p:bldP spid="20" grpId="0"/>
      <p:bldP spid="22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7" grpId="0"/>
      <p:bldP spid="38" grpId="0"/>
      <p:bldP spid="58" grpId="0"/>
      <p:bldP spid="64" grpId="0"/>
      <p:bldP spid="68" grpId="0"/>
      <p:bldP spid="69" grpId="0"/>
      <p:bldP spid="71" grpId="0"/>
      <p:bldP spid="72" grpId="0"/>
      <p:bldP spid="74" grpId="0"/>
      <p:bldP spid="40" grpId="0"/>
      <p:bldP spid="41" grpId="0"/>
      <p:bldP spid="3" grpId="0" animBg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476537" y="1980000"/>
            <a:ext cx="2079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4(x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3)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11560" y="2448000"/>
            <a:ext cx="54048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259632" y="2448000"/>
            <a:ext cx="57167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692000" y="2448000"/>
            <a:ext cx="387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979712" y="2448000"/>
            <a:ext cx="55709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3608" y="2448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692000" y="29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908000" y="29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040694" y="3384000"/>
            <a:ext cx="88323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: </a:t>
            </a:r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4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440000" y="38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1692000" y="38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1980000" y="38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207877" y="4182116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207453" y="4227934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074" y="428255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21759" y="4282557"/>
            <a:ext cx="1619303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 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(6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3)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1907704" y="4277645"/>
            <a:ext cx="504056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1979712" y="454936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5496" y="462356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467544" y="4618655"/>
            <a:ext cx="499224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539591" y="489037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3779912" y="2067694"/>
            <a:ext cx="5544616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Pokud je v rovnici závorka, odstraníme ji.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1296000" y="2916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Obdélník 67"/>
          <p:cNvSpPr/>
          <p:nvPr/>
        </p:nvSpPr>
        <p:spPr>
          <a:xfrm>
            <a:off x="2267744" y="2916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>
            <a:off x="2484000" y="2916000"/>
            <a:ext cx="56593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1692000" y="3384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1898153" y="3384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3"/>
          <p:cNvSpPr>
            <a:spLocks noChangeArrowheads="1"/>
          </p:cNvSpPr>
          <p:nvPr/>
        </p:nvSpPr>
        <p:spPr bwMode="auto">
          <a:xfrm>
            <a:off x="1286153" y="3384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3779912" y="2458523"/>
            <a:ext cx="5544616" cy="45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Řešíme podle předchozího návodu.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3779912" y="2834353"/>
            <a:ext cx="5544616" cy="45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6023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2" grpId="0"/>
      <p:bldP spid="18" grpId="0"/>
      <p:bldP spid="20" grpId="0"/>
      <p:bldP spid="22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8" grpId="0"/>
      <p:bldP spid="57" grpId="0"/>
      <p:bldP spid="64" grpId="0"/>
      <p:bldP spid="68" grpId="0"/>
      <p:bldP spid="69" grpId="0"/>
      <p:bldP spid="71" grpId="0"/>
      <p:bldP spid="72" grpId="0"/>
      <p:bldP spid="74" grpId="0"/>
      <p:bldP spid="77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386145" y="1980000"/>
            <a:ext cx="411384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– 3(2x – 7)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13 + 4(2 + 3x)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48000" y="2448000"/>
            <a:ext cx="94621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619672" y="2448000"/>
            <a:ext cx="54772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21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052040" y="2448000"/>
            <a:ext cx="387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304000" y="2448000"/>
            <a:ext cx="55709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13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384000" y="2448000"/>
            <a:ext cx="76598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331640" y="2448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16" name="Obdélník 15"/>
          <p:cNvSpPr/>
          <p:nvPr/>
        </p:nvSpPr>
        <p:spPr>
          <a:xfrm>
            <a:off x="2699792" y="2448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611560" y="2916000"/>
            <a:ext cx="98674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2052040" y="29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2304000" y="29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13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040694" y="3384000"/>
            <a:ext cx="1459306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: </a:t>
            </a:r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18)</a:t>
            </a:r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800040" y="38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2052040" y="38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2340040" y="3816000"/>
            <a:ext cx="10078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0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763688" y="4182116"/>
            <a:ext cx="9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763688" y="4227934"/>
            <a:ext cx="9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074" y="428255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21760" y="4282557"/>
            <a:ext cx="1979343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– 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2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0 – 7)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2339752" y="4277645"/>
            <a:ext cx="504056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2375880" y="454936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5496" y="462356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09182" y="4623567"/>
            <a:ext cx="2226698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13 + 4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(2 +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3 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0)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2627784" y="4618655"/>
            <a:ext cx="504056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2663664" y="489037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Obdélník 57"/>
          <p:cNvSpPr/>
          <p:nvPr/>
        </p:nvSpPr>
        <p:spPr>
          <a:xfrm>
            <a:off x="1259632" y="2916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1475656" y="2916000"/>
            <a:ext cx="69974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Obdélník 67"/>
          <p:cNvSpPr/>
          <p:nvPr/>
        </p:nvSpPr>
        <p:spPr>
          <a:xfrm>
            <a:off x="2700000" y="2916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>
            <a:off x="2988000" y="2916000"/>
            <a:ext cx="43390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8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2052040" y="3384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2298106" y="3384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0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3"/>
          <p:cNvSpPr>
            <a:spLocks noChangeArrowheads="1"/>
          </p:cNvSpPr>
          <p:nvPr/>
        </p:nvSpPr>
        <p:spPr bwMode="auto">
          <a:xfrm>
            <a:off x="1121108" y="3384000"/>
            <a:ext cx="111889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18x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4467570" y="1694300"/>
            <a:ext cx="467643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5(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7x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3)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2(9x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3(5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3x)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7907866" y="6237"/>
            <a:ext cx="1224136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– 2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7884368" y="26318"/>
            <a:ext cx="1224136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4320000" y="1710680"/>
            <a:ext cx="0" cy="33813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2952000" y="2448000"/>
            <a:ext cx="43186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8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Obdélník 42"/>
          <p:cNvSpPr/>
          <p:nvPr/>
        </p:nvSpPr>
        <p:spPr>
          <a:xfrm>
            <a:off x="3168000" y="2448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44" name="Obdélník 43"/>
          <p:cNvSpPr/>
          <p:nvPr/>
        </p:nvSpPr>
        <p:spPr>
          <a:xfrm>
            <a:off x="3204000" y="2880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3420000" y="2916000"/>
            <a:ext cx="54772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21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3005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12" grpId="0"/>
      <p:bldP spid="2" grpId="0"/>
      <p:bldP spid="16" grpId="0"/>
      <p:bldP spid="17" grpId="0"/>
      <p:bldP spid="18" grpId="0"/>
      <p:bldP spid="20" grpId="0"/>
      <p:bldP spid="22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7" grpId="0"/>
      <p:bldP spid="38" grpId="0"/>
      <p:bldP spid="58" grpId="0"/>
      <p:bldP spid="64" grpId="0"/>
      <p:bldP spid="68" grpId="0"/>
      <p:bldP spid="69" grpId="0"/>
      <p:bldP spid="71" grpId="0"/>
      <p:bldP spid="72" grpId="0"/>
      <p:bldP spid="74" grpId="0"/>
      <p:bldP spid="40" grpId="0"/>
      <p:bldP spid="41" grpId="0"/>
      <p:bldP spid="3" grpId="0" animBg="1"/>
      <p:bldP spid="3" grpId="1" animBg="1"/>
      <p:bldP spid="42" grpId="0"/>
      <p:bldP spid="43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>
                <a:off x="540000" y="1980000"/>
                <a:ext cx="2079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1980000"/>
                <a:ext cx="2079239" cy="438100"/>
              </a:xfrm>
              <a:prstGeom prst="rect">
                <a:avLst/>
              </a:prstGeom>
              <a:blipFill rotWithShape="1">
                <a:blip r:embed="rId3"/>
                <a:stretch>
                  <a:fillRect t="-19444" b="-27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332519" y="2615302"/>
                <a:ext cx="877039" cy="6045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2519" y="2615302"/>
                <a:ext cx="877039" cy="604519"/>
              </a:xfrm>
              <a:prstGeom prst="rect">
                <a:avLst/>
              </a:prstGeom>
              <a:blipFill rotWithShape="1">
                <a:blip r:embed="rId4"/>
                <a:stretch>
                  <a:fillRect b="-70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3"/>
              <p:cNvSpPr>
                <a:spLocks noChangeArrowheads="1"/>
              </p:cNvSpPr>
              <p:nvPr/>
            </p:nvSpPr>
            <p:spPr bwMode="auto">
              <a:xfrm>
                <a:off x="1396953" y="2736000"/>
                <a:ext cx="4387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dirty="0" smtClean="0">
                        <a:latin typeface="Cambria Math"/>
                        <a:cs typeface="Arial" pitchFamily="34" charset="0"/>
                      </a:rPr>
                      <m:t>𝟒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96953" y="2736000"/>
                <a:ext cx="438743" cy="438100"/>
              </a:xfrm>
              <a:prstGeom prst="rect">
                <a:avLst/>
              </a:prstGeom>
              <a:blipFill rotWithShape="1">
                <a:blip r:embed="rId5"/>
                <a:stretch>
                  <a:fillRect l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1656000" y="2736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2736000"/>
                <a:ext cx="387239" cy="4381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3"/>
              <p:cNvSpPr>
                <a:spLocks noChangeArrowheads="1"/>
              </p:cNvSpPr>
              <p:nvPr/>
            </p:nvSpPr>
            <p:spPr bwMode="auto">
              <a:xfrm>
                <a:off x="1997502" y="2736000"/>
                <a:ext cx="557094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97502" y="2736000"/>
                <a:ext cx="557094" cy="438100"/>
              </a:xfrm>
              <a:prstGeom prst="rect">
                <a:avLst/>
              </a:prstGeom>
              <a:blipFill rotWithShape="1">
                <a:blip r:embed="rId7"/>
                <a:stretch>
                  <a:fillRect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délník 1"/>
          <p:cNvSpPr/>
          <p:nvPr/>
        </p:nvSpPr>
        <p:spPr>
          <a:xfrm>
            <a:off x="1125000" y="2750543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∙</a:t>
            </a:r>
            <a:endParaRPr 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>
                <a:spLocks noChangeArrowheads="1"/>
              </p:cNvSpPr>
              <p:nvPr/>
            </p:nvSpPr>
            <p:spPr bwMode="auto">
              <a:xfrm>
                <a:off x="1656000" y="3276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3276000"/>
                <a:ext cx="449063" cy="43810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1980000" y="3276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0000" y="3276000"/>
                <a:ext cx="545702" cy="438100"/>
              </a:xfrm>
              <a:prstGeom prst="rect">
                <a:avLst/>
              </a:prstGeom>
              <a:blipFill rotWithShape="1">
                <a:blip r:embed="rId9"/>
                <a:stretch>
                  <a:fillRect l="-3371" r="-3371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>
                <a:spLocks noChangeArrowheads="1"/>
              </p:cNvSpPr>
              <p:nvPr/>
            </p:nvSpPr>
            <p:spPr bwMode="auto">
              <a:xfrm>
                <a:off x="1332000" y="3924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2000" y="3924000"/>
                <a:ext cx="545702" cy="43810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>
                <a:spLocks noChangeArrowheads="1"/>
              </p:cNvSpPr>
              <p:nvPr/>
            </p:nvSpPr>
            <p:spPr bwMode="auto">
              <a:xfrm>
                <a:off x="1656000" y="3888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3888000"/>
                <a:ext cx="449063" cy="43810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3"/>
              <p:cNvSpPr>
                <a:spLocks noChangeArrowheads="1"/>
              </p:cNvSpPr>
              <p:nvPr/>
            </p:nvSpPr>
            <p:spPr bwMode="auto">
              <a:xfrm>
                <a:off x="1980000" y="3924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𝟐𝟑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0000" y="3924000"/>
                <a:ext cx="449063" cy="438100"/>
              </a:xfrm>
              <a:prstGeom prst="rect">
                <a:avLst/>
              </a:prstGeom>
              <a:blipFill rotWithShape="1">
                <a:blip r:embed="rId12"/>
                <a:stretch>
                  <a:fillRect l="-4110" r="-2602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1351893" y="4299942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351469" y="434576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0" y="4500000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>
                <a:spLocks noChangeArrowheads="1"/>
              </p:cNvSpPr>
              <p:nvPr/>
            </p:nvSpPr>
            <p:spPr bwMode="auto">
              <a:xfrm>
                <a:off x="558219" y="4464000"/>
                <a:ext cx="1277477" cy="314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𝟐𝟑</m:t>
                          </m:r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8219" y="4464000"/>
                <a:ext cx="1277477" cy="314623"/>
              </a:xfrm>
              <a:prstGeom prst="rect">
                <a:avLst/>
              </a:prstGeom>
              <a:blipFill rotWithShape="1">
                <a:blip r:embed="rId13"/>
                <a:stretch>
                  <a:fillRect t="-30769" b="-423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3"/>
              <p:cNvSpPr>
                <a:spLocks noChangeArrowheads="1"/>
              </p:cNvSpPr>
              <p:nvPr/>
            </p:nvSpPr>
            <p:spPr bwMode="auto">
              <a:xfrm>
                <a:off x="1763688" y="4500000"/>
                <a:ext cx="504056" cy="314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3688" y="4500000"/>
                <a:ext cx="504056" cy="314623"/>
              </a:xfrm>
              <a:prstGeom prst="rect">
                <a:avLst/>
              </a:prstGeom>
              <a:blipFill rotWithShape="1">
                <a:blip r:embed="rId14"/>
                <a:stretch>
                  <a:fillRect b="-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Přímá spojnice 34"/>
          <p:cNvCxnSpPr/>
          <p:nvPr/>
        </p:nvCxnSpPr>
        <p:spPr bwMode="auto">
          <a:xfrm>
            <a:off x="1835696" y="4787681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5496" y="4824000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"/>
              <p:cNvSpPr>
                <a:spLocks noChangeArrowheads="1"/>
              </p:cNvSpPr>
              <p:nvPr/>
            </p:nvSpPr>
            <p:spPr bwMode="auto">
              <a:xfrm>
                <a:off x="468000" y="4824000"/>
                <a:ext cx="499224" cy="314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" y="4824000"/>
                <a:ext cx="499224" cy="314623"/>
              </a:xfrm>
              <a:prstGeom prst="rect">
                <a:avLst/>
              </a:prstGeom>
              <a:blipFill rotWithShape="1">
                <a:blip r:embed="rId15"/>
                <a:stretch>
                  <a:fillRect b="-961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Přímá spojnice 38"/>
          <p:cNvCxnSpPr/>
          <p:nvPr/>
        </p:nvCxnSpPr>
        <p:spPr bwMode="auto">
          <a:xfrm>
            <a:off x="557381" y="511200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3779912" y="1995686"/>
            <a:ext cx="5544616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Pokud je v rovnici zlomek, vynásobíme celou rovnici (nejmenším) společným jmenovatelem.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Rectangle 3"/>
              <p:cNvSpPr>
                <a:spLocks noChangeArrowheads="1"/>
              </p:cNvSpPr>
              <p:nvPr/>
            </p:nvSpPr>
            <p:spPr bwMode="auto">
              <a:xfrm>
                <a:off x="828000" y="3276000"/>
                <a:ext cx="931484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8000" y="3276000"/>
                <a:ext cx="931484" cy="438100"/>
              </a:xfrm>
              <a:prstGeom prst="rect">
                <a:avLst/>
              </a:prstGeom>
              <a:blipFill rotWithShape="1">
                <a:blip r:embed="rId16"/>
                <a:stretch>
                  <a:fillRect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1" name="Rectangle 3"/>
              <p:cNvSpPr>
                <a:spLocks noChangeArrowheads="1"/>
              </p:cNvSpPr>
              <p:nvPr/>
            </p:nvSpPr>
            <p:spPr bwMode="auto">
              <a:xfrm>
                <a:off x="1656000" y="3600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3600000"/>
                <a:ext cx="449063" cy="438100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Rectangle 3"/>
              <p:cNvSpPr>
                <a:spLocks noChangeArrowheads="1"/>
              </p:cNvSpPr>
              <p:nvPr/>
            </p:nvSpPr>
            <p:spPr bwMode="auto">
              <a:xfrm>
                <a:off x="2019002" y="3600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19002" y="3600000"/>
                <a:ext cx="545702" cy="438100"/>
              </a:xfrm>
              <a:prstGeom prst="rect">
                <a:avLst/>
              </a:prstGeom>
              <a:blipFill rotWithShape="1">
                <a:blip r:embed="rId18"/>
                <a:stretch>
                  <a:fillRect l="-2222" r="-3333"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Rectangle 3"/>
              <p:cNvSpPr>
                <a:spLocks noChangeArrowheads="1"/>
              </p:cNvSpPr>
              <p:nvPr/>
            </p:nvSpPr>
            <p:spPr bwMode="auto">
              <a:xfrm>
                <a:off x="1160884" y="3600000"/>
                <a:ext cx="59381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60884" y="3600000"/>
                <a:ext cx="593812" cy="438100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3779912" y="2458523"/>
            <a:ext cx="5544616" cy="45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Řešíme podle předchozího návodu.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3779912" y="2834353"/>
            <a:ext cx="5544616" cy="45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3995936" y="3435846"/>
            <a:ext cx="522007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* vynásobit celou rovnici znamená vynásobit každý člen rovnice na obou jejích stranách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Obdélník 39"/>
          <p:cNvSpPr/>
          <p:nvPr/>
        </p:nvSpPr>
        <p:spPr>
          <a:xfrm>
            <a:off x="2336679" y="2736000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∙</a:t>
            </a:r>
            <a:endParaRPr 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3"/>
              <p:cNvSpPr>
                <a:spLocks noChangeArrowheads="1"/>
              </p:cNvSpPr>
              <p:nvPr/>
            </p:nvSpPr>
            <p:spPr bwMode="auto">
              <a:xfrm>
                <a:off x="2520000" y="2736000"/>
                <a:ext cx="4387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dirty="0" smtClean="0">
                        <a:latin typeface="Cambria Math"/>
                        <a:cs typeface="Arial" pitchFamily="34" charset="0"/>
                      </a:rPr>
                      <m:t>𝟒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2736000"/>
                <a:ext cx="438743" cy="438100"/>
              </a:xfrm>
              <a:prstGeom prst="rect">
                <a:avLst/>
              </a:prstGeom>
              <a:blipFill rotWithShape="1">
                <a:blip r:embed="rId20"/>
                <a:stretch>
                  <a:fillRect l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 bwMode="auto">
          <a:xfrm flipV="1">
            <a:off x="635422" y="3063091"/>
            <a:ext cx="281959" cy="15673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1422890" y="2888467"/>
            <a:ext cx="281959" cy="15673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Rectangle 3"/>
              <p:cNvSpPr>
                <a:spLocks noChangeArrowheads="1"/>
              </p:cNvSpPr>
              <p:nvPr/>
            </p:nvSpPr>
            <p:spPr bwMode="auto">
              <a:xfrm>
                <a:off x="2340000" y="3600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40000" y="3600000"/>
                <a:ext cx="545702" cy="438100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3"/>
              <p:cNvSpPr>
                <a:spLocks noChangeArrowheads="1"/>
              </p:cNvSpPr>
              <p:nvPr/>
            </p:nvSpPr>
            <p:spPr bwMode="auto">
              <a:xfrm>
                <a:off x="2592000" y="3600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92000" y="3600000"/>
                <a:ext cx="545702" cy="438100"/>
              </a:xfrm>
              <a:prstGeom prst="rect">
                <a:avLst/>
              </a:prstGeom>
              <a:blipFill rotWithShape="1">
                <a:blip r:embed="rId22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Rectangle 3"/>
              <p:cNvSpPr>
                <a:spLocks noChangeArrowheads="1"/>
              </p:cNvSpPr>
              <p:nvPr/>
            </p:nvSpPr>
            <p:spPr bwMode="auto">
              <a:xfrm>
                <a:off x="2880000" y="1980000"/>
                <a:ext cx="863896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/</m:t>
                    </m:r>
                    <m:r>
                      <a:rPr lang="cs-CZ" sz="2400" b="1" i="1" smtClean="0">
                        <a:latin typeface="Cambria Math"/>
                        <a:ea typeface="Cambria Math"/>
                        <a:cs typeface="Arial" pitchFamily="34" charset="0"/>
                      </a:rPr>
                      <m:t>∙</m:t>
                    </m:r>
                    <m:r>
                      <a:rPr lang="cs-CZ" sz="2400" b="1" i="1" smtClean="0">
                        <a:latin typeface="Cambria Math"/>
                        <a:ea typeface="Cambria Math"/>
                        <a:cs typeface="Arial" pitchFamily="34" charset="0"/>
                      </a:rPr>
                      <m:t>𝟒</m:t>
                    </m:r>
                  </m:oMath>
                </a14:m>
                <a:r>
                  <a:rPr lang="cs-CZ" sz="2400" b="1" i="1" dirty="0" smtClean="0"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400" b="1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80000" y="1980000"/>
                <a:ext cx="863896" cy="438100"/>
              </a:xfrm>
              <a:prstGeom prst="rect">
                <a:avLst/>
              </a:prstGeom>
              <a:blipFill rotWithShape="1">
                <a:blip r:embed="rId23"/>
                <a:stretch>
                  <a:fillRect l="-5634" b="-236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38387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2" grpId="0"/>
      <p:bldP spid="18" grpId="0"/>
      <p:bldP spid="20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8" grpId="0"/>
      <p:bldP spid="57" grpId="0"/>
      <p:bldP spid="64" grpId="0"/>
      <p:bldP spid="71" grpId="0"/>
      <p:bldP spid="72" grpId="0"/>
      <p:bldP spid="74" grpId="0"/>
      <p:bldP spid="77" grpId="0"/>
      <p:bldP spid="78" grpId="0"/>
      <p:bldP spid="37" grpId="0"/>
      <p:bldP spid="37" grpId="1"/>
      <p:bldP spid="40" grpId="0"/>
      <p:bldP spid="41" grpId="0"/>
      <p:bldP spid="43" grpId="0"/>
      <p:bldP spid="44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>
                <a:off x="440867" y="1980000"/>
                <a:ext cx="247494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𝟔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0867" y="1980000"/>
                <a:ext cx="2474949" cy="438100"/>
              </a:xfrm>
              <a:prstGeom prst="rect">
                <a:avLst/>
              </a:prstGeom>
              <a:blipFill rotWithShape="1">
                <a:blip r:embed="rId3"/>
                <a:stretch>
                  <a:fillRect t="-19444" b="-27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-36512" y="2744895"/>
                <a:ext cx="946217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512" y="2744895"/>
                <a:ext cx="946217" cy="438100"/>
              </a:xfrm>
              <a:prstGeom prst="rect">
                <a:avLst/>
              </a:prstGeom>
              <a:blipFill rotWithShape="1">
                <a:blip r:embed="rId4"/>
                <a:stretch>
                  <a:fillRect t="-18056" r="-5806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3"/>
              <p:cNvSpPr>
                <a:spLocks noChangeArrowheads="1"/>
              </p:cNvSpPr>
              <p:nvPr/>
            </p:nvSpPr>
            <p:spPr bwMode="auto">
              <a:xfrm>
                <a:off x="1044000" y="2780895"/>
                <a:ext cx="54772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dirty="0" smtClean="0">
                        <a:latin typeface="Cambria Math"/>
                        <a:cs typeface="Arial" pitchFamily="34" charset="0"/>
                      </a:rPr>
                      <m:t>𝟐𝟎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44000" y="2780895"/>
                <a:ext cx="547728" cy="438100"/>
              </a:xfrm>
              <a:prstGeom prst="rect">
                <a:avLst/>
              </a:prstGeom>
              <a:blipFill rotWithShape="1">
                <a:blip r:embed="rId5"/>
                <a:stretch>
                  <a:fillRect l="-2222" r="-3333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1440000" y="2775365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2775365"/>
                <a:ext cx="387239" cy="4381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3"/>
              <p:cNvSpPr>
                <a:spLocks noChangeArrowheads="1"/>
              </p:cNvSpPr>
              <p:nvPr/>
            </p:nvSpPr>
            <p:spPr bwMode="auto">
              <a:xfrm>
                <a:off x="1794344" y="2744895"/>
                <a:ext cx="557094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𝟔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4344" y="2744895"/>
                <a:ext cx="557094" cy="438100"/>
              </a:xfrm>
              <a:prstGeom prst="rect">
                <a:avLst/>
              </a:prstGeom>
              <a:blipFill rotWithShape="1">
                <a:blip r:embed="rId7"/>
                <a:stretch>
                  <a:fillRect t="-18056" r="-78261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délník 1"/>
          <p:cNvSpPr/>
          <p:nvPr/>
        </p:nvSpPr>
        <p:spPr>
          <a:xfrm>
            <a:off x="936000" y="2780895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∙</a:t>
            </a:r>
            <a:endParaRPr lang="cs-CZ" sz="2400" dirty="0"/>
          </a:p>
        </p:txBody>
      </p:sp>
      <p:sp>
        <p:nvSpPr>
          <p:cNvPr id="16" name="Obdélník 15"/>
          <p:cNvSpPr/>
          <p:nvPr/>
        </p:nvSpPr>
        <p:spPr>
          <a:xfrm>
            <a:off x="2772000" y="2780895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∙</a:t>
            </a:r>
            <a:endParaRPr 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>
                <a:spLocks noChangeArrowheads="1"/>
              </p:cNvSpPr>
              <p:nvPr/>
            </p:nvSpPr>
            <p:spPr bwMode="auto">
              <a:xfrm>
                <a:off x="-36000" y="3291830"/>
                <a:ext cx="461454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3291830"/>
                <a:ext cx="461454" cy="438100"/>
              </a:xfrm>
              <a:prstGeom prst="rect">
                <a:avLst/>
              </a:prstGeom>
              <a:blipFill rotWithShape="1">
                <a:blip r:embed="rId8"/>
                <a:stretch>
                  <a:fillRect l="-3947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>
                <a:spLocks noChangeArrowheads="1"/>
              </p:cNvSpPr>
              <p:nvPr/>
            </p:nvSpPr>
            <p:spPr bwMode="auto">
              <a:xfrm>
                <a:off x="1440000" y="329183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3291830"/>
                <a:ext cx="449063" cy="43810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1728000" y="3291830"/>
                <a:ext cx="37719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8000" y="3291830"/>
                <a:ext cx="377192" cy="438100"/>
              </a:xfrm>
              <a:prstGeom prst="rect">
                <a:avLst/>
              </a:prstGeom>
              <a:blipFill rotWithShape="1">
                <a:blip r:embed="rId10"/>
                <a:stretch>
                  <a:fillRect l="-3226" r="-161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>
                <a:off x="3312000" y="4366800"/>
                <a:ext cx="116113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/ :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𝟑𝟒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  </m:t>
                      </m:r>
                    </m:oMath>
                  </m:oMathPara>
                </a14:m>
                <a:endParaRPr lang="cs-CZ" sz="2400" b="1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2000" y="4366800"/>
                <a:ext cx="1161131" cy="438100"/>
              </a:xfrm>
              <a:prstGeom prst="rect">
                <a:avLst/>
              </a:prstGeom>
              <a:blipFill rotWithShape="1">
                <a:blip r:embed="rId11"/>
                <a:stretch>
                  <a:fillRect b="-25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>
                <a:spLocks noChangeArrowheads="1"/>
              </p:cNvSpPr>
              <p:nvPr/>
            </p:nvSpPr>
            <p:spPr bwMode="auto">
              <a:xfrm>
                <a:off x="1132639" y="4716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2639" y="4716000"/>
                <a:ext cx="545702" cy="43810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>
                <a:spLocks noChangeArrowheads="1"/>
              </p:cNvSpPr>
              <p:nvPr/>
            </p:nvSpPr>
            <p:spPr bwMode="auto">
              <a:xfrm>
                <a:off x="1440000" y="4716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4716000"/>
                <a:ext cx="449063" cy="43810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3"/>
              <p:cNvSpPr>
                <a:spLocks noChangeArrowheads="1"/>
              </p:cNvSpPr>
              <p:nvPr/>
            </p:nvSpPr>
            <p:spPr bwMode="auto">
              <a:xfrm>
                <a:off x="1709714" y="4716000"/>
                <a:ext cx="777007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09714" y="4716000"/>
                <a:ext cx="777007" cy="438100"/>
              </a:xfrm>
              <a:prstGeom prst="rect">
                <a:avLst/>
              </a:prstGeom>
              <a:blipFill rotWithShape="1">
                <a:blip r:embed="rId14"/>
                <a:stretch>
                  <a:fillRect l="-1563" b="-281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1177251" y="507600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177251" y="511200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915824" y="2340000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>
                <a:spLocks noChangeArrowheads="1"/>
              </p:cNvSpPr>
              <p:nvPr/>
            </p:nvSpPr>
            <p:spPr bwMode="auto">
              <a:xfrm>
                <a:off x="5389510" y="2304000"/>
                <a:ext cx="1979343" cy="314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000" b="1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∙</m:t>
                          </m:r>
                          <m:r>
                            <a:rPr lang="cs-CZ" sz="2000" b="1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𝟏</m:t>
                          </m:r>
                          <m:r>
                            <a:rPr lang="cs-CZ" sz="2000" b="1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,</m:t>
                          </m:r>
                          <m:r>
                            <a:rPr lang="cs-CZ" sz="2000" b="1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𝟓</m:t>
                          </m:r>
                          <m:r>
                            <a:rPr lang="cs-CZ" sz="2000" b="1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89510" y="2304000"/>
                <a:ext cx="1979343" cy="314623"/>
              </a:xfrm>
              <a:prstGeom prst="rect">
                <a:avLst/>
              </a:prstGeom>
              <a:blipFill rotWithShape="1">
                <a:blip r:embed="rId15"/>
                <a:stretch>
                  <a:fillRect t="-30769" b="-423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3"/>
              <p:cNvSpPr>
                <a:spLocks noChangeArrowheads="1"/>
              </p:cNvSpPr>
              <p:nvPr/>
            </p:nvSpPr>
            <p:spPr bwMode="auto">
              <a:xfrm>
                <a:off x="6948264" y="2340000"/>
                <a:ext cx="504056" cy="314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48264" y="2340000"/>
                <a:ext cx="504056" cy="314623"/>
              </a:xfrm>
              <a:prstGeom prst="rect">
                <a:avLst/>
              </a:prstGeom>
              <a:blipFill rotWithShape="1">
                <a:blip r:embed="rId16"/>
                <a:stretch>
                  <a:fillRect r="-3659" b="-98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Přímá spojnice 34"/>
          <p:cNvCxnSpPr/>
          <p:nvPr/>
        </p:nvCxnSpPr>
        <p:spPr bwMode="auto">
          <a:xfrm>
            <a:off x="7020292" y="262800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4903246" y="3240000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3"/>
              <p:cNvSpPr>
                <a:spLocks noChangeArrowheads="1"/>
              </p:cNvSpPr>
              <p:nvPr/>
            </p:nvSpPr>
            <p:spPr bwMode="auto">
              <a:xfrm>
                <a:off x="5376932" y="3204000"/>
                <a:ext cx="1715348" cy="314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𝟔</m:t>
                          </m:r>
                          <m:r>
                            <a:rPr lang="cs-CZ" sz="2000" b="1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∙</m:t>
                          </m:r>
                          <m:r>
                            <a:rPr lang="cs-CZ" sz="2000" b="1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𝟏</m:t>
                          </m:r>
                          <m:r>
                            <a:rPr lang="cs-CZ" sz="2000" b="1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,</m:t>
                          </m:r>
                          <m:r>
                            <a:rPr lang="cs-CZ" sz="2000" b="1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76932" y="3204000"/>
                <a:ext cx="1715348" cy="314623"/>
              </a:xfrm>
              <a:prstGeom prst="rect">
                <a:avLst/>
              </a:prstGeom>
              <a:blipFill rotWithShape="1">
                <a:blip r:embed="rId17"/>
                <a:stretch>
                  <a:fillRect t="-33333" b="-4509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"/>
              <p:cNvSpPr>
                <a:spLocks noChangeArrowheads="1"/>
              </p:cNvSpPr>
              <p:nvPr/>
            </p:nvSpPr>
            <p:spPr bwMode="auto">
              <a:xfrm>
                <a:off x="7020000" y="3204000"/>
                <a:ext cx="504056" cy="314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0000" y="3204000"/>
                <a:ext cx="504056" cy="314623"/>
              </a:xfrm>
              <a:prstGeom prst="rect">
                <a:avLst/>
              </a:prstGeom>
              <a:blipFill rotWithShape="1">
                <a:blip r:embed="rId18"/>
                <a:stretch>
                  <a:fillRect r="-3659" b="-98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Přímá spojnice 38"/>
          <p:cNvCxnSpPr/>
          <p:nvPr/>
        </p:nvCxnSpPr>
        <p:spPr bwMode="auto">
          <a:xfrm>
            <a:off x="7092000" y="349200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Obdélník 57"/>
          <p:cNvSpPr/>
          <p:nvPr/>
        </p:nvSpPr>
        <p:spPr>
          <a:xfrm>
            <a:off x="180000" y="3291830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∙</a:t>
            </a:r>
            <a:endParaRPr 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Rectangle 3"/>
              <p:cNvSpPr>
                <a:spLocks noChangeArrowheads="1"/>
              </p:cNvSpPr>
              <p:nvPr/>
            </p:nvSpPr>
            <p:spPr bwMode="auto">
              <a:xfrm>
                <a:off x="288000" y="3291830"/>
                <a:ext cx="134561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𝟕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8000" y="3291830"/>
                <a:ext cx="1345619" cy="438100"/>
              </a:xfrm>
              <a:prstGeom prst="rect">
                <a:avLst/>
              </a:prstGeom>
              <a:blipFill rotWithShape="1">
                <a:blip r:embed="rId19"/>
                <a:stretch>
                  <a:fillRect l="-3620" r="-3620" b="-236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Obdélník 67"/>
          <p:cNvSpPr/>
          <p:nvPr/>
        </p:nvSpPr>
        <p:spPr>
          <a:xfrm>
            <a:off x="1944000" y="3291830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∙</a:t>
            </a:r>
            <a:endParaRPr 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9" name="Rectangle 3"/>
              <p:cNvSpPr>
                <a:spLocks noChangeArrowheads="1"/>
              </p:cNvSpPr>
              <p:nvPr/>
            </p:nvSpPr>
            <p:spPr bwMode="auto">
              <a:xfrm>
                <a:off x="2052000" y="3291830"/>
                <a:ext cx="161246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) 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52000" y="3291830"/>
                <a:ext cx="1612469" cy="438100"/>
              </a:xfrm>
              <a:prstGeom prst="rect">
                <a:avLst/>
              </a:prstGeom>
              <a:blipFill rotWithShape="1">
                <a:blip r:embed="rId20"/>
                <a:stretch>
                  <a:fillRect l="-3409" b="-236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1" name="Rectangle 3"/>
              <p:cNvSpPr>
                <a:spLocks noChangeArrowheads="1"/>
              </p:cNvSpPr>
              <p:nvPr/>
            </p:nvSpPr>
            <p:spPr bwMode="auto">
              <a:xfrm>
                <a:off x="1440000" y="365183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3651830"/>
                <a:ext cx="449063" cy="438100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Rectangle 3"/>
              <p:cNvSpPr>
                <a:spLocks noChangeArrowheads="1"/>
              </p:cNvSpPr>
              <p:nvPr/>
            </p:nvSpPr>
            <p:spPr bwMode="auto">
              <a:xfrm>
                <a:off x="75974" y="3651830"/>
                <a:ext cx="71602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𝟏𝟎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974" y="3651830"/>
                <a:ext cx="716028" cy="438100"/>
              </a:xfrm>
              <a:prstGeom prst="rect">
                <a:avLst/>
              </a:prstGeom>
              <a:blipFill rotWithShape="1">
                <a:blip r:embed="rId22"/>
                <a:stretch>
                  <a:fillRect l="-1695" r="-339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3"/>
              <p:cNvSpPr>
                <a:spLocks noChangeArrowheads="1"/>
              </p:cNvSpPr>
              <p:nvPr/>
            </p:nvSpPr>
            <p:spPr bwMode="auto">
              <a:xfrm>
                <a:off x="2916000" y="2780895"/>
                <a:ext cx="431864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>
                          <a:latin typeface="Cambria Math"/>
                          <a:cs typeface="Arial" pitchFamily="34" charset="0"/>
                        </a:rPr>
                        <m:t>𝟐𝟎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16000" y="2780895"/>
                <a:ext cx="431864" cy="438100"/>
              </a:xfrm>
              <a:prstGeom prst="rect">
                <a:avLst/>
              </a:prstGeom>
              <a:blipFill rotWithShape="1">
                <a:blip r:embed="rId23"/>
                <a:stretch>
                  <a:fillRect l="-2817" r="-30986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Rectangle 3"/>
              <p:cNvSpPr>
                <a:spLocks noChangeArrowheads="1"/>
              </p:cNvSpPr>
              <p:nvPr/>
            </p:nvSpPr>
            <p:spPr bwMode="auto">
              <a:xfrm>
                <a:off x="3456000" y="1980000"/>
                <a:ext cx="863896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/</m:t>
                    </m:r>
                    <m:r>
                      <a:rPr lang="cs-CZ" sz="2400" b="1" i="1" smtClean="0">
                        <a:latin typeface="Cambria Math"/>
                        <a:ea typeface="Cambria Math"/>
                        <a:cs typeface="Arial" pitchFamily="34" charset="0"/>
                      </a:rPr>
                      <m:t>∙</m:t>
                    </m:r>
                    <m:r>
                      <a:rPr lang="cs-CZ" sz="2400" b="1" i="1" smtClean="0">
                        <a:latin typeface="Cambria Math"/>
                        <a:ea typeface="Cambria Math"/>
                        <a:cs typeface="Arial" pitchFamily="34" charset="0"/>
                      </a:rPr>
                      <m:t>𝟐𝟎</m:t>
                    </m:r>
                  </m:oMath>
                </a14:m>
                <a:r>
                  <a:rPr lang="cs-CZ" sz="2400" b="1" i="1" dirty="0" smtClean="0"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400" b="1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56000" y="1980000"/>
                <a:ext cx="863896" cy="438100"/>
              </a:xfrm>
              <a:prstGeom prst="rect">
                <a:avLst/>
              </a:prstGeom>
              <a:blipFill rotWithShape="1">
                <a:blip r:embed="rId24"/>
                <a:stretch>
                  <a:fillRect l="-6338" b="-236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Přímá spojnice 46"/>
          <p:cNvCxnSpPr/>
          <p:nvPr/>
        </p:nvCxnSpPr>
        <p:spPr bwMode="auto">
          <a:xfrm flipV="1">
            <a:off x="353463" y="3135100"/>
            <a:ext cx="281959" cy="15673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V="1">
            <a:off x="1104930" y="2963945"/>
            <a:ext cx="406501" cy="15305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 flipV="1">
            <a:off x="2204762" y="3116997"/>
            <a:ext cx="281959" cy="15673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2979600" y="2935201"/>
            <a:ext cx="406501" cy="15305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579644" y="2926147"/>
            <a:ext cx="32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1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1393088" y="2661391"/>
            <a:ext cx="32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5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431467" y="2926147"/>
            <a:ext cx="32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1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182850" y="2611618"/>
            <a:ext cx="32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4</a:t>
            </a:r>
            <a:endParaRPr lang="cs-CZ" sz="1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Obdélník 55"/>
              <p:cNvSpPr/>
              <p:nvPr/>
            </p:nvSpPr>
            <p:spPr>
              <a:xfrm>
                <a:off x="612000" y="365183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56" name="Obdélník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" y="3651830"/>
                <a:ext cx="498855" cy="461665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Rectangle 3"/>
              <p:cNvSpPr>
                <a:spLocks noChangeArrowheads="1"/>
              </p:cNvSpPr>
              <p:nvPr/>
            </p:nvSpPr>
            <p:spPr bwMode="auto">
              <a:xfrm>
                <a:off x="900000" y="3651830"/>
                <a:ext cx="71602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𝟑𝟓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5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0000" y="3651830"/>
                <a:ext cx="716028" cy="438100"/>
              </a:xfrm>
              <a:prstGeom prst="rect">
                <a:avLst/>
              </a:prstGeom>
              <a:blipFill rotWithShape="1">
                <a:blip r:embed="rId26"/>
                <a:stretch>
                  <a:fillRect l="-3419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Rectangle 3"/>
              <p:cNvSpPr>
                <a:spLocks noChangeArrowheads="1"/>
              </p:cNvSpPr>
              <p:nvPr/>
            </p:nvSpPr>
            <p:spPr bwMode="auto">
              <a:xfrm>
                <a:off x="1728000" y="3651830"/>
                <a:ext cx="570106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𝟏𝟔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5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8000" y="3651830"/>
                <a:ext cx="570106" cy="438100"/>
              </a:xfrm>
              <a:prstGeom prst="rect">
                <a:avLst/>
              </a:prstGeom>
              <a:blipFill rotWithShape="1">
                <a:blip r:embed="rId27"/>
                <a:stretch>
                  <a:fillRect l="-212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Obdélník 59"/>
              <p:cNvSpPr/>
              <p:nvPr/>
            </p:nvSpPr>
            <p:spPr>
              <a:xfrm>
                <a:off x="2088000" y="365183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60" name="Obdélník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000" y="3651830"/>
                <a:ext cx="498855" cy="461665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Rectangle 3"/>
              <p:cNvSpPr>
                <a:spLocks noChangeArrowheads="1"/>
              </p:cNvSpPr>
              <p:nvPr/>
            </p:nvSpPr>
            <p:spPr bwMode="auto">
              <a:xfrm>
                <a:off x="2412000" y="3651830"/>
                <a:ext cx="71602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2000" y="3651830"/>
                <a:ext cx="716028" cy="438100"/>
              </a:xfrm>
              <a:prstGeom prst="rect">
                <a:avLst/>
              </a:prstGeom>
              <a:blipFill rotWithShape="1">
                <a:blip r:embed="rId29"/>
                <a:stretch>
                  <a:fillRect l="-2564" r="-34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Rectangle 3"/>
              <p:cNvSpPr>
                <a:spLocks noChangeArrowheads="1"/>
              </p:cNvSpPr>
              <p:nvPr/>
            </p:nvSpPr>
            <p:spPr bwMode="auto">
              <a:xfrm>
                <a:off x="1440000" y="3998139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3998139"/>
                <a:ext cx="449063" cy="438100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Rectangle 3"/>
              <p:cNvSpPr>
                <a:spLocks noChangeArrowheads="1"/>
              </p:cNvSpPr>
              <p:nvPr/>
            </p:nvSpPr>
            <p:spPr bwMode="auto">
              <a:xfrm>
                <a:off x="72000" y="3998139"/>
                <a:ext cx="71602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𝟏𝟎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" y="3998139"/>
                <a:ext cx="716028" cy="438100"/>
              </a:xfrm>
              <a:prstGeom prst="rect">
                <a:avLst/>
              </a:prstGeom>
              <a:blipFill rotWithShape="1">
                <a:blip r:embed="rId31"/>
                <a:stretch>
                  <a:fillRect l="-2564" r="-34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Obdélník 64"/>
              <p:cNvSpPr/>
              <p:nvPr/>
            </p:nvSpPr>
            <p:spPr>
              <a:xfrm>
                <a:off x="612000" y="3998139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65" name="Obdélník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" y="3998139"/>
                <a:ext cx="498855" cy="461665"/>
              </a:xfrm>
              <a:prstGeom prst="rect">
                <a:avLst/>
              </a:prstGeom>
              <a:blipFill rotWithShape="1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Rectangle 3"/>
              <p:cNvSpPr>
                <a:spLocks noChangeArrowheads="1"/>
              </p:cNvSpPr>
              <p:nvPr/>
            </p:nvSpPr>
            <p:spPr bwMode="auto">
              <a:xfrm>
                <a:off x="900000" y="3998139"/>
                <a:ext cx="71602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0000" y="3998139"/>
                <a:ext cx="716028" cy="438100"/>
              </a:xfrm>
              <a:prstGeom prst="rect">
                <a:avLst/>
              </a:prstGeom>
              <a:blipFill rotWithShape="1">
                <a:blip r:embed="rId33"/>
                <a:stretch>
                  <a:fillRect l="-2564" r="-34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Rectangle 3"/>
              <p:cNvSpPr>
                <a:spLocks noChangeArrowheads="1"/>
              </p:cNvSpPr>
              <p:nvPr/>
            </p:nvSpPr>
            <p:spPr bwMode="auto">
              <a:xfrm>
                <a:off x="1728000" y="3998139"/>
                <a:ext cx="570106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𝟏𝟔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8000" y="3998139"/>
                <a:ext cx="570106" cy="438100"/>
              </a:xfrm>
              <a:prstGeom prst="rect">
                <a:avLst/>
              </a:prstGeom>
              <a:blipFill rotWithShape="1">
                <a:blip r:embed="rId34"/>
                <a:stretch>
                  <a:fillRect l="-212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Obdélník 69"/>
              <p:cNvSpPr/>
              <p:nvPr/>
            </p:nvSpPr>
            <p:spPr>
              <a:xfrm>
                <a:off x="2088000" y="3998139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70" name="Obdélník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000" y="3998139"/>
                <a:ext cx="498855" cy="461665"/>
              </a:xfrm>
              <a:prstGeom prst="rect">
                <a:avLst/>
              </a:prstGeom>
              <a:blipFill rotWithShape="1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Rectangle 3"/>
              <p:cNvSpPr>
                <a:spLocks noChangeArrowheads="1"/>
              </p:cNvSpPr>
              <p:nvPr/>
            </p:nvSpPr>
            <p:spPr bwMode="auto">
              <a:xfrm>
                <a:off x="2412000" y="3998139"/>
                <a:ext cx="71602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𝟑𝟓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2000" y="3998139"/>
                <a:ext cx="716028" cy="438100"/>
              </a:xfrm>
              <a:prstGeom prst="rect">
                <a:avLst/>
              </a:prstGeom>
              <a:blipFill rotWithShape="1">
                <a:blip r:embed="rId36"/>
                <a:stretch>
                  <a:fillRect l="-3419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Rectangle 3"/>
              <p:cNvSpPr>
                <a:spLocks noChangeArrowheads="1"/>
              </p:cNvSpPr>
              <p:nvPr/>
            </p:nvSpPr>
            <p:spPr bwMode="auto">
              <a:xfrm>
                <a:off x="1440000" y="4365898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4365898"/>
                <a:ext cx="449063" cy="438100"/>
              </a:xfrm>
              <a:prstGeom prst="rect">
                <a:avLst/>
              </a:prstGeom>
              <a:blipFill rotWithShape="1">
                <a:blip r:embed="rId3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7" name="Rectangle 3"/>
              <p:cNvSpPr>
                <a:spLocks noChangeArrowheads="1"/>
              </p:cNvSpPr>
              <p:nvPr/>
            </p:nvSpPr>
            <p:spPr bwMode="auto">
              <a:xfrm>
                <a:off x="864000" y="4365898"/>
                <a:ext cx="71602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𝟑𝟒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4000" y="4365898"/>
                <a:ext cx="716028" cy="438100"/>
              </a:xfrm>
              <a:prstGeom prst="rect">
                <a:avLst/>
              </a:prstGeom>
              <a:blipFill rotWithShape="1">
                <a:blip r:embed="rId38"/>
                <a:stretch>
                  <a:fillRect l="-2564" r="-3419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Rectangle 3"/>
              <p:cNvSpPr>
                <a:spLocks noChangeArrowheads="1"/>
              </p:cNvSpPr>
              <p:nvPr/>
            </p:nvSpPr>
            <p:spPr bwMode="auto">
              <a:xfrm>
                <a:off x="1728000" y="4365898"/>
                <a:ext cx="570106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𝟓𝟏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8000" y="4365898"/>
                <a:ext cx="570106" cy="438100"/>
              </a:xfrm>
              <a:prstGeom prst="rect">
                <a:avLst/>
              </a:prstGeom>
              <a:blipFill rotWithShape="1">
                <a:blip r:embed="rId39"/>
                <a:stretch>
                  <a:fillRect l="-3191" b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70289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500"/>
                            </p:stCondLst>
                            <p:childTnLst>
                              <p:par>
                                <p:cTn id="2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00"/>
                            </p:stCondLst>
                            <p:childTnLst>
                              <p:par>
                                <p:cTn id="2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500"/>
                            </p:stCondLst>
                            <p:childTnLst>
                              <p:par>
                                <p:cTn id="2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2" grpId="0"/>
      <p:bldP spid="16" grpId="0"/>
      <p:bldP spid="17" grpId="0"/>
      <p:bldP spid="18" grpId="0"/>
      <p:bldP spid="20" grpId="0"/>
      <p:bldP spid="22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7" grpId="0"/>
      <p:bldP spid="38" grpId="0"/>
      <p:bldP spid="58" grpId="0"/>
      <p:bldP spid="64" grpId="0"/>
      <p:bldP spid="68" grpId="0"/>
      <p:bldP spid="69" grpId="0"/>
      <p:bldP spid="71" grpId="0"/>
      <p:bldP spid="74" grpId="0"/>
      <p:bldP spid="42" grpId="0"/>
      <p:bldP spid="46" grpId="0"/>
      <p:bldP spid="14" grpId="0"/>
      <p:bldP spid="53" grpId="0"/>
      <p:bldP spid="54" grpId="0"/>
      <p:bldP spid="55" grpId="0"/>
      <p:bldP spid="56" grpId="0"/>
      <p:bldP spid="57" grpId="0"/>
      <p:bldP spid="59" grpId="0"/>
      <p:bldP spid="60" grpId="0"/>
      <p:bldP spid="61" grpId="0"/>
      <p:bldP spid="62" grpId="0"/>
      <p:bldP spid="63" grpId="0"/>
      <p:bldP spid="65" grpId="0"/>
      <p:bldP spid="66" grpId="0"/>
      <p:bldP spid="67" grpId="0"/>
      <p:bldP spid="70" grpId="0"/>
      <p:bldP spid="73" grpId="0"/>
      <p:bldP spid="75" grpId="0"/>
      <p:bldP spid="77" grpId="0"/>
      <p:bldP spid="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>
                <a:off x="440867" y="1980000"/>
                <a:ext cx="2906997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𝟗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0867" y="1980000"/>
                <a:ext cx="2906997" cy="438100"/>
              </a:xfrm>
              <a:prstGeom prst="rect">
                <a:avLst/>
              </a:prstGeom>
              <a:blipFill rotWithShape="1">
                <a:blip r:embed="rId3"/>
                <a:stretch>
                  <a:fillRect t="-20833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Rectangle 3"/>
          <p:cNvSpPr>
            <a:spLocks noChangeArrowheads="1"/>
          </p:cNvSpPr>
          <p:nvPr/>
        </p:nvSpPr>
        <p:spPr bwMode="auto">
          <a:xfrm>
            <a:off x="7907866" y="6237"/>
            <a:ext cx="1224136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–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Obdélník 71"/>
          <p:cNvSpPr/>
          <p:nvPr/>
        </p:nvSpPr>
        <p:spPr bwMode="auto">
          <a:xfrm>
            <a:off x="7919864" y="38894"/>
            <a:ext cx="1224136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2771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76" grpId="0"/>
      <p:bldP spid="72" grpId="0" animBg="1"/>
      <p:bldP spid="72" grpId="1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5101</TotalTime>
  <Words>800</Words>
  <Application>Microsoft Office PowerPoint</Application>
  <PresentationFormat>Předvádění na obrazovce (16:9)</PresentationFormat>
  <Paragraphs>282</Paragraphs>
  <Slides>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Prezentace školení zaměstnanců</vt:lpstr>
      <vt:lpstr>Lineární rovnice – 3. část</vt:lpstr>
      <vt:lpstr>Lineární rovnice</vt:lpstr>
      <vt:lpstr>Rovnice</vt:lpstr>
      <vt:lpstr>Rovnice</vt:lpstr>
      <vt:lpstr>Rovnice</vt:lpstr>
      <vt:lpstr>Rovnice</vt:lpstr>
      <vt:lpstr>Rovnice</vt:lpstr>
      <vt:lpstr>Rovnice</vt:lpstr>
      <vt:lpstr>Rovnice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638</cp:revision>
  <dcterms:created xsi:type="dcterms:W3CDTF">2012-01-02T08:14:14Z</dcterms:created>
  <dcterms:modified xsi:type="dcterms:W3CDTF">2013-05-01T16:11:01Z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