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56" r:id="rId2"/>
    <p:sldId id="363" r:id="rId3"/>
    <p:sldId id="364" r:id="rId4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CCFF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8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Lineární rovnice – </a:t>
            </a:r>
            <a:r>
              <a:rPr lang="cs-CZ" dirty="0" smtClean="0"/>
              <a:t>2. </a:t>
            </a:r>
            <a:r>
              <a:rPr lang="cs-CZ" dirty="0" smtClean="0"/>
              <a:t>část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67544" y="2160000"/>
            <a:ext cx="19077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– 5  = 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2628000"/>
            <a:ext cx="1601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– 5 + 5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12000" y="2628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44000" y="3564000"/>
            <a:ext cx="54128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80000" y="3564000"/>
            <a:ext cx="521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12000" y="3564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00000" y="2628000"/>
            <a:ext cx="91271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 + 5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0" y="4185938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45546" y="4185938"/>
            <a:ext cx="161081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∙ 3 – 5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2123728" y="4185938"/>
            <a:ext cx="45635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4725938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76000" y="4725938"/>
            <a:ext cx="45635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328000" y="1989794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+ 3 = x – 9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716000" y="2349794"/>
            <a:ext cx="17198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+ 3 – 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300000" y="2349794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660000" y="2709794"/>
            <a:ext cx="164118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 – 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5868001" y="2709794"/>
            <a:ext cx="64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300000" y="2709794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660000" y="2349794"/>
            <a:ext cx="184881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 – 9 – 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4680000" y="432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184000" y="4320000"/>
            <a:ext cx="21963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 ∙ (– 4 ) + 3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211835" y="4320000"/>
            <a:ext cx="96056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13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680000" y="468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5220000" y="3069794"/>
            <a:ext cx="1385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– 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6588000" y="3069794"/>
            <a:ext cx="205508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 – 12 – x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6300000" y="3069794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6552000" y="3780000"/>
            <a:ext cx="9632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4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5940000" y="3780000"/>
            <a:ext cx="46017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6300000" y="378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5220000" y="4680000"/>
            <a:ext cx="239382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4  – 9 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6732240" y="4680000"/>
            <a:ext cx="96056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13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1080000" y="396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1080000" y="3924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2155244" y="4545938"/>
            <a:ext cx="3282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0535" y="5085938"/>
            <a:ext cx="3282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272376" y="4716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6732240" y="5040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012160" y="4155926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6012160" y="4191926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1979616" y="3096000"/>
            <a:ext cx="54128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908740" y="3096000"/>
            <a:ext cx="72835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1547616" y="3096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2485289" y="3096000"/>
            <a:ext cx="64655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/ :3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6660143" y="3429794"/>
            <a:ext cx="82044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3"/>
          <p:cNvSpPr>
            <a:spLocks noChangeArrowheads="1"/>
          </p:cNvSpPr>
          <p:nvPr/>
        </p:nvSpPr>
        <p:spPr bwMode="auto">
          <a:xfrm>
            <a:off x="5868144" y="3429794"/>
            <a:ext cx="64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6300143" y="3429794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7920000" y="3429794"/>
            <a:ext cx="64655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/ :3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4518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  <p:bldP spid="9" grpId="0"/>
      <p:bldP spid="10" grpId="0"/>
      <p:bldP spid="11" grpId="0"/>
      <p:bldP spid="12" grpId="0"/>
      <p:bldP spid="13" grpId="0"/>
      <p:bldP spid="18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54" grpId="0"/>
      <p:bldP spid="55" grpId="0"/>
      <p:bldP spid="56" grpId="0"/>
      <p:bldP spid="59" grpId="0"/>
      <p:bldP spid="60" grpId="0"/>
      <p:bldP spid="61" grpId="0"/>
      <p:bldP spid="62" grpId="0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4427984" y="1517305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792000" y="2088000"/>
            <a:ext cx="237626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 – 5  = 5 + 2x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-33609" y="1555596"/>
            <a:ext cx="449999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Řešení pomocí ekvivalentních úprav: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3960000" y="2088000"/>
            <a:ext cx="1008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+ 5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179512" y="2520000"/>
            <a:ext cx="172819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 – 5  + 5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1800000" y="2520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052000" y="2520000"/>
            <a:ext cx="237626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 + 2x + 5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1332000" y="2952000"/>
            <a:ext cx="68356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3"/>
          <p:cNvSpPr>
            <a:spLocks noChangeArrowheads="1"/>
          </p:cNvSpPr>
          <p:nvPr/>
        </p:nvSpPr>
        <p:spPr bwMode="auto">
          <a:xfrm>
            <a:off x="1800000" y="2952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052000" y="2952000"/>
            <a:ext cx="12961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+ 10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3960000" y="2952000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– 2x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648000" y="3384000"/>
            <a:ext cx="130706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 – 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800000" y="3384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2052000" y="3384000"/>
            <a:ext cx="20162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+ 10 – 2x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3"/>
          <p:cNvSpPr>
            <a:spLocks noChangeArrowheads="1"/>
          </p:cNvSpPr>
          <p:nvPr/>
        </p:nvSpPr>
        <p:spPr bwMode="auto">
          <a:xfrm>
            <a:off x="1296000" y="3816000"/>
            <a:ext cx="71482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1800000" y="3816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2088000" y="3816000"/>
            <a:ext cx="65483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3960000" y="3816000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5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828000" y="4248000"/>
            <a:ext cx="115648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 : 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1800000" y="4248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2052000" y="4248000"/>
            <a:ext cx="118887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10 : 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1440000" y="4680000"/>
            <a:ext cx="48345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1800000" y="4680000"/>
            <a:ext cx="39604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2160000" y="4680000"/>
            <a:ext cx="59369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20000" y="5040000"/>
            <a:ext cx="22906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720000" y="5076000"/>
            <a:ext cx="22906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903943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 – 5  = 5 + 2x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4644008" y="1491630"/>
            <a:ext cx="244827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řešení: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3600000" y="1851670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Převedeme na jednu stranu rovnice výrazy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s proměnnou a na druhou absolutní členy (čísla).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3600000" y="2427734"/>
            <a:ext cx="5616624" cy="85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i="1" dirty="0" smtClean="0">
                <a:latin typeface="Arial" pitchFamily="34" charset="0"/>
                <a:cs typeface="Arial" pitchFamily="34" charset="0"/>
              </a:rPr>
              <a:t>To v praxi provádíme tak, že to čeho se chceme „zbavit“, převedeme na druhou stranu rovnice </a:t>
            </a:r>
            <a:br>
              <a:rPr lang="cs-CZ" b="1" i="1" dirty="0" smtClean="0">
                <a:latin typeface="Arial" pitchFamily="34" charset="0"/>
                <a:cs typeface="Arial" pitchFamily="34" charset="0"/>
              </a:rPr>
            </a:br>
            <a:r>
              <a:rPr lang="cs-CZ" b="1" i="1" dirty="0" smtClean="0">
                <a:latin typeface="Arial" pitchFamily="34" charset="0"/>
                <a:cs typeface="Arial" pitchFamily="34" charset="0"/>
              </a:rPr>
              <a:t>s opačným znaménkem.</a:t>
            </a:r>
            <a:endParaRPr lang="cs-CZ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520" y="2520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8000" y="2520000"/>
            <a:ext cx="40964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59632" y="2520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62472" y="2520000"/>
            <a:ext cx="402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098112" y="2520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4" name="Obdélník 13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5" name="Obdélník 14"/>
          <p:cNvSpPr/>
          <p:nvPr/>
        </p:nvSpPr>
        <p:spPr>
          <a:xfrm>
            <a:off x="2509823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1849790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56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24000" y="306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512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3600000" y="3219822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Sečteme všechny proměnné na jedné straně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čísla na druhé straně rovnice.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176598" y="3060000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5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563996" y="3795886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Pokud je to nutné, vydělíme obě strany rovnice číslem udávající počet proměnných.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90102" y="360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224000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582828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600000" y="4371127"/>
            <a:ext cx="5688632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6000" y="40381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755576" y="4083918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∙ 2 – 5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835696" y="4277645"/>
            <a:ext cx="425049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83569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+ 2 ∙ 2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823118" y="4618655"/>
            <a:ext cx="425049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1823118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3902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0.0493 0.04012 C 0.05972 0.04907 0.07552 0.05401 0.09184 0.05401 C 0.11059 0.05401 0.12517 0.04907 0.13542 0.04012 L 0.18628 2.59259E-6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26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7 2.09877E-6 L 0.07309 -0.06759 C 0.08073 -0.08272 0.09201 -0.09013 0.10382 -0.09013 C 0.11719 -0.09013 0.12778 -0.08272 0.13541 -0.06759 L 0.1717 2.09877E-6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45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03 -2.46914E-7 L -0.09861 -0.0392 C -0.09097 -0.04784 -0.07969 -0.05247 -0.06788 -0.05247 C -0.05469 -0.05247 -0.04392 -0.04784 -0.03629 -0.0392 L 8.33333E-7 -2.46914E-7 " pathEditMode="relative" rAng="0" ptsTypes="FffFF">
                                      <p:cBhvr>
                                        <p:cTn id="55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262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58 -0.00525 L -0.1026 0.05617 C -0.09479 0.06975 -0.08316 0.07747 -0.07083 0.07747 C -0.05694 0.07747 -0.04566 0.06975 -0.03784 0.05617 L -2.22222E-6 -0.00525 " pathEditMode="relative" rAng="0" ptsTypes="FffFF">
                                      <p:cBhvr>
                                        <p:cTn id="57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413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  <p:bldP spid="58" grpId="0"/>
      <p:bldP spid="64" grpId="0"/>
      <p:bldP spid="8" grpId="0"/>
      <p:bldP spid="9" grpId="0"/>
      <p:bldP spid="9" grpId="1"/>
      <p:bldP spid="10" grpId="0"/>
      <p:bldP spid="11" grpId="0"/>
      <p:bldP spid="12" grpId="0"/>
      <p:bldP spid="12" grpId="1"/>
      <p:bldP spid="2" grpId="0"/>
      <p:bldP spid="2" grpId="1"/>
      <p:bldP spid="2" grpId="2"/>
      <p:bldP spid="14" grpId="0"/>
      <p:bldP spid="15" grpId="0"/>
      <p:bldP spid="16" grpId="0"/>
      <p:bldP spid="16" grpId="1"/>
      <p:bldP spid="16" grpId="2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– 3  = 15 – 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7504" y="2520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27584" y="2520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59632" y="2520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62472" y="2520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267744" y="2520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40000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1979712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56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24000" y="306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512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060000"/>
            <a:ext cx="88323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6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90102" y="360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224000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582828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6000" y="40381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755576" y="4083918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∙ 3 – 3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835696" y="4277645"/>
            <a:ext cx="425049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83569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– 2 ∙ 3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914703" y="4618655"/>
            <a:ext cx="425049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1914703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167202" y="1923678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+ 1  = 5x – 7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023186" y="2463678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743266" y="2463678"/>
            <a:ext cx="63887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6175314" y="2463678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6478154" y="2463678"/>
            <a:ext cx="6332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7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7164288" y="2463678"/>
            <a:ext cx="36004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5472000" y="246367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endParaRPr lang="cs-CZ" sz="2400" dirty="0"/>
          </a:p>
        </p:txBody>
      </p:sp>
      <p:sp>
        <p:nvSpPr>
          <p:cNvPr id="47" name="Obdélník 46"/>
          <p:cNvSpPr/>
          <p:nvPr/>
        </p:nvSpPr>
        <p:spPr>
          <a:xfrm>
            <a:off x="6944102" y="2463678"/>
            <a:ext cx="311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5424864" y="3003678"/>
            <a:ext cx="79252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6139682" y="3003678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6427682" y="3003678"/>
            <a:ext cx="8277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8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7731362" y="3003678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(–2)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5705784" y="3543678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6139682" y="3543678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6498510" y="3543678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5671682" y="3981778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671258" y="402759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4963756" y="4226235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5437442" y="4226235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∙ 4 + 1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3"/>
          <p:cNvSpPr>
            <a:spLocks noChangeArrowheads="1"/>
          </p:cNvSpPr>
          <p:nvPr/>
        </p:nvSpPr>
        <p:spPr bwMode="auto">
          <a:xfrm>
            <a:off x="6660232" y="4221323"/>
            <a:ext cx="592930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6660232" y="4493038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4951178" y="4567245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5424865" y="4567245"/>
            <a:ext cx="1416694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∙ 4 – 7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6660232" y="4562333"/>
            <a:ext cx="63208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6660232" y="4834048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547959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"/>
                            </p:stCondLst>
                            <p:childTnLst>
                              <p:par>
                                <p:cTn id="2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9" grpId="0"/>
      <p:bldP spid="60" grpId="0"/>
      <p:bldP spid="61" grpId="0"/>
      <p:bldP spid="63" grpId="0"/>
      <p:bldP spid="65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4y – 5  = y – 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7884368" y="4705400"/>
            <a:ext cx="113348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= 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994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6z + 1  = 2z –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7452320" y="4705400"/>
            <a:ext cx="156553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= – 1,5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1476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8083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2t + 3,5  = 2t + 5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7164288" y="4705400"/>
            <a:ext cx="185356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 = </a:t>
            </a:r>
            <a:r>
              <a:rPr lang="cs-CZ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0,375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3227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 – 2u  = u + 1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Rectangle 3"/>
              <p:cNvSpPr>
                <a:spLocks noChangeArrowheads="1"/>
              </p:cNvSpPr>
              <p:nvPr/>
            </p:nvSpPr>
            <p:spPr bwMode="auto">
              <a:xfrm>
                <a:off x="7740352" y="4587974"/>
                <a:ext cx="113348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𝟒</m:t>
                        </m:r>
                      </m:num>
                      <m:den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den>
                    </m:f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40352" y="4587974"/>
                <a:ext cx="1133488" cy="438100"/>
              </a:xfrm>
              <a:prstGeom prst="rect">
                <a:avLst/>
              </a:prstGeom>
              <a:blipFill rotWithShape="1">
                <a:blip r:embed="rId3"/>
                <a:stretch>
                  <a:fillRect l="-8602" t="-14085" b="-352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253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36724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0,5 – 2v  = – 1,5v – 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7740352" y="4587974"/>
            <a:ext cx="113348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 = 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99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78013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Lineární rovnice s jednou neznámou</a:t>
            </a: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5749927" y="1463205"/>
            <a:ext cx="3380499" cy="108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Neznámé v rovnici  většinou označujeme malými písmeny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od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konce abecedy.</a:t>
            </a:r>
          </a:p>
        </p:txBody>
      </p:sp>
      <p:sp>
        <p:nvSpPr>
          <p:cNvPr id="22" name="AutoShape 17"/>
          <p:cNvSpPr>
            <a:spLocks/>
          </p:cNvSpPr>
          <p:nvPr/>
        </p:nvSpPr>
        <p:spPr bwMode="auto">
          <a:xfrm rot="16200000" flipH="1" flipV="1">
            <a:off x="1802560" y="1856558"/>
            <a:ext cx="210289" cy="1584176"/>
          </a:xfrm>
          <a:prstGeom prst="rightBrace">
            <a:avLst>
              <a:gd name="adj1" fmla="val 73913"/>
              <a:gd name="adj2" fmla="val 52204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>
              <a:solidFill>
                <a:schemeClr val="tx2"/>
              </a:solidFill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467544" y="2715766"/>
            <a:ext cx="3069694" cy="33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levá strana </a:t>
            </a:r>
            <a:r>
              <a:rPr lang="cs-CZ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rovnice</a:t>
            </a:r>
            <a:endParaRPr lang="cs-CZ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19"/>
          <p:cNvSpPr>
            <a:spLocks/>
          </p:cNvSpPr>
          <p:nvPr/>
        </p:nvSpPr>
        <p:spPr bwMode="auto">
          <a:xfrm rot="16200000" flipH="1" flipV="1">
            <a:off x="3956398" y="2065164"/>
            <a:ext cx="224107" cy="1153147"/>
          </a:xfrm>
          <a:prstGeom prst="rightBrace">
            <a:avLst>
              <a:gd name="adj1" fmla="val 49635"/>
              <a:gd name="adj2" fmla="val 52204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2987824" y="2715766"/>
            <a:ext cx="3528392" cy="31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pravá strana </a:t>
            </a:r>
            <a:r>
              <a:rPr lang="cs-CZ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rovnice</a:t>
            </a:r>
            <a:endParaRPr lang="cs-CZ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1"/>
              <p:cNvSpPr>
                <a:spLocks noChangeArrowheads="1"/>
              </p:cNvSpPr>
              <p:nvPr/>
            </p:nvSpPr>
            <p:spPr bwMode="auto">
              <a:xfrm>
                <a:off x="1475656" y="3113216"/>
                <a:ext cx="3276365" cy="6397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𝑳</m:t>
                      </m:r>
                      <m:d>
                        <m:dPr>
                          <m:ctrlPr>
                            <a:rPr lang="cs-CZ" sz="3600" b="1" i="1" smtClean="0">
                              <a:solidFill>
                                <a:schemeClr val="tx2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3600" b="1" i="1" smtClean="0">
                              <a:solidFill>
                                <a:schemeClr val="tx2"/>
                              </a:solidFill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e>
                      </m:d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36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7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3113216"/>
                <a:ext cx="3276365" cy="6397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-9986" y="3867894"/>
            <a:ext cx="9153986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Řešit rovnici znamená najít takové číslo, aby po dosazení tohoto čísla za neznámou se rovnice změnila na rovnost.</a:t>
            </a: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0" y="4503738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Každé takové číslo se nazývá </a:t>
            </a:r>
            <a:r>
              <a:rPr lang="cs-CZ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kořen rovnice</a:t>
            </a:r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nebo </a:t>
            </a:r>
            <a:r>
              <a:rPr lang="cs-CZ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řešení rovnice</a:t>
            </a:r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043608" y="1937160"/>
                <a:ext cx="39604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</a:rPr>
                        <m:t>𝟐</m:t>
                      </m:r>
                      <m:r>
                        <a:rPr lang="cs-CZ" sz="4000" b="1" i="1" smtClean="0">
                          <a:latin typeface="Cambria Math"/>
                        </a:rPr>
                        <m:t>𝒙</m:t>
                      </m:r>
                      <m:r>
                        <a:rPr lang="cs-CZ" sz="4000" b="1" i="1" smtClean="0">
                          <a:latin typeface="Cambria Math"/>
                        </a:rPr>
                        <m:t> −</m:t>
                      </m:r>
                      <m:r>
                        <a:rPr lang="cs-CZ" sz="4000" b="1" i="1" smtClean="0">
                          <a:latin typeface="Cambria Math"/>
                        </a:rPr>
                        <m:t>𝟑</m:t>
                      </m:r>
                      <m:r>
                        <a:rPr lang="cs-CZ" sz="4000" b="1" i="1" smtClean="0">
                          <a:latin typeface="Cambria Math"/>
                        </a:rPr>
                        <m:t>=</m:t>
                      </m:r>
                      <m:r>
                        <a:rPr lang="cs-CZ" sz="4000" b="1" i="1" smtClean="0">
                          <a:latin typeface="Cambria Math"/>
                        </a:rPr>
                        <m:t>𝟒</m:t>
                      </m:r>
                      <m:r>
                        <a:rPr lang="cs-CZ" sz="4000" b="1" i="1" smtClean="0"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latin typeface="Cambria Math"/>
                        </a:rPr>
                        <m:t>𝒙</m:t>
                      </m:r>
                      <m:r>
                        <a:rPr lang="cs-CZ" sz="40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937160"/>
                <a:ext cx="3960440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5786718" y="2572993"/>
            <a:ext cx="3380499" cy="108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správnosti řešení se přesvědčíme </a:t>
            </a:r>
            <a:r>
              <a:rPr lang="cs-CZ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zkouškou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6469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 animBg="1"/>
      <p:bldP spid="24" grpId="0"/>
      <p:bldP spid="25" grpId="0" animBg="1"/>
      <p:bldP spid="26" grpId="0"/>
      <p:bldP spid="27" grpId="0"/>
      <p:bldP spid="28" grpId="0"/>
      <p:bldP spid="29" grpId="0"/>
      <p:bldP spid="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Ekvivalentní úpravy rovnic</a:t>
            </a:r>
            <a:endParaRPr lang="cs-CZ" sz="3600" dirty="0"/>
          </a:p>
        </p:txBody>
      </p:sp>
      <p:pic>
        <p:nvPicPr>
          <p:cNvPr id="1027" name="Picture 3" descr="C:\Users\meznik.2ZSBEROUN\AppData\Local\Microsoft\Windows\Temporary Internet Files\Content.IE5\F1IU5K9V\MP90040926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40110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>
            <a:spLocks noChangeAspect="1"/>
          </p:cNvSpPr>
          <p:nvPr/>
        </p:nvSpPr>
        <p:spPr bwMode="auto">
          <a:xfrm>
            <a:off x="5979199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>
            <a:spLocks noChangeAspect="1"/>
          </p:cNvSpPr>
          <p:nvPr/>
        </p:nvSpPr>
        <p:spPr bwMode="auto">
          <a:xfrm>
            <a:off x="5760000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>
            <a:spLocks noChangeAspect="1"/>
          </p:cNvSpPr>
          <p:nvPr/>
        </p:nvSpPr>
        <p:spPr bwMode="auto">
          <a:xfrm>
            <a:off x="8100392" y="367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>
            <a:spLocks noChangeAspect="1"/>
          </p:cNvSpPr>
          <p:nvPr/>
        </p:nvSpPr>
        <p:spPr bwMode="auto">
          <a:xfrm>
            <a:off x="8244000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>
            <a:spLocks noChangeAspect="1"/>
          </p:cNvSpPr>
          <p:nvPr/>
        </p:nvSpPr>
        <p:spPr bwMode="auto">
          <a:xfrm>
            <a:off x="7992000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>
            <a:spLocks noChangeAspect="1"/>
          </p:cNvSpPr>
          <p:nvPr/>
        </p:nvSpPr>
        <p:spPr bwMode="auto">
          <a:xfrm>
            <a:off x="8352000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>
            <a:spLocks noChangeAspect="1"/>
          </p:cNvSpPr>
          <p:nvPr/>
        </p:nvSpPr>
        <p:spPr bwMode="auto">
          <a:xfrm>
            <a:off x="8100392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>
            <a:spLocks noChangeAspect="1"/>
          </p:cNvSpPr>
          <p:nvPr/>
        </p:nvSpPr>
        <p:spPr bwMode="auto">
          <a:xfrm>
            <a:off x="7848232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163630" y="3834000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80000" y="1800000"/>
            <a:ext cx="140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+ 2</a:t>
            </a:r>
            <a:endParaRPr lang="cs-CZ" sz="24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448000" y="180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6</a:t>
            </a:r>
            <a:endParaRPr lang="cs-CZ" sz="24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800000" y="180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292080" y="3780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1294" y="2520000"/>
            <a:ext cx="101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+ 2</a:t>
            </a:r>
            <a:endParaRPr lang="cs-CZ" sz="24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448000" y="252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6</a:t>
            </a:r>
            <a:endParaRPr lang="cs-CZ" sz="24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800000" y="252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700000" y="2520000"/>
            <a:ext cx="580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756000" y="2520000"/>
            <a:ext cx="59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936000" y="3240000"/>
            <a:ext cx="41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</a:t>
            </a:r>
            <a:endParaRPr lang="cs-CZ" sz="24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800000" y="324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448000" y="324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4</a:t>
            </a:r>
            <a:endParaRPr lang="cs-CZ" sz="2400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756000" y="3822876"/>
            <a:ext cx="2591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087001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2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3" grpId="0" animBg="1"/>
      <p:bldP spid="30" grpId="0" animBg="1"/>
      <p:bldP spid="31" grpId="0" animBg="1"/>
      <p:bldP spid="32" grpId="0" animBg="1"/>
      <p:bldP spid="4" grpId="0" animBg="1"/>
      <p:bldP spid="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Ekvivalentní úpravy rovnic</a:t>
            </a:r>
            <a:endParaRPr lang="cs-CZ" sz="3600" dirty="0"/>
          </a:p>
        </p:txBody>
      </p:sp>
      <p:pic>
        <p:nvPicPr>
          <p:cNvPr id="1027" name="Picture 3" descr="C:\Users\meznik.2ZSBEROUN\AppData\Local\Microsoft\Windows\Temporary Internet Files\Content.IE5\F1IU5K9V\MP90040926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40110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bdélník 17"/>
          <p:cNvSpPr>
            <a:spLocks noChangeAspect="1"/>
          </p:cNvSpPr>
          <p:nvPr/>
        </p:nvSpPr>
        <p:spPr bwMode="auto">
          <a:xfrm>
            <a:off x="8100392" y="367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>
            <a:spLocks noChangeAspect="1"/>
          </p:cNvSpPr>
          <p:nvPr/>
        </p:nvSpPr>
        <p:spPr bwMode="auto">
          <a:xfrm>
            <a:off x="8244000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>
            <a:spLocks noChangeAspect="1"/>
          </p:cNvSpPr>
          <p:nvPr/>
        </p:nvSpPr>
        <p:spPr bwMode="auto">
          <a:xfrm>
            <a:off x="7992000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>
            <a:spLocks noChangeAspect="1"/>
          </p:cNvSpPr>
          <p:nvPr/>
        </p:nvSpPr>
        <p:spPr bwMode="auto">
          <a:xfrm>
            <a:off x="8352000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>
            <a:spLocks noChangeAspect="1"/>
          </p:cNvSpPr>
          <p:nvPr/>
        </p:nvSpPr>
        <p:spPr bwMode="auto">
          <a:xfrm>
            <a:off x="8100392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>
            <a:spLocks noChangeAspect="1"/>
          </p:cNvSpPr>
          <p:nvPr/>
        </p:nvSpPr>
        <p:spPr bwMode="auto">
          <a:xfrm>
            <a:off x="7848232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544529" y="3834000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80000" y="1800000"/>
            <a:ext cx="140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- 2</a:t>
            </a:r>
            <a:endParaRPr lang="cs-CZ" sz="24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448000" y="180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4</a:t>
            </a:r>
            <a:endParaRPr lang="cs-CZ" sz="24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800000" y="180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672979" y="3780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1294" y="2520000"/>
            <a:ext cx="101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- 2</a:t>
            </a:r>
            <a:endParaRPr lang="cs-CZ" sz="24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448000" y="252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4</a:t>
            </a:r>
            <a:endParaRPr lang="cs-CZ" sz="24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800000" y="252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700000" y="2520000"/>
            <a:ext cx="6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+ 2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756000" y="2520000"/>
            <a:ext cx="71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+ 2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936000" y="3240000"/>
            <a:ext cx="41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</a:t>
            </a:r>
            <a:endParaRPr lang="cs-CZ" sz="24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800000" y="324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448000" y="324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6</a:t>
            </a:r>
            <a:endParaRPr lang="cs-CZ" sz="2400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756000" y="3822876"/>
            <a:ext cx="2591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1" name="Picture 3" descr="C:\Users\meznik.2ZSBEROUN\AppData\Local\Microsoft\Windows\Temporary Internet Files\Content.IE5\D0Q5992P\MP90042773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9582"/>
            <a:ext cx="473489" cy="71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eznik.2ZSBEROUN\AppData\Local\Microsoft\Windows\Temporary Internet Files\Content.IE5\D0Q5992P\MP90042773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2643"/>
            <a:ext cx="484206" cy="72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Přímá spojnice 8"/>
          <p:cNvCxnSpPr>
            <a:stCxn id="2051" idx="2"/>
          </p:cNvCxnSpPr>
          <p:nvPr/>
        </p:nvCxnSpPr>
        <p:spPr bwMode="auto">
          <a:xfrm>
            <a:off x="5600833" y="1770510"/>
            <a:ext cx="195303" cy="20815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5796137" y="1779662"/>
            <a:ext cx="242102" cy="20543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266279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3" grpId="0" animBg="1"/>
      <p:bldP spid="30" grpId="0" animBg="1"/>
      <p:bldP spid="31" grpId="0" animBg="1"/>
      <p:bldP spid="32" grpId="0" animBg="1"/>
      <p:bldP spid="4" grpId="0" animBg="1"/>
      <p:bldP spid="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Ekvivalentní úpravy rovnic</a:t>
            </a:r>
            <a:endParaRPr lang="cs-CZ" sz="3600" dirty="0"/>
          </a:p>
        </p:txBody>
      </p:sp>
      <p:pic>
        <p:nvPicPr>
          <p:cNvPr id="1027" name="Picture 3" descr="C:\Users\meznik.2ZSBEROUN\AppData\Local\Microsoft\Windows\Temporary Internet Files\Content.IE5\F1IU5K9V\MP90040926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40110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bdélník 19"/>
          <p:cNvSpPr>
            <a:spLocks noChangeAspect="1"/>
          </p:cNvSpPr>
          <p:nvPr/>
        </p:nvSpPr>
        <p:spPr bwMode="auto">
          <a:xfrm>
            <a:off x="8460432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>
            <a:spLocks noChangeAspect="1"/>
          </p:cNvSpPr>
          <p:nvPr/>
        </p:nvSpPr>
        <p:spPr bwMode="auto">
          <a:xfrm>
            <a:off x="8208464" y="385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>
            <a:spLocks noChangeAspect="1"/>
          </p:cNvSpPr>
          <p:nvPr/>
        </p:nvSpPr>
        <p:spPr bwMode="auto">
          <a:xfrm>
            <a:off x="8568464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>
            <a:spLocks noChangeAspect="1"/>
          </p:cNvSpPr>
          <p:nvPr/>
        </p:nvSpPr>
        <p:spPr bwMode="auto">
          <a:xfrm>
            <a:off x="8316856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>
            <a:spLocks noChangeAspect="1"/>
          </p:cNvSpPr>
          <p:nvPr/>
        </p:nvSpPr>
        <p:spPr bwMode="auto">
          <a:xfrm>
            <a:off x="8064696" y="4032000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760553" y="3834000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80000" y="1800000"/>
            <a:ext cx="140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2x - 2</a:t>
            </a:r>
            <a:endParaRPr lang="cs-CZ" sz="24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448000" y="1800000"/>
            <a:ext cx="111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+ 3</a:t>
            </a:r>
            <a:endParaRPr lang="cs-CZ" sz="24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800000" y="180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904148" y="379335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1294" y="2520000"/>
            <a:ext cx="101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2x - 2</a:t>
            </a:r>
            <a:endParaRPr lang="cs-CZ" sz="24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448000" y="2520000"/>
            <a:ext cx="1187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</a:t>
            </a:r>
            <a:r>
              <a:rPr lang="cs-CZ" sz="2400" dirty="0"/>
              <a:t>+ 3</a:t>
            </a:r>
            <a:endParaRPr lang="cs-CZ" sz="24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800000" y="252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03848" y="2520000"/>
            <a:ext cx="6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+ 2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900016" y="2520000"/>
            <a:ext cx="71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+ 2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936000" y="4680000"/>
            <a:ext cx="41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</a:t>
            </a:r>
            <a:endParaRPr lang="cs-CZ" sz="24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800000" y="468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448000" y="468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5</a:t>
            </a:r>
            <a:endParaRPr lang="cs-CZ" sz="2400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756000" y="5040000"/>
            <a:ext cx="2591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1" name="Picture 3" descr="C:\Users\meznik.2ZSBEROUN\AppData\Local\Microsoft\Windows\Temporary Internet Files\Content.IE5\D0Q5992P\MP90042773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9582"/>
            <a:ext cx="473489" cy="71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eznik.2ZSBEROUN\AppData\Local\Microsoft\Windows\Temporary Internet Files\Content.IE5\D0Q5992P\MP90042773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2643"/>
            <a:ext cx="484206" cy="72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Přímá spojnice 8"/>
          <p:cNvCxnSpPr>
            <a:stCxn id="2051" idx="2"/>
          </p:cNvCxnSpPr>
          <p:nvPr/>
        </p:nvCxnSpPr>
        <p:spPr bwMode="auto">
          <a:xfrm flipH="1">
            <a:off x="5490733" y="1770510"/>
            <a:ext cx="110100" cy="2171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6030372" y="1779662"/>
            <a:ext cx="7867" cy="20723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ál 28"/>
          <p:cNvSpPr/>
          <p:nvPr/>
        </p:nvSpPr>
        <p:spPr bwMode="auto">
          <a:xfrm>
            <a:off x="7562279" y="3957969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7668344" y="391731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5" name="Ovál 44"/>
          <p:cNvSpPr/>
          <p:nvPr/>
        </p:nvSpPr>
        <p:spPr bwMode="auto">
          <a:xfrm>
            <a:off x="5220914" y="3867894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364088" y="379588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720000" y="3240000"/>
            <a:ext cx="101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2x</a:t>
            </a:r>
            <a:endParaRPr 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442202" y="3240000"/>
            <a:ext cx="1187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</a:t>
            </a:r>
            <a:r>
              <a:rPr lang="cs-CZ" sz="2400" dirty="0"/>
              <a:t>+ </a:t>
            </a:r>
            <a:r>
              <a:rPr lang="cs-CZ" sz="2400" dirty="0" smtClean="0"/>
              <a:t>5</a:t>
            </a:r>
            <a:endParaRPr lang="cs-CZ" sz="2400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94202" y="324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67120" y="3960000"/>
            <a:ext cx="720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2x</a:t>
            </a:r>
            <a:endParaRPr lang="cs-CZ" sz="24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442202" y="3960000"/>
            <a:ext cx="905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</a:t>
            </a:r>
            <a:r>
              <a:rPr lang="cs-CZ" sz="2400" dirty="0"/>
              <a:t>+ </a:t>
            </a:r>
            <a:r>
              <a:rPr lang="cs-CZ" sz="2400" dirty="0" smtClean="0"/>
              <a:t>5</a:t>
            </a:r>
            <a:endParaRPr lang="cs-CZ" sz="2400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794202" y="396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198050" y="3960000"/>
            <a:ext cx="6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x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894218" y="3960000"/>
            <a:ext cx="71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x</a:t>
            </a:r>
            <a:endParaRPr lang="cs-CZ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274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00"/>
                            </p:stCondLst>
                            <p:childTnLst>
                              <p:par>
                                <p:cTn id="14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000"/>
                            </p:stCondLst>
                            <p:childTnLst>
                              <p:par>
                                <p:cTn id="2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2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3000"/>
                            </p:stCondLst>
                            <p:childTnLst>
                              <p:par>
                                <p:cTn id="23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30" grpId="0" animBg="1"/>
      <p:bldP spid="31" grpId="0" animBg="1"/>
      <p:bldP spid="32" grpId="0" animBg="1"/>
      <p:bldP spid="4" grpId="0" animBg="1"/>
      <p:bldP spid="4" grpId="1" animBg="1"/>
      <p:bldP spid="5" grpId="0"/>
      <p:bldP spid="33" grpId="0"/>
      <p:bldP spid="34" grpId="0"/>
      <p:bldP spid="35" grpId="0"/>
      <p:bldP spid="35" grpId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29" grpId="0" animBg="1"/>
      <p:bldP spid="29" grpId="1" animBg="1"/>
      <p:bldP spid="44" grpId="0"/>
      <p:bldP spid="44" grpId="1"/>
      <p:bldP spid="45" grpId="0" animBg="1"/>
      <p:bldP spid="46" grpId="0"/>
      <p:bldP spid="47" grpId="0"/>
      <p:bldP spid="48" grpId="0"/>
      <p:bldP spid="49" grpId="0"/>
      <p:bldP spid="52" grpId="0"/>
      <p:bldP spid="53" grpId="0"/>
      <p:bldP spid="54" grpId="0"/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Řešení rovnice se nezmění pokud: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216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řičteme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k oběma stranám rovnice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stejné číslo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288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ode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čteme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od obou stran rovnice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stejné číslo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0" y="360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řičteme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k oběma stranám rovnice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 mnohočlen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432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ode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čteme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od obou stran rovnice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 mnohočlen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1315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20000" y="2160000"/>
            <a:ext cx="154766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x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+ 5 = 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6000" y="2700000"/>
            <a:ext cx="1385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x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+ 5 –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12000" y="270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44000" y="3240000"/>
            <a:ext cx="54128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80000" y="3240000"/>
            <a:ext cx="521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12000" y="324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00000" y="2700000"/>
            <a:ext cx="91271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 –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0" y="378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45546" y="3780000"/>
            <a:ext cx="122192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 + 5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1692000" y="3780000"/>
            <a:ext cx="45635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432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76000" y="4320000"/>
            <a:ext cx="45635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328000" y="162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+ 5 = 2x – 9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716000" y="2160000"/>
            <a:ext cx="17198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+ 5 –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300000" y="216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660000" y="2700000"/>
            <a:ext cx="164118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– 14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5868000" y="2700000"/>
            <a:ext cx="1385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300000" y="270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660000" y="2160000"/>
            <a:ext cx="184881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– 9 – 5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4680000" y="432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184000" y="4320000"/>
            <a:ext cx="206247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∙ (-14) + 5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092000" y="4320000"/>
            <a:ext cx="96056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37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680000" y="4680000"/>
            <a:ext cx="71090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5220000" y="3240000"/>
            <a:ext cx="138547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 – 2x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6588000" y="3240000"/>
            <a:ext cx="205508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– 14 – 2x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6300000" y="324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6552000" y="3780000"/>
            <a:ext cx="9632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14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5940000" y="3780000"/>
            <a:ext cx="46017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6300000" y="3780000"/>
            <a:ext cx="43204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5220000" y="4680000"/>
            <a:ext cx="239382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 ∙ (-14) – 9  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7200000" y="4680000"/>
            <a:ext cx="96056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37 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1080000" y="36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1080000" y="3636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1723516" y="4140000"/>
            <a:ext cx="3282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0535" y="4680000"/>
            <a:ext cx="3282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173232" y="4716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7236000" y="5040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012160" y="4155926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6012160" y="4191926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363735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  <p:bldP spid="9" grpId="0"/>
      <p:bldP spid="10" grpId="0"/>
      <p:bldP spid="11" grpId="0"/>
      <p:bldP spid="12" grpId="0"/>
      <p:bldP spid="13" grpId="0"/>
      <p:bldP spid="18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Ekvivalentní úpravy rovnic</a:t>
            </a:r>
            <a:endParaRPr lang="cs-CZ" sz="3600" dirty="0"/>
          </a:p>
        </p:txBody>
      </p:sp>
      <p:pic>
        <p:nvPicPr>
          <p:cNvPr id="1027" name="Picture 3" descr="C:\Users\meznik.2ZSBEROUN\AppData\Local\Microsoft\Windows\Temporary Internet Files\Content.IE5\F1IU5K9V\MP90040926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6562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>
            <a:spLocks noChangeAspect="1"/>
          </p:cNvSpPr>
          <p:nvPr/>
        </p:nvSpPr>
        <p:spPr bwMode="auto">
          <a:xfrm>
            <a:off x="6012160" y="4025266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>
            <a:spLocks noChangeAspect="1"/>
          </p:cNvSpPr>
          <p:nvPr/>
        </p:nvSpPr>
        <p:spPr bwMode="auto">
          <a:xfrm>
            <a:off x="5276891" y="4047914"/>
            <a:ext cx="180000" cy="1800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457296" y="3943095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07992" y="1800000"/>
            <a:ext cx="140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3x + 2</a:t>
            </a:r>
            <a:endParaRPr lang="cs-CZ" sz="24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375992" y="1800000"/>
            <a:ext cx="54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5x</a:t>
            </a:r>
            <a:endParaRPr lang="cs-CZ" sz="24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727992" y="180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580112" y="390244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-30714" y="2520000"/>
            <a:ext cx="1128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3x + 2</a:t>
            </a:r>
            <a:endParaRPr lang="cs-CZ" sz="24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144853" y="2520000"/>
            <a:ext cx="627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5x</a:t>
            </a:r>
            <a:endParaRPr lang="cs-CZ" sz="24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27992" y="252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627992" y="2520000"/>
            <a:ext cx="7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- 3x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971600" y="2520000"/>
            <a:ext cx="73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C000"/>
                </a:solidFill>
              </a:rPr>
              <a:t>- 3x</a:t>
            </a: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1475992" y="4680000"/>
            <a:ext cx="41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</a:t>
            </a:r>
            <a:endParaRPr lang="cs-CZ" sz="24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27992" y="468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051992" y="468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</a:t>
            </a:r>
            <a:endParaRPr lang="cs-CZ" sz="2400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683992" y="5040000"/>
            <a:ext cx="2591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vál 25"/>
          <p:cNvSpPr/>
          <p:nvPr/>
        </p:nvSpPr>
        <p:spPr bwMode="auto">
          <a:xfrm>
            <a:off x="5456891" y="3642602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600891" y="35771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28" name="Ovál 27"/>
          <p:cNvSpPr/>
          <p:nvPr/>
        </p:nvSpPr>
        <p:spPr bwMode="auto">
          <a:xfrm>
            <a:off x="5456955" y="3343132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585405" y="328913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4" name="Ovál 43"/>
          <p:cNvSpPr/>
          <p:nvPr/>
        </p:nvSpPr>
        <p:spPr bwMode="auto">
          <a:xfrm>
            <a:off x="7920793" y="3984610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8049243" y="393061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6" name="Ovál 45"/>
          <p:cNvSpPr/>
          <p:nvPr/>
        </p:nvSpPr>
        <p:spPr bwMode="auto">
          <a:xfrm>
            <a:off x="7920793" y="3705870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8028384" y="365187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8" name="Ovál 47"/>
          <p:cNvSpPr/>
          <p:nvPr/>
        </p:nvSpPr>
        <p:spPr bwMode="auto">
          <a:xfrm>
            <a:off x="7884368" y="3417838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8012818" y="336383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50" name="Ovál 49"/>
          <p:cNvSpPr/>
          <p:nvPr/>
        </p:nvSpPr>
        <p:spPr bwMode="auto">
          <a:xfrm>
            <a:off x="7884368" y="3120514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8012818" y="306651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52" name="Ovál 51"/>
          <p:cNvSpPr/>
          <p:nvPr/>
        </p:nvSpPr>
        <p:spPr bwMode="auto">
          <a:xfrm>
            <a:off x="7884368" y="2841774"/>
            <a:ext cx="539639" cy="2880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8012818" y="278777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331992" y="3240000"/>
            <a:ext cx="50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</a:t>
            </a:r>
            <a:endParaRPr lang="cs-CZ" sz="2400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727992" y="324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144853" y="3240000"/>
            <a:ext cx="627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2x</a:t>
            </a:r>
            <a:endParaRPr lang="cs-CZ" sz="24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833243" y="3240000"/>
            <a:ext cx="1090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/ : 2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1475992" y="3960000"/>
            <a:ext cx="41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</a:t>
            </a:r>
            <a:endParaRPr lang="cs-CZ" sz="24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727992" y="3960000"/>
            <a:ext cx="41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051992" y="3960000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</a:t>
            </a:r>
            <a:endParaRPr lang="cs-CZ" sz="2400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368465" y="3858602"/>
            <a:ext cx="2851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strany rovnice (misky vah) lze vyměnit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1121169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00"/>
                            </p:stCondLst>
                            <p:childTnLst>
                              <p:par>
                                <p:cTn id="2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7" grpId="0" animBg="1"/>
      <p:bldP spid="4" grpId="0" animBg="1"/>
      <p:bldP spid="4" grpId="1" animBg="1"/>
      <p:bldP spid="5" grpId="0"/>
      <p:bldP spid="33" grpId="0"/>
      <p:bldP spid="34" grpId="0"/>
      <p:bldP spid="35" grpId="0"/>
      <p:bldP spid="35" grpId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26" grpId="0" animBg="1"/>
      <p:bldP spid="26" grpId="1" animBg="1"/>
      <p:bldP spid="27" grpId="0"/>
      <p:bldP spid="27" grpId="1"/>
      <p:bldP spid="28" grpId="0" animBg="1"/>
      <p:bldP spid="28" grpId="1" animBg="1"/>
      <p:bldP spid="29" grpId="0"/>
      <p:bldP spid="29" grpId="1"/>
      <p:bldP spid="44" grpId="0" animBg="1"/>
      <p:bldP spid="45" grpId="0"/>
      <p:bldP spid="46" grpId="0" animBg="1"/>
      <p:bldP spid="46" grpId="1" animBg="1"/>
      <p:bldP spid="47" grpId="0"/>
      <p:bldP spid="47" grpId="1"/>
      <p:bldP spid="48" grpId="0" animBg="1"/>
      <p:bldP spid="48" grpId="1" animBg="1"/>
      <p:bldP spid="49" grpId="0"/>
      <p:bldP spid="49" grpId="1"/>
      <p:bldP spid="50" grpId="0" animBg="1"/>
      <p:bldP spid="50" grpId="1" animBg="1"/>
      <p:bldP spid="51" grpId="0"/>
      <p:bldP spid="51" grpId="1"/>
      <p:bldP spid="52" grpId="0" animBg="1"/>
      <p:bldP spid="52" grpId="1" animBg="1"/>
      <p:bldP spid="53" grpId="0"/>
      <p:bldP spid="53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/>
              <a:t>Ekvivalentní úpravy rovnic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Řešení rovnice se nezmění pokud: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216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vynásobí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</a:t>
            </a:r>
            <a:r>
              <a:rPr lang="cs-CZ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obě strany rovnice 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stejným číslem různým od nuly</a:t>
            </a:r>
            <a:endParaRPr lang="cs-CZ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288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vydělíme</a:t>
            </a:r>
            <a:r>
              <a:rPr lang="cs-CZ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obě strany rovnice 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stejným číslem různým od nuly</a:t>
            </a:r>
            <a:endParaRPr lang="cs-CZ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0" y="3600000"/>
            <a:ext cx="9144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zaměníme levou a pravou stranu rovnice</a:t>
            </a:r>
            <a:endParaRPr lang="cs-CZ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4320000"/>
            <a:ext cx="9144000" cy="70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Ekvivalentní úprava rovnice je taková úprava, při které rovnice před úpravou i rovnice po úpravě mají stejné kořeny.</a:t>
            </a:r>
            <a:endParaRPr lang="cs-CZ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9657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4735</TotalTime>
  <Words>1037</Words>
  <Application>Microsoft Office PowerPoint</Application>
  <PresentationFormat>Předvádění na obrazovce (16:9)</PresentationFormat>
  <Paragraphs>367</Paragraphs>
  <Slides>18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Prezentace školení zaměstnanců</vt:lpstr>
      <vt:lpstr>Lineární rovnice – 2. část</vt:lpstr>
      <vt:lpstr>Lineární rovnice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  <vt:lpstr>Ekvivalentní úpravy rovnic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611</cp:revision>
  <dcterms:created xsi:type="dcterms:W3CDTF">2012-01-02T08:14:14Z</dcterms:created>
  <dcterms:modified xsi:type="dcterms:W3CDTF">2013-04-23T19:54:42Z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