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4"/>
  </p:notesMasterIdLst>
  <p:handoutMasterIdLst>
    <p:handoutMasterId r:id="rId15"/>
  </p:handoutMasterIdLst>
  <p:sldIdLst>
    <p:sldId id="256" r:id="rId2"/>
    <p:sldId id="338" r:id="rId3"/>
    <p:sldId id="355" r:id="rId4"/>
    <p:sldId id="354" r:id="rId5"/>
    <p:sldId id="356" r:id="rId6"/>
    <p:sldId id="357" r:id="rId7"/>
    <p:sldId id="358" r:id="rId8"/>
    <p:sldId id="359" r:id="rId9"/>
    <p:sldId id="360" r:id="rId10"/>
    <p:sldId id="361" r:id="rId11"/>
    <p:sldId id="362" r:id="rId12"/>
    <p:sldId id="363" r:id="rId13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CCFF"/>
    <a:srgbClr val="003399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 snapToObjects="1">
      <p:cViewPr varScale="1">
        <p:scale>
          <a:sx n="95" d="100"/>
          <a:sy n="95" d="100"/>
        </p:scale>
        <p:origin x="-108" y="-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18" Type="http://schemas.openxmlformats.org/officeDocument/2006/relationships/image" Target="../media/image54.png"/><Relationship Id="rId3" Type="http://schemas.openxmlformats.org/officeDocument/2006/relationships/image" Target="../media/image19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17" Type="http://schemas.openxmlformats.org/officeDocument/2006/relationships/image" Target="../media/image53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52.png"/><Relationship Id="rId20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21.png"/><Relationship Id="rId15" Type="http://schemas.openxmlformats.org/officeDocument/2006/relationships/image" Target="../media/image51.png"/><Relationship Id="rId10" Type="http://schemas.openxmlformats.org/officeDocument/2006/relationships/image" Target="../media/image46.png"/><Relationship Id="rId19" Type="http://schemas.openxmlformats.org/officeDocument/2006/relationships/image" Target="../media/image55.png"/><Relationship Id="rId4" Type="http://schemas.openxmlformats.org/officeDocument/2006/relationships/image" Target="../media/image20.png"/><Relationship Id="rId9" Type="http://schemas.openxmlformats.org/officeDocument/2006/relationships/image" Target="../media/image45.png"/><Relationship Id="rId1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5" Type="http://schemas.openxmlformats.org/officeDocument/2006/relationships/image" Target="../media/image6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18" Type="http://schemas.openxmlformats.org/officeDocument/2006/relationships/image" Target="../media/image34.png"/><Relationship Id="rId3" Type="http://schemas.openxmlformats.org/officeDocument/2006/relationships/image" Target="../media/image19.png"/><Relationship Id="rId21" Type="http://schemas.openxmlformats.org/officeDocument/2006/relationships/image" Target="../media/image37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17" Type="http://schemas.openxmlformats.org/officeDocument/2006/relationships/image" Target="../media/image33.png"/><Relationship Id="rId25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32.png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24" Type="http://schemas.openxmlformats.org/officeDocument/2006/relationships/image" Target="../media/image40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23" Type="http://schemas.openxmlformats.org/officeDocument/2006/relationships/image" Target="../media/image39.png"/><Relationship Id="rId10" Type="http://schemas.openxmlformats.org/officeDocument/2006/relationships/image" Target="../media/image26.png"/><Relationship Id="rId19" Type="http://schemas.openxmlformats.org/officeDocument/2006/relationships/image" Target="../media/image35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Relationship Id="rId22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915566"/>
            <a:ext cx="8153400" cy="664518"/>
          </a:xfrm>
        </p:spPr>
        <p:txBody>
          <a:bodyPr/>
          <a:lstStyle/>
          <a:p>
            <a:pPr algn="ctr"/>
            <a:r>
              <a:rPr lang="cs-CZ" dirty="0" smtClean="0"/>
              <a:t>Lineární rovnice – 1. část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Rovnost, n</a:t>
            </a:r>
            <a:r>
              <a:rPr lang="cs-CZ" sz="3600" dirty="0" smtClean="0"/>
              <a:t>erovnost</a:t>
            </a:r>
            <a:endParaRPr lang="cs-CZ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ovéPole 6"/>
              <p:cNvSpPr txBox="1"/>
              <p:nvPr/>
            </p:nvSpPr>
            <p:spPr>
              <a:xfrm>
                <a:off x="0" y="1584000"/>
                <a:ext cx="9144000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Urči, pro která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</a:rPr>
                      <m:t>𝒙</m:t>
                    </m:r>
                    <m:r>
                      <a:rPr lang="cs-CZ" sz="2000" b="1" i="1" smtClean="0">
                        <a:latin typeface="Cambria Math"/>
                        <a:ea typeface="Cambria Math"/>
                      </a:rPr>
                      <m:t>𝝐</m:t>
                    </m:r>
                    <m:d>
                      <m:dPr>
                        <m:begChr m:val="{"/>
                        <m:endChr m:val="}"/>
                        <m:ctrlPr>
                          <a:rPr lang="cs-CZ" sz="2000" b="1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𝟑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;−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𝟐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;−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;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𝟎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;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;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𝟐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;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𝟑</m:t>
                        </m:r>
                      </m:e>
                    </m:d>
                  </m:oMath>
                </a14:m>
                <a:r>
                  <a:rPr lang="cs-CZ" sz="2000" b="1" dirty="0" smtClean="0"/>
                  <a:t> si jsou výrazy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000" b="1" i="1" smtClean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cs-CZ" sz="20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sz="2000" b="1" i="1" smtClean="0">
                        <a:latin typeface="Cambria Math"/>
                      </a:rPr>
                      <m:t>−</m:t>
                    </m:r>
                    <m:r>
                      <a:rPr lang="cs-CZ" sz="2000" b="1" i="1" smtClean="0">
                        <a:latin typeface="Cambria Math"/>
                      </a:rPr>
                      <m:t>𝟒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r>
                      <a:rPr lang="cs-CZ" sz="2000" b="1" i="0" smtClean="0">
                        <a:latin typeface="Cambria Math"/>
                      </a:rPr>
                      <m:t>𝐚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r>
                      <a:rPr lang="cs-CZ" sz="2000" b="1" i="1" smtClean="0">
                        <a:latin typeface="Cambria Math"/>
                      </a:rPr>
                      <m:t>𝟐</m:t>
                    </m:r>
                    <m:r>
                      <a:rPr lang="cs-CZ" sz="2000" b="1" i="1" smtClean="0">
                        <a:latin typeface="Cambria Math"/>
                      </a:rPr>
                      <m:t>𝒙</m:t>
                    </m:r>
                    <m:r>
                      <a:rPr lang="cs-CZ" sz="2000" b="1" i="1" smtClean="0">
                        <a:latin typeface="Cambria Math"/>
                      </a:rPr>
                      <m:t>−</m:t>
                    </m:r>
                    <m:r>
                      <a:rPr lang="cs-CZ" sz="2000" b="1" i="1" smtClean="0">
                        <a:latin typeface="Cambria Math"/>
                      </a:rPr>
                      <m:t>𝟏</m:t>
                    </m:r>
                  </m:oMath>
                </a14:m>
                <a:r>
                  <a:rPr lang="cs-CZ" sz="2000" b="1" dirty="0" smtClean="0"/>
                  <a:t> rovny. </a:t>
                </a:r>
                <a:endParaRPr lang="cs-CZ" sz="2000" b="1" dirty="0"/>
              </a:p>
            </p:txBody>
          </p:sp>
        </mc:Choice>
        <mc:Fallback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84000"/>
                <a:ext cx="9144000" cy="407099"/>
              </a:xfrm>
              <a:prstGeom prst="rect">
                <a:avLst/>
              </a:prstGeom>
              <a:blipFill rotWithShape="1">
                <a:blip r:embed="rId3"/>
                <a:stretch>
                  <a:fillRect l="-667" t="-4478" r="-733" b="-2686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ovéPole 7"/>
              <p:cNvSpPr txBox="1"/>
              <p:nvPr/>
            </p:nvSpPr>
            <p:spPr>
              <a:xfrm>
                <a:off x="0" y="1980000"/>
                <a:ext cx="144016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L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cs-CZ" b="1" i="1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b="1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−</m:t>
                    </m:r>
                    <m:r>
                      <a:rPr lang="cs-CZ" b="1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𝟒</m:t>
                    </m:r>
                    <m:r>
                      <a:rPr lang="cs-CZ" b="1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cs-CZ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80000"/>
                <a:ext cx="1440160" cy="375552"/>
              </a:xfrm>
              <a:prstGeom prst="rect">
                <a:avLst/>
              </a:prstGeom>
              <a:blipFill rotWithShape="1">
                <a:blip r:embed="rId4"/>
                <a:stretch>
                  <a:fillRect l="-3390" t="-4918" b="-278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1980000" y="1980000"/>
                <a:ext cx="14401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P =</a:t>
                </a:r>
                <a14:m>
                  <m:oMath xmlns:m="http://schemas.openxmlformats.org/officeDocument/2006/math">
                    <m:r>
                      <a:rPr lang="cs-CZ" b="1" i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cs-CZ" b="1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𝟐</m:t>
                    </m:r>
                    <m:r>
                      <a:rPr lang="cs-CZ" b="1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𝒙</m:t>
                    </m:r>
                    <m:r>
                      <a:rPr lang="cs-CZ" b="1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−</m:t>
                    </m:r>
                    <m:r>
                      <a:rPr lang="cs-CZ" b="1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𝟏</m:t>
                    </m:r>
                  </m:oMath>
                </a14:m>
                <a:endParaRPr lang="cs-CZ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000" y="1980000"/>
                <a:ext cx="1440160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3814"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1980000" y="2340000"/>
                <a:ext cx="20879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P</a:t>
                </a:r>
                <a:r>
                  <a:rPr lang="cs-CZ" b="1" baseline="-25000" dirty="0" smtClean="0"/>
                  <a:t>1</a:t>
                </a:r>
                <a:r>
                  <a:rPr lang="cs-CZ" b="1" dirty="0" smtClean="0"/>
                  <a:t> =</a:t>
                </a:r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 </m:t>
                    </m:r>
                    <m:r>
                      <a:rPr lang="cs-CZ" b="1" i="1">
                        <a:latin typeface="Cambria Math"/>
                      </a:rPr>
                      <m:t>𝟐</m:t>
                    </m:r>
                    <m:r>
                      <a:rPr lang="cs-CZ" b="1" i="1" smtClean="0">
                        <a:latin typeface="Cambria Math"/>
                      </a:rPr>
                      <m:t> </m:t>
                    </m:r>
                    <m:r>
                      <a:rPr lang="cs-CZ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1" i="1" smtClean="0">
                        <a:latin typeface="Cambria Math"/>
                      </a:rPr>
                      <m:t>𝟏</m:t>
                    </m:r>
                    <m:r>
                      <a:rPr lang="cs-CZ" b="1" i="1">
                        <a:latin typeface="Cambria Math"/>
                      </a:rPr>
                      <m:t>−</m:t>
                    </m:r>
                    <m:r>
                      <a:rPr lang="cs-CZ" b="1" i="1">
                        <a:latin typeface="Cambria Math"/>
                      </a:rPr>
                      <m:t>𝟏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000" y="2340000"/>
                <a:ext cx="2087944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2632"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0" y="2340000"/>
                <a:ext cx="194251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L</a:t>
                </a:r>
                <a:r>
                  <a:rPr lang="cs-CZ" b="1" baseline="-25000" dirty="0" smtClean="0"/>
                  <a:t>1</a:t>
                </a:r>
                <a:r>
                  <a:rPr lang="cs-CZ" b="1" dirty="0" smtClean="0"/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 smtClean="0">
                            <a:latin typeface="Cambria Math"/>
                          </a:rPr>
                          <m:t>𝟏</m:t>
                        </m:r>
                      </m:e>
                      <m:sup>
                        <m:r>
                          <a:rPr lang="cs-CZ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b="1" i="1">
                        <a:latin typeface="Cambria Math"/>
                      </a:rPr>
                      <m:t>−</m:t>
                    </m:r>
                    <m:r>
                      <a:rPr lang="cs-CZ" b="1" i="1">
                        <a:latin typeface="Cambria Math"/>
                      </a:rPr>
                      <m:t>𝟒</m:t>
                    </m:r>
                    <m:r>
                      <a:rPr lang="cs-CZ" b="1" i="1">
                        <a:latin typeface="Cambria Math"/>
                      </a:rPr>
                      <m:t> 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40000"/>
                <a:ext cx="1942516" cy="375552"/>
              </a:xfrm>
              <a:prstGeom prst="rect">
                <a:avLst/>
              </a:prstGeom>
              <a:blipFill rotWithShape="1">
                <a:blip r:embed="rId7"/>
                <a:stretch>
                  <a:fillRect l="-2508" t="-4918" b="-278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1980000" y="2700000"/>
                <a:ext cx="14401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P</a:t>
                </a:r>
                <a:r>
                  <a:rPr lang="cs-CZ" b="1" baseline="-25000" dirty="0" smtClean="0"/>
                  <a:t>1</a:t>
                </a:r>
                <a:r>
                  <a:rPr lang="cs-CZ" b="1" dirty="0" smtClean="0"/>
                  <a:t> =</a:t>
                </a:r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 </m:t>
                    </m:r>
                    <m:r>
                      <a:rPr lang="cs-CZ" b="1" i="1" smtClean="0">
                        <a:latin typeface="Cambria Math"/>
                      </a:rPr>
                      <m:t>𝟏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000" y="2700000"/>
                <a:ext cx="1440160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3814"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0" y="2700000"/>
                <a:ext cx="144016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L</a:t>
                </a:r>
                <a:r>
                  <a:rPr lang="cs-CZ" b="1" baseline="-25000" dirty="0" smtClean="0"/>
                  <a:t>1</a:t>
                </a:r>
                <a:r>
                  <a:rPr lang="cs-CZ" b="1" dirty="0" smtClean="0"/>
                  <a:t> =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</a:rPr>
                      <m:t>−</m:t>
                    </m:r>
                    <m:r>
                      <a:rPr lang="cs-CZ" b="1" i="1" smtClean="0">
                        <a:latin typeface="Cambria Math"/>
                      </a:rPr>
                      <m:t>𝟑</m:t>
                    </m:r>
                    <m:r>
                      <a:rPr lang="cs-CZ" b="1" i="1">
                        <a:latin typeface="Cambria Math"/>
                      </a:rPr>
                      <m:t> 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00000"/>
                <a:ext cx="1440160" cy="375552"/>
              </a:xfrm>
              <a:prstGeom prst="rect">
                <a:avLst/>
              </a:prstGeom>
              <a:blipFill rotWithShape="1">
                <a:blip r:embed="rId9"/>
                <a:stretch>
                  <a:fillRect l="-3390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1260000" y="3060000"/>
                <a:ext cx="144016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L</a:t>
                </a:r>
                <a:r>
                  <a:rPr lang="cs-CZ" b="1" baseline="-25000" dirty="0" smtClean="0"/>
                  <a:t>1</a:t>
                </a:r>
                <a:r>
                  <a:rPr lang="cs-CZ" b="1" dirty="0" smtClean="0"/>
                  <a:t>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≠</m:t>
                    </m:r>
                  </m:oMath>
                </a14:m>
                <a:r>
                  <a:rPr lang="cs-CZ" b="1" dirty="0"/>
                  <a:t> </a:t>
                </a:r>
                <a:r>
                  <a:rPr lang="cs-CZ" b="1" dirty="0" smtClean="0"/>
                  <a:t>P</a:t>
                </a:r>
                <a:r>
                  <a:rPr lang="cs-CZ" b="1" baseline="-25000" dirty="0" smtClean="0"/>
                  <a:t>1</a:t>
                </a:r>
                <a:endParaRPr lang="cs-CZ" b="1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000" y="3060000"/>
                <a:ext cx="1440160" cy="375552"/>
              </a:xfrm>
              <a:prstGeom prst="rect">
                <a:avLst/>
              </a:prstGeom>
              <a:blipFill rotWithShape="1">
                <a:blip r:embed="rId10"/>
                <a:stretch>
                  <a:fillRect l="-3814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1980000" y="3420000"/>
                <a:ext cx="20879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P</a:t>
                </a:r>
                <a:r>
                  <a:rPr lang="cs-CZ" b="1" baseline="-25000" dirty="0" smtClean="0"/>
                  <a:t>2</a:t>
                </a:r>
                <a:r>
                  <a:rPr lang="cs-CZ" b="1" dirty="0" smtClean="0"/>
                  <a:t> =</a:t>
                </a:r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 </m:t>
                    </m:r>
                    <m:r>
                      <a:rPr lang="cs-CZ" b="1" i="1">
                        <a:latin typeface="Cambria Math"/>
                      </a:rPr>
                      <m:t>𝟐</m:t>
                    </m:r>
                    <m:r>
                      <a:rPr lang="cs-CZ" b="1" i="1" smtClean="0">
                        <a:latin typeface="Cambria Math"/>
                      </a:rPr>
                      <m:t> </m:t>
                    </m:r>
                    <m:r>
                      <a:rPr lang="cs-CZ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1" i="1" smtClean="0">
                        <a:latin typeface="Cambria Math"/>
                      </a:rPr>
                      <m:t>𝟐</m:t>
                    </m:r>
                    <m:r>
                      <a:rPr lang="cs-CZ" b="1" i="1">
                        <a:latin typeface="Cambria Math"/>
                      </a:rPr>
                      <m:t>−</m:t>
                    </m:r>
                    <m:r>
                      <a:rPr lang="cs-CZ" b="1" i="1">
                        <a:latin typeface="Cambria Math"/>
                      </a:rPr>
                      <m:t>𝟏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000" y="3420000"/>
                <a:ext cx="2087944" cy="369332"/>
              </a:xfrm>
              <a:prstGeom prst="rect">
                <a:avLst/>
              </a:prstGeom>
              <a:blipFill rotWithShape="1">
                <a:blip r:embed="rId11"/>
                <a:stretch>
                  <a:fillRect l="-2632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ovéPole 48"/>
              <p:cNvSpPr txBox="1"/>
              <p:nvPr/>
            </p:nvSpPr>
            <p:spPr>
              <a:xfrm>
                <a:off x="0" y="3420000"/>
                <a:ext cx="194251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L</a:t>
                </a:r>
                <a:r>
                  <a:rPr lang="cs-CZ" b="1" baseline="-25000" dirty="0" smtClean="0"/>
                  <a:t>2</a:t>
                </a:r>
                <a:r>
                  <a:rPr lang="cs-CZ" b="1" dirty="0" smtClean="0"/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 smtClean="0">
                            <a:latin typeface="Cambria Math"/>
                          </a:rPr>
                          <m:t>𝟐</m:t>
                        </m:r>
                      </m:e>
                      <m:sup>
                        <m:r>
                          <a:rPr lang="cs-CZ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b="1" i="1">
                        <a:latin typeface="Cambria Math"/>
                      </a:rPr>
                      <m:t>−</m:t>
                    </m:r>
                    <m:r>
                      <a:rPr lang="cs-CZ" b="1" i="1">
                        <a:latin typeface="Cambria Math"/>
                      </a:rPr>
                      <m:t>𝟒</m:t>
                    </m:r>
                    <m:r>
                      <a:rPr lang="cs-CZ" b="1" i="1">
                        <a:latin typeface="Cambria Math"/>
                      </a:rPr>
                      <m:t> 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20000"/>
                <a:ext cx="1942516" cy="375552"/>
              </a:xfrm>
              <a:prstGeom prst="rect">
                <a:avLst/>
              </a:prstGeom>
              <a:blipFill rotWithShape="1">
                <a:blip r:embed="rId12"/>
                <a:stretch>
                  <a:fillRect l="-2508" t="-4839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1980000" y="3852422"/>
                <a:ext cx="14401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P</a:t>
                </a:r>
                <a:r>
                  <a:rPr lang="cs-CZ" b="1" baseline="-25000" dirty="0" smtClean="0"/>
                  <a:t>2</a:t>
                </a:r>
                <a:r>
                  <a:rPr lang="cs-CZ" b="1" dirty="0" smtClean="0"/>
                  <a:t> =</a:t>
                </a:r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 </m:t>
                    </m:r>
                    <m:r>
                      <a:rPr lang="cs-CZ" b="1" i="1" smtClean="0">
                        <a:latin typeface="Cambria Math"/>
                      </a:rPr>
                      <m:t>𝟑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000" y="3852422"/>
                <a:ext cx="1440160" cy="369332"/>
              </a:xfrm>
              <a:prstGeom prst="rect">
                <a:avLst/>
              </a:prstGeom>
              <a:blipFill rotWithShape="1">
                <a:blip r:embed="rId13"/>
                <a:stretch>
                  <a:fillRect l="-3814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0" y="3852422"/>
                <a:ext cx="144016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L</a:t>
                </a:r>
                <a:r>
                  <a:rPr lang="cs-CZ" b="1" baseline="-25000" dirty="0" smtClean="0"/>
                  <a:t>2</a:t>
                </a:r>
                <a:r>
                  <a:rPr lang="cs-CZ" b="1" dirty="0" smtClean="0"/>
                  <a:t> =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</a:rPr>
                      <m:t>𝟎</m:t>
                    </m:r>
                    <m:r>
                      <a:rPr lang="cs-CZ" b="1" i="1">
                        <a:latin typeface="Cambria Math"/>
                      </a:rPr>
                      <m:t> 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852422"/>
                <a:ext cx="1440160" cy="375552"/>
              </a:xfrm>
              <a:prstGeom prst="rect">
                <a:avLst/>
              </a:prstGeom>
              <a:blipFill rotWithShape="1">
                <a:blip r:embed="rId14"/>
                <a:stretch>
                  <a:fillRect l="-3390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1260000" y="4212422"/>
                <a:ext cx="144016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L</a:t>
                </a:r>
                <a:r>
                  <a:rPr lang="cs-CZ" b="1" baseline="-25000" dirty="0" smtClean="0"/>
                  <a:t>2</a:t>
                </a:r>
                <a:r>
                  <a:rPr lang="cs-CZ" b="1" dirty="0" smtClean="0"/>
                  <a:t>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≠</m:t>
                    </m:r>
                  </m:oMath>
                </a14:m>
                <a:r>
                  <a:rPr lang="cs-CZ" b="1" dirty="0"/>
                  <a:t> </a:t>
                </a:r>
                <a:r>
                  <a:rPr lang="cs-CZ" b="1" dirty="0" smtClean="0"/>
                  <a:t>P</a:t>
                </a:r>
                <a:r>
                  <a:rPr lang="cs-CZ" b="1" baseline="-25000" dirty="0" smtClean="0"/>
                  <a:t>2</a:t>
                </a:r>
                <a:endParaRPr lang="cs-CZ" b="1" dirty="0"/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000" y="4212422"/>
                <a:ext cx="1440160" cy="375552"/>
              </a:xfrm>
              <a:prstGeom prst="rect">
                <a:avLst/>
              </a:prstGeom>
              <a:blipFill rotWithShape="1">
                <a:blip r:embed="rId15"/>
                <a:stretch>
                  <a:fillRect l="-3814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6840000" y="2340000"/>
                <a:ext cx="20879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P</a:t>
                </a:r>
                <a:r>
                  <a:rPr lang="cs-CZ" b="1" baseline="-25000" dirty="0" smtClean="0"/>
                  <a:t>3</a:t>
                </a:r>
                <a:r>
                  <a:rPr lang="cs-CZ" b="1" dirty="0" smtClean="0"/>
                  <a:t> =</a:t>
                </a:r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 </m:t>
                    </m:r>
                    <m:r>
                      <a:rPr lang="cs-CZ" b="1" i="1">
                        <a:latin typeface="Cambria Math"/>
                      </a:rPr>
                      <m:t>𝟐</m:t>
                    </m:r>
                    <m:r>
                      <a:rPr lang="cs-CZ" b="1" i="1" smtClean="0">
                        <a:latin typeface="Cambria Math"/>
                      </a:rPr>
                      <m:t> </m:t>
                    </m:r>
                    <m:r>
                      <a:rPr lang="cs-CZ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1" i="1" smtClean="0">
                        <a:latin typeface="Cambria Math"/>
                      </a:rPr>
                      <m:t>𝟑</m:t>
                    </m:r>
                    <m:r>
                      <a:rPr lang="cs-CZ" b="1" i="1">
                        <a:latin typeface="Cambria Math"/>
                      </a:rPr>
                      <m:t>−</m:t>
                    </m:r>
                    <m:r>
                      <a:rPr lang="cs-CZ" b="1" i="1">
                        <a:latin typeface="Cambria Math"/>
                      </a:rPr>
                      <m:t>𝟏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2340000"/>
                <a:ext cx="2087944" cy="369332"/>
              </a:xfrm>
              <a:prstGeom prst="rect">
                <a:avLst/>
              </a:prstGeom>
              <a:blipFill rotWithShape="1">
                <a:blip r:embed="rId16"/>
                <a:stretch>
                  <a:fillRect l="-2332"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ovéPole 64"/>
              <p:cNvSpPr txBox="1"/>
              <p:nvPr/>
            </p:nvSpPr>
            <p:spPr>
              <a:xfrm>
                <a:off x="4860000" y="2340000"/>
                <a:ext cx="194251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L</a:t>
                </a:r>
                <a:r>
                  <a:rPr lang="cs-CZ" b="1" baseline="-25000" dirty="0" smtClean="0"/>
                  <a:t>3</a:t>
                </a:r>
                <a:r>
                  <a:rPr lang="cs-CZ" b="1" dirty="0" smtClean="0"/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 smtClean="0">
                            <a:latin typeface="Cambria Math"/>
                          </a:rPr>
                          <m:t>𝟑</m:t>
                        </m:r>
                      </m:e>
                      <m:sup>
                        <m:r>
                          <a:rPr lang="cs-CZ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b="1" i="1">
                        <a:latin typeface="Cambria Math"/>
                      </a:rPr>
                      <m:t>−</m:t>
                    </m:r>
                    <m:r>
                      <a:rPr lang="cs-CZ" b="1" i="1">
                        <a:latin typeface="Cambria Math"/>
                      </a:rPr>
                      <m:t>𝟒</m:t>
                    </m:r>
                    <m:r>
                      <a:rPr lang="cs-CZ" b="1" i="1">
                        <a:latin typeface="Cambria Math"/>
                      </a:rPr>
                      <m:t> 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340000"/>
                <a:ext cx="1942516" cy="375552"/>
              </a:xfrm>
              <a:prstGeom prst="rect">
                <a:avLst/>
              </a:prstGeom>
              <a:blipFill rotWithShape="1">
                <a:blip r:embed="rId17"/>
                <a:stretch>
                  <a:fillRect l="-2508" t="-4918" b="-278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ovéPole 72"/>
              <p:cNvSpPr txBox="1"/>
              <p:nvPr/>
            </p:nvSpPr>
            <p:spPr>
              <a:xfrm>
                <a:off x="6840000" y="2700000"/>
                <a:ext cx="14401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P</a:t>
                </a:r>
                <a:r>
                  <a:rPr lang="cs-CZ" b="1" baseline="-25000" dirty="0" smtClean="0"/>
                  <a:t>3</a:t>
                </a:r>
                <a:r>
                  <a:rPr lang="cs-CZ" b="1" dirty="0" smtClean="0"/>
                  <a:t> =</a:t>
                </a:r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 </m:t>
                    </m:r>
                    <m:r>
                      <a:rPr lang="cs-CZ" b="1" i="1" smtClean="0">
                        <a:latin typeface="Cambria Math"/>
                      </a:rPr>
                      <m:t>𝟓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2700000"/>
                <a:ext cx="1440160" cy="369332"/>
              </a:xfrm>
              <a:prstGeom prst="rect">
                <a:avLst/>
              </a:prstGeom>
              <a:blipFill rotWithShape="1">
                <a:blip r:embed="rId18"/>
                <a:stretch>
                  <a:fillRect l="-3390"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4" name="TextovéPole 73"/>
              <p:cNvSpPr txBox="1"/>
              <p:nvPr/>
            </p:nvSpPr>
            <p:spPr>
              <a:xfrm>
                <a:off x="4860000" y="2700000"/>
                <a:ext cx="144016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L</a:t>
                </a:r>
                <a:r>
                  <a:rPr lang="cs-CZ" b="1" baseline="-25000" dirty="0" smtClean="0"/>
                  <a:t>3</a:t>
                </a:r>
                <a:r>
                  <a:rPr lang="cs-CZ" b="1" dirty="0" smtClean="0"/>
                  <a:t> =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</a:rPr>
                      <m:t>𝟓</m:t>
                    </m:r>
                    <m:r>
                      <a:rPr lang="cs-CZ" b="1" i="1">
                        <a:latin typeface="Cambria Math"/>
                      </a:rPr>
                      <m:t> 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700000"/>
                <a:ext cx="1440160" cy="375552"/>
              </a:xfrm>
              <a:prstGeom prst="rect">
                <a:avLst/>
              </a:prstGeom>
              <a:blipFill rotWithShape="1">
                <a:blip r:embed="rId19"/>
                <a:stretch>
                  <a:fillRect l="-3390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5" name="TextovéPole 74"/>
              <p:cNvSpPr txBox="1"/>
              <p:nvPr/>
            </p:nvSpPr>
            <p:spPr>
              <a:xfrm>
                <a:off x="6012528" y="3060000"/>
                <a:ext cx="144016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L</a:t>
                </a:r>
                <a:r>
                  <a:rPr lang="cs-CZ" b="1" baseline="-25000" dirty="0" smtClean="0"/>
                  <a:t>3</a:t>
                </a:r>
                <a:r>
                  <a:rPr lang="cs-CZ" b="1" dirty="0" smtClean="0"/>
                  <a:t>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cs-CZ" b="1" dirty="0"/>
                  <a:t> </a:t>
                </a:r>
                <a:r>
                  <a:rPr lang="cs-CZ" b="1" dirty="0" smtClean="0"/>
                  <a:t>P</a:t>
                </a:r>
                <a:r>
                  <a:rPr lang="cs-CZ" b="1" baseline="-25000" dirty="0" smtClean="0"/>
                  <a:t>3</a:t>
                </a:r>
                <a:endParaRPr lang="cs-CZ" b="1" dirty="0"/>
              </a:p>
            </p:txBody>
          </p:sp>
        </mc:Choice>
        <mc:Fallback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528" y="3060000"/>
                <a:ext cx="1440160" cy="375552"/>
              </a:xfrm>
              <a:prstGeom prst="rect">
                <a:avLst/>
              </a:prstGeom>
              <a:blipFill rotWithShape="1">
                <a:blip r:embed="rId20"/>
                <a:stretch>
                  <a:fillRect l="-3376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" name="TextovéPole 76"/>
          <p:cNvSpPr txBox="1"/>
          <p:nvPr/>
        </p:nvSpPr>
        <p:spPr>
          <a:xfrm>
            <a:off x="5041270" y="3960000"/>
            <a:ext cx="1114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x = -1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6840000" y="3960000"/>
            <a:ext cx="1114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x = 3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9330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5" grpId="0"/>
      <p:bldP spid="47" grpId="0"/>
      <p:bldP spid="48" grpId="0"/>
      <p:bldP spid="49" grpId="0"/>
      <p:bldP spid="51" grpId="0"/>
      <p:bldP spid="52" grpId="0"/>
      <p:bldP spid="56" grpId="0"/>
      <p:bldP spid="57" grpId="0"/>
      <p:bldP spid="65" grpId="0"/>
      <p:bldP spid="73" grpId="0"/>
      <p:bldP spid="74" grpId="0"/>
      <p:bldP spid="75" grpId="0"/>
      <p:bldP spid="77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 bwMode="auto">
          <a:xfrm>
            <a:off x="0" y="3867894"/>
            <a:ext cx="9144000" cy="1080120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238760" y="1445419"/>
            <a:ext cx="8642350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Najděte všechna x,  pro která platí: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18"/>
          <p:cNvSpPr>
            <a:spLocks noChangeArrowheads="1"/>
          </p:cNvSpPr>
          <p:nvPr/>
        </p:nvSpPr>
        <p:spPr bwMode="auto">
          <a:xfrm>
            <a:off x="11917" y="4011910"/>
            <a:ext cx="9132083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Zápis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rovnosti dvou výrazů</a:t>
            </a:r>
            <a:r>
              <a:rPr lang="cs-CZ" sz="2400" b="1" dirty="0">
                <a:latin typeface="Arial" pitchFamily="34" charset="0"/>
                <a:cs typeface="Arial" pitchFamily="34" charset="0"/>
              </a:rPr>
              <a:t>, ve kterém máme určit neznámé číslo tak, aby daná rovnost platila,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nazýváme rovnice</a:t>
            </a:r>
            <a:r>
              <a:rPr lang="cs-CZ" sz="24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0" y="1980000"/>
                <a:ext cx="19425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𝒙</m:t>
                      </m:r>
                      <m:r>
                        <a:rPr lang="cs-CZ" sz="2400" b="1" i="1" smtClean="0">
                          <a:latin typeface="Cambria Math"/>
                        </a:rPr>
                        <m:t>+</m:t>
                      </m:r>
                      <m:r>
                        <a:rPr lang="cs-CZ" sz="2400" b="1" i="1" smtClean="0">
                          <a:latin typeface="Cambria Math"/>
                        </a:rPr>
                        <m:t>𝟓</m:t>
                      </m:r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𝟖</m:t>
                      </m:r>
                      <m:r>
                        <a:rPr lang="cs-CZ" sz="2400" b="1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80000"/>
                <a:ext cx="1942516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3060000" y="1980855"/>
                <a:ext cx="19425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𝟑</m:t>
                      </m:r>
                      <m:r>
                        <a:rPr lang="cs-CZ" sz="2400" b="1" i="1" smtClean="0">
                          <a:latin typeface="Cambria Math"/>
                        </a:rPr>
                        <m:t>𝒙</m:t>
                      </m:r>
                      <m:r>
                        <a:rPr lang="cs-CZ" sz="2400" b="1" i="1" smtClean="0">
                          <a:latin typeface="Cambria Math"/>
                        </a:rPr>
                        <m:t>−</m:t>
                      </m:r>
                      <m:r>
                        <a:rPr lang="cs-CZ" sz="2400" b="1" i="1" smtClean="0">
                          <a:latin typeface="Cambria Math"/>
                        </a:rPr>
                        <m:t>𝟏</m:t>
                      </m:r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𝟓</m:t>
                      </m:r>
                      <m:r>
                        <a:rPr lang="cs-CZ" sz="2400" b="1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1980855"/>
                <a:ext cx="1942516" cy="461665"/>
              </a:xfrm>
              <a:prstGeom prst="rect">
                <a:avLst/>
              </a:prstGeom>
              <a:blipFill rotWithShape="1">
                <a:blip r:embed="rId4"/>
                <a:stretch>
                  <a:fillRect l="-94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6120000" y="1980000"/>
                <a:ext cx="25519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𝟑</m:t>
                      </m:r>
                      <m:d>
                        <m:d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</a:rPr>
                        <m:t>=−</m:t>
                      </m:r>
                      <m:r>
                        <a:rPr lang="cs-CZ" sz="2400" b="1" i="1" smtClean="0">
                          <a:latin typeface="Cambria Math"/>
                        </a:rPr>
                        <m:t>𝟔</m:t>
                      </m:r>
                      <m:r>
                        <a:rPr lang="cs-CZ" sz="2400" b="1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1980000"/>
                <a:ext cx="2551986" cy="461665"/>
              </a:xfrm>
              <a:prstGeom prst="rect">
                <a:avLst/>
              </a:prstGeom>
              <a:blipFill rotWithShape="1">
                <a:blip r:embed="rId5"/>
                <a:stretch>
                  <a:fillRect l="-7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6120000" y="2880000"/>
                <a:ext cx="18955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2880000"/>
                <a:ext cx="1895530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3060000" y="2880000"/>
                <a:ext cx="2551986" cy="505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𝟏𝟐</m:t>
                          </m:r>
                        </m:e>
                      </m:rad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𝟔</m:t>
                      </m:r>
                      <m:r>
                        <a:rPr lang="cs-CZ" sz="2400" b="1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2880000"/>
                <a:ext cx="2551986" cy="50520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0" y="2880000"/>
                <a:ext cx="147231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𝟔𝟒</m:t>
                      </m:r>
                      <m:r>
                        <a:rPr lang="cs-CZ" sz="2400" b="1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80000"/>
                <a:ext cx="1472312" cy="47000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1" name="TextovéPole 70"/>
              <p:cNvSpPr txBox="1"/>
              <p:nvPr/>
            </p:nvSpPr>
            <p:spPr>
              <a:xfrm>
                <a:off x="539552" y="2340000"/>
                <a:ext cx="11156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1" name="TextovéPole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340000"/>
                <a:ext cx="1115616" cy="46166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ovéPole 71"/>
              <p:cNvSpPr txBox="1"/>
              <p:nvPr/>
            </p:nvSpPr>
            <p:spPr>
              <a:xfrm>
                <a:off x="3780000" y="2340000"/>
                <a:ext cx="11156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000" y="2340000"/>
                <a:ext cx="1115616" cy="46166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6" name="TextovéPole 75"/>
              <p:cNvSpPr txBox="1"/>
              <p:nvPr/>
            </p:nvSpPr>
            <p:spPr>
              <a:xfrm>
                <a:off x="7128000" y="2340000"/>
                <a:ext cx="133243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=−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r>
                        <a:rPr lang="cs-CZ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8000" y="2340000"/>
                <a:ext cx="1332432" cy="46166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8" name="TextovéPole 77"/>
              <p:cNvSpPr txBox="1"/>
              <p:nvPr/>
            </p:nvSpPr>
            <p:spPr>
              <a:xfrm>
                <a:off x="144000" y="3240000"/>
                <a:ext cx="13283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=±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  <m:r>
                        <a:rPr lang="cs-CZ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00" y="3240000"/>
                <a:ext cx="1328312" cy="461665"/>
              </a:xfrm>
              <a:prstGeom prst="rect">
                <a:avLst/>
              </a:prstGeom>
              <a:blipFill rotWithShape="1">
                <a:blip r:embed="rId12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ovéPole 78"/>
              <p:cNvSpPr txBox="1"/>
              <p:nvPr/>
            </p:nvSpPr>
            <p:spPr>
              <a:xfrm>
                <a:off x="3996000" y="3240000"/>
                <a:ext cx="14400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𝟐𝟒</m:t>
                      </m:r>
                      <m:r>
                        <a:rPr lang="cs-CZ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6000" y="3240000"/>
                <a:ext cx="1440096" cy="46166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ovéPole 79"/>
              <p:cNvSpPr txBox="1"/>
              <p:nvPr/>
            </p:nvSpPr>
            <p:spPr>
              <a:xfrm>
                <a:off x="6732000" y="3240000"/>
                <a:ext cx="133421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𝟓</m:t>
                      </m:r>
                      <m:r>
                        <a:rPr lang="cs-CZ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2000" y="3240000"/>
                <a:ext cx="1334215" cy="461665"/>
              </a:xfrm>
              <a:prstGeom prst="rect">
                <a:avLst/>
              </a:prstGeom>
              <a:blipFill rotWithShape="1">
                <a:blip r:embed="rId14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ovéPole 80"/>
              <p:cNvSpPr txBox="1"/>
              <p:nvPr/>
            </p:nvSpPr>
            <p:spPr>
              <a:xfrm>
                <a:off x="7812000" y="3238908"/>
                <a:ext cx="14405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=−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2000" y="3238908"/>
                <a:ext cx="1440520" cy="461665"/>
              </a:xfrm>
              <a:prstGeom prst="rect">
                <a:avLst/>
              </a:prstGeom>
              <a:blipFill rotWithShape="1">
                <a:blip r:embed="rId15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13801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3" grpId="0"/>
      <p:bldP spid="38" grpId="0"/>
      <p:bldP spid="39" grpId="0"/>
      <p:bldP spid="40" grpId="0"/>
      <p:bldP spid="44" grpId="0"/>
      <p:bldP spid="46" grpId="0"/>
      <p:bldP spid="50" grpId="0"/>
      <p:bldP spid="53" grpId="0"/>
      <p:bldP spid="71" grpId="0"/>
      <p:bldP spid="72" grpId="0"/>
      <p:bldP spid="76" grpId="0"/>
      <p:bldP spid="78" grpId="0"/>
      <p:bldP spid="79" grpId="0"/>
      <p:bldP spid="80" grpId="0"/>
      <p:bldP spid="8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Lineární 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78013"/>
            <a:ext cx="55801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Lineární rovnice s jednou neznámou</a:t>
            </a:r>
          </a:p>
        </p:txBody>
      </p:sp>
      <p:sp>
        <p:nvSpPr>
          <p:cNvPr id="21" name="Rectangle 16"/>
          <p:cNvSpPr>
            <a:spLocks noChangeArrowheads="1"/>
          </p:cNvSpPr>
          <p:nvPr/>
        </p:nvSpPr>
        <p:spPr bwMode="auto">
          <a:xfrm>
            <a:off x="5749927" y="1463205"/>
            <a:ext cx="3380499" cy="1080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Neznámé v rovnici  většinou označujeme malými písmeny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cs-CZ" b="1" dirty="0" smtClean="0"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latin typeface="Arial" pitchFamily="34" charset="0"/>
                <a:cs typeface="Arial" pitchFamily="34" charset="0"/>
              </a:rPr>
              <a:t>od </a:t>
            </a:r>
            <a:r>
              <a:rPr lang="cs-CZ" b="1" dirty="0">
                <a:latin typeface="Arial" pitchFamily="34" charset="0"/>
                <a:cs typeface="Arial" pitchFamily="34" charset="0"/>
              </a:rPr>
              <a:t>konce abecedy.</a:t>
            </a:r>
          </a:p>
        </p:txBody>
      </p:sp>
      <p:sp>
        <p:nvSpPr>
          <p:cNvPr id="22" name="AutoShape 17"/>
          <p:cNvSpPr>
            <a:spLocks/>
          </p:cNvSpPr>
          <p:nvPr/>
        </p:nvSpPr>
        <p:spPr bwMode="auto">
          <a:xfrm rot="16200000" flipH="1" flipV="1">
            <a:off x="1802560" y="1856558"/>
            <a:ext cx="210289" cy="1584176"/>
          </a:xfrm>
          <a:prstGeom prst="rightBrace">
            <a:avLst>
              <a:gd name="adj1" fmla="val 73913"/>
              <a:gd name="adj2" fmla="val 52204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>
              <a:solidFill>
                <a:schemeClr val="tx2"/>
              </a:solidFill>
            </a:endParaRPr>
          </a:p>
        </p:txBody>
      </p:sp>
      <p:sp>
        <p:nvSpPr>
          <p:cNvPr id="24" name="Rectangle 18"/>
          <p:cNvSpPr>
            <a:spLocks noChangeArrowheads="1"/>
          </p:cNvSpPr>
          <p:nvPr/>
        </p:nvSpPr>
        <p:spPr bwMode="auto">
          <a:xfrm>
            <a:off x="467544" y="2715766"/>
            <a:ext cx="3069694" cy="336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levá strana </a:t>
            </a:r>
            <a:r>
              <a:rPr lang="cs-CZ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rovnice</a:t>
            </a:r>
            <a:endParaRPr lang="cs-CZ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AutoShape 19"/>
          <p:cNvSpPr>
            <a:spLocks/>
          </p:cNvSpPr>
          <p:nvPr/>
        </p:nvSpPr>
        <p:spPr bwMode="auto">
          <a:xfrm rot="16200000" flipH="1" flipV="1">
            <a:off x="3956398" y="2065164"/>
            <a:ext cx="224107" cy="1153147"/>
          </a:xfrm>
          <a:prstGeom prst="rightBrace">
            <a:avLst>
              <a:gd name="adj1" fmla="val 49635"/>
              <a:gd name="adj2" fmla="val 52204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26" name="Rectangle 20"/>
          <p:cNvSpPr>
            <a:spLocks noChangeArrowheads="1"/>
          </p:cNvSpPr>
          <p:nvPr/>
        </p:nvSpPr>
        <p:spPr bwMode="auto">
          <a:xfrm>
            <a:off x="2987824" y="2715766"/>
            <a:ext cx="3528392" cy="319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pravá strana </a:t>
            </a:r>
            <a:r>
              <a:rPr lang="cs-CZ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rovnice</a:t>
            </a:r>
            <a:endParaRPr lang="cs-CZ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1"/>
              <p:cNvSpPr>
                <a:spLocks noChangeArrowheads="1"/>
              </p:cNvSpPr>
              <p:nvPr/>
            </p:nvSpPr>
            <p:spPr bwMode="auto">
              <a:xfrm>
                <a:off x="1475656" y="3113216"/>
                <a:ext cx="3276365" cy="6397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1" i="1" smtClean="0">
                          <a:solidFill>
                            <a:schemeClr val="tx2"/>
                          </a:solidFill>
                          <a:latin typeface="Cambria Math"/>
                          <a:cs typeface="Arial" pitchFamily="34" charset="0"/>
                        </a:rPr>
                        <m:t>𝑳</m:t>
                      </m:r>
                      <m:d>
                        <m:dPr>
                          <m:ctrlPr>
                            <a:rPr lang="cs-CZ" sz="3600" b="1" i="1" smtClean="0">
                              <a:solidFill>
                                <a:schemeClr val="tx2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3600" b="1" i="1" smtClean="0">
                              <a:solidFill>
                                <a:schemeClr val="tx2"/>
                              </a:solidFill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e>
                      </m:d>
                      <m:r>
                        <a:rPr lang="cs-CZ" sz="3600" b="1" i="1" smtClean="0">
                          <a:solidFill>
                            <a:schemeClr val="tx2"/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3600" b="1" i="1" smtClean="0">
                          <a:solidFill>
                            <a:schemeClr val="tx2"/>
                          </a:solidFill>
                          <a:latin typeface="Cambria Math"/>
                          <a:cs typeface="Arial" pitchFamily="34" charset="0"/>
                        </a:rPr>
                        <m:t>𝑷</m:t>
                      </m:r>
                      <m:r>
                        <a:rPr lang="cs-CZ" sz="3600" b="1" i="1" smtClean="0">
                          <a:solidFill>
                            <a:schemeClr val="tx2"/>
                          </a:solidFill>
                          <a:latin typeface="Cambria Math"/>
                          <a:cs typeface="Arial" pitchFamily="34" charset="0"/>
                        </a:rPr>
                        <m:t>(</m:t>
                      </m:r>
                      <m:r>
                        <a:rPr lang="cs-CZ" sz="3600" b="1" i="1" smtClean="0">
                          <a:solidFill>
                            <a:schemeClr val="tx2"/>
                          </a:solidFill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3600" b="1" i="1" smtClean="0">
                          <a:solidFill>
                            <a:schemeClr val="tx2"/>
                          </a:solidFill>
                          <a:latin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cs-CZ" sz="3600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7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75656" y="3113216"/>
                <a:ext cx="3276365" cy="63976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22"/>
          <p:cNvSpPr>
            <a:spLocks noChangeArrowheads="1"/>
          </p:cNvSpPr>
          <p:nvPr/>
        </p:nvSpPr>
        <p:spPr bwMode="auto">
          <a:xfrm>
            <a:off x="-9986" y="3867894"/>
            <a:ext cx="9153986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Řešit rovnici znamená najít takové číslo, aby po dosazení tohoto čísla za neznámou se rovnice změnila na rovnost.</a:t>
            </a:r>
          </a:p>
        </p:txBody>
      </p:sp>
      <p:sp>
        <p:nvSpPr>
          <p:cNvPr id="29" name="Rectangle 23"/>
          <p:cNvSpPr>
            <a:spLocks noChangeArrowheads="1"/>
          </p:cNvSpPr>
          <p:nvPr/>
        </p:nvSpPr>
        <p:spPr bwMode="auto">
          <a:xfrm>
            <a:off x="0" y="4503738"/>
            <a:ext cx="9144000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Každé takové číslo se nazývá </a:t>
            </a:r>
            <a:r>
              <a:rPr lang="cs-CZ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kořen rovnice</a:t>
            </a:r>
            <a:r>
              <a:rPr lang="cs-CZ" sz="2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nebo </a:t>
            </a:r>
            <a:r>
              <a:rPr lang="cs-CZ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řešení rovnice</a:t>
            </a:r>
            <a:r>
              <a:rPr lang="cs-CZ" sz="2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1043608" y="1937160"/>
                <a:ext cx="396044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/>
                        </a:rPr>
                        <m:t>𝟐</m:t>
                      </m:r>
                      <m:r>
                        <a:rPr lang="cs-CZ" sz="4000" b="1" i="1" smtClean="0">
                          <a:latin typeface="Cambria Math"/>
                        </a:rPr>
                        <m:t>𝒙</m:t>
                      </m:r>
                      <m:r>
                        <a:rPr lang="cs-CZ" sz="4000" b="1" i="1" smtClean="0">
                          <a:latin typeface="Cambria Math"/>
                        </a:rPr>
                        <m:t> −</m:t>
                      </m:r>
                      <m:r>
                        <a:rPr lang="cs-CZ" sz="4000" b="1" i="1" smtClean="0">
                          <a:latin typeface="Cambria Math"/>
                        </a:rPr>
                        <m:t>𝟑</m:t>
                      </m:r>
                      <m:r>
                        <a:rPr lang="cs-CZ" sz="4000" b="1" i="1" smtClean="0">
                          <a:latin typeface="Cambria Math"/>
                        </a:rPr>
                        <m:t>=</m:t>
                      </m:r>
                      <m:r>
                        <a:rPr lang="cs-CZ" sz="4000" b="1" i="1" smtClean="0">
                          <a:latin typeface="Cambria Math"/>
                        </a:rPr>
                        <m:t>𝟒</m:t>
                      </m:r>
                      <m:r>
                        <a:rPr lang="cs-CZ" sz="4000" b="1" i="1" smtClean="0">
                          <a:latin typeface="Cambria Math"/>
                        </a:rPr>
                        <m:t>+</m:t>
                      </m:r>
                      <m:r>
                        <a:rPr lang="cs-CZ" sz="4000" b="1" i="1" smtClean="0">
                          <a:latin typeface="Cambria Math"/>
                        </a:rPr>
                        <m:t>𝒙</m:t>
                      </m:r>
                      <m:r>
                        <a:rPr lang="cs-CZ" sz="4000" b="1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937160"/>
                <a:ext cx="3960440" cy="707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264699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2" grpId="0" animBg="1"/>
      <p:bldP spid="24" grpId="0"/>
      <p:bldP spid="25" grpId="0" animBg="1"/>
      <p:bldP spid="26" grpId="0"/>
      <p:bldP spid="27" grpId="0"/>
      <p:bldP spid="28" grpId="0"/>
      <p:bldP spid="29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Číselné výrazy</a:t>
            </a:r>
            <a:endParaRPr lang="cs-CZ" sz="36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360000" y="151200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Určete hodnoty číselných výrazů: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0" y="190800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a) 81 – 24 : 3 + 25 – 16 </a:t>
            </a:r>
            <a:endParaRPr lang="cs-CZ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0" y="2556000"/>
            <a:ext cx="321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b) (81 – 24) : 3 + 25 – 16 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ovéPole 52"/>
              <p:cNvSpPr txBox="1"/>
              <p:nvPr/>
            </p:nvSpPr>
            <p:spPr>
              <a:xfrm>
                <a:off x="0" y="3204000"/>
                <a:ext cx="3212901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c)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 smtClean="0">
                            <a:latin typeface="Cambria Math"/>
                          </a:rPr>
                          <m:t>𝟖𝟏</m:t>
                        </m:r>
                        <m:r>
                          <a:rPr lang="cs-CZ" b="1" i="1" smtClean="0">
                            <a:latin typeface="Cambria Math"/>
                          </a:rPr>
                          <m:t>−</m:t>
                        </m:r>
                        <m:r>
                          <a:rPr lang="cs-CZ" b="1" i="1" smtClean="0">
                            <a:latin typeface="Cambria Math"/>
                          </a:rPr>
                          <m:t>𝟐𝟒</m:t>
                        </m:r>
                      </m:e>
                    </m:d>
                    <m:r>
                      <a:rPr lang="cs-CZ" b="1" i="1" smtClean="0">
                        <a:latin typeface="Cambria Math"/>
                      </a:rPr>
                      <m:t>:</m:t>
                    </m:r>
                    <m:r>
                      <a:rPr lang="cs-CZ" b="1" i="1" smtClean="0">
                        <a:latin typeface="Cambria Math"/>
                      </a:rPr>
                      <m:t>𝟑</m:t>
                    </m:r>
                    <m:r>
                      <a:rPr lang="cs-CZ" b="1" i="1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cs-CZ" b="1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b="1" i="1" smtClean="0">
                                <a:latin typeface="Cambria Math"/>
                              </a:rPr>
                              <m:t>𝟐𝟓</m:t>
                            </m:r>
                            <m:r>
                              <a:rPr lang="cs-CZ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cs-CZ" b="1" i="1" smtClean="0">
                                <a:latin typeface="Cambria Math"/>
                              </a:rPr>
                              <m:t>𝟏𝟔</m:t>
                            </m:r>
                          </m:e>
                        </m:d>
                      </m:e>
                      <m:sup>
                        <m:r>
                          <a:rPr lang="cs-CZ" b="1" i="1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cs-CZ" b="1" dirty="0"/>
              </a:p>
            </p:txBody>
          </p:sp>
        </mc:Choice>
        <mc:Fallback xmlns=""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04000"/>
                <a:ext cx="3212901" cy="375552"/>
              </a:xfrm>
              <a:prstGeom prst="rect">
                <a:avLst/>
              </a:prstGeom>
              <a:blipFill rotWithShape="1">
                <a:blip r:embed="rId3"/>
                <a:stretch>
                  <a:fillRect l="-1518" t="-4918" b="-278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ovéPole 53"/>
          <p:cNvSpPr txBox="1"/>
          <p:nvPr/>
        </p:nvSpPr>
        <p:spPr>
          <a:xfrm>
            <a:off x="0" y="3852000"/>
            <a:ext cx="321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d) 81 – (24 : 3 + 25) – 16 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0" y="4500000"/>
                <a:ext cx="3212901" cy="4082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e)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1" i="1" smtClean="0">
                            <a:latin typeface="Cambria Math"/>
                          </a:rPr>
                          <m:t>𝟖𝟏</m:t>
                        </m:r>
                      </m:e>
                    </m:rad>
                    <m:r>
                      <a:rPr lang="cs-CZ" b="1" i="1" smtClean="0">
                        <a:latin typeface="Cambria Math"/>
                      </a:rPr>
                      <m:t>−</m:t>
                    </m:r>
                    <m:r>
                      <a:rPr lang="cs-CZ" b="1" i="1" smtClean="0">
                        <a:latin typeface="Cambria Math"/>
                      </a:rPr>
                      <m:t>𝟐𝟒</m:t>
                    </m:r>
                    <m:r>
                      <a:rPr lang="cs-CZ" b="1" i="1" smtClean="0">
                        <a:latin typeface="Cambria Math"/>
                      </a:rPr>
                      <m:t>:</m:t>
                    </m:r>
                    <m:r>
                      <a:rPr lang="cs-CZ" b="1" i="1" smtClean="0">
                        <a:latin typeface="Cambria Math"/>
                      </a:rPr>
                      <m:t>𝟑</m:t>
                    </m:r>
                    <m:r>
                      <a:rPr lang="cs-CZ" b="1" i="1" smtClean="0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cs-CZ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1" i="1" smtClean="0">
                            <a:latin typeface="Cambria Math"/>
                          </a:rPr>
                          <m:t>𝟐𝟓</m:t>
                        </m:r>
                      </m:e>
                    </m:rad>
                    <m:r>
                      <a:rPr lang="cs-CZ" b="1" i="1" smtClean="0">
                        <a:latin typeface="Cambria Math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cs-CZ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1" i="1" smtClean="0">
                            <a:latin typeface="Cambria Math"/>
                          </a:rPr>
                          <m:t>𝟏𝟔</m:t>
                        </m:r>
                      </m:e>
                    </m:rad>
                  </m:oMath>
                </a14:m>
                <a:endParaRPr lang="cs-CZ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00000"/>
                <a:ext cx="3212901" cy="408253"/>
              </a:xfrm>
              <a:prstGeom prst="rect">
                <a:avLst/>
              </a:prstGeom>
              <a:blipFill rotWithShape="1">
                <a:blip r:embed="rId4"/>
                <a:stretch>
                  <a:fillRect l="-1518" b="-208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4860000" y="1908000"/>
                <a:ext cx="3396903" cy="398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f)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1" i="1" smtClean="0">
                            <a:latin typeface="Cambria Math"/>
                          </a:rPr>
                          <m:t>𝟖𝟏</m:t>
                        </m:r>
                      </m:e>
                    </m:rad>
                    <m:r>
                      <a:rPr lang="cs-CZ" b="1" i="1" smtClean="0">
                        <a:latin typeface="Cambria Math"/>
                      </a:rPr>
                      <m:t>−(</m:t>
                    </m:r>
                    <m:r>
                      <a:rPr lang="cs-CZ" b="1" i="1" smtClean="0">
                        <a:latin typeface="Cambria Math"/>
                      </a:rPr>
                      <m:t>𝟐𝟒</m:t>
                    </m:r>
                    <m:r>
                      <a:rPr lang="cs-CZ" b="1" i="1" smtClean="0">
                        <a:latin typeface="Cambria Math"/>
                      </a:rPr>
                      <m:t>:</m:t>
                    </m:r>
                    <m:r>
                      <a:rPr lang="cs-CZ" b="1" i="1" smtClean="0">
                        <a:latin typeface="Cambria Math"/>
                      </a:rPr>
                      <m:t>𝟑</m:t>
                    </m:r>
                    <m:r>
                      <a:rPr lang="cs-CZ" b="1" i="1" smtClean="0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cs-CZ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1" i="1" smtClean="0">
                            <a:latin typeface="Cambria Math"/>
                          </a:rPr>
                          <m:t>𝟐𝟓</m:t>
                        </m:r>
                      </m:e>
                    </m:rad>
                    <m:r>
                      <a:rPr lang="cs-CZ" b="1" i="1" smtClean="0">
                        <a:latin typeface="Cambria Math"/>
                      </a:rPr>
                      <m:t> )−</m:t>
                    </m:r>
                    <m:rad>
                      <m:radPr>
                        <m:degHide m:val="on"/>
                        <m:ctrlPr>
                          <a:rPr lang="cs-CZ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1" i="1" smtClean="0">
                            <a:latin typeface="Cambria Math"/>
                          </a:rPr>
                          <m:t>𝟏𝟔</m:t>
                        </m:r>
                      </m:e>
                    </m:rad>
                  </m:oMath>
                </a14:m>
                <a:endParaRPr lang="cs-CZ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1908000"/>
                <a:ext cx="3396903" cy="398186"/>
              </a:xfrm>
              <a:prstGeom prst="rect">
                <a:avLst/>
              </a:prstGeom>
              <a:blipFill rotWithShape="1">
                <a:blip r:embed="rId5"/>
                <a:stretch>
                  <a:fillRect l="-1436" b="-246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4860001" y="2556000"/>
                <a:ext cx="3168232" cy="398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g)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</a:rPr>
                      <m:t>𝟖𝟏</m:t>
                    </m:r>
                    <m:r>
                      <a:rPr lang="cs-CZ" b="1" i="1" smtClean="0">
                        <a:latin typeface="Cambria Math"/>
                      </a:rPr>
                      <m:t>−</m:t>
                    </m:r>
                    <m:r>
                      <a:rPr lang="cs-CZ" b="1" i="1" smtClean="0">
                        <a:latin typeface="Cambria Math"/>
                      </a:rPr>
                      <m:t>𝟐𝟒</m:t>
                    </m:r>
                    <m:r>
                      <a:rPr lang="cs-CZ" b="1" i="1" smtClean="0">
                        <a:latin typeface="Cambria Math"/>
                      </a:rPr>
                      <m:t>:(</m:t>
                    </m:r>
                    <m:r>
                      <a:rPr lang="cs-CZ" b="1" i="1" smtClean="0">
                        <a:latin typeface="Cambria Math"/>
                      </a:rPr>
                      <m:t>𝟑</m:t>
                    </m:r>
                    <m:r>
                      <a:rPr lang="cs-CZ" b="1" i="1" smtClean="0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cs-CZ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1" i="1" smtClean="0">
                            <a:latin typeface="Cambria Math"/>
                          </a:rPr>
                          <m:t>𝟐𝟓</m:t>
                        </m:r>
                      </m:e>
                    </m:rad>
                    <m:r>
                      <a:rPr lang="cs-CZ" b="1" i="1" smtClean="0">
                        <a:latin typeface="Cambria Math"/>
                      </a:rPr>
                      <m:t> )−</m:t>
                    </m:r>
                    <m:r>
                      <a:rPr lang="cs-CZ" b="1" i="1" smtClean="0">
                        <a:latin typeface="Cambria Math"/>
                      </a:rPr>
                      <m:t>𝟏𝟔</m:t>
                    </m:r>
                  </m:oMath>
                </a14:m>
                <a:endParaRPr lang="cs-CZ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1" y="2556000"/>
                <a:ext cx="3168232" cy="398186"/>
              </a:xfrm>
              <a:prstGeom prst="rect">
                <a:avLst/>
              </a:prstGeom>
              <a:blipFill rotWithShape="1">
                <a:blip r:embed="rId6"/>
                <a:stretch>
                  <a:fillRect l="-1538" b="-2272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4860000" y="3204000"/>
                <a:ext cx="3396903" cy="4082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h) </a:t>
                </a:r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(</m:t>
                    </m:r>
                    <m:rad>
                      <m:radPr>
                        <m:degHide m:val="on"/>
                        <m:ctrlPr>
                          <a:rPr lang="cs-CZ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1" i="1" smtClean="0">
                            <a:latin typeface="Cambria Math"/>
                          </a:rPr>
                          <m:t>𝟖𝟏</m:t>
                        </m:r>
                      </m:e>
                    </m:rad>
                    <m:r>
                      <a:rPr lang="cs-CZ" b="1" i="1" smtClean="0">
                        <a:latin typeface="Cambria Math"/>
                      </a:rPr>
                      <m:t>−</m:t>
                    </m:r>
                    <m:r>
                      <a:rPr lang="cs-CZ" b="1" i="1" smtClean="0">
                        <a:latin typeface="Cambria Math"/>
                      </a:rPr>
                      <m:t>𝟐𝟒</m:t>
                    </m:r>
                    <m:r>
                      <a:rPr lang="cs-CZ" b="1" i="1" smtClean="0">
                        <a:latin typeface="Cambria Math"/>
                      </a:rPr>
                      <m:t>):</m:t>
                    </m:r>
                    <m:r>
                      <a:rPr lang="cs-CZ" b="1" i="1" smtClean="0">
                        <a:latin typeface="Cambria Math"/>
                      </a:rPr>
                      <m:t>𝟑</m:t>
                    </m:r>
                    <m:r>
                      <a:rPr lang="cs-CZ" b="1" i="1" smtClean="0">
                        <a:latin typeface="Cambria Math"/>
                      </a:rPr>
                      <m:t>+(</m:t>
                    </m:r>
                    <m:rad>
                      <m:radPr>
                        <m:degHide m:val="on"/>
                        <m:ctrlPr>
                          <a:rPr lang="cs-CZ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1" i="1" smtClean="0">
                            <a:latin typeface="Cambria Math"/>
                          </a:rPr>
                          <m:t>𝟐𝟓</m:t>
                        </m:r>
                      </m:e>
                    </m:rad>
                    <m:r>
                      <a:rPr lang="cs-CZ" b="1" i="1" smtClean="0">
                        <a:latin typeface="Cambria Math"/>
                      </a:rPr>
                      <m:t>−</m:t>
                    </m:r>
                    <m:r>
                      <a:rPr lang="cs-CZ" b="1" i="1" smtClean="0">
                        <a:latin typeface="Cambria Math"/>
                      </a:rPr>
                      <m:t>𝟏𝟔</m:t>
                    </m:r>
                    <m:r>
                      <a:rPr lang="cs-CZ" b="1" i="1" smtClean="0">
                        <a:latin typeface="Cambria Math"/>
                      </a:rPr>
                      <m:t>)</m:t>
                    </m:r>
                  </m:oMath>
                </a14:m>
                <a:endParaRPr lang="cs-CZ" b="1" dirty="0"/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204000"/>
                <a:ext cx="3396903" cy="408253"/>
              </a:xfrm>
              <a:prstGeom prst="rect">
                <a:avLst/>
              </a:prstGeom>
              <a:blipFill rotWithShape="1">
                <a:blip r:embed="rId7"/>
                <a:stretch>
                  <a:fillRect l="-1436" b="-208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4860000" y="3852000"/>
                <a:ext cx="3396903" cy="4082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i)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1" i="1" smtClean="0">
                            <a:latin typeface="Cambria Math"/>
                          </a:rPr>
                          <m:t>𝟖𝟏</m:t>
                        </m:r>
                      </m:e>
                    </m:rad>
                    <m:r>
                      <a:rPr lang="cs-CZ" b="1" i="1" smtClean="0">
                        <a:latin typeface="Cambria Math"/>
                      </a:rPr>
                      <m:t>−</m:t>
                    </m:r>
                    <m:r>
                      <a:rPr lang="cs-CZ" b="1" i="1" smtClean="0">
                        <a:latin typeface="Cambria Math"/>
                      </a:rPr>
                      <m:t>𝟐𝟒</m:t>
                    </m:r>
                    <m:r>
                      <a:rPr lang="cs-CZ" b="1" i="1" smtClean="0">
                        <a:latin typeface="Cambria Math"/>
                      </a:rPr>
                      <m:t>:</m:t>
                    </m:r>
                    <m:r>
                      <a:rPr lang="cs-CZ" b="1" i="1" smtClean="0">
                        <a:latin typeface="Cambria Math"/>
                      </a:rPr>
                      <m:t>𝟑</m:t>
                    </m:r>
                    <m:r>
                      <a:rPr lang="cs-CZ" b="1" i="1" smtClean="0">
                        <a:latin typeface="Cambria Math"/>
                      </a:rPr>
                      <m:t>+(</m:t>
                    </m:r>
                    <m:rad>
                      <m:radPr>
                        <m:degHide m:val="on"/>
                        <m:ctrlPr>
                          <a:rPr lang="cs-CZ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1" i="1" smtClean="0">
                            <a:latin typeface="Cambria Math"/>
                          </a:rPr>
                          <m:t>𝟐𝟓</m:t>
                        </m:r>
                      </m:e>
                    </m:rad>
                    <m:r>
                      <a:rPr lang="cs-CZ" b="1" i="1" smtClean="0">
                        <a:latin typeface="Cambria Math"/>
                      </a:rPr>
                      <m:t>−</m:t>
                    </m:r>
                    <m:r>
                      <a:rPr lang="cs-CZ" b="1" i="1" smtClean="0">
                        <a:latin typeface="Cambria Math"/>
                      </a:rPr>
                      <m:t>𝟏𝟔</m:t>
                    </m:r>
                    <m:r>
                      <a:rPr lang="cs-CZ" b="1" i="1" smtClean="0">
                        <a:latin typeface="Cambria Math"/>
                      </a:rPr>
                      <m:t>)</m:t>
                    </m:r>
                  </m:oMath>
                </a14:m>
                <a:endParaRPr lang="cs-CZ" b="1" dirty="0"/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852000"/>
                <a:ext cx="3396903" cy="408253"/>
              </a:xfrm>
              <a:prstGeom prst="rect">
                <a:avLst/>
              </a:prstGeom>
              <a:blipFill rotWithShape="1">
                <a:blip r:embed="rId8"/>
                <a:stretch>
                  <a:fillRect l="-1436" b="-208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4860001" y="4500000"/>
                <a:ext cx="2952360" cy="398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j)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</a:rPr>
                      <m:t>𝟖𝟏</m:t>
                    </m:r>
                    <m:r>
                      <a:rPr lang="cs-CZ" b="1" i="1" smtClean="0">
                        <a:latin typeface="Cambria Math"/>
                      </a:rPr>
                      <m:t>−</m:t>
                    </m:r>
                    <m:r>
                      <a:rPr lang="cs-CZ" b="1" i="1" smtClean="0">
                        <a:latin typeface="Cambria Math"/>
                      </a:rPr>
                      <m:t>𝟐𝟒</m:t>
                    </m:r>
                    <m:r>
                      <a:rPr lang="cs-CZ" b="1" i="1" smtClean="0">
                        <a:latin typeface="Cambria Math"/>
                      </a:rPr>
                      <m:t>:</m:t>
                    </m:r>
                    <m:sSup>
                      <m:sSupPr>
                        <m:ctrlPr>
                          <a:rPr lang="cs-CZ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 smtClean="0">
                            <a:latin typeface="Cambria Math"/>
                          </a:rPr>
                          <m:t>(</m:t>
                        </m:r>
                        <m:r>
                          <a:rPr lang="cs-CZ" b="1" i="1" smtClean="0">
                            <a:latin typeface="Cambria Math"/>
                          </a:rPr>
                          <m:t>𝟑</m:t>
                        </m:r>
                      </m:e>
                      <m:sup>
                        <m:r>
                          <a:rPr lang="cs-CZ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b="1" i="1" smtClean="0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cs-CZ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1" i="1" smtClean="0">
                            <a:latin typeface="Cambria Math"/>
                          </a:rPr>
                          <m:t>𝟐𝟓</m:t>
                        </m:r>
                      </m:e>
                    </m:rad>
                    <m:r>
                      <a:rPr lang="cs-CZ" b="1" i="1" smtClean="0">
                        <a:latin typeface="Cambria Math"/>
                      </a:rPr>
                      <m:t>−</m:t>
                    </m:r>
                    <m:r>
                      <a:rPr lang="cs-CZ" b="1" i="1" smtClean="0">
                        <a:latin typeface="Cambria Math"/>
                      </a:rPr>
                      <m:t>𝟏𝟔</m:t>
                    </m:r>
                    <m:r>
                      <a:rPr lang="cs-CZ" b="1" i="1" smtClean="0">
                        <a:latin typeface="Cambria Math"/>
                      </a:rPr>
                      <m:t>)</m:t>
                    </m:r>
                  </m:oMath>
                </a14:m>
                <a:endParaRPr lang="cs-CZ" b="1" dirty="0"/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1" y="4500000"/>
                <a:ext cx="2952360" cy="398186"/>
              </a:xfrm>
              <a:prstGeom prst="rect">
                <a:avLst/>
              </a:prstGeom>
              <a:blipFill rotWithShape="1">
                <a:blip r:embed="rId9"/>
                <a:stretch>
                  <a:fillRect l="-1649" b="-2272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ovéPole 60"/>
          <p:cNvSpPr txBox="1"/>
          <p:nvPr/>
        </p:nvSpPr>
        <p:spPr>
          <a:xfrm>
            <a:off x="2483768" y="1908000"/>
            <a:ext cx="729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82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2628000" y="2556000"/>
            <a:ext cx="729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28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2952000" y="3204000"/>
                <a:ext cx="8999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=−</m:t>
                      </m:r>
                      <m:r>
                        <a:rPr lang="cs-CZ" b="1" i="1" smtClean="0">
                          <a:latin typeface="Cambria Math"/>
                        </a:rPr>
                        <m:t>𝟔𝟐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00" y="3204000"/>
                <a:ext cx="899920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extovéPole 63"/>
          <p:cNvSpPr txBox="1"/>
          <p:nvPr/>
        </p:nvSpPr>
        <p:spPr>
          <a:xfrm>
            <a:off x="2677641" y="3865125"/>
            <a:ext cx="729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32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/>
              <p:cNvSpPr txBox="1"/>
              <p:nvPr/>
            </p:nvSpPr>
            <p:spPr>
              <a:xfrm>
                <a:off x="2988001" y="4518000"/>
                <a:ext cx="7199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8001" y="4518000"/>
                <a:ext cx="719904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8028232" y="1926000"/>
                <a:ext cx="8999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=−</m:t>
                      </m:r>
                      <m:r>
                        <a:rPr lang="cs-CZ" b="1" i="1" smtClean="0">
                          <a:latin typeface="Cambria Math"/>
                        </a:rPr>
                        <m:t>𝟖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8232" y="1926000"/>
                <a:ext cx="89992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7812683" y="2574000"/>
                <a:ext cx="8999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𝟔𝟐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2683" y="2574000"/>
                <a:ext cx="899920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ovéPole 67"/>
              <p:cNvSpPr txBox="1"/>
              <p:nvPr/>
            </p:nvSpPr>
            <p:spPr>
              <a:xfrm>
                <a:off x="8028233" y="3222000"/>
                <a:ext cx="8999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=−</m:t>
                      </m:r>
                      <m:r>
                        <a:rPr lang="cs-CZ" b="1" i="1" smtClean="0">
                          <a:latin typeface="Cambria Math"/>
                        </a:rPr>
                        <m:t>𝟏𝟔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8233" y="3222000"/>
                <a:ext cx="899920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ovéPole 68"/>
              <p:cNvSpPr txBox="1"/>
              <p:nvPr/>
            </p:nvSpPr>
            <p:spPr>
              <a:xfrm>
                <a:off x="7740352" y="3871460"/>
                <a:ext cx="8999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=−</m:t>
                      </m:r>
                      <m:r>
                        <a:rPr lang="cs-CZ" b="1" i="1" smtClean="0">
                          <a:latin typeface="Cambria Math"/>
                        </a:rPr>
                        <m:t>𝟏𝟎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352" y="3871460"/>
                <a:ext cx="899920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ovéPole 69"/>
              <p:cNvSpPr txBox="1"/>
              <p:nvPr/>
            </p:nvSpPr>
            <p:spPr>
              <a:xfrm>
                <a:off x="7598420" y="4518000"/>
                <a:ext cx="8999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𝟗𝟑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0" name="TextovéPol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8420" y="4518000"/>
                <a:ext cx="899920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85228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8" grpId="0"/>
      <p:bldP spid="50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Číselné výrazy</a:t>
            </a:r>
            <a:endParaRPr lang="cs-CZ" sz="36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360000" y="1512000"/>
            <a:ext cx="878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Zapište číselný výraz a určete jeho hodnotu: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0" y="1908000"/>
            <a:ext cx="435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a) součet čísel osm a dvacet pět </a:t>
            </a:r>
            <a:endParaRPr lang="cs-CZ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1" y="2268000"/>
            <a:ext cx="8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 + 25</a:t>
            </a:r>
            <a:endParaRPr lang="cs-CZ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0" y="2628000"/>
            <a:ext cx="3212901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b) rozdíl čísel dvanáct a tři</a:t>
            </a:r>
            <a:endParaRPr lang="cs-CZ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0" y="2988000"/>
            <a:ext cx="899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 – 3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0" y="3348000"/>
            <a:ext cx="321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c) součin čísel pět a třináct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0" y="3708000"/>
            <a:ext cx="991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 ∙ 13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756000" y="2268000"/>
            <a:ext cx="729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33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756000" y="2988000"/>
            <a:ext cx="729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9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684000" y="3708000"/>
            <a:ext cx="899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65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0" y="4068000"/>
            <a:ext cx="3491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d) podíl čísel osmnáct a šest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0" y="4428000"/>
            <a:ext cx="991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18 : 6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684000" y="4428000"/>
            <a:ext cx="62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3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3672000" y="1908000"/>
            <a:ext cx="55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e) trojnásobek součtu čísel pět a sedmnáct 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672408" y="2283678"/>
            <a:ext cx="1485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 ∙ (5 + 17)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672408" y="2643678"/>
            <a:ext cx="5471592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f) podíl dvojnásobku čísla dvanáct a čísla osm</a:t>
            </a:r>
            <a:endParaRPr lang="cs-CZ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3672408" y="3003678"/>
            <a:ext cx="113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 ∙ 12 : 8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3672408" y="3363678"/>
            <a:ext cx="5471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g</a:t>
            </a:r>
            <a:r>
              <a:rPr lang="cs-CZ" b="1" dirty="0" smtClean="0"/>
              <a:t>) </a:t>
            </a:r>
            <a:r>
              <a:rPr lang="cs-CZ" sz="1700" b="1" dirty="0" smtClean="0"/>
              <a:t>druhá mocnina čísla dvanáct zmenšená o sedm</a:t>
            </a:r>
            <a:endParaRPr lang="cs-CZ" sz="17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3672408" y="3723678"/>
            <a:ext cx="991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r>
              <a:rPr lang="cs-CZ" b="1" baseline="30000" dirty="0" smtClean="0"/>
              <a:t>2 </a:t>
            </a:r>
            <a:r>
              <a:rPr lang="cs-CZ" b="1" dirty="0" smtClean="0"/>
              <a:t>- 7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932040" y="2283678"/>
            <a:ext cx="729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66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644008" y="3003678"/>
            <a:ext cx="729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3</a:t>
            </a:r>
            <a:endParaRPr lang="cs-CZ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4356408" y="3723678"/>
            <a:ext cx="899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137</a:t>
            </a:r>
            <a:endParaRPr lang="cs-CZ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3672408" y="4083678"/>
            <a:ext cx="5471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9600" indent="-609600">
              <a:buFont typeface="Wingdings" pitchFamily="2" charset="2"/>
              <a:buNone/>
            </a:pPr>
            <a:r>
              <a:rPr lang="cs-CZ" sz="1600" b="1" dirty="0" smtClean="0"/>
              <a:t>h) čtyřnásobek </a:t>
            </a:r>
            <a:r>
              <a:rPr lang="cs-CZ" sz="1600" b="1" dirty="0"/>
              <a:t>podílu čísel </a:t>
            </a:r>
            <a:r>
              <a:rPr lang="cs-CZ" sz="1600" b="1" dirty="0" smtClean="0"/>
              <a:t>osm a dva zvětšený o pět</a:t>
            </a:r>
            <a:endParaRPr lang="cs-CZ" sz="16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672408" y="4428000"/>
            <a:ext cx="1583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 ∙ (8 : 2) + 5</a:t>
            </a:r>
            <a:endParaRPr lang="cs-CZ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5076056" y="4428000"/>
            <a:ext cx="720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21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55105193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8" grpId="0"/>
      <p:bldP spid="50" grpId="0"/>
      <p:bldP spid="53" grpId="0"/>
      <p:bldP spid="54" grpId="0"/>
      <p:bldP spid="55" grpId="0"/>
      <p:bldP spid="56" grpId="0"/>
      <p:bldP spid="62" grpId="0"/>
      <p:bldP spid="64" grpId="0"/>
      <p:bldP spid="66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Výrazy s proměnnou</a:t>
            </a:r>
            <a:endParaRPr lang="cs-CZ" sz="36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360000" y="151200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Určete hodnotu výrazů pro x = - 3: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224136" y="190800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a) 3x - 2</a:t>
            </a:r>
            <a:endParaRPr lang="cs-CZ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1224137" y="2556000"/>
            <a:ext cx="1421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b) 3(x – 2)</a:t>
            </a:r>
            <a:endParaRPr lang="cs-CZ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1224137" y="3204000"/>
            <a:ext cx="1188000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c) - 3x - 2</a:t>
            </a:r>
            <a:endParaRPr lang="cs-CZ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224137" y="3852000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d) – 3 (x + 2)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224137" y="4500000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e) 3 |x| - 2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5279553" y="1908000"/>
            <a:ext cx="1510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f) – 3 |x – 2|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5279554" y="2556000"/>
            <a:ext cx="1698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g) – 3 (x - 2)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5279553" y="3204000"/>
            <a:ext cx="1380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h) 3x - |-2| 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5279553" y="3852000"/>
            <a:ext cx="1510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i) -3 |x + 2|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5279554" y="4500000"/>
            <a:ext cx="1510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j) 3x + |+2|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2160136" y="1908000"/>
            <a:ext cx="97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- 11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2412136" y="2556000"/>
            <a:ext cx="863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- 15</a:t>
            </a:r>
            <a:endParaRPr lang="cs-CZ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2339584" y="3204000"/>
            <a:ext cx="64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7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2628121" y="3867894"/>
            <a:ext cx="575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3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2376136" y="4500000"/>
            <a:ext cx="719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7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6575553" y="1944000"/>
            <a:ext cx="899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- 15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6789992" y="2574000"/>
            <a:ext cx="899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15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6431713" y="3222000"/>
            <a:ext cx="899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- 11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6467897" y="3871460"/>
            <a:ext cx="899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- 3 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6487570" y="4518000"/>
            <a:ext cx="664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- 7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0650323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8" grpId="0"/>
      <p:bldP spid="50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Výrazy s proměnnou</a:t>
            </a:r>
            <a:endParaRPr lang="cs-CZ" sz="36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360000" y="1512000"/>
            <a:ext cx="878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Zapište jako výraz s proměnnou: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0" y="1908000"/>
            <a:ext cx="3635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a) </a:t>
            </a:r>
            <a:r>
              <a:rPr lang="cs-CZ" sz="1600" b="1" dirty="0" smtClean="0"/>
              <a:t>součet proměnné </a:t>
            </a:r>
            <a:r>
              <a:rPr lang="cs-CZ" sz="1600" b="1" i="1" dirty="0" smtClean="0"/>
              <a:t>x</a:t>
            </a:r>
            <a:r>
              <a:rPr lang="cs-CZ" sz="1600" b="1" dirty="0" smtClean="0"/>
              <a:t> a čísla pět </a:t>
            </a:r>
            <a:endParaRPr lang="cs-CZ" sz="16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2340000" y="2268000"/>
            <a:ext cx="8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x</a:t>
            </a:r>
            <a:r>
              <a:rPr lang="cs-CZ" b="1" dirty="0" smtClean="0"/>
              <a:t> + 5</a:t>
            </a:r>
            <a:endParaRPr lang="cs-CZ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0" y="2628000"/>
            <a:ext cx="36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b) </a:t>
            </a:r>
            <a:r>
              <a:rPr lang="cs-CZ" sz="1600" b="1" dirty="0" smtClean="0"/>
              <a:t>podíl čísla sedm a proměnné </a:t>
            </a:r>
            <a:r>
              <a:rPr lang="cs-CZ" sz="1600" b="1" i="1" dirty="0" smtClean="0"/>
              <a:t>t</a:t>
            </a:r>
            <a:endParaRPr lang="cs-CZ" sz="1600" b="1" i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2340000" y="2988000"/>
            <a:ext cx="899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 : t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0" y="3348000"/>
            <a:ext cx="3851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c) </a:t>
            </a:r>
            <a:r>
              <a:rPr lang="cs-CZ" sz="1600" b="1" dirty="0"/>
              <a:t>r</a:t>
            </a:r>
            <a:r>
              <a:rPr lang="cs-CZ" sz="1600" b="1" dirty="0" smtClean="0"/>
              <a:t>ozdíl proměnné </a:t>
            </a:r>
            <a:r>
              <a:rPr lang="cs-CZ" sz="1600" b="1" i="1" dirty="0" smtClean="0"/>
              <a:t>y</a:t>
            </a:r>
            <a:r>
              <a:rPr lang="cs-CZ" sz="1600" b="1" dirty="0" smtClean="0"/>
              <a:t> a čísla sto</a:t>
            </a:r>
            <a:endParaRPr lang="cs-CZ" sz="1600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2340000" y="3708000"/>
            <a:ext cx="991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y - 100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0" y="4068000"/>
            <a:ext cx="3635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d) </a:t>
            </a:r>
            <a:r>
              <a:rPr lang="cs-CZ" sz="1600" b="1" dirty="0"/>
              <a:t>s</a:t>
            </a:r>
            <a:r>
              <a:rPr lang="cs-CZ" sz="1600" b="1" dirty="0" smtClean="0"/>
              <a:t>oučin proměnné </a:t>
            </a:r>
            <a:r>
              <a:rPr lang="cs-CZ" sz="1600" b="1" i="1" dirty="0" smtClean="0"/>
              <a:t>u</a:t>
            </a:r>
            <a:r>
              <a:rPr lang="cs-CZ" sz="1600" b="1" dirty="0" smtClean="0"/>
              <a:t> a čísla osm</a:t>
            </a:r>
            <a:endParaRPr lang="cs-CZ" sz="16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2340000" y="4428000"/>
            <a:ext cx="991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 ∙ u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3672000" y="1908000"/>
            <a:ext cx="55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e) </a:t>
            </a:r>
            <a:r>
              <a:rPr lang="cs-CZ" sz="1600" b="1" dirty="0" smtClean="0"/>
              <a:t>trojnásobek součtu čísla dvanáct a proměnné </a:t>
            </a:r>
            <a:r>
              <a:rPr lang="cs-CZ" sz="1600" b="1" i="1" dirty="0" smtClean="0"/>
              <a:t>v</a:t>
            </a:r>
            <a:endParaRPr lang="cs-CZ" sz="1600" b="1" i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7200000" y="2283678"/>
            <a:ext cx="1485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 ∙ (12 + v)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672408" y="2643678"/>
            <a:ext cx="5471592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f) </a:t>
            </a:r>
            <a:r>
              <a:rPr lang="cs-CZ" sz="1600" b="1" dirty="0" smtClean="0"/>
              <a:t>podíl čtyřnásobku proměnné </a:t>
            </a:r>
            <a:r>
              <a:rPr lang="cs-CZ" sz="1600" b="1" i="1" dirty="0" smtClean="0"/>
              <a:t>p</a:t>
            </a:r>
            <a:r>
              <a:rPr lang="cs-CZ" sz="1600" b="1" dirty="0" smtClean="0"/>
              <a:t> a čísla patnáct</a:t>
            </a:r>
            <a:endParaRPr lang="cs-CZ" sz="16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7200000" y="3003678"/>
            <a:ext cx="113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4p : 15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3672408" y="3363678"/>
            <a:ext cx="54715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g</a:t>
            </a:r>
            <a:r>
              <a:rPr lang="cs-CZ" b="1" dirty="0" smtClean="0"/>
              <a:t>) </a:t>
            </a:r>
            <a:r>
              <a:rPr lang="cs-CZ" sz="1600" b="1" dirty="0" smtClean="0"/>
              <a:t>druhá mocnina proměnné </a:t>
            </a:r>
            <a:r>
              <a:rPr lang="cs-CZ" sz="1600" b="1" i="1" dirty="0" smtClean="0"/>
              <a:t>a</a:t>
            </a:r>
            <a:r>
              <a:rPr lang="cs-CZ" sz="1600" b="1" dirty="0" smtClean="0"/>
              <a:t> zmenšená o trojnásobek proměnné </a:t>
            </a:r>
            <a:r>
              <a:rPr lang="cs-CZ" sz="1600" b="1" i="1" dirty="0" smtClean="0"/>
              <a:t>b</a:t>
            </a:r>
            <a:endParaRPr lang="cs-CZ" sz="1600" b="1" i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7200000" y="3723678"/>
            <a:ext cx="176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r>
              <a:rPr lang="cs-CZ" b="1" baseline="30000" dirty="0" smtClean="0"/>
              <a:t>2 </a:t>
            </a:r>
            <a:r>
              <a:rPr lang="cs-CZ" b="1" dirty="0" smtClean="0"/>
              <a:t>– 3b</a:t>
            </a:r>
            <a:endParaRPr lang="cs-CZ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3672408" y="4083678"/>
            <a:ext cx="5168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09600" indent="-609600">
              <a:buFont typeface="Wingdings" pitchFamily="2" charset="2"/>
              <a:buNone/>
            </a:pPr>
            <a:r>
              <a:rPr lang="cs-CZ" sz="1600" b="1" dirty="0" smtClean="0"/>
              <a:t>h) dvojnásobek </a:t>
            </a:r>
            <a:r>
              <a:rPr lang="cs-CZ" sz="1600" b="1" dirty="0"/>
              <a:t>podílu </a:t>
            </a:r>
            <a:r>
              <a:rPr lang="cs-CZ" sz="1600" b="1" dirty="0" smtClean="0"/>
              <a:t>proměnných </a:t>
            </a:r>
            <a:r>
              <a:rPr lang="cs-CZ" sz="1600" b="1" i="1" dirty="0" smtClean="0"/>
              <a:t>r</a:t>
            </a:r>
            <a:r>
              <a:rPr lang="cs-CZ" sz="1600" b="1" dirty="0" smtClean="0"/>
              <a:t>  a </a:t>
            </a:r>
            <a:r>
              <a:rPr lang="cs-CZ" sz="1600" b="1" i="1" dirty="0" smtClean="0"/>
              <a:t>s</a:t>
            </a:r>
            <a:r>
              <a:rPr lang="cs-CZ" sz="1600" b="1" dirty="0" smtClean="0"/>
              <a:t> zvětšený </a:t>
            </a:r>
          </a:p>
          <a:p>
            <a:pPr marL="609600" indent="-609600">
              <a:buFont typeface="Wingdings" pitchFamily="2" charset="2"/>
              <a:buNone/>
            </a:pPr>
            <a:r>
              <a:rPr lang="cs-CZ" sz="1600" b="1" dirty="0"/>
              <a:t> </a:t>
            </a:r>
            <a:r>
              <a:rPr lang="cs-CZ" sz="1600" b="1" dirty="0" smtClean="0"/>
              <a:t>   o druhou mocninu proměnné </a:t>
            </a:r>
            <a:r>
              <a:rPr lang="cs-CZ" sz="1600" b="1" i="1" dirty="0" smtClean="0"/>
              <a:t>t</a:t>
            </a:r>
            <a:endParaRPr lang="cs-CZ" sz="1600" b="1" i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7200000" y="4428000"/>
            <a:ext cx="1583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 ∙ (r : s) + t</a:t>
            </a:r>
            <a:r>
              <a:rPr lang="cs-CZ" b="1" baseline="30000" dirty="0" smtClean="0"/>
              <a:t>2</a:t>
            </a:r>
            <a:endParaRPr lang="cs-CZ" b="1" baseline="30000" dirty="0"/>
          </a:p>
        </p:txBody>
      </p:sp>
    </p:spTree>
    <p:extLst>
      <p:ext uri="{BB962C8B-B14F-4D97-AF65-F5344CB8AC3E}">
        <p14:creationId xmlns:p14="http://schemas.microsoft.com/office/powerpoint/2010/main" val="90159923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8" grpId="0"/>
      <p:bldP spid="50" grpId="0"/>
      <p:bldP spid="53" grpId="0"/>
      <p:bldP spid="54" grpId="0"/>
      <p:bldP spid="55" grpId="0"/>
      <p:bldP spid="56" grpId="0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Rovnost</a:t>
            </a:r>
            <a:endParaRPr lang="cs-CZ" sz="3600" dirty="0"/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466725" y="1493838"/>
            <a:ext cx="1801019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dirty="0" smtClean="0">
                <a:latin typeface="Arial" pitchFamily="34" charset="0"/>
                <a:cs typeface="Arial" pitchFamily="34" charset="0"/>
              </a:rPr>
              <a:t>Rovnost: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5"/>
          <p:cNvSpPr>
            <a:spLocks noChangeArrowheads="1"/>
          </p:cNvSpPr>
          <p:nvPr/>
        </p:nvSpPr>
        <p:spPr bwMode="auto">
          <a:xfrm>
            <a:off x="1" y="2136776"/>
            <a:ext cx="9144000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400" b="1" dirty="0">
                <a:latin typeface="Arial" pitchFamily="34" charset="0"/>
                <a:cs typeface="Arial" pitchFamily="34" charset="0"/>
              </a:rPr>
              <a:t>zápis, ve kterém se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dvě </a:t>
            </a:r>
            <a:r>
              <a:rPr lang="cs-CZ" sz="2400" b="1" dirty="0">
                <a:latin typeface="Arial" pitchFamily="34" charset="0"/>
                <a:cs typeface="Arial" pitchFamily="34" charset="0"/>
              </a:rPr>
              <a:t>čísla nebo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dva </a:t>
            </a:r>
            <a:r>
              <a:rPr lang="cs-CZ" sz="2400" b="1" dirty="0">
                <a:latin typeface="Arial" pitchFamily="34" charset="0"/>
                <a:cs typeface="Arial" pitchFamily="34" charset="0"/>
              </a:rPr>
              <a:t>početní výrazy rovnají</a:t>
            </a:r>
          </a:p>
        </p:txBody>
      </p:sp>
      <p:sp>
        <p:nvSpPr>
          <p:cNvPr id="23" name="AutoShape 36"/>
          <p:cNvSpPr>
            <a:spLocks/>
          </p:cNvSpPr>
          <p:nvPr/>
        </p:nvSpPr>
        <p:spPr bwMode="auto">
          <a:xfrm rot="16200000" flipH="1" flipV="1">
            <a:off x="3276000" y="2880000"/>
            <a:ext cx="146051" cy="926877"/>
          </a:xfrm>
          <a:prstGeom prst="rightBrace">
            <a:avLst>
              <a:gd name="adj1" fmla="val 57518"/>
              <a:gd name="adj2" fmla="val 52204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cs-CZ"/>
          </a:p>
        </p:txBody>
      </p:sp>
      <p:sp>
        <p:nvSpPr>
          <p:cNvPr id="26" name="Rectangle 37"/>
          <p:cNvSpPr>
            <a:spLocks noChangeArrowheads="1"/>
          </p:cNvSpPr>
          <p:nvPr/>
        </p:nvSpPr>
        <p:spPr bwMode="auto">
          <a:xfrm>
            <a:off x="0" y="4140000"/>
            <a:ext cx="2880891" cy="295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levá strana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rovnosti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AutoShape 38"/>
          <p:cNvSpPr>
            <a:spLocks/>
          </p:cNvSpPr>
          <p:nvPr/>
        </p:nvSpPr>
        <p:spPr bwMode="auto">
          <a:xfrm rot="16200000" flipH="1" flipV="1">
            <a:off x="4405405" y="3024000"/>
            <a:ext cx="107890" cy="657348"/>
          </a:xfrm>
          <a:prstGeom prst="rightBrace">
            <a:avLst>
              <a:gd name="adj1" fmla="val 45199"/>
              <a:gd name="adj2" fmla="val 52204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2808000" y="2880000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 ∙ 4 + 3</a:t>
            </a:r>
            <a:endParaRPr lang="cs-CZ" sz="20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996000" y="2880000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25 - 2</a:t>
            </a:r>
            <a:endParaRPr lang="cs-CZ" sz="2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780000" y="2880000"/>
            <a:ext cx="441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</a:t>
            </a:r>
            <a:endParaRPr lang="cs-CZ" sz="2000" b="1" dirty="0"/>
          </a:p>
        </p:txBody>
      </p:sp>
      <p:sp>
        <p:nvSpPr>
          <p:cNvPr id="42" name="Rectangle 37"/>
          <p:cNvSpPr>
            <a:spLocks noChangeArrowheads="1"/>
          </p:cNvSpPr>
          <p:nvPr/>
        </p:nvSpPr>
        <p:spPr bwMode="auto">
          <a:xfrm>
            <a:off x="5760000" y="4140000"/>
            <a:ext cx="2880891" cy="295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pravá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strana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rovnosti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3420000" y="396000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23</a:t>
            </a:r>
            <a:endParaRPr lang="cs-CZ" sz="20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4140000" y="396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23</a:t>
            </a:r>
            <a:endParaRPr lang="cs-CZ" sz="20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3780000" y="3960000"/>
            <a:ext cx="441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</a:t>
            </a:r>
            <a:endParaRPr lang="cs-CZ" sz="20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3420000" y="432000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L</a:t>
            </a:r>
            <a:endParaRPr lang="cs-CZ" sz="20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4140000" y="432000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</a:t>
            </a:r>
            <a:endParaRPr lang="cs-CZ" sz="20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3168000" y="3420000"/>
            <a:ext cx="379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L</a:t>
            </a:r>
            <a:endParaRPr lang="cs-CZ" sz="20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4320000" y="3420000"/>
            <a:ext cx="422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3780000" y="4320000"/>
            <a:ext cx="441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</a:t>
            </a:r>
            <a:endParaRPr lang="cs-CZ" sz="2000" b="1" dirty="0"/>
          </a:p>
        </p:txBody>
      </p:sp>
      <p:cxnSp>
        <p:nvCxnSpPr>
          <p:cNvPr id="4" name="Přímá spojnice se šipkou 3"/>
          <p:cNvCxnSpPr/>
          <p:nvPr/>
        </p:nvCxnSpPr>
        <p:spPr bwMode="auto">
          <a:xfrm flipV="1">
            <a:off x="1359011" y="3440055"/>
            <a:ext cx="1917347" cy="720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Přímá spojnice se šipkou 6"/>
          <p:cNvCxnSpPr/>
          <p:nvPr/>
        </p:nvCxnSpPr>
        <p:spPr bwMode="auto">
          <a:xfrm flipH="1" flipV="1">
            <a:off x="4464359" y="3456000"/>
            <a:ext cx="2790442" cy="68787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0307569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 animBg="1"/>
      <p:bldP spid="26" grpId="0"/>
      <p:bldP spid="33" grpId="0" animBg="1"/>
      <p:bldP spid="2" grpId="0"/>
      <p:bldP spid="40" grpId="0"/>
      <p:bldP spid="41" grpId="0"/>
      <p:bldP spid="42" grpId="0"/>
      <p:bldP spid="43" grpId="0"/>
      <p:bldP spid="45" grpId="0"/>
      <p:bldP spid="46" grpId="0"/>
      <p:bldP spid="47" grpId="0"/>
      <p:bldP spid="48" grpId="0"/>
      <p:bldP spid="49" grpId="0"/>
      <p:bldP spid="51" grpId="0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Nerovnost</a:t>
            </a:r>
            <a:endParaRPr lang="cs-CZ" sz="3600" dirty="0"/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466725" y="1493838"/>
            <a:ext cx="2161059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dirty="0" smtClean="0">
                <a:latin typeface="Arial" pitchFamily="34" charset="0"/>
                <a:cs typeface="Arial" pitchFamily="34" charset="0"/>
              </a:rPr>
              <a:t>Nerovnost: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5"/>
          <p:cNvSpPr>
            <a:spLocks noChangeArrowheads="1"/>
          </p:cNvSpPr>
          <p:nvPr/>
        </p:nvSpPr>
        <p:spPr bwMode="auto">
          <a:xfrm>
            <a:off x="1" y="2136776"/>
            <a:ext cx="9144000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300" b="1" dirty="0">
                <a:latin typeface="Arial" pitchFamily="34" charset="0"/>
                <a:cs typeface="Arial" pitchFamily="34" charset="0"/>
              </a:rPr>
              <a:t>zápis, ve kterém se </a:t>
            </a:r>
            <a:r>
              <a:rPr lang="cs-CZ" sz="2300" b="1" dirty="0" smtClean="0">
                <a:latin typeface="Arial" pitchFamily="34" charset="0"/>
                <a:cs typeface="Arial" pitchFamily="34" charset="0"/>
              </a:rPr>
              <a:t>dvě </a:t>
            </a:r>
            <a:r>
              <a:rPr lang="cs-CZ" sz="2300" b="1" dirty="0">
                <a:latin typeface="Arial" pitchFamily="34" charset="0"/>
                <a:cs typeface="Arial" pitchFamily="34" charset="0"/>
              </a:rPr>
              <a:t>čísla nebo </a:t>
            </a:r>
            <a:r>
              <a:rPr lang="cs-CZ" sz="2300" b="1" dirty="0" smtClean="0">
                <a:latin typeface="Arial" pitchFamily="34" charset="0"/>
                <a:cs typeface="Arial" pitchFamily="34" charset="0"/>
              </a:rPr>
              <a:t>dva </a:t>
            </a:r>
            <a:r>
              <a:rPr lang="cs-CZ" sz="2300" b="1" dirty="0">
                <a:latin typeface="Arial" pitchFamily="34" charset="0"/>
                <a:cs typeface="Arial" pitchFamily="34" charset="0"/>
              </a:rPr>
              <a:t>početní výrazy </a:t>
            </a:r>
            <a:r>
              <a:rPr lang="cs-CZ" sz="2300" b="1" dirty="0" smtClean="0">
                <a:latin typeface="Arial" pitchFamily="34" charset="0"/>
                <a:cs typeface="Arial" pitchFamily="34" charset="0"/>
              </a:rPr>
              <a:t>nerovnají</a:t>
            </a:r>
            <a:endParaRPr lang="cs-CZ" sz="2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AutoShape 36"/>
          <p:cNvSpPr>
            <a:spLocks/>
          </p:cNvSpPr>
          <p:nvPr/>
        </p:nvSpPr>
        <p:spPr bwMode="auto">
          <a:xfrm rot="16200000" flipH="1" flipV="1">
            <a:off x="3276000" y="2880000"/>
            <a:ext cx="146051" cy="926877"/>
          </a:xfrm>
          <a:prstGeom prst="rightBrace">
            <a:avLst>
              <a:gd name="adj1" fmla="val 57518"/>
              <a:gd name="adj2" fmla="val 52204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cs-CZ"/>
          </a:p>
        </p:txBody>
      </p:sp>
      <p:sp>
        <p:nvSpPr>
          <p:cNvPr id="26" name="Rectangle 37"/>
          <p:cNvSpPr>
            <a:spLocks noChangeArrowheads="1"/>
          </p:cNvSpPr>
          <p:nvPr/>
        </p:nvSpPr>
        <p:spPr bwMode="auto">
          <a:xfrm>
            <a:off x="0" y="4140000"/>
            <a:ext cx="2880891" cy="295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levá strana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nerovnosti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AutoShape 38"/>
          <p:cNvSpPr>
            <a:spLocks/>
          </p:cNvSpPr>
          <p:nvPr/>
        </p:nvSpPr>
        <p:spPr bwMode="auto">
          <a:xfrm rot="16200000" flipH="1" flipV="1">
            <a:off x="4405405" y="3024000"/>
            <a:ext cx="107890" cy="657348"/>
          </a:xfrm>
          <a:prstGeom prst="rightBrace">
            <a:avLst>
              <a:gd name="adj1" fmla="val 45199"/>
              <a:gd name="adj2" fmla="val 52204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2808000" y="2880000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 ∙ 7 + 6</a:t>
            </a:r>
            <a:endParaRPr lang="cs-CZ" sz="20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996000" y="2880000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72 : 3</a:t>
            </a:r>
            <a:endParaRPr lang="cs-CZ" sz="2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780000" y="2880000"/>
            <a:ext cx="441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&gt;</a:t>
            </a:r>
            <a:endParaRPr lang="cs-CZ" sz="2000" b="1" dirty="0"/>
          </a:p>
        </p:txBody>
      </p:sp>
      <p:sp>
        <p:nvSpPr>
          <p:cNvPr id="42" name="Rectangle 37"/>
          <p:cNvSpPr>
            <a:spLocks noChangeArrowheads="1"/>
          </p:cNvSpPr>
          <p:nvPr/>
        </p:nvSpPr>
        <p:spPr bwMode="auto">
          <a:xfrm>
            <a:off x="5760000" y="4140000"/>
            <a:ext cx="2880891" cy="295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pravá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strana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nerovnosti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3420000" y="396000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41</a:t>
            </a:r>
            <a:endParaRPr lang="cs-CZ" sz="20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4140000" y="396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24</a:t>
            </a:r>
            <a:endParaRPr lang="cs-CZ" sz="20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3780000" y="3960000"/>
            <a:ext cx="441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&gt;</a:t>
            </a:r>
            <a:endParaRPr lang="cs-CZ" sz="20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3420000" y="432000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L</a:t>
            </a:r>
            <a:endParaRPr lang="cs-CZ" sz="20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4140000" y="432000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</a:t>
            </a:r>
            <a:endParaRPr lang="cs-CZ" sz="20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3168000" y="3420000"/>
            <a:ext cx="379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L</a:t>
            </a:r>
            <a:endParaRPr lang="cs-CZ" sz="20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4320000" y="3420000"/>
            <a:ext cx="422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3780000" y="4320000"/>
            <a:ext cx="441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&gt;</a:t>
            </a:r>
            <a:endParaRPr lang="cs-CZ" sz="2000" b="1" dirty="0"/>
          </a:p>
        </p:txBody>
      </p:sp>
      <p:cxnSp>
        <p:nvCxnSpPr>
          <p:cNvPr id="4" name="Přímá spojnice se šipkou 3"/>
          <p:cNvCxnSpPr/>
          <p:nvPr/>
        </p:nvCxnSpPr>
        <p:spPr bwMode="auto">
          <a:xfrm flipV="1">
            <a:off x="1359011" y="3440055"/>
            <a:ext cx="1917347" cy="720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Přímá spojnice se šipkou 6"/>
          <p:cNvCxnSpPr/>
          <p:nvPr/>
        </p:nvCxnSpPr>
        <p:spPr bwMode="auto">
          <a:xfrm flipH="1" flipV="1">
            <a:off x="4464359" y="3456001"/>
            <a:ext cx="2051857" cy="55590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1741491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 animBg="1"/>
      <p:bldP spid="26" grpId="0"/>
      <p:bldP spid="33" grpId="0" animBg="1"/>
      <p:bldP spid="2" grpId="0"/>
      <p:bldP spid="40" grpId="0"/>
      <p:bldP spid="41" grpId="0"/>
      <p:bldP spid="42" grpId="0"/>
      <p:bldP spid="43" grpId="0"/>
      <p:bldP spid="45" grpId="0"/>
      <p:bldP spid="46" grpId="0"/>
      <p:bldP spid="47" grpId="0"/>
      <p:bldP spid="48" grpId="0"/>
      <p:bldP spid="49" grpId="0"/>
      <p:bldP spid="51" grpId="0"/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Rovnost, n</a:t>
            </a:r>
            <a:r>
              <a:rPr lang="cs-CZ" sz="3600" dirty="0" smtClean="0"/>
              <a:t>erovnost</a:t>
            </a:r>
            <a:endParaRPr lang="cs-CZ" sz="3600" dirty="0"/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1" y="1493838"/>
            <a:ext cx="9144000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dirty="0" smtClean="0">
                <a:latin typeface="Arial" pitchFamily="34" charset="0"/>
                <a:cs typeface="Arial" pitchFamily="34" charset="0"/>
              </a:rPr>
              <a:t>Doplňte správně jeden ze znaků - =; &lt;; &gt;: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80000" y="2340000"/>
            <a:ext cx="1404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3,5 + 0,62</a:t>
            </a:r>
            <a:endParaRPr lang="cs-CZ" sz="20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980000" y="2340000"/>
            <a:ext cx="1404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5,3 - 1,13</a:t>
            </a:r>
            <a:endParaRPr lang="cs-CZ" sz="20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5220000" y="2340000"/>
            <a:ext cx="1404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2,5 ∙ 1,5</a:t>
            </a:r>
            <a:endParaRPr lang="cs-CZ" sz="20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7020000" y="2340000"/>
            <a:ext cx="1404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2,5 : 0,5</a:t>
            </a:r>
            <a:endParaRPr lang="cs-CZ" sz="20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89922" y="2880000"/>
            <a:ext cx="1500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(-5)</a:t>
            </a:r>
            <a:r>
              <a:rPr lang="cs-CZ" sz="2000" b="1" baseline="30000" dirty="0" smtClean="0"/>
              <a:t>2</a:t>
            </a:r>
            <a:r>
              <a:rPr lang="cs-CZ" sz="2000" b="1" dirty="0" smtClean="0"/>
              <a:t> + (-3)</a:t>
            </a:r>
            <a:r>
              <a:rPr lang="cs-CZ" sz="2000" b="1" baseline="30000" dirty="0" smtClean="0"/>
              <a:t>3</a:t>
            </a:r>
            <a:endParaRPr lang="cs-CZ" sz="2000" b="1" baseline="30000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1980000" y="2880000"/>
            <a:ext cx="1404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-3</a:t>
            </a:r>
            <a:r>
              <a:rPr lang="cs-CZ" sz="2000" b="1" baseline="30000" dirty="0" smtClean="0"/>
              <a:t>3 </a:t>
            </a:r>
            <a:r>
              <a:rPr lang="cs-CZ" sz="2000" b="1" dirty="0" smtClean="0"/>
              <a:t>+(-5)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0" y="3420000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0,2 ∙ 0,3 ∙ 0,1</a:t>
            </a:r>
            <a:endParaRPr lang="cs-CZ" sz="20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1980000" y="342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0,02 - 0,014</a:t>
            </a:r>
            <a:endParaRPr lang="cs-CZ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ovéPole 53"/>
              <p:cNvSpPr txBox="1"/>
              <p:nvPr/>
            </p:nvSpPr>
            <p:spPr>
              <a:xfrm>
                <a:off x="827584" y="3960000"/>
                <a:ext cx="792001" cy="695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3960000"/>
                <a:ext cx="792001" cy="69506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1980000" y="3960000"/>
                <a:ext cx="864096" cy="6971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000" y="3960000"/>
                <a:ext cx="864096" cy="69717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ovéPole 57"/>
          <p:cNvSpPr txBox="1"/>
          <p:nvPr/>
        </p:nvSpPr>
        <p:spPr>
          <a:xfrm>
            <a:off x="4104000" y="2880000"/>
            <a:ext cx="2375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0,004 + 0,03 + 0,2 </a:t>
            </a:r>
            <a:endParaRPr lang="cs-CZ" sz="2000" b="1" baseline="30000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7020000" y="2880000"/>
            <a:ext cx="1404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 ∙ 0,033</a:t>
            </a:r>
            <a:endParaRPr lang="cs-CZ" sz="2000" b="1" baseline="30000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5508000" y="3420000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</a:t>
            </a:r>
            <a:r>
              <a:rPr lang="cs-CZ" sz="2000" b="1" baseline="30000" dirty="0" smtClean="0"/>
              <a:t>3</a:t>
            </a:r>
            <a:r>
              <a:rPr lang="cs-CZ" sz="2000" b="1" dirty="0" smtClean="0"/>
              <a:t> ∙ 3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7020000" y="342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</a:t>
            </a:r>
            <a:r>
              <a:rPr lang="cs-CZ" sz="2000" b="1" baseline="30000" dirty="0" smtClean="0"/>
              <a:t>3</a:t>
            </a:r>
            <a:r>
              <a:rPr lang="cs-CZ" sz="2000" b="1" dirty="0" smtClean="0"/>
              <a:t> + 2</a:t>
            </a:r>
            <a:r>
              <a:rPr lang="cs-CZ" sz="2000" b="1" baseline="30000" dirty="0" smtClean="0"/>
              <a:t>6</a:t>
            </a:r>
            <a:endParaRPr lang="cs-CZ" sz="2000" b="1" baseline="30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5688000" y="3960000"/>
                <a:ext cx="863992" cy="695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8000" y="3960000"/>
                <a:ext cx="863992" cy="69506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7020000" y="3960000"/>
                <a:ext cx="1008232" cy="668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000" y="3960000"/>
                <a:ext cx="1008232" cy="66851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extovéPole 63"/>
          <p:cNvSpPr txBox="1"/>
          <p:nvPr/>
        </p:nvSpPr>
        <p:spPr>
          <a:xfrm>
            <a:off x="6520390" y="4077756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&lt;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1547952" y="230922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&lt;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1532896" y="283111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=</a:t>
            </a:r>
          </a:p>
        </p:txBody>
      </p:sp>
      <p:sp>
        <p:nvSpPr>
          <p:cNvPr id="68" name="TextovéPole 67"/>
          <p:cNvSpPr txBox="1"/>
          <p:nvPr/>
        </p:nvSpPr>
        <p:spPr>
          <a:xfrm>
            <a:off x="1590899" y="338922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=</a:t>
            </a:r>
          </a:p>
        </p:txBody>
      </p:sp>
      <p:sp>
        <p:nvSpPr>
          <p:cNvPr id="69" name="TextovéPole 68"/>
          <p:cNvSpPr txBox="1"/>
          <p:nvPr/>
        </p:nvSpPr>
        <p:spPr>
          <a:xfrm>
            <a:off x="1590899" y="4063425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&gt;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6473949" y="231095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&lt;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6516216" y="2830165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&gt;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6511831" y="342000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419202676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5" grpId="0"/>
      <p:bldP spid="34" grpId="0"/>
      <p:bldP spid="36" grpId="0"/>
      <p:bldP spid="37" grpId="0"/>
      <p:bldP spid="39" grpId="0"/>
      <p:bldP spid="44" grpId="0"/>
      <p:bldP spid="50" grpId="0"/>
      <p:bldP spid="53" grpId="0"/>
      <p:bldP spid="54" grpId="0"/>
      <p:bldP spid="55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Rovnost, n</a:t>
            </a:r>
            <a:r>
              <a:rPr lang="cs-CZ" sz="3600" dirty="0" smtClean="0"/>
              <a:t>erovnost</a:t>
            </a:r>
            <a:endParaRPr lang="cs-CZ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ovéPole 6"/>
              <p:cNvSpPr txBox="1"/>
              <p:nvPr/>
            </p:nvSpPr>
            <p:spPr>
              <a:xfrm>
                <a:off x="0" y="1584000"/>
                <a:ext cx="9144000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Urči, pro která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</a:rPr>
                      <m:t>𝒙</m:t>
                    </m:r>
                    <m:r>
                      <a:rPr lang="cs-CZ" sz="2000" b="1" i="1" smtClean="0">
                        <a:latin typeface="Cambria Math"/>
                        <a:ea typeface="Cambria Math"/>
                      </a:rPr>
                      <m:t>𝝐</m:t>
                    </m:r>
                    <m:d>
                      <m:dPr>
                        <m:begChr m:val="{"/>
                        <m:endChr m:val="}"/>
                        <m:ctrlPr>
                          <a:rPr lang="cs-CZ" sz="2000" b="1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𝟑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;−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𝟐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;−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;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𝟎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;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;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𝟐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;</m:t>
                        </m:r>
                        <m:r>
                          <a:rPr lang="cs-CZ" sz="2000" b="1" i="1" smtClean="0">
                            <a:latin typeface="Cambria Math"/>
                            <a:ea typeface="Cambria Math"/>
                          </a:rPr>
                          <m:t>𝟑</m:t>
                        </m:r>
                      </m:e>
                    </m:d>
                  </m:oMath>
                </a14:m>
                <a:r>
                  <a:rPr lang="cs-CZ" sz="2000" b="1" dirty="0" smtClean="0"/>
                  <a:t> si jsou výrazy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000" b="1" i="1" smtClean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cs-CZ" sz="20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sz="2000" b="1" i="1" smtClean="0">
                        <a:latin typeface="Cambria Math"/>
                      </a:rPr>
                      <m:t>−</m:t>
                    </m:r>
                    <m:r>
                      <a:rPr lang="cs-CZ" sz="2000" b="1" i="1" smtClean="0">
                        <a:latin typeface="Cambria Math"/>
                      </a:rPr>
                      <m:t>𝟒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r>
                      <a:rPr lang="cs-CZ" sz="2000" b="1" i="0" smtClean="0">
                        <a:latin typeface="Cambria Math"/>
                      </a:rPr>
                      <m:t>𝐚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r>
                      <a:rPr lang="cs-CZ" sz="2000" b="1" i="1" smtClean="0">
                        <a:latin typeface="Cambria Math"/>
                      </a:rPr>
                      <m:t>𝟐</m:t>
                    </m:r>
                    <m:r>
                      <a:rPr lang="cs-CZ" sz="2000" b="1" i="1" smtClean="0">
                        <a:latin typeface="Cambria Math"/>
                      </a:rPr>
                      <m:t>𝒙</m:t>
                    </m:r>
                    <m:r>
                      <a:rPr lang="cs-CZ" sz="2000" b="1" i="1" smtClean="0">
                        <a:latin typeface="Cambria Math"/>
                      </a:rPr>
                      <m:t>−</m:t>
                    </m:r>
                    <m:r>
                      <a:rPr lang="cs-CZ" sz="2000" b="1" i="1" smtClean="0">
                        <a:latin typeface="Cambria Math"/>
                      </a:rPr>
                      <m:t>𝟏</m:t>
                    </m:r>
                  </m:oMath>
                </a14:m>
                <a:r>
                  <a:rPr lang="cs-CZ" sz="2000" b="1" dirty="0" smtClean="0"/>
                  <a:t> rovny. </a:t>
                </a:r>
                <a:endParaRPr lang="cs-CZ" sz="2000" b="1" dirty="0"/>
              </a:p>
            </p:txBody>
          </p:sp>
        </mc:Choice>
        <mc:Fallback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84000"/>
                <a:ext cx="9144000" cy="407099"/>
              </a:xfrm>
              <a:prstGeom prst="rect">
                <a:avLst/>
              </a:prstGeom>
              <a:blipFill rotWithShape="1">
                <a:blip r:embed="rId3"/>
                <a:stretch>
                  <a:fillRect l="-667" t="-4478" r="-733" b="-2686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ovéPole 7"/>
              <p:cNvSpPr txBox="1"/>
              <p:nvPr/>
            </p:nvSpPr>
            <p:spPr>
              <a:xfrm>
                <a:off x="0" y="1980000"/>
                <a:ext cx="144016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L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cs-CZ" b="1" i="1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b="1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−</m:t>
                    </m:r>
                    <m:r>
                      <a:rPr lang="cs-CZ" b="1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𝟒</m:t>
                    </m:r>
                    <m:r>
                      <a:rPr lang="cs-CZ" b="1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cs-CZ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80000"/>
                <a:ext cx="1440160" cy="375552"/>
              </a:xfrm>
              <a:prstGeom prst="rect">
                <a:avLst/>
              </a:prstGeom>
              <a:blipFill rotWithShape="1">
                <a:blip r:embed="rId4"/>
                <a:stretch>
                  <a:fillRect l="-3390" t="-4918" b="-278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1980000" y="1980000"/>
                <a:ext cx="14401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P =</a:t>
                </a:r>
                <a14:m>
                  <m:oMath xmlns:m="http://schemas.openxmlformats.org/officeDocument/2006/math">
                    <m:r>
                      <a:rPr lang="cs-CZ" b="1" i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cs-CZ" b="1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𝟐</m:t>
                    </m:r>
                    <m:r>
                      <a:rPr lang="cs-CZ" b="1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𝒙</m:t>
                    </m:r>
                    <m:r>
                      <a:rPr lang="cs-CZ" b="1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−</m:t>
                    </m:r>
                    <m:r>
                      <a:rPr lang="cs-CZ" b="1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𝟏</m:t>
                    </m:r>
                  </m:oMath>
                </a14:m>
                <a:endParaRPr lang="cs-CZ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000" y="1980000"/>
                <a:ext cx="1440160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3814"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1980000" y="2340000"/>
                <a:ext cx="20879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P</a:t>
                </a:r>
                <a:r>
                  <a:rPr lang="cs-CZ" b="1" baseline="-25000" dirty="0" smtClean="0"/>
                  <a:t>-3</a:t>
                </a:r>
                <a:r>
                  <a:rPr lang="cs-CZ" b="1" dirty="0" smtClean="0"/>
                  <a:t> =</a:t>
                </a:r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 </m:t>
                    </m:r>
                    <m:r>
                      <a:rPr lang="cs-CZ" b="1" i="1">
                        <a:latin typeface="Cambria Math"/>
                      </a:rPr>
                      <m:t>𝟐</m:t>
                    </m:r>
                    <m:r>
                      <a:rPr lang="cs-CZ" b="1" i="1" smtClean="0">
                        <a:latin typeface="Cambria Math"/>
                      </a:rPr>
                      <m:t> </m:t>
                    </m:r>
                    <m:r>
                      <a:rPr lang="cs-CZ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1" i="1" smtClean="0">
                        <a:latin typeface="Cambria Math"/>
                      </a:rPr>
                      <m:t>(−</m:t>
                    </m:r>
                    <m:r>
                      <a:rPr lang="cs-CZ" b="1" i="1" smtClean="0">
                        <a:latin typeface="Cambria Math"/>
                      </a:rPr>
                      <m:t>𝟑</m:t>
                    </m:r>
                    <m:r>
                      <a:rPr lang="cs-CZ" b="1" i="1" smtClean="0">
                        <a:latin typeface="Cambria Math"/>
                      </a:rPr>
                      <m:t>)−</m:t>
                    </m:r>
                    <m:r>
                      <a:rPr lang="cs-CZ" b="1" i="1">
                        <a:latin typeface="Cambria Math"/>
                      </a:rPr>
                      <m:t>𝟏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000" y="2340000"/>
                <a:ext cx="2087944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2632"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0" y="2340000"/>
                <a:ext cx="194251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L</a:t>
                </a:r>
                <a:r>
                  <a:rPr lang="cs-CZ" b="1" baseline="-25000" dirty="0" smtClean="0"/>
                  <a:t>-3</a:t>
                </a:r>
                <a:r>
                  <a:rPr lang="cs-CZ" b="1" dirty="0" smtClean="0"/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cs-CZ" b="1" i="1" smtClean="0">
                                <a:latin typeface="Cambria Math"/>
                              </a:rPr>
                              <m:t>𝟑</m:t>
                            </m:r>
                          </m:e>
                        </m:d>
                      </m:e>
                      <m:sup>
                        <m:r>
                          <a:rPr lang="cs-CZ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b="1" i="1">
                        <a:latin typeface="Cambria Math"/>
                      </a:rPr>
                      <m:t>−</m:t>
                    </m:r>
                    <m:r>
                      <a:rPr lang="cs-CZ" b="1" i="1">
                        <a:latin typeface="Cambria Math"/>
                      </a:rPr>
                      <m:t>𝟒</m:t>
                    </m:r>
                    <m:r>
                      <a:rPr lang="cs-CZ" b="1" i="1">
                        <a:latin typeface="Cambria Math"/>
                      </a:rPr>
                      <m:t> 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40000"/>
                <a:ext cx="1942516" cy="375552"/>
              </a:xfrm>
              <a:prstGeom prst="rect">
                <a:avLst/>
              </a:prstGeom>
              <a:blipFill rotWithShape="1">
                <a:blip r:embed="rId7"/>
                <a:stretch>
                  <a:fillRect l="-2508" t="-4918" b="-278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1980000" y="2700000"/>
                <a:ext cx="14401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P</a:t>
                </a:r>
                <a:r>
                  <a:rPr lang="cs-CZ" b="1" baseline="-25000" dirty="0" smtClean="0"/>
                  <a:t>-3</a:t>
                </a:r>
                <a:r>
                  <a:rPr lang="cs-CZ" b="1" dirty="0" smtClean="0"/>
                  <a:t> =</a:t>
                </a:r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 </m:t>
                    </m:r>
                    <m:r>
                      <a:rPr lang="cs-CZ" b="1" i="1">
                        <a:latin typeface="Cambria Math"/>
                      </a:rPr>
                      <m:t>−</m:t>
                    </m:r>
                    <m:r>
                      <a:rPr lang="cs-CZ" b="1" i="1" smtClean="0">
                        <a:latin typeface="Cambria Math"/>
                      </a:rPr>
                      <m:t>𝟕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000" y="2700000"/>
                <a:ext cx="1440160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3814"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0" y="2700000"/>
                <a:ext cx="144016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L</a:t>
                </a:r>
                <a:r>
                  <a:rPr lang="cs-CZ" b="1" baseline="-25000" dirty="0" smtClean="0"/>
                  <a:t>-3</a:t>
                </a:r>
                <a:r>
                  <a:rPr lang="cs-CZ" b="1" dirty="0" smtClean="0"/>
                  <a:t> =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</a:rPr>
                      <m:t>𝟓</m:t>
                    </m:r>
                    <m:r>
                      <a:rPr lang="cs-CZ" b="1" i="1">
                        <a:latin typeface="Cambria Math"/>
                      </a:rPr>
                      <m:t> 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00000"/>
                <a:ext cx="1440160" cy="375552"/>
              </a:xfrm>
              <a:prstGeom prst="rect">
                <a:avLst/>
              </a:prstGeom>
              <a:blipFill rotWithShape="1">
                <a:blip r:embed="rId9"/>
                <a:stretch>
                  <a:fillRect l="-3390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1260000" y="3060000"/>
                <a:ext cx="144016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L</a:t>
                </a:r>
                <a:r>
                  <a:rPr lang="cs-CZ" b="1" baseline="-25000" dirty="0" smtClean="0"/>
                  <a:t>-3</a:t>
                </a:r>
                <a:r>
                  <a:rPr lang="cs-CZ" b="1" dirty="0" smtClean="0"/>
                  <a:t>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≠</m:t>
                    </m:r>
                  </m:oMath>
                </a14:m>
                <a:r>
                  <a:rPr lang="cs-CZ" b="1" dirty="0"/>
                  <a:t> P</a:t>
                </a:r>
                <a:r>
                  <a:rPr lang="cs-CZ" b="1" baseline="-25000" dirty="0"/>
                  <a:t>-3</a:t>
                </a:r>
                <a:endParaRPr lang="cs-CZ" b="1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000" y="3060000"/>
                <a:ext cx="1440160" cy="375552"/>
              </a:xfrm>
              <a:prstGeom prst="rect">
                <a:avLst/>
              </a:prstGeom>
              <a:blipFill rotWithShape="1">
                <a:blip r:embed="rId10"/>
                <a:stretch>
                  <a:fillRect l="-3814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1980000" y="3420000"/>
                <a:ext cx="20879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P</a:t>
                </a:r>
                <a:r>
                  <a:rPr lang="cs-CZ" b="1" baseline="-25000" dirty="0" smtClean="0"/>
                  <a:t>-2</a:t>
                </a:r>
                <a:r>
                  <a:rPr lang="cs-CZ" b="1" dirty="0" smtClean="0"/>
                  <a:t> =</a:t>
                </a:r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 </m:t>
                    </m:r>
                    <m:r>
                      <a:rPr lang="cs-CZ" b="1" i="1">
                        <a:latin typeface="Cambria Math"/>
                      </a:rPr>
                      <m:t>𝟐</m:t>
                    </m:r>
                    <m:r>
                      <a:rPr lang="cs-CZ" b="1" i="1" smtClean="0">
                        <a:latin typeface="Cambria Math"/>
                      </a:rPr>
                      <m:t> </m:t>
                    </m:r>
                    <m:r>
                      <a:rPr lang="cs-CZ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1" i="1" smtClean="0">
                        <a:latin typeface="Cambria Math"/>
                      </a:rPr>
                      <m:t>(−</m:t>
                    </m:r>
                    <m:r>
                      <a:rPr lang="cs-CZ" b="1" i="1" smtClean="0">
                        <a:latin typeface="Cambria Math"/>
                      </a:rPr>
                      <m:t>𝟐</m:t>
                    </m:r>
                    <m:r>
                      <a:rPr lang="cs-CZ" b="1" i="1" smtClean="0">
                        <a:latin typeface="Cambria Math"/>
                      </a:rPr>
                      <m:t>)−</m:t>
                    </m:r>
                    <m:r>
                      <a:rPr lang="cs-CZ" b="1" i="1">
                        <a:latin typeface="Cambria Math"/>
                      </a:rPr>
                      <m:t>𝟏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000" y="3420000"/>
                <a:ext cx="2087944" cy="369332"/>
              </a:xfrm>
              <a:prstGeom prst="rect">
                <a:avLst/>
              </a:prstGeom>
              <a:blipFill rotWithShape="1">
                <a:blip r:embed="rId11"/>
                <a:stretch>
                  <a:fillRect l="-2632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ovéPole 48"/>
              <p:cNvSpPr txBox="1"/>
              <p:nvPr/>
            </p:nvSpPr>
            <p:spPr>
              <a:xfrm>
                <a:off x="0" y="3420000"/>
                <a:ext cx="194251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L</a:t>
                </a:r>
                <a:r>
                  <a:rPr lang="cs-CZ" b="1" baseline="-25000" dirty="0" smtClean="0"/>
                  <a:t>-2</a:t>
                </a:r>
                <a:r>
                  <a:rPr lang="cs-CZ" b="1" dirty="0" smtClean="0"/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cs-CZ" b="1" i="1" smtClean="0">
                                <a:latin typeface="Cambria Math"/>
                              </a:rPr>
                              <m:t>𝟐</m:t>
                            </m:r>
                          </m:e>
                        </m:d>
                      </m:e>
                      <m:sup>
                        <m:r>
                          <a:rPr lang="cs-CZ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b="1" i="1">
                        <a:latin typeface="Cambria Math"/>
                      </a:rPr>
                      <m:t>−</m:t>
                    </m:r>
                    <m:r>
                      <a:rPr lang="cs-CZ" b="1" i="1">
                        <a:latin typeface="Cambria Math"/>
                      </a:rPr>
                      <m:t>𝟒</m:t>
                    </m:r>
                    <m:r>
                      <a:rPr lang="cs-CZ" b="1" i="1">
                        <a:latin typeface="Cambria Math"/>
                      </a:rPr>
                      <m:t> 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20000"/>
                <a:ext cx="1942516" cy="375552"/>
              </a:xfrm>
              <a:prstGeom prst="rect">
                <a:avLst/>
              </a:prstGeom>
              <a:blipFill rotWithShape="1">
                <a:blip r:embed="rId12"/>
                <a:stretch>
                  <a:fillRect l="-2508" t="-4839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1980000" y="3852422"/>
                <a:ext cx="14401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P</a:t>
                </a:r>
                <a:r>
                  <a:rPr lang="cs-CZ" b="1" baseline="-25000" dirty="0" smtClean="0"/>
                  <a:t>-2</a:t>
                </a:r>
                <a:r>
                  <a:rPr lang="cs-CZ" b="1" dirty="0" smtClean="0"/>
                  <a:t> =</a:t>
                </a:r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 </m:t>
                    </m:r>
                    <m:r>
                      <a:rPr lang="cs-CZ" b="1" i="1">
                        <a:latin typeface="Cambria Math"/>
                      </a:rPr>
                      <m:t>−</m:t>
                    </m:r>
                    <m:r>
                      <a:rPr lang="cs-CZ" b="1" i="1" smtClean="0">
                        <a:latin typeface="Cambria Math"/>
                      </a:rPr>
                      <m:t>𝟓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000" y="3852422"/>
                <a:ext cx="1440160" cy="369332"/>
              </a:xfrm>
              <a:prstGeom prst="rect">
                <a:avLst/>
              </a:prstGeom>
              <a:blipFill rotWithShape="1">
                <a:blip r:embed="rId13"/>
                <a:stretch>
                  <a:fillRect l="-3814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0" y="3852422"/>
                <a:ext cx="144016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L</a:t>
                </a:r>
                <a:r>
                  <a:rPr lang="cs-CZ" b="1" baseline="-25000" dirty="0" smtClean="0"/>
                  <a:t>-2</a:t>
                </a:r>
                <a:r>
                  <a:rPr lang="cs-CZ" b="1" dirty="0" smtClean="0"/>
                  <a:t> =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</a:rPr>
                      <m:t>𝟎</m:t>
                    </m:r>
                    <m:r>
                      <a:rPr lang="cs-CZ" b="1" i="1">
                        <a:latin typeface="Cambria Math"/>
                      </a:rPr>
                      <m:t> 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852422"/>
                <a:ext cx="1440160" cy="375552"/>
              </a:xfrm>
              <a:prstGeom prst="rect">
                <a:avLst/>
              </a:prstGeom>
              <a:blipFill rotWithShape="1">
                <a:blip r:embed="rId14"/>
                <a:stretch>
                  <a:fillRect l="-3390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1260000" y="4212422"/>
                <a:ext cx="144016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L</a:t>
                </a:r>
                <a:r>
                  <a:rPr lang="cs-CZ" b="1" baseline="-25000" dirty="0" smtClean="0"/>
                  <a:t>-2</a:t>
                </a:r>
                <a:r>
                  <a:rPr lang="cs-CZ" b="1" dirty="0" smtClean="0"/>
                  <a:t>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≠</m:t>
                    </m:r>
                  </m:oMath>
                </a14:m>
                <a:r>
                  <a:rPr lang="cs-CZ" b="1" dirty="0"/>
                  <a:t> </a:t>
                </a:r>
                <a:r>
                  <a:rPr lang="cs-CZ" b="1" dirty="0" smtClean="0"/>
                  <a:t>P</a:t>
                </a:r>
                <a:r>
                  <a:rPr lang="cs-CZ" b="1" baseline="-25000" dirty="0" smtClean="0"/>
                  <a:t>-2</a:t>
                </a:r>
                <a:endParaRPr lang="cs-CZ" b="1" dirty="0"/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000" y="4212422"/>
                <a:ext cx="1440160" cy="375552"/>
              </a:xfrm>
              <a:prstGeom prst="rect">
                <a:avLst/>
              </a:prstGeom>
              <a:blipFill rotWithShape="1">
                <a:blip r:embed="rId15"/>
                <a:stretch>
                  <a:fillRect l="-3814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6840000" y="2340000"/>
                <a:ext cx="20879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P</a:t>
                </a:r>
                <a:r>
                  <a:rPr lang="cs-CZ" b="1" baseline="-25000" dirty="0" smtClean="0"/>
                  <a:t>-1</a:t>
                </a:r>
                <a:r>
                  <a:rPr lang="cs-CZ" b="1" dirty="0" smtClean="0"/>
                  <a:t> =</a:t>
                </a:r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 </m:t>
                    </m:r>
                    <m:r>
                      <a:rPr lang="cs-CZ" b="1" i="1">
                        <a:latin typeface="Cambria Math"/>
                      </a:rPr>
                      <m:t>𝟐</m:t>
                    </m:r>
                    <m:r>
                      <a:rPr lang="cs-CZ" b="1" i="1" smtClean="0">
                        <a:latin typeface="Cambria Math"/>
                      </a:rPr>
                      <m:t> </m:t>
                    </m:r>
                    <m:r>
                      <a:rPr lang="cs-CZ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1" i="1" smtClean="0">
                        <a:latin typeface="Cambria Math"/>
                      </a:rPr>
                      <m:t>(−</m:t>
                    </m:r>
                    <m:r>
                      <a:rPr lang="cs-CZ" b="1" i="1" smtClean="0">
                        <a:latin typeface="Cambria Math"/>
                      </a:rPr>
                      <m:t>𝟏</m:t>
                    </m:r>
                    <m:r>
                      <a:rPr lang="cs-CZ" b="1" i="1" smtClean="0">
                        <a:latin typeface="Cambria Math"/>
                      </a:rPr>
                      <m:t>)−</m:t>
                    </m:r>
                    <m:r>
                      <a:rPr lang="cs-CZ" b="1" i="1">
                        <a:latin typeface="Cambria Math"/>
                      </a:rPr>
                      <m:t>𝟏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2340000"/>
                <a:ext cx="2087944" cy="369332"/>
              </a:xfrm>
              <a:prstGeom prst="rect">
                <a:avLst/>
              </a:prstGeom>
              <a:blipFill rotWithShape="1">
                <a:blip r:embed="rId16"/>
                <a:stretch>
                  <a:fillRect l="-2332"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ovéPole 64"/>
              <p:cNvSpPr txBox="1"/>
              <p:nvPr/>
            </p:nvSpPr>
            <p:spPr>
              <a:xfrm>
                <a:off x="4860000" y="2340000"/>
                <a:ext cx="194251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L</a:t>
                </a:r>
                <a:r>
                  <a:rPr lang="cs-CZ" b="1" baseline="-25000" dirty="0" smtClean="0"/>
                  <a:t>-1</a:t>
                </a:r>
                <a:r>
                  <a:rPr lang="cs-CZ" b="1" dirty="0" smtClean="0"/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cs-CZ" b="1" i="1" smtClean="0"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cs-CZ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b="1" i="1">
                        <a:latin typeface="Cambria Math"/>
                      </a:rPr>
                      <m:t>−</m:t>
                    </m:r>
                    <m:r>
                      <a:rPr lang="cs-CZ" b="1" i="1">
                        <a:latin typeface="Cambria Math"/>
                      </a:rPr>
                      <m:t>𝟒</m:t>
                    </m:r>
                    <m:r>
                      <a:rPr lang="cs-CZ" b="1" i="1">
                        <a:latin typeface="Cambria Math"/>
                      </a:rPr>
                      <m:t> 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340000"/>
                <a:ext cx="1942516" cy="375552"/>
              </a:xfrm>
              <a:prstGeom prst="rect">
                <a:avLst/>
              </a:prstGeom>
              <a:blipFill rotWithShape="1">
                <a:blip r:embed="rId17"/>
                <a:stretch>
                  <a:fillRect l="-2508" t="-4918" b="-278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ovéPole 72"/>
              <p:cNvSpPr txBox="1"/>
              <p:nvPr/>
            </p:nvSpPr>
            <p:spPr>
              <a:xfrm>
                <a:off x="6840000" y="2700000"/>
                <a:ext cx="14401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P</a:t>
                </a:r>
                <a:r>
                  <a:rPr lang="cs-CZ" b="1" baseline="-25000" dirty="0" smtClean="0"/>
                  <a:t>-1</a:t>
                </a:r>
                <a:r>
                  <a:rPr lang="cs-CZ" b="1" dirty="0" smtClean="0"/>
                  <a:t> =</a:t>
                </a:r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 </m:t>
                    </m:r>
                    <m:r>
                      <a:rPr lang="cs-CZ" b="1" i="1">
                        <a:latin typeface="Cambria Math"/>
                      </a:rPr>
                      <m:t>−</m:t>
                    </m:r>
                    <m:r>
                      <a:rPr lang="cs-CZ" b="1" i="1" smtClean="0">
                        <a:latin typeface="Cambria Math"/>
                      </a:rPr>
                      <m:t>𝟑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2700000"/>
                <a:ext cx="1440160" cy="369332"/>
              </a:xfrm>
              <a:prstGeom prst="rect">
                <a:avLst/>
              </a:prstGeom>
              <a:blipFill rotWithShape="1">
                <a:blip r:embed="rId18"/>
                <a:stretch>
                  <a:fillRect l="-3390"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4" name="TextovéPole 73"/>
              <p:cNvSpPr txBox="1"/>
              <p:nvPr/>
            </p:nvSpPr>
            <p:spPr>
              <a:xfrm>
                <a:off x="4860000" y="2700000"/>
                <a:ext cx="144016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L</a:t>
                </a:r>
                <a:r>
                  <a:rPr lang="cs-CZ" b="1" baseline="-25000" dirty="0" smtClean="0"/>
                  <a:t>-1</a:t>
                </a:r>
                <a:r>
                  <a:rPr lang="cs-CZ" b="1" dirty="0" smtClean="0"/>
                  <a:t> =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</a:rPr>
                      <m:t>−</m:t>
                    </m:r>
                    <m:r>
                      <a:rPr lang="cs-CZ" b="1" i="1" smtClean="0">
                        <a:latin typeface="Cambria Math"/>
                      </a:rPr>
                      <m:t>𝟑</m:t>
                    </m:r>
                    <m:r>
                      <a:rPr lang="cs-CZ" b="1" i="1">
                        <a:latin typeface="Cambria Math"/>
                      </a:rPr>
                      <m:t> 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700000"/>
                <a:ext cx="1440160" cy="375552"/>
              </a:xfrm>
              <a:prstGeom prst="rect">
                <a:avLst/>
              </a:prstGeom>
              <a:blipFill rotWithShape="1">
                <a:blip r:embed="rId19"/>
                <a:stretch>
                  <a:fillRect l="-3390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5" name="TextovéPole 74"/>
              <p:cNvSpPr txBox="1"/>
              <p:nvPr/>
            </p:nvSpPr>
            <p:spPr>
              <a:xfrm>
                <a:off x="6012528" y="3060000"/>
                <a:ext cx="144016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L</a:t>
                </a:r>
                <a:r>
                  <a:rPr lang="cs-CZ" b="1" baseline="-25000" dirty="0" smtClean="0"/>
                  <a:t>-1</a:t>
                </a:r>
                <a:r>
                  <a:rPr lang="cs-CZ" b="1" dirty="0" smtClean="0"/>
                  <a:t>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cs-CZ" b="1" dirty="0"/>
                  <a:t> </a:t>
                </a:r>
                <a:r>
                  <a:rPr lang="cs-CZ" b="1" dirty="0" smtClean="0"/>
                  <a:t>P</a:t>
                </a:r>
                <a:r>
                  <a:rPr lang="cs-CZ" b="1" baseline="-25000" dirty="0" smtClean="0"/>
                  <a:t>-1</a:t>
                </a:r>
                <a:endParaRPr lang="cs-CZ" b="1" dirty="0"/>
              </a:p>
            </p:txBody>
          </p:sp>
        </mc:Choice>
        <mc:Fallback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528" y="3060000"/>
                <a:ext cx="1440160" cy="375552"/>
              </a:xfrm>
              <a:prstGeom prst="rect">
                <a:avLst/>
              </a:prstGeom>
              <a:blipFill rotWithShape="1">
                <a:blip r:embed="rId20"/>
                <a:stretch>
                  <a:fillRect l="-3376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6" name="TextovéPole 75"/>
              <p:cNvSpPr txBox="1"/>
              <p:nvPr/>
            </p:nvSpPr>
            <p:spPr>
              <a:xfrm>
                <a:off x="6840000" y="3420000"/>
                <a:ext cx="20879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P</a:t>
                </a:r>
                <a:r>
                  <a:rPr lang="cs-CZ" b="1" baseline="-25000" dirty="0" smtClean="0"/>
                  <a:t>0</a:t>
                </a:r>
                <a:r>
                  <a:rPr lang="cs-CZ" b="1" dirty="0" smtClean="0"/>
                  <a:t> =</a:t>
                </a:r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 </m:t>
                    </m:r>
                    <m:r>
                      <a:rPr lang="cs-CZ" b="1" i="1">
                        <a:latin typeface="Cambria Math"/>
                      </a:rPr>
                      <m:t>𝟐</m:t>
                    </m:r>
                    <m:r>
                      <a:rPr lang="cs-CZ" b="1" i="1" smtClean="0">
                        <a:latin typeface="Cambria Math"/>
                      </a:rPr>
                      <m:t> </m:t>
                    </m:r>
                    <m:r>
                      <a:rPr lang="cs-CZ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1" i="1" smtClean="0">
                        <a:latin typeface="Cambria Math"/>
                      </a:rPr>
                      <m:t>𝟎</m:t>
                    </m:r>
                    <m:r>
                      <a:rPr lang="cs-CZ" b="1" i="1">
                        <a:latin typeface="Cambria Math"/>
                      </a:rPr>
                      <m:t>−</m:t>
                    </m:r>
                    <m:r>
                      <a:rPr lang="cs-CZ" b="1" i="1">
                        <a:latin typeface="Cambria Math"/>
                      </a:rPr>
                      <m:t>𝟏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420000"/>
                <a:ext cx="2087944" cy="369332"/>
              </a:xfrm>
              <a:prstGeom prst="rect">
                <a:avLst/>
              </a:prstGeom>
              <a:blipFill rotWithShape="1">
                <a:blip r:embed="rId21"/>
                <a:stretch>
                  <a:fillRect l="-2332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7" name="TextovéPole 76"/>
              <p:cNvSpPr txBox="1"/>
              <p:nvPr/>
            </p:nvSpPr>
            <p:spPr>
              <a:xfrm>
                <a:off x="4860000" y="3420000"/>
                <a:ext cx="194251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L</a:t>
                </a:r>
                <a:r>
                  <a:rPr lang="cs-CZ" b="1" baseline="-25000" dirty="0" smtClean="0"/>
                  <a:t>0</a:t>
                </a:r>
                <a:r>
                  <a:rPr lang="cs-CZ" b="1" dirty="0" smtClean="0"/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 smtClean="0">
                            <a:latin typeface="Cambria Math"/>
                          </a:rPr>
                          <m:t>𝟎</m:t>
                        </m:r>
                      </m:e>
                      <m:sup>
                        <m:r>
                          <a:rPr lang="cs-CZ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b="1" i="1">
                        <a:latin typeface="Cambria Math"/>
                      </a:rPr>
                      <m:t>−</m:t>
                    </m:r>
                    <m:r>
                      <a:rPr lang="cs-CZ" b="1" i="1">
                        <a:latin typeface="Cambria Math"/>
                      </a:rPr>
                      <m:t>𝟒</m:t>
                    </m:r>
                    <m:r>
                      <a:rPr lang="cs-CZ" b="1" i="1">
                        <a:latin typeface="Cambria Math"/>
                      </a:rPr>
                      <m:t> 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420000"/>
                <a:ext cx="1942516" cy="375552"/>
              </a:xfrm>
              <a:prstGeom prst="rect">
                <a:avLst/>
              </a:prstGeom>
              <a:blipFill rotWithShape="1">
                <a:blip r:embed="rId22"/>
                <a:stretch>
                  <a:fillRect l="-2508" t="-4839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8" name="TextovéPole 77"/>
              <p:cNvSpPr txBox="1"/>
              <p:nvPr/>
            </p:nvSpPr>
            <p:spPr>
              <a:xfrm>
                <a:off x="6840000" y="3780000"/>
                <a:ext cx="14401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P</a:t>
                </a:r>
                <a:r>
                  <a:rPr lang="cs-CZ" b="1" baseline="-25000" dirty="0" smtClean="0"/>
                  <a:t>0</a:t>
                </a:r>
                <a:r>
                  <a:rPr lang="cs-CZ" b="1" dirty="0" smtClean="0"/>
                  <a:t> =</a:t>
                </a:r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 </m:t>
                    </m:r>
                    <m:r>
                      <a:rPr lang="cs-CZ" b="1" i="1">
                        <a:latin typeface="Cambria Math"/>
                      </a:rPr>
                      <m:t>−</m:t>
                    </m:r>
                    <m:r>
                      <a:rPr lang="cs-CZ" b="1" i="1" smtClean="0">
                        <a:latin typeface="Cambria Math"/>
                      </a:rPr>
                      <m:t>𝟏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780000"/>
                <a:ext cx="1440160" cy="369332"/>
              </a:xfrm>
              <a:prstGeom prst="rect">
                <a:avLst/>
              </a:prstGeom>
              <a:blipFill rotWithShape="1">
                <a:blip r:embed="rId23"/>
                <a:stretch>
                  <a:fillRect l="-3390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ovéPole 78"/>
              <p:cNvSpPr txBox="1"/>
              <p:nvPr/>
            </p:nvSpPr>
            <p:spPr>
              <a:xfrm>
                <a:off x="4860000" y="3780000"/>
                <a:ext cx="144016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L</a:t>
                </a:r>
                <a:r>
                  <a:rPr lang="cs-CZ" b="1" baseline="-25000" dirty="0" smtClean="0"/>
                  <a:t>0</a:t>
                </a:r>
                <a:r>
                  <a:rPr lang="cs-CZ" b="1" dirty="0" smtClean="0"/>
                  <a:t> =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</a:rPr>
                      <m:t>−</m:t>
                    </m:r>
                    <m:r>
                      <a:rPr lang="cs-CZ" b="1" i="1" smtClean="0">
                        <a:latin typeface="Cambria Math"/>
                      </a:rPr>
                      <m:t>𝟒</m:t>
                    </m:r>
                    <m:r>
                      <a:rPr lang="cs-CZ" b="1" i="1">
                        <a:latin typeface="Cambria Math"/>
                      </a:rPr>
                      <m:t> 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780000"/>
                <a:ext cx="1440160" cy="375552"/>
              </a:xfrm>
              <a:prstGeom prst="rect">
                <a:avLst/>
              </a:prstGeom>
              <a:blipFill rotWithShape="1">
                <a:blip r:embed="rId24"/>
                <a:stretch>
                  <a:fillRect l="-3390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ovéPole 79"/>
              <p:cNvSpPr txBox="1"/>
              <p:nvPr/>
            </p:nvSpPr>
            <p:spPr>
              <a:xfrm>
                <a:off x="6012528" y="4212422"/>
                <a:ext cx="144016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L</a:t>
                </a:r>
                <a:r>
                  <a:rPr lang="cs-CZ" b="1" baseline="-25000" dirty="0" smtClean="0"/>
                  <a:t>0</a:t>
                </a:r>
                <a:r>
                  <a:rPr lang="cs-CZ" b="1" dirty="0" smtClean="0"/>
                  <a:t>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≠</m:t>
                    </m:r>
                  </m:oMath>
                </a14:m>
                <a:r>
                  <a:rPr lang="cs-CZ" b="1" dirty="0"/>
                  <a:t> </a:t>
                </a:r>
                <a:r>
                  <a:rPr lang="cs-CZ" b="1" dirty="0" smtClean="0"/>
                  <a:t>P</a:t>
                </a:r>
                <a:r>
                  <a:rPr lang="cs-CZ" b="1" baseline="-25000" dirty="0" smtClean="0"/>
                  <a:t>0</a:t>
                </a:r>
                <a:endParaRPr lang="cs-CZ" b="1" dirty="0"/>
              </a:p>
            </p:txBody>
          </p:sp>
        </mc:Choice>
        <mc:Fallback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528" y="4212422"/>
                <a:ext cx="1440160" cy="375552"/>
              </a:xfrm>
              <a:prstGeom prst="rect">
                <a:avLst/>
              </a:prstGeom>
              <a:blipFill rotWithShape="1">
                <a:blip r:embed="rId25"/>
                <a:stretch>
                  <a:fillRect l="-3376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309100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35" grpId="0"/>
      <p:bldP spid="41" grpId="0"/>
      <p:bldP spid="42" grpId="0"/>
      <p:bldP spid="43" grpId="0"/>
      <p:bldP spid="45" grpId="0"/>
      <p:bldP spid="47" grpId="0"/>
      <p:bldP spid="48" grpId="0"/>
      <p:bldP spid="49" grpId="0"/>
      <p:bldP spid="51" grpId="0"/>
      <p:bldP spid="52" grpId="0"/>
      <p:bldP spid="56" grpId="0"/>
      <p:bldP spid="57" grpId="0"/>
      <p:bldP spid="65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4413</TotalTime>
  <Words>1294</Words>
  <Application>Microsoft Office PowerPoint</Application>
  <PresentationFormat>Předvádění na obrazovce (16:9)</PresentationFormat>
  <Paragraphs>267</Paragraphs>
  <Slides>12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Prezentace školení zaměstnanců</vt:lpstr>
      <vt:lpstr>Lineární rovnice – 1. část</vt:lpstr>
      <vt:lpstr>Číselné výrazy</vt:lpstr>
      <vt:lpstr>Číselné výrazy</vt:lpstr>
      <vt:lpstr>Výrazy s proměnnou</vt:lpstr>
      <vt:lpstr>Výrazy s proměnnou</vt:lpstr>
      <vt:lpstr>Rovnost</vt:lpstr>
      <vt:lpstr>Nerovnost</vt:lpstr>
      <vt:lpstr>Rovnost, nerovnost</vt:lpstr>
      <vt:lpstr>Rovnost, nerovnost</vt:lpstr>
      <vt:lpstr>Rovnost, nerovnost</vt:lpstr>
      <vt:lpstr>Rovnice</vt:lpstr>
      <vt:lpstr>Lineární rovnice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560</cp:revision>
  <dcterms:created xsi:type="dcterms:W3CDTF">2012-01-02T08:14:14Z</dcterms:created>
  <dcterms:modified xsi:type="dcterms:W3CDTF">2013-04-21T13:14:51Z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