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8FE2FF"/>
    <a:srgbClr val="B79A7D"/>
    <a:srgbClr val="FCFF85"/>
    <a:srgbClr val="65F52B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518" autoAdjust="0"/>
  </p:normalViewPr>
  <p:slideViewPr>
    <p:cSldViewPr>
      <p:cViewPr varScale="1">
        <p:scale>
          <a:sx n="100" d="100"/>
          <a:sy n="100" d="100"/>
        </p:scale>
        <p:origin x="-516" y="-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742" y="-90"/>
      </p:cViewPr>
      <p:guideLst>
        <p:guide orient="horz" pos="2924"/>
        <p:guide pos="22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5" y="1828802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5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5" y="823915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43" y="1140621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21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2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8" y="1335883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43" y="160737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slide" Target="slide4.xml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Objem válce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465517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Objem válce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0" y="2520000"/>
            <a:ext cx="13138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r = 2,5 m</a:t>
            </a:r>
            <a:endParaRPr lang="cs-CZ" sz="2000" baseline="30000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" y="2880000"/>
            <a:ext cx="1403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 = 6 m</a:t>
            </a:r>
            <a:endParaRPr lang="cs-CZ" sz="2000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0" y="3240000"/>
            <a:ext cx="19400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 = … dm</a:t>
            </a:r>
            <a:r>
              <a:rPr lang="cs-CZ" sz="2000" baseline="30000" dirty="0" smtClean="0"/>
              <a:t>3</a:t>
            </a:r>
            <a:endParaRPr lang="cs-CZ" sz="2000" baseline="3000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V="1">
            <a:off x="-1" y="4320000"/>
            <a:ext cx="248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ovéPole 28"/>
          <p:cNvSpPr txBox="1"/>
          <p:nvPr/>
        </p:nvSpPr>
        <p:spPr>
          <a:xfrm>
            <a:off x="0" y="4320000"/>
            <a:ext cx="19400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 = </a:t>
            </a:r>
            <a:r>
              <a:rPr lang="cs-CZ" sz="2000" dirty="0" smtClean="0">
                <a:latin typeface="Symbol" pitchFamily="18" charset="2"/>
              </a:rPr>
              <a:t>p</a:t>
            </a:r>
            <a:r>
              <a:rPr lang="cs-CZ" sz="2000" dirty="0" smtClean="0"/>
              <a:t> ∙ r</a:t>
            </a:r>
            <a:r>
              <a:rPr lang="cs-CZ" sz="2000" baseline="30000" dirty="0" smtClean="0"/>
              <a:t>2 </a:t>
            </a:r>
            <a:r>
              <a:rPr lang="cs-CZ" sz="2000" dirty="0" smtClean="0"/>
              <a:t>∙ v</a:t>
            </a:r>
            <a:endParaRPr lang="cs-CZ" sz="2000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0" y="4680000"/>
            <a:ext cx="2627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 = 3,14 ∙ 25</a:t>
            </a:r>
            <a:r>
              <a:rPr lang="cs-CZ" sz="2000" baseline="30000" dirty="0" smtClean="0"/>
              <a:t>2 </a:t>
            </a:r>
            <a:r>
              <a:rPr lang="cs-CZ" sz="2000" dirty="0" smtClean="0"/>
              <a:t>∙ 60</a:t>
            </a:r>
            <a:endParaRPr lang="cs-CZ" sz="2000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3240000" y="2520000"/>
            <a:ext cx="1547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V = </a:t>
            </a:r>
            <a:r>
              <a:rPr lang="cs-CZ" sz="2000" dirty="0" smtClean="0"/>
              <a:t>117 750</a:t>
            </a:r>
            <a:endParaRPr lang="cs-CZ" sz="2000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3240000" y="4320000"/>
            <a:ext cx="2556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c </a:t>
            </a:r>
            <a:r>
              <a:rPr lang="cs-CZ" sz="2000" dirty="0"/>
              <a:t>= 4 533 </a:t>
            </a:r>
            <a:r>
              <a:rPr lang="cs-CZ" sz="2000" dirty="0" smtClean="0"/>
              <a:t>375 Kč</a:t>
            </a:r>
            <a:endParaRPr lang="cs-CZ" sz="2000" baseline="30000" dirty="0"/>
          </a:p>
        </p:txBody>
      </p:sp>
      <p:cxnSp>
        <p:nvCxnSpPr>
          <p:cNvPr id="38" name="Přímá spojnice 37"/>
          <p:cNvCxnSpPr/>
          <p:nvPr/>
        </p:nvCxnSpPr>
        <p:spPr bwMode="auto">
          <a:xfrm flipV="1">
            <a:off x="3240000" y="4320000"/>
            <a:ext cx="205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V="1">
            <a:off x="3240000" y="4680000"/>
            <a:ext cx="205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 flipV="1">
            <a:off x="3240000" y="4716000"/>
            <a:ext cx="205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TextovéPole 41"/>
          <p:cNvSpPr txBox="1"/>
          <p:nvPr/>
        </p:nvSpPr>
        <p:spPr>
          <a:xfrm>
            <a:off x="3240000" y="3240000"/>
            <a:ext cx="1547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c = l∙ V</a:t>
            </a:r>
            <a:endParaRPr lang="cs-CZ" sz="2000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240000" y="3600000"/>
            <a:ext cx="2237226" cy="413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c = 38,5 </a:t>
            </a:r>
            <a:r>
              <a:rPr lang="cs-CZ" sz="2000" dirty="0"/>
              <a:t>∙ </a:t>
            </a:r>
            <a:r>
              <a:rPr lang="cs-CZ" sz="2000" dirty="0" smtClean="0"/>
              <a:t>117 750</a:t>
            </a:r>
            <a:endParaRPr lang="cs-CZ" sz="2000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2829" y="1562425"/>
            <a:ext cx="91411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Vypočítejte cenu motorové nafty ve válcovité nádrži  s poloměrem 2,5 m </a:t>
            </a:r>
            <a:br>
              <a:rPr lang="cs-CZ" sz="2000" b="1" dirty="0" smtClean="0"/>
            </a:br>
            <a:r>
              <a:rPr lang="cs-CZ" sz="2000" b="1" dirty="0" smtClean="0"/>
              <a:t>a výškou 6 m. Cena jednoho litru motorové nafty je 38,50 Kč.</a:t>
            </a:r>
            <a:endParaRPr lang="cs-CZ" sz="2000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0" y="3528000"/>
            <a:ext cx="19400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cs-CZ" sz="2000" dirty="0" smtClean="0"/>
              <a:t> = 38,50 Kč</a:t>
            </a:r>
            <a:endParaRPr lang="cs-CZ" sz="2000" baseline="30000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0" y="3960000"/>
            <a:ext cx="19400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c = … Kč</a:t>
            </a:r>
            <a:endParaRPr lang="cs-CZ" sz="2000" baseline="30000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3240000" y="2880000"/>
            <a:ext cx="22372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V = </a:t>
            </a:r>
            <a:r>
              <a:rPr lang="cs-CZ" sz="2000" dirty="0" smtClean="0"/>
              <a:t>117 750 dm</a:t>
            </a:r>
            <a:r>
              <a:rPr lang="cs-CZ" sz="2000" baseline="30000" dirty="0" smtClean="0"/>
              <a:t>3</a:t>
            </a:r>
            <a:endParaRPr lang="cs-CZ" sz="2000" baseline="30000" dirty="0"/>
          </a:p>
        </p:txBody>
      </p:sp>
      <p:cxnSp>
        <p:nvCxnSpPr>
          <p:cNvPr id="47" name="Přímá spojnice 46"/>
          <p:cNvCxnSpPr/>
          <p:nvPr/>
        </p:nvCxnSpPr>
        <p:spPr bwMode="auto">
          <a:xfrm flipV="1">
            <a:off x="3240000" y="2880000"/>
            <a:ext cx="19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 flipV="1">
            <a:off x="3240000" y="3240000"/>
            <a:ext cx="19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TextovéPole 48"/>
          <p:cNvSpPr txBox="1"/>
          <p:nvPr/>
        </p:nvSpPr>
        <p:spPr>
          <a:xfrm>
            <a:off x="3240000" y="3960000"/>
            <a:ext cx="2237226" cy="413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c </a:t>
            </a:r>
            <a:r>
              <a:rPr lang="cs-CZ" sz="2000" dirty="0"/>
              <a:t>= </a:t>
            </a:r>
            <a:r>
              <a:rPr lang="cs-CZ" sz="2000" dirty="0" smtClean="0"/>
              <a:t>4 533 375</a:t>
            </a:r>
            <a:endParaRPr lang="cs-CZ" sz="2000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948480" y="2887912"/>
            <a:ext cx="13138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= 60 dm</a:t>
            </a:r>
            <a:endParaRPr lang="cs-CZ" sz="2000" baseline="30000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1116000" y="2520000"/>
            <a:ext cx="13138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= 25 dm</a:t>
            </a:r>
            <a:endParaRPr lang="cs-CZ" sz="2000" baseline="30000" dirty="0"/>
          </a:p>
        </p:txBody>
      </p:sp>
      <p:sp>
        <p:nvSpPr>
          <p:cNvPr id="53" name="Ovál 52"/>
          <p:cNvSpPr/>
          <p:nvPr/>
        </p:nvSpPr>
        <p:spPr bwMode="auto">
          <a:xfrm>
            <a:off x="6480000" y="2283718"/>
            <a:ext cx="2520280" cy="54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Oblouk 53"/>
          <p:cNvSpPr/>
          <p:nvPr/>
        </p:nvSpPr>
        <p:spPr bwMode="auto">
          <a:xfrm>
            <a:off x="6478094" y="4464096"/>
            <a:ext cx="2520000" cy="540000"/>
          </a:xfrm>
          <a:prstGeom prst="arc">
            <a:avLst>
              <a:gd name="adj1" fmla="val 10785219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Oblouk 54"/>
          <p:cNvSpPr/>
          <p:nvPr/>
        </p:nvSpPr>
        <p:spPr bwMode="auto">
          <a:xfrm rot="10800000">
            <a:off x="6478094" y="4464096"/>
            <a:ext cx="2520000" cy="540000"/>
          </a:xfrm>
          <a:prstGeom prst="arc">
            <a:avLst>
              <a:gd name="adj1" fmla="val 10785219"/>
              <a:gd name="adj2" fmla="val 0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6" name="Přímá spojnice 55"/>
          <p:cNvCxnSpPr/>
          <p:nvPr/>
        </p:nvCxnSpPr>
        <p:spPr bwMode="auto">
          <a:xfrm>
            <a:off x="6480000" y="2556096"/>
            <a:ext cx="0" cy="219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>
            <a:off x="9000280" y="2556096"/>
            <a:ext cx="0" cy="219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>
            <a:stCxn id="55" idx="2"/>
            <a:endCxn id="55" idx="0"/>
          </p:cNvCxnSpPr>
          <p:nvPr/>
        </p:nvCxnSpPr>
        <p:spPr bwMode="auto">
          <a:xfrm flipV="1">
            <a:off x="6478094" y="4728680"/>
            <a:ext cx="12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TextovéPole 58"/>
          <p:cNvSpPr txBox="1"/>
          <p:nvPr/>
        </p:nvSpPr>
        <p:spPr>
          <a:xfrm>
            <a:off x="6948264" y="4650690"/>
            <a:ext cx="396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7740140" y="3451430"/>
            <a:ext cx="396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endParaRPr lang="cs-CZ" dirty="0"/>
          </a:p>
        </p:txBody>
      </p:sp>
      <p:cxnSp>
        <p:nvCxnSpPr>
          <p:cNvPr id="68" name="Přímá spojnice 67"/>
          <p:cNvCxnSpPr/>
          <p:nvPr/>
        </p:nvCxnSpPr>
        <p:spPr bwMode="auto">
          <a:xfrm>
            <a:off x="7632128" y="2538096"/>
            <a:ext cx="216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Přímá spojnice 68"/>
          <p:cNvCxnSpPr/>
          <p:nvPr/>
        </p:nvCxnSpPr>
        <p:spPr bwMode="auto">
          <a:xfrm>
            <a:off x="7632128" y="4728680"/>
            <a:ext cx="216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Přímá spojnice 69"/>
          <p:cNvCxnSpPr/>
          <p:nvPr/>
        </p:nvCxnSpPr>
        <p:spPr bwMode="auto">
          <a:xfrm flipV="1">
            <a:off x="7740000" y="2448096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 flipV="1">
            <a:off x="7740140" y="4626096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Přímá spojnice 71"/>
          <p:cNvCxnSpPr/>
          <p:nvPr/>
        </p:nvCxnSpPr>
        <p:spPr bwMode="auto">
          <a:xfrm>
            <a:off x="7740140" y="2538096"/>
            <a:ext cx="0" cy="219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78830217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000"/>
                            </p:stCondLst>
                            <p:childTnLst>
                              <p:par>
                                <p:cTn id="1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9" grpId="0"/>
      <p:bldP spid="30" grpId="0"/>
      <p:bldP spid="31" grpId="0"/>
      <p:bldP spid="37" grpId="0"/>
      <p:bldP spid="42" grpId="0"/>
      <p:bldP spid="44" grpId="0"/>
      <p:bldP spid="36" grpId="0"/>
      <p:bldP spid="43" grpId="0"/>
      <p:bldP spid="45" grpId="0"/>
      <p:bldP spid="46" grpId="0"/>
      <p:bldP spid="49" grpId="0"/>
      <p:bldP spid="51" grpId="0"/>
      <p:bldP spid="52" grpId="0"/>
      <p:bldP spid="53" grpId="0" animBg="1"/>
      <p:bldP spid="54" grpId="0" animBg="1"/>
      <p:bldP spid="55" grpId="0" animBg="1"/>
      <p:bldP spid="59" grpId="0"/>
      <p:bldP spid="6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465517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Objem válce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0" y="1800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Kruhový bazén s průměrem 3,6 m je naplněn vodou do výšky 75 cm. Odhadni kolik litrů vody je v bazénu.</a:t>
            </a:r>
            <a:endParaRPr lang="cs-CZ" sz="2000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0" y="2520000"/>
            <a:ext cx="899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7,63 l</a:t>
            </a:r>
            <a:endParaRPr lang="cs-CZ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1260000" y="2520000"/>
            <a:ext cx="755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76,3 l</a:t>
            </a:r>
            <a:endParaRPr lang="cs-CZ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2520000" y="252000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763 l</a:t>
            </a:r>
            <a:endParaRPr lang="cs-CZ" b="1" baseline="30000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3779912" y="2520000"/>
            <a:ext cx="899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7 630 l</a:t>
            </a:r>
            <a:endParaRPr lang="cs-CZ" b="1" dirty="0"/>
          </a:p>
        </p:txBody>
      </p:sp>
      <p:sp>
        <p:nvSpPr>
          <p:cNvPr id="4" name="Ovál 3"/>
          <p:cNvSpPr/>
          <p:nvPr/>
        </p:nvSpPr>
        <p:spPr bwMode="auto">
          <a:xfrm>
            <a:off x="6480000" y="2520000"/>
            <a:ext cx="2520280" cy="54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Oblouk 4"/>
          <p:cNvSpPr/>
          <p:nvPr/>
        </p:nvSpPr>
        <p:spPr bwMode="auto">
          <a:xfrm>
            <a:off x="6478094" y="3600000"/>
            <a:ext cx="2520000" cy="540000"/>
          </a:xfrm>
          <a:prstGeom prst="arc">
            <a:avLst>
              <a:gd name="adj1" fmla="val 10785219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Oblouk 29"/>
          <p:cNvSpPr/>
          <p:nvPr/>
        </p:nvSpPr>
        <p:spPr bwMode="auto">
          <a:xfrm rot="10800000">
            <a:off x="6478094" y="3600000"/>
            <a:ext cx="2520000" cy="540000"/>
          </a:xfrm>
          <a:prstGeom prst="arc">
            <a:avLst>
              <a:gd name="adj1" fmla="val 10785219"/>
              <a:gd name="adj2" fmla="val 0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" name="Přímá spojnice 7"/>
          <p:cNvCxnSpPr>
            <a:stCxn id="4" idx="2"/>
          </p:cNvCxnSpPr>
          <p:nvPr/>
        </p:nvCxnSpPr>
        <p:spPr bwMode="auto">
          <a:xfrm>
            <a:off x="6480000" y="2790000"/>
            <a:ext cx="0" cy="10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9000000" y="2790000"/>
            <a:ext cx="0" cy="10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Oblouk 34"/>
          <p:cNvSpPr/>
          <p:nvPr/>
        </p:nvSpPr>
        <p:spPr bwMode="auto">
          <a:xfrm>
            <a:off x="6478094" y="2859782"/>
            <a:ext cx="2520000" cy="540000"/>
          </a:xfrm>
          <a:prstGeom prst="arc">
            <a:avLst>
              <a:gd name="adj1" fmla="val 10785219"/>
              <a:gd name="adj2" fmla="val 0"/>
            </a:avLst>
          </a:prstGeom>
          <a:noFill/>
          <a:ln w="9525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Oblouk 36"/>
          <p:cNvSpPr/>
          <p:nvPr/>
        </p:nvSpPr>
        <p:spPr bwMode="auto">
          <a:xfrm rot="10800000">
            <a:off x="6478094" y="2859782"/>
            <a:ext cx="2520000" cy="540000"/>
          </a:xfrm>
          <a:prstGeom prst="arc">
            <a:avLst>
              <a:gd name="adj1" fmla="val 10785219"/>
              <a:gd name="adj2" fmla="val 0"/>
            </a:avLst>
          </a:prstGeom>
          <a:noFill/>
          <a:ln w="9525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Levá složená závorka 8"/>
          <p:cNvSpPr/>
          <p:nvPr/>
        </p:nvSpPr>
        <p:spPr bwMode="auto">
          <a:xfrm>
            <a:off x="6190062" y="3150442"/>
            <a:ext cx="288032" cy="719557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2" name="Přímá spojnice 11"/>
          <p:cNvCxnSpPr>
            <a:stCxn id="30" idx="2"/>
            <a:endCxn id="30" idx="0"/>
          </p:cNvCxnSpPr>
          <p:nvPr/>
        </p:nvCxnSpPr>
        <p:spPr bwMode="auto">
          <a:xfrm flipV="1">
            <a:off x="6478094" y="3864584"/>
            <a:ext cx="251974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ovéPole 12"/>
          <p:cNvSpPr txBox="1"/>
          <p:nvPr/>
        </p:nvSpPr>
        <p:spPr>
          <a:xfrm>
            <a:off x="7541864" y="3795886"/>
            <a:ext cx="396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5874942" y="3312136"/>
            <a:ext cx="396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endParaRPr lang="cs-CZ" dirty="0"/>
          </a:p>
        </p:txBody>
      </p:sp>
      <p:sp>
        <p:nvSpPr>
          <p:cNvPr id="14" name="Tlačítko akce: Dopředu nebo Další 13">
            <a:hlinkClick r:id="" action="ppaction://hlinkshowjump?jump=nextslide" highlightClick="1"/>
          </p:cNvPr>
          <p:cNvSpPr/>
          <p:nvPr/>
        </p:nvSpPr>
        <p:spPr bwMode="auto">
          <a:xfrm>
            <a:off x="5004048" y="2520000"/>
            <a:ext cx="720080" cy="540000"/>
          </a:xfrm>
          <a:prstGeom prst="actionButtonForwardNext">
            <a:avLst/>
          </a:prstGeom>
          <a:solidFill>
            <a:srgbClr val="B79A7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0" y="306000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 = 3,6 m</a:t>
            </a:r>
            <a:endParaRPr lang="cs-CZ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0" y="342000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 = 75 cm</a:t>
            </a:r>
            <a:endParaRPr lang="cs-CZ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0" y="378000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 = … l</a:t>
            </a:r>
            <a:endParaRPr lang="cs-CZ" b="1" dirty="0"/>
          </a:p>
        </p:txBody>
      </p:sp>
      <p:cxnSp>
        <p:nvCxnSpPr>
          <p:cNvPr id="17" name="Přímá spojnice 16"/>
          <p:cNvCxnSpPr/>
          <p:nvPr/>
        </p:nvCxnSpPr>
        <p:spPr bwMode="auto">
          <a:xfrm>
            <a:off x="0" y="4140000"/>
            <a:ext cx="262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0" y="4140000"/>
                <a:ext cx="1296144" cy="3942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i="1" smtClean="0">
                              <a:latin typeface="Cambria Math"/>
                            </a:rPr>
                            <m:t>𝑽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=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cs-CZ" b="1" i="1" smtClean="0">
                              <a:latin typeface="Cambria Math"/>
                            </a:rPr>
                            <m:t>𝒑</m:t>
                          </m:r>
                        </m:sub>
                      </m:sSub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𝒗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140000"/>
                <a:ext cx="1296144" cy="394210"/>
              </a:xfrm>
              <a:prstGeom prst="rect">
                <a:avLst/>
              </a:prstGeom>
              <a:blipFill rotWithShape="1">
                <a:blip r:embed="rId3"/>
                <a:stretch>
                  <a:fillRect b="-46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ovéPole 53"/>
              <p:cNvSpPr txBox="1"/>
              <p:nvPr/>
            </p:nvSpPr>
            <p:spPr>
              <a:xfrm>
                <a:off x="0" y="4500000"/>
                <a:ext cx="1530284" cy="406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i="1" smtClean="0"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cs-CZ" b="1" i="1" smtClean="0">
                              <a:latin typeface="Cambria Math"/>
                            </a:rPr>
                            <m:t>𝒑</m:t>
                          </m:r>
                        </m:sub>
                      </m:sSub>
                      <m:r>
                        <a:rPr lang="cs-CZ" b="1" i="1" smtClean="0">
                          <a:latin typeface="Cambria Math"/>
                        </a:rPr>
                        <m:t>= 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𝝅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𝒓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00000"/>
                <a:ext cx="1530284" cy="406778"/>
              </a:xfrm>
              <a:prstGeom prst="rect">
                <a:avLst/>
              </a:prstGeom>
              <a:blipFill rotWithShape="1">
                <a:blip r:embed="rId4"/>
                <a:stretch>
                  <a:fillRect b="-447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Levá složená závorka 17"/>
          <p:cNvSpPr/>
          <p:nvPr/>
        </p:nvSpPr>
        <p:spPr bwMode="auto">
          <a:xfrm rot="10800000">
            <a:off x="2627784" y="4140000"/>
            <a:ext cx="288032" cy="7200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2879008" y="4320000"/>
                <a:ext cx="151216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𝑽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𝝅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𝒓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𝒗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9008" y="4320000"/>
                <a:ext cx="1512168" cy="37555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TextovéPole 55"/>
          <p:cNvSpPr txBox="1"/>
          <p:nvPr/>
        </p:nvSpPr>
        <p:spPr>
          <a:xfrm>
            <a:off x="1115616" y="306000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=&gt; r = 18 dm</a:t>
            </a:r>
            <a:endParaRPr lang="cs-CZ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1187484" y="344357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7,5 dm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ovéPole 62"/>
              <p:cNvSpPr txBox="1"/>
              <p:nvPr/>
            </p:nvSpPr>
            <p:spPr>
              <a:xfrm>
                <a:off x="935596" y="3770668"/>
                <a:ext cx="165618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1" smtClean="0">
                            <a:latin typeface="Cambria Math"/>
                          </a:rPr>
                          <m:t>𝒅𝒎</m:t>
                        </m:r>
                      </m:e>
                      <m:sup>
                        <m:r>
                          <a:rPr lang="cs-CZ" b="1" i="1" smtClean="0">
                            <a:latin typeface="Cambria Math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cs-CZ" b="1" dirty="0" smtClean="0"/>
                  <a:t>)</a:t>
                </a:r>
                <a:endParaRPr lang="cs-CZ" b="1" dirty="0"/>
              </a:p>
            </p:txBody>
          </p:sp>
        </mc:Choice>
        <mc:Fallback xmlns=""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596" y="3770668"/>
                <a:ext cx="1656184" cy="375552"/>
              </a:xfrm>
              <a:prstGeom prst="rect">
                <a:avLst/>
              </a:prstGeom>
              <a:blipFill rotWithShape="1">
                <a:blip r:embed="rId6"/>
                <a:stretch>
                  <a:fillRect l="-2941" t="-4918" b="-2786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ovéPole 64"/>
              <p:cNvSpPr txBox="1"/>
              <p:nvPr/>
            </p:nvSpPr>
            <p:spPr>
              <a:xfrm>
                <a:off x="2880000" y="3420000"/>
                <a:ext cx="226802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𝑽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𝟏𝟒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𝟏𝟖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𝟕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3420000"/>
                <a:ext cx="2268024" cy="37555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ovéPole 65"/>
              <p:cNvSpPr txBox="1"/>
              <p:nvPr/>
            </p:nvSpPr>
            <p:spPr>
              <a:xfrm>
                <a:off x="2880000" y="3780000"/>
                <a:ext cx="226802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𝑽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𝟕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𝟔𝟑𝟎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𝟐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3780000"/>
                <a:ext cx="2268024" cy="37555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7" name="Přímá spojnice 66"/>
          <p:cNvCxnSpPr/>
          <p:nvPr/>
        </p:nvCxnSpPr>
        <p:spPr bwMode="auto">
          <a:xfrm>
            <a:off x="2879008" y="4140000"/>
            <a:ext cx="219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ovéPole 67"/>
              <p:cNvSpPr txBox="1"/>
              <p:nvPr/>
            </p:nvSpPr>
            <p:spPr>
              <a:xfrm>
                <a:off x="2880000" y="4140000"/>
                <a:ext cx="226802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  <a:ea typeface="Cambria Math"/>
                      </a:rPr>
                      <m:t>𝑽</m:t>
                    </m:r>
                    <m:r>
                      <a:rPr lang="cs-CZ" b="1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cs-CZ" b="1" i="1" smtClean="0">
                        <a:latin typeface="Cambria Math"/>
                        <a:ea typeface="Cambria Math"/>
                      </a:rPr>
                      <m:t>𝟕</m:t>
                    </m:r>
                    <m:r>
                      <a:rPr lang="cs-CZ" b="1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cs-CZ" b="1" i="0" smtClean="0">
                        <a:latin typeface="Cambria Math"/>
                        <a:ea typeface="Cambria Math"/>
                      </a:rPr>
                      <m:t>𝟔𝟑𝟎</m:t>
                    </m:r>
                    <m:r>
                      <a:rPr lang="cs-CZ" b="1" i="0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cs-CZ" b="1" i="0" smtClean="0">
                        <a:latin typeface="Cambria Math"/>
                        <a:ea typeface="Cambria Math"/>
                      </a:rPr>
                      <m:t>𝐥</m:t>
                    </m:r>
                  </m:oMath>
                </a14:m>
                <a:r>
                  <a:rPr lang="cs-CZ" b="1" dirty="0" smtClean="0"/>
                  <a:t> </a:t>
                </a:r>
                <a:endParaRPr lang="cs-CZ" b="1" dirty="0"/>
              </a:p>
            </p:txBody>
          </p:sp>
        </mc:Choice>
        <mc:Fallback xmlns=""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4140000"/>
                <a:ext cx="2268024" cy="37555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9" name="Přímá spojnice 68"/>
          <p:cNvCxnSpPr/>
          <p:nvPr/>
        </p:nvCxnSpPr>
        <p:spPr bwMode="auto">
          <a:xfrm>
            <a:off x="2880000" y="4500000"/>
            <a:ext cx="219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Přímá spojnice 69"/>
          <p:cNvCxnSpPr/>
          <p:nvPr/>
        </p:nvCxnSpPr>
        <p:spPr bwMode="auto">
          <a:xfrm>
            <a:off x="2880000" y="4534210"/>
            <a:ext cx="219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2" name="Tlačítko akce: Dopředu nebo Další 71">
            <a:hlinkClick r:id="rId10" action="ppaction://hlinksldjump" highlightClick="1"/>
          </p:cNvPr>
          <p:cNvSpPr/>
          <p:nvPr/>
        </p:nvSpPr>
        <p:spPr bwMode="auto">
          <a:xfrm>
            <a:off x="7884000" y="4320000"/>
            <a:ext cx="720080" cy="540000"/>
          </a:xfrm>
          <a:prstGeom prst="actionButtonForwardNext">
            <a:avLst/>
          </a:prstGeom>
          <a:solidFill>
            <a:srgbClr val="8FE2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0956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20858E-6 L 5.55556E-7 -0.23603 " pathEditMode="relative" rAng="0" ptsTypes="AA">
                                      <p:cBhvr>
                                        <p:cTn id="146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8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000"/>
                            </p:stCondLst>
                            <p:childTnLst>
                              <p:par>
                                <p:cTn id="14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500"/>
                            </p:stCondLst>
                            <p:childTnLst>
                              <p:par>
                                <p:cTn id="1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1" grpId="0"/>
      <p:bldP spid="50" grpId="0"/>
      <p:bldP spid="51" grpId="0"/>
      <p:bldP spid="52" grpId="0"/>
      <p:bldP spid="4" grpId="0" animBg="1"/>
      <p:bldP spid="5" grpId="0" animBg="1"/>
      <p:bldP spid="30" grpId="0" animBg="1"/>
      <p:bldP spid="35" grpId="0" animBg="1"/>
      <p:bldP spid="37" grpId="0" animBg="1"/>
      <p:bldP spid="9" grpId="0" animBg="1"/>
      <p:bldP spid="13" grpId="0"/>
      <p:bldP spid="40" grpId="0"/>
      <p:bldP spid="14" grpId="0" animBg="1"/>
      <p:bldP spid="15" grpId="0"/>
      <p:bldP spid="45" grpId="0"/>
      <p:bldP spid="46" grpId="0"/>
      <p:bldP spid="48" grpId="0"/>
      <p:bldP spid="54" grpId="0"/>
      <p:bldP spid="18" grpId="0" animBg="1"/>
      <p:bldP spid="18" grpId="1" animBg="1"/>
      <p:bldP spid="55" grpId="0"/>
      <p:bldP spid="55" grpId="1"/>
      <p:bldP spid="56" grpId="0"/>
      <p:bldP spid="62" grpId="0"/>
      <p:bldP spid="63" grpId="0"/>
      <p:bldP spid="65" grpId="0"/>
      <p:bldP spid="66" grpId="0"/>
      <p:bldP spid="68" grpId="0"/>
      <p:bldP spid="7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465517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Objem válce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0" y="1800000"/>
            <a:ext cx="4067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Jak vypočteme objem krychle?</a:t>
            </a:r>
            <a:endParaRPr lang="cs-CZ" sz="20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4140000" y="1800000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 =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4644000" y="1800000"/>
                <a:ext cx="107173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𝒂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𝒂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0" y="1800000"/>
                <a:ext cx="1071736" cy="4001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5616000" y="1800000"/>
                <a:ext cx="107173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000" b="1" i="1" smtClean="0">
                            <a:latin typeface="Cambria Math"/>
                          </a:rPr>
                          <m:t>𝒂</m:t>
                        </m:r>
                      </m:e>
                      <m:sup>
                        <m:r>
                          <a:rPr lang="cs-CZ" sz="2000" b="1" i="1" smtClean="0">
                            <a:latin typeface="Cambria Math"/>
                          </a:rPr>
                          <m:t>𝟑</m:t>
                        </m:r>
                      </m:sup>
                    </m:sSup>
                  </m:oMath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6000" y="1800000"/>
                <a:ext cx="1071736" cy="407099"/>
              </a:xfrm>
              <a:prstGeom prst="rect">
                <a:avLst/>
              </a:prstGeom>
              <a:blipFill rotWithShape="1">
                <a:blip r:embed="rId4"/>
                <a:stretch>
                  <a:fillRect l="-5682" t="-4478" b="-2686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0" y="2880000"/>
            <a:ext cx="4067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Jak vypočteme objem kvádru?</a:t>
            </a:r>
            <a:endParaRPr lang="cs-CZ" sz="20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140000" y="2880000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 =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4572000" y="2880000"/>
                <a:ext cx="107173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𝒂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𝒃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𝒄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880000"/>
                <a:ext cx="1071736" cy="4001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ovéPole 27"/>
          <p:cNvSpPr txBox="1"/>
          <p:nvPr/>
        </p:nvSpPr>
        <p:spPr>
          <a:xfrm>
            <a:off x="0" y="3960000"/>
            <a:ext cx="4067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Jak vypočteme objem hranolu?</a:t>
            </a:r>
            <a:endParaRPr lang="cs-CZ" sz="20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140000" y="3960000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 =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4652392" y="3960000"/>
                <a:ext cx="855712" cy="4276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000" b="1" i="1" smtClean="0"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cs-CZ" sz="2000" b="1" i="1" smtClean="0">
                              <a:latin typeface="Cambria Math"/>
                            </a:rPr>
                            <m:t>𝒑</m:t>
                          </m:r>
                        </m:sub>
                      </m:sSub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𝒗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2392" y="3960000"/>
                <a:ext cx="855712" cy="427618"/>
              </a:xfrm>
              <a:prstGeom prst="rect">
                <a:avLst/>
              </a:prstGeom>
              <a:blipFill rotWithShape="1">
                <a:blip r:embed="rId6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Volný tvar 5"/>
          <p:cNvSpPr/>
          <p:nvPr/>
        </p:nvSpPr>
        <p:spPr bwMode="auto">
          <a:xfrm>
            <a:off x="5616000" y="3147814"/>
            <a:ext cx="782057" cy="1046472"/>
          </a:xfrm>
          <a:custGeom>
            <a:avLst/>
            <a:gdLst>
              <a:gd name="connsiteX0" fmla="*/ 10049 w 492378"/>
              <a:gd name="connsiteY0" fmla="*/ 693336 h 693336"/>
              <a:gd name="connsiteX1" fmla="*/ 492370 w 492378"/>
              <a:gd name="connsiteY1" fmla="*/ 422031 h 693336"/>
              <a:gd name="connsiteX2" fmla="*/ 0 w 492378"/>
              <a:gd name="connsiteY2" fmla="*/ 0 h 69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2378" h="693336">
                <a:moveTo>
                  <a:pt x="10049" y="693336"/>
                </a:moveTo>
                <a:cubicBezTo>
                  <a:pt x="252047" y="615461"/>
                  <a:pt x="494045" y="537587"/>
                  <a:pt x="492370" y="422031"/>
                </a:cubicBezTo>
                <a:cubicBezTo>
                  <a:pt x="490695" y="306475"/>
                  <a:pt x="245347" y="153237"/>
                  <a:pt x="0" y="0"/>
                </a:cubicBezTo>
              </a:path>
            </a:pathLst>
          </a:cu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Volný tvar 7"/>
          <p:cNvSpPr/>
          <p:nvPr/>
        </p:nvSpPr>
        <p:spPr bwMode="auto">
          <a:xfrm>
            <a:off x="5631801" y="2164308"/>
            <a:ext cx="1612098" cy="2029978"/>
          </a:xfrm>
          <a:custGeom>
            <a:avLst/>
            <a:gdLst>
              <a:gd name="connsiteX0" fmla="*/ 0 w 1612098"/>
              <a:gd name="connsiteY0" fmla="*/ 1346479 h 1346479"/>
              <a:gd name="connsiteX1" fmla="*/ 1597688 w 1612098"/>
              <a:gd name="connsiteY1" fmla="*/ 924448 h 1346479"/>
              <a:gd name="connsiteX2" fmla="*/ 653143 w 1612098"/>
              <a:gd name="connsiteY2" fmla="*/ 0 h 134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12098" h="1346479">
                <a:moveTo>
                  <a:pt x="0" y="1346479"/>
                </a:moveTo>
                <a:cubicBezTo>
                  <a:pt x="744415" y="1247670"/>
                  <a:pt x="1488831" y="1148861"/>
                  <a:pt x="1597688" y="924448"/>
                </a:cubicBezTo>
                <a:cubicBezTo>
                  <a:pt x="1706545" y="700035"/>
                  <a:pt x="1179844" y="350017"/>
                  <a:pt x="653143" y="0"/>
                </a:cubicBezTo>
              </a:path>
            </a:pathLst>
          </a:cu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0" y="2340000"/>
                <a:ext cx="107173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𝒂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𝒂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340000"/>
                <a:ext cx="1071736" cy="40011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792000" y="2340000"/>
                <a:ext cx="720080" cy="4276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000" b="1" i="1" smtClean="0">
                              <a:latin typeface="Cambria Math"/>
                            </a:rPr>
                            <m:t>=</m:t>
                          </m:r>
                          <m:r>
                            <a:rPr lang="cs-CZ" sz="2000" b="1" i="1" smtClean="0"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cs-CZ" sz="2000" b="1" i="1" smtClean="0">
                              <a:latin typeface="Cambria Math"/>
                            </a:rPr>
                            <m:t>𝒑</m:t>
                          </m:r>
                        </m:sub>
                      </m:sSub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" y="2340000"/>
                <a:ext cx="720080" cy="427618"/>
              </a:xfrm>
              <a:prstGeom prst="rect">
                <a:avLst/>
              </a:prstGeom>
              <a:blipFill rotWithShape="1">
                <a:blip r:embed="rId8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1800000" y="2340000"/>
                <a:ext cx="107173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𝒂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𝒗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2340000"/>
                <a:ext cx="1071736" cy="40011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2880000" y="2340000"/>
                <a:ext cx="1071736" cy="4276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000" b="1" i="1" smtClean="0">
                              <a:latin typeface="Cambria Math"/>
                            </a:rPr>
                            <m:t>⇒</m:t>
                          </m:r>
                          <m:r>
                            <a:rPr lang="cs-CZ" sz="2000" b="1" i="1" smtClean="0"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cs-CZ" sz="2000" b="1" i="1" smtClean="0">
                              <a:latin typeface="Cambria Math"/>
                            </a:rPr>
                            <m:t>𝒑</m:t>
                          </m:r>
                        </m:sub>
                      </m:sSub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𝒗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2340000"/>
                <a:ext cx="1071736" cy="427618"/>
              </a:xfrm>
              <a:prstGeom prst="rect">
                <a:avLst/>
              </a:prstGeom>
              <a:blipFill rotWithShape="1">
                <a:blip r:embed="rId10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0" y="3420000"/>
                <a:ext cx="107173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𝒂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𝒃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20000"/>
                <a:ext cx="1071736" cy="40011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792000" y="3420000"/>
                <a:ext cx="720080" cy="4276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000" b="1" i="1" smtClean="0">
                              <a:latin typeface="Cambria Math"/>
                            </a:rPr>
                            <m:t>=</m:t>
                          </m:r>
                          <m:r>
                            <a:rPr lang="cs-CZ" sz="2000" b="1" i="1" smtClean="0"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cs-CZ" sz="2000" b="1" i="1" smtClean="0">
                              <a:latin typeface="Cambria Math"/>
                            </a:rPr>
                            <m:t>𝒑</m:t>
                          </m:r>
                        </m:sub>
                      </m:sSub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" y="3420000"/>
                <a:ext cx="720080" cy="427618"/>
              </a:xfrm>
              <a:prstGeom prst="rect">
                <a:avLst/>
              </a:prstGeom>
              <a:blipFill rotWithShape="1">
                <a:blip r:embed="rId12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1800000" y="3420000"/>
                <a:ext cx="107173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𝒄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𝒗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3420000"/>
                <a:ext cx="1071736" cy="400110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2916000" y="3420000"/>
                <a:ext cx="1071736" cy="4276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000" b="1" i="1" smtClean="0">
                              <a:latin typeface="Cambria Math"/>
                            </a:rPr>
                            <m:t>⇒</m:t>
                          </m:r>
                          <m:r>
                            <a:rPr lang="cs-CZ" sz="2000" b="1" i="1" smtClean="0"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cs-CZ" sz="2000" b="1" i="1" smtClean="0">
                              <a:latin typeface="Cambria Math"/>
                            </a:rPr>
                            <m:t>𝒑</m:t>
                          </m:r>
                        </m:sub>
                      </m:sSub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𝒗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6000" y="3420000"/>
                <a:ext cx="1071736" cy="427618"/>
              </a:xfrm>
              <a:prstGeom prst="rect">
                <a:avLst/>
              </a:prstGeom>
              <a:blipFill rotWithShape="1">
                <a:blip r:embed="rId14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lačítko akce: Zpět nebo Předchozí 8">
            <a:hlinkClick r:id="" action="ppaction://hlinkshowjump?jump=previousslide" highlightClick="1"/>
          </p:cNvPr>
          <p:cNvSpPr/>
          <p:nvPr/>
        </p:nvSpPr>
        <p:spPr bwMode="auto">
          <a:xfrm>
            <a:off x="6516216" y="4387618"/>
            <a:ext cx="720000" cy="540000"/>
          </a:xfrm>
          <a:prstGeom prst="actionButtonBackPrevious">
            <a:avLst/>
          </a:prstGeom>
          <a:solidFill>
            <a:srgbClr val="B79A7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13037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" grpId="0"/>
      <p:bldP spid="21" grpId="0"/>
      <p:bldP spid="22" grpId="0"/>
      <p:bldP spid="24" grpId="0"/>
      <p:bldP spid="26" grpId="0"/>
      <p:bldP spid="27" grpId="0"/>
      <p:bldP spid="28" grpId="0"/>
      <p:bldP spid="29" grpId="0"/>
      <p:bldP spid="32" grpId="0"/>
      <p:bldP spid="6" grpId="0" animBg="1"/>
      <p:bldP spid="8" grpId="0" animBg="1"/>
      <p:bldP spid="34" grpId="0"/>
      <p:bldP spid="35" grpId="0"/>
      <p:bldP spid="36" grpId="0"/>
      <p:bldP spid="39" grpId="0"/>
      <p:bldP spid="42" grpId="0"/>
      <p:bldP spid="43" grpId="0"/>
      <p:bldP spid="44" grpId="0"/>
      <p:bldP spid="47" grpId="0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 bwMode="auto">
          <a:xfrm>
            <a:off x="1259632" y="2442455"/>
            <a:ext cx="4248472" cy="787334"/>
          </a:xfrm>
          <a:prstGeom prst="rect">
            <a:avLst/>
          </a:prstGeom>
          <a:solidFill>
            <a:srgbClr val="FF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259632" y="465517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Objem válce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2" name="Ovál 31"/>
          <p:cNvSpPr/>
          <p:nvPr/>
        </p:nvSpPr>
        <p:spPr bwMode="auto">
          <a:xfrm>
            <a:off x="6480000" y="1419622"/>
            <a:ext cx="2520280" cy="54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Oblouk 32"/>
          <p:cNvSpPr/>
          <p:nvPr/>
        </p:nvSpPr>
        <p:spPr bwMode="auto">
          <a:xfrm>
            <a:off x="6478094" y="3600000"/>
            <a:ext cx="2520000" cy="540000"/>
          </a:xfrm>
          <a:prstGeom prst="arc">
            <a:avLst>
              <a:gd name="adj1" fmla="val 10785219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Oblouk 33"/>
          <p:cNvSpPr/>
          <p:nvPr/>
        </p:nvSpPr>
        <p:spPr bwMode="auto">
          <a:xfrm rot="10800000">
            <a:off x="6478094" y="3600000"/>
            <a:ext cx="2520000" cy="540000"/>
          </a:xfrm>
          <a:prstGeom prst="arc">
            <a:avLst>
              <a:gd name="adj1" fmla="val 10785219"/>
              <a:gd name="adj2" fmla="val 0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5" name="Přímá spojnice 34"/>
          <p:cNvCxnSpPr/>
          <p:nvPr/>
        </p:nvCxnSpPr>
        <p:spPr bwMode="auto">
          <a:xfrm>
            <a:off x="6480000" y="1692000"/>
            <a:ext cx="0" cy="219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9000280" y="1692000"/>
            <a:ext cx="0" cy="219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>
            <a:stCxn id="34" idx="2"/>
            <a:endCxn id="34" idx="0"/>
          </p:cNvCxnSpPr>
          <p:nvPr/>
        </p:nvCxnSpPr>
        <p:spPr bwMode="auto">
          <a:xfrm flipV="1">
            <a:off x="6478094" y="3864584"/>
            <a:ext cx="12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TextovéPole 60"/>
          <p:cNvSpPr txBox="1"/>
          <p:nvPr/>
        </p:nvSpPr>
        <p:spPr>
          <a:xfrm>
            <a:off x="6948264" y="3786594"/>
            <a:ext cx="396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7740140" y="2587334"/>
            <a:ext cx="396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endParaRPr lang="cs-CZ" dirty="0"/>
          </a:p>
        </p:txBody>
      </p:sp>
      <p:cxnSp>
        <p:nvCxnSpPr>
          <p:cNvPr id="5" name="Přímá spojnice 4"/>
          <p:cNvCxnSpPr/>
          <p:nvPr/>
        </p:nvCxnSpPr>
        <p:spPr bwMode="auto">
          <a:xfrm>
            <a:off x="7632128" y="1674000"/>
            <a:ext cx="216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7632128" y="3864584"/>
            <a:ext cx="216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 flipV="1">
            <a:off x="7740000" y="15840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64"/>
          <p:cNvCxnSpPr/>
          <p:nvPr/>
        </p:nvCxnSpPr>
        <p:spPr bwMode="auto">
          <a:xfrm flipV="1">
            <a:off x="7740140" y="37620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7740140" y="1674000"/>
            <a:ext cx="0" cy="219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1295636" y="2355726"/>
                <a:ext cx="417646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5400" b="0" i="1" smtClean="0">
                          <a:latin typeface="Cambria Math"/>
                        </a:rPr>
                        <m:t>𝑉</m:t>
                      </m:r>
                      <m:r>
                        <a:rPr lang="cs-CZ" sz="5400" b="0" i="1" smtClean="0">
                          <a:latin typeface="Cambria Math"/>
                        </a:rPr>
                        <m:t>= </m:t>
                      </m:r>
                      <m:r>
                        <a:rPr lang="cs-CZ" sz="5400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cs-CZ" sz="54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54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5400" b="0" i="1" smtClean="0"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  <m:sup>
                          <m:r>
                            <a:rPr lang="cs-CZ" sz="54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cs-CZ" sz="5400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5400" b="0" i="1" smtClean="0">
                          <a:latin typeface="Cambria Math"/>
                          <a:ea typeface="Cambria Math"/>
                        </a:rPr>
                        <m:t>𝑣</m:t>
                      </m:r>
                    </m:oMath>
                  </m:oMathPara>
                </a14:m>
                <a:endParaRPr lang="cs-CZ" sz="5400" dirty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636" y="2355726"/>
                <a:ext cx="4176464" cy="92333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ovéPole 66"/>
              <p:cNvSpPr txBox="1"/>
              <p:nvPr/>
            </p:nvSpPr>
            <p:spPr>
              <a:xfrm>
                <a:off x="1309998" y="1419622"/>
                <a:ext cx="4176464" cy="9875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5400" b="0" i="1" smtClean="0">
                          <a:latin typeface="Cambria Math"/>
                        </a:rPr>
                        <m:t>𝑉</m:t>
                      </m:r>
                      <m:r>
                        <a:rPr lang="cs-CZ" sz="5400" b="0" i="1" smtClean="0"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cs-CZ" sz="5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5400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cs-CZ" sz="5400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cs-CZ" sz="5400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5400" b="0" i="1" smtClean="0">
                          <a:latin typeface="Cambria Math"/>
                          <a:ea typeface="Cambria Math"/>
                        </a:rPr>
                        <m:t>𝑣</m:t>
                      </m:r>
                    </m:oMath>
                  </m:oMathPara>
                </a14:m>
                <a:endParaRPr lang="cs-CZ" sz="5400" dirty="0"/>
              </a:p>
            </p:txBody>
          </p:sp>
        </mc:Choice>
        <mc:Fallback xmlns=""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9998" y="1419622"/>
                <a:ext cx="4176464" cy="98751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ovéPole 67"/>
              <p:cNvSpPr txBox="1"/>
              <p:nvPr/>
            </p:nvSpPr>
            <p:spPr>
              <a:xfrm>
                <a:off x="1440000" y="3420000"/>
                <a:ext cx="4176464" cy="4901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cs-CZ" sz="24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400" b="1" i="1" smtClean="0">
                            <a:latin typeface="Cambria Math"/>
                          </a:rPr>
                          <m:t>𝑺</m:t>
                        </m:r>
                      </m:e>
                      <m:sub>
                        <m:r>
                          <a:rPr lang="cs-CZ" sz="2400" b="1" i="1" smtClean="0">
                            <a:latin typeface="Cambria Math"/>
                          </a:rPr>
                          <m:t>𝒑</m:t>
                        </m:r>
                      </m:sub>
                    </m:sSub>
                    <m:r>
                      <a:rPr lang="cs-CZ" sz="2400" b="1" i="1" smtClean="0">
                        <a:latin typeface="Cambria Math"/>
                      </a:rPr>
                      <m:t>…</m:t>
                    </m:r>
                  </m:oMath>
                </a14:m>
                <a:r>
                  <a:rPr lang="cs-CZ" sz="2400" b="1" dirty="0" smtClean="0"/>
                  <a:t> obsah podstavy</a:t>
                </a:r>
                <a:endParaRPr lang="cs-CZ" sz="2400" b="1" dirty="0"/>
              </a:p>
            </p:txBody>
          </p:sp>
        </mc:Choice>
        <mc:Fallback xmlns=""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0000" y="3420000"/>
                <a:ext cx="4176464" cy="490199"/>
              </a:xfrm>
              <a:prstGeom prst="rect">
                <a:avLst/>
              </a:prstGeom>
              <a:blipFill rotWithShape="1">
                <a:blip r:embed="rId5"/>
                <a:stretch>
                  <a:fillRect l="-292" t="-10000" b="-225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ovéPole 68"/>
              <p:cNvSpPr txBox="1"/>
              <p:nvPr/>
            </p:nvSpPr>
            <p:spPr>
              <a:xfrm>
                <a:off x="1440000" y="3960000"/>
                <a:ext cx="41764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</a:rPr>
                      <m:t>𝒓</m:t>
                    </m:r>
                    <m:r>
                      <a:rPr lang="cs-CZ" sz="2400" b="1" i="1" smtClean="0">
                        <a:latin typeface="Cambria Math"/>
                      </a:rPr>
                      <m:t>…</m:t>
                    </m:r>
                  </m:oMath>
                </a14:m>
                <a:r>
                  <a:rPr lang="cs-CZ" sz="2400" b="1" dirty="0" smtClean="0">
                    <a:latin typeface="Bodoni MT Black" pitchFamily="18" charset="0"/>
                  </a:rPr>
                  <a:t> </a:t>
                </a:r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poloměr válce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9" name="TextovéPole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0000" y="3960000"/>
                <a:ext cx="4176464" cy="461665"/>
              </a:xfrm>
              <a:prstGeom prst="rect">
                <a:avLst/>
              </a:prstGeom>
              <a:blipFill rotWithShape="1">
                <a:blip r:embed="rId6"/>
                <a:stretch>
                  <a:fillRect t="-12000" b="-293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ovéPole 69"/>
              <p:cNvSpPr txBox="1"/>
              <p:nvPr/>
            </p:nvSpPr>
            <p:spPr>
              <a:xfrm>
                <a:off x="1440000" y="4500000"/>
                <a:ext cx="41764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</a:rPr>
                      <m:t>𝒗</m:t>
                    </m:r>
                    <m:r>
                      <a:rPr lang="cs-CZ" sz="2400" b="1" i="1" smtClean="0">
                        <a:latin typeface="Cambria Math"/>
                      </a:rPr>
                      <m:t>…</m:t>
                    </m:r>
                  </m:oMath>
                </a14:m>
                <a:r>
                  <a:rPr lang="cs-CZ" sz="2400" b="1" dirty="0" smtClean="0">
                    <a:latin typeface="Bodoni MT Black" pitchFamily="18" charset="0"/>
                  </a:rPr>
                  <a:t> </a:t>
                </a:r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výška válce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0" name="TextovéPole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0000" y="4500000"/>
                <a:ext cx="4176464" cy="461665"/>
              </a:xfrm>
              <a:prstGeom prst="rect">
                <a:avLst/>
              </a:prstGeom>
              <a:blipFill rotWithShape="1">
                <a:blip r:embed="rId7"/>
                <a:stretch>
                  <a:fillRect t="-11842" b="-2763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681506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0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2" grpId="0" animBg="1"/>
      <p:bldP spid="33" grpId="0" animBg="1"/>
      <p:bldP spid="34" grpId="0" animBg="1"/>
      <p:bldP spid="61" grpId="0"/>
      <p:bldP spid="62" grpId="0"/>
      <p:bldP spid="8" grpId="0"/>
      <p:bldP spid="67" grpId="0"/>
      <p:bldP spid="68" grpId="0"/>
      <p:bldP spid="69" grpId="0"/>
      <p:bldP spid="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465517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Objem válce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2" name="Ovál 31"/>
          <p:cNvSpPr/>
          <p:nvPr/>
        </p:nvSpPr>
        <p:spPr bwMode="auto">
          <a:xfrm>
            <a:off x="6480000" y="1419622"/>
            <a:ext cx="2520280" cy="54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Oblouk 32"/>
          <p:cNvSpPr/>
          <p:nvPr/>
        </p:nvSpPr>
        <p:spPr bwMode="auto">
          <a:xfrm>
            <a:off x="6478094" y="3600000"/>
            <a:ext cx="2520000" cy="540000"/>
          </a:xfrm>
          <a:prstGeom prst="arc">
            <a:avLst>
              <a:gd name="adj1" fmla="val 10785219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Oblouk 33"/>
          <p:cNvSpPr/>
          <p:nvPr/>
        </p:nvSpPr>
        <p:spPr bwMode="auto">
          <a:xfrm rot="10800000">
            <a:off x="6478094" y="3600000"/>
            <a:ext cx="2520000" cy="540000"/>
          </a:xfrm>
          <a:prstGeom prst="arc">
            <a:avLst>
              <a:gd name="adj1" fmla="val 10785219"/>
              <a:gd name="adj2" fmla="val 0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5" name="Přímá spojnice 34"/>
          <p:cNvCxnSpPr/>
          <p:nvPr/>
        </p:nvCxnSpPr>
        <p:spPr bwMode="auto">
          <a:xfrm>
            <a:off x="6480000" y="1692000"/>
            <a:ext cx="0" cy="219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9000280" y="1692000"/>
            <a:ext cx="0" cy="219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>
            <a:stCxn id="34" idx="2"/>
            <a:endCxn id="34" idx="0"/>
          </p:cNvCxnSpPr>
          <p:nvPr/>
        </p:nvCxnSpPr>
        <p:spPr bwMode="auto">
          <a:xfrm flipV="1">
            <a:off x="6478094" y="3864584"/>
            <a:ext cx="12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TextovéPole 60"/>
          <p:cNvSpPr txBox="1"/>
          <p:nvPr/>
        </p:nvSpPr>
        <p:spPr>
          <a:xfrm>
            <a:off x="6948264" y="3786594"/>
            <a:ext cx="396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7740140" y="2587334"/>
            <a:ext cx="396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endParaRPr lang="cs-CZ" dirty="0"/>
          </a:p>
        </p:txBody>
      </p:sp>
      <p:cxnSp>
        <p:nvCxnSpPr>
          <p:cNvPr id="5" name="Přímá spojnice 4"/>
          <p:cNvCxnSpPr/>
          <p:nvPr/>
        </p:nvCxnSpPr>
        <p:spPr bwMode="auto">
          <a:xfrm>
            <a:off x="7632128" y="1674000"/>
            <a:ext cx="216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7632128" y="3864584"/>
            <a:ext cx="216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 flipV="1">
            <a:off x="7740000" y="15840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64"/>
          <p:cNvCxnSpPr/>
          <p:nvPr/>
        </p:nvCxnSpPr>
        <p:spPr bwMode="auto">
          <a:xfrm flipV="1">
            <a:off x="7740140" y="37620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7740140" y="1674000"/>
            <a:ext cx="0" cy="219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7" name="TextovéPole 66"/>
          <p:cNvSpPr txBox="1"/>
          <p:nvPr/>
        </p:nvSpPr>
        <p:spPr>
          <a:xfrm>
            <a:off x="539552" y="1523568"/>
            <a:ext cx="5544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Vypočítejte objem válce, pro který platí, že: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-6523" y="1959622"/>
            <a:ext cx="5544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a) jeho poloměr je 12 cm a výška 2 dm</a:t>
            </a:r>
            <a:endParaRPr lang="cs-CZ" sz="2000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0" y="2520000"/>
            <a:ext cx="1763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r = 12 cm</a:t>
            </a:r>
            <a:endParaRPr lang="cs-CZ" sz="2000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0" y="2880000"/>
            <a:ext cx="19400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 = 2 dm</a:t>
            </a:r>
            <a:endParaRPr lang="cs-CZ" sz="2000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0" y="3240000"/>
            <a:ext cx="19400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 = … cm</a:t>
            </a:r>
            <a:r>
              <a:rPr lang="cs-CZ" sz="2000" baseline="30000" dirty="0" smtClean="0"/>
              <a:t>3</a:t>
            </a:r>
            <a:endParaRPr lang="cs-CZ" sz="2000" baseline="3000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V="1">
            <a:off x="0" y="3600000"/>
            <a:ext cx="205824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TextovéPole 27"/>
          <p:cNvSpPr txBox="1"/>
          <p:nvPr/>
        </p:nvSpPr>
        <p:spPr>
          <a:xfrm>
            <a:off x="1044000" y="2880000"/>
            <a:ext cx="19400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= 20 cm</a:t>
            </a:r>
            <a:endParaRPr lang="cs-CZ" sz="2000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0" y="3600000"/>
            <a:ext cx="19400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 = </a:t>
            </a:r>
            <a:r>
              <a:rPr lang="cs-CZ" sz="2000" dirty="0" smtClean="0">
                <a:latin typeface="Symbol" pitchFamily="18" charset="2"/>
              </a:rPr>
              <a:t>p</a:t>
            </a:r>
            <a:r>
              <a:rPr lang="cs-CZ" sz="2000" dirty="0" smtClean="0"/>
              <a:t> ∙ r</a:t>
            </a:r>
            <a:r>
              <a:rPr lang="cs-CZ" sz="2000" baseline="30000" dirty="0" smtClean="0"/>
              <a:t>2 </a:t>
            </a:r>
            <a:r>
              <a:rPr lang="cs-CZ" sz="2000" dirty="0" smtClean="0"/>
              <a:t>∙ v</a:t>
            </a:r>
            <a:endParaRPr lang="cs-CZ" sz="2000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0" y="4068000"/>
            <a:ext cx="2274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 = 3,14 ∙ 12</a:t>
            </a:r>
            <a:r>
              <a:rPr lang="cs-CZ" sz="2000" baseline="30000" dirty="0" smtClean="0"/>
              <a:t>2 </a:t>
            </a:r>
            <a:r>
              <a:rPr lang="cs-CZ" sz="2000" dirty="0" smtClean="0"/>
              <a:t>∙ 20</a:t>
            </a:r>
            <a:endParaRPr lang="cs-CZ" sz="2000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0" y="4536000"/>
            <a:ext cx="2274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 = 3,14 ∙ 144</a:t>
            </a:r>
            <a:r>
              <a:rPr lang="cs-CZ" sz="2000" baseline="30000" dirty="0" smtClean="0"/>
              <a:t> </a:t>
            </a:r>
            <a:r>
              <a:rPr lang="cs-CZ" sz="2000" dirty="0" smtClean="0"/>
              <a:t>∙ 20</a:t>
            </a:r>
            <a:endParaRPr lang="cs-CZ" sz="2000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3600000" y="3600000"/>
            <a:ext cx="2274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 </a:t>
            </a:r>
            <a:r>
              <a:rPr lang="cs-CZ" sz="2000" dirty="0"/>
              <a:t>= 9043,2</a:t>
            </a:r>
          </a:p>
        </p:txBody>
      </p:sp>
      <p:sp>
        <p:nvSpPr>
          <p:cNvPr id="37" name="TextovéPole 36"/>
          <p:cNvSpPr txBox="1"/>
          <p:nvPr/>
        </p:nvSpPr>
        <p:spPr>
          <a:xfrm>
            <a:off x="3600000" y="4068000"/>
            <a:ext cx="2274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 </a:t>
            </a:r>
            <a:r>
              <a:rPr lang="cs-CZ" sz="2000" dirty="0"/>
              <a:t>= </a:t>
            </a:r>
            <a:r>
              <a:rPr lang="cs-CZ" sz="2000" dirty="0" smtClean="0"/>
              <a:t>9043 cm</a:t>
            </a:r>
            <a:r>
              <a:rPr lang="cs-CZ" sz="2000" baseline="30000" dirty="0" smtClean="0"/>
              <a:t>3</a:t>
            </a:r>
            <a:endParaRPr lang="cs-CZ" sz="2000" baseline="30000" dirty="0"/>
          </a:p>
        </p:txBody>
      </p:sp>
      <p:cxnSp>
        <p:nvCxnSpPr>
          <p:cNvPr id="38" name="Přímá spojnice 37"/>
          <p:cNvCxnSpPr/>
          <p:nvPr/>
        </p:nvCxnSpPr>
        <p:spPr bwMode="auto">
          <a:xfrm flipV="1">
            <a:off x="3623529" y="3960000"/>
            <a:ext cx="172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V="1">
            <a:off x="3600000" y="4428000"/>
            <a:ext cx="172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 flipV="1">
            <a:off x="3600000" y="4464000"/>
            <a:ext cx="172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50813893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61" grpId="0"/>
      <p:bldP spid="62" grpId="0"/>
      <p:bldP spid="67" grpId="0"/>
      <p:bldP spid="22" grpId="0"/>
      <p:bldP spid="23" grpId="0"/>
      <p:bldP spid="24" grpId="0"/>
      <p:bldP spid="25" grpId="0"/>
      <p:bldP spid="28" grpId="0"/>
      <p:bldP spid="29" grpId="0"/>
      <p:bldP spid="30" grpId="0"/>
      <p:bldP spid="31" grpId="0"/>
      <p:bldP spid="36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465517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Objem válce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2" name="Ovál 31"/>
          <p:cNvSpPr/>
          <p:nvPr/>
        </p:nvSpPr>
        <p:spPr bwMode="auto">
          <a:xfrm>
            <a:off x="6480000" y="1419622"/>
            <a:ext cx="2520280" cy="54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Oblouk 32"/>
          <p:cNvSpPr/>
          <p:nvPr/>
        </p:nvSpPr>
        <p:spPr bwMode="auto">
          <a:xfrm>
            <a:off x="6478094" y="3600000"/>
            <a:ext cx="2520000" cy="540000"/>
          </a:xfrm>
          <a:prstGeom prst="arc">
            <a:avLst>
              <a:gd name="adj1" fmla="val 10785219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Oblouk 33"/>
          <p:cNvSpPr/>
          <p:nvPr/>
        </p:nvSpPr>
        <p:spPr bwMode="auto">
          <a:xfrm rot="10800000">
            <a:off x="6478094" y="3600000"/>
            <a:ext cx="2520000" cy="540000"/>
          </a:xfrm>
          <a:prstGeom prst="arc">
            <a:avLst>
              <a:gd name="adj1" fmla="val 10785219"/>
              <a:gd name="adj2" fmla="val 0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5" name="Přímá spojnice 34"/>
          <p:cNvCxnSpPr/>
          <p:nvPr/>
        </p:nvCxnSpPr>
        <p:spPr bwMode="auto">
          <a:xfrm>
            <a:off x="6480000" y="1692000"/>
            <a:ext cx="0" cy="219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9000280" y="1692000"/>
            <a:ext cx="0" cy="219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>
            <a:stCxn id="34" idx="2"/>
            <a:endCxn id="34" idx="0"/>
          </p:cNvCxnSpPr>
          <p:nvPr/>
        </p:nvCxnSpPr>
        <p:spPr bwMode="auto">
          <a:xfrm flipV="1">
            <a:off x="6478094" y="3864584"/>
            <a:ext cx="12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TextovéPole 60"/>
          <p:cNvSpPr txBox="1"/>
          <p:nvPr/>
        </p:nvSpPr>
        <p:spPr>
          <a:xfrm>
            <a:off x="6948264" y="3786594"/>
            <a:ext cx="396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7740140" y="2587334"/>
            <a:ext cx="396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endParaRPr lang="cs-CZ" dirty="0"/>
          </a:p>
        </p:txBody>
      </p:sp>
      <p:cxnSp>
        <p:nvCxnSpPr>
          <p:cNvPr id="5" name="Přímá spojnice 4"/>
          <p:cNvCxnSpPr/>
          <p:nvPr/>
        </p:nvCxnSpPr>
        <p:spPr bwMode="auto">
          <a:xfrm>
            <a:off x="7632128" y="1674000"/>
            <a:ext cx="216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7632128" y="3864584"/>
            <a:ext cx="216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 flipV="1">
            <a:off x="7740000" y="15840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64"/>
          <p:cNvCxnSpPr/>
          <p:nvPr/>
        </p:nvCxnSpPr>
        <p:spPr bwMode="auto">
          <a:xfrm flipV="1">
            <a:off x="7740140" y="37620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7740140" y="1674000"/>
            <a:ext cx="0" cy="219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7" name="TextovéPole 66"/>
          <p:cNvSpPr txBox="1"/>
          <p:nvPr/>
        </p:nvSpPr>
        <p:spPr>
          <a:xfrm>
            <a:off x="539552" y="1523568"/>
            <a:ext cx="5544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Vypočítejte objem válce, pro který platí, že: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-6523" y="1959622"/>
            <a:ext cx="5544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b) jeho průměr je 1,5 m a výška 60 cm</a:t>
            </a:r>
            <a:endParaRPr lang="cs-CZ" sz="2000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0" y="2520000"/>
            <a:ext cx="1763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d = 1,5 m</a:t>
            </a:r>
            <a:endParaRPr lang="cs-CZ" sz="2000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" y="2880000"/>
            <a:ext cx="1403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 = 60 cm</a:t>
            </a:r>
            <a:endParaRPr lang="cs-CZ" sz="2000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0" y="3240000"/>
            <a:ext cx="19400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 = … cm</a:t>
            </a:r>
            <a:r>
              <a:rPr lang="cs-CZ" sz="2000" baseline="30000" dirty="0" smtClean="0"/>
              <a:t>3</a:t>
            </a:r>
            <a:endParaRPr lang="cs-CZ" sz="2000" baseline="3000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V="1">
            <a:off x="0" y="3600000"/>
            <a:ext cx="205824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TextovéPole 27"/>
          <p:cNvSpPr txBox="1"/>
          <p:nvPr/>
        </p:nvSpPr>
        <p:spPr>
          <a:xfrm>
            <a:off x="1259632" y="2520000"/>
            <a:ext cx="19400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=&gt; r = 75 cm</a:t>
            </a:r>
            <a:endParaRPr lang="cs-CZ" sz="2000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0" y="3600000"/>
            <a:ext cx="19400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 = </a:t>
            </a:r>
            <a:r>
              <a:rPr lang="cs-CZ" sz="2000" dirty="0" smtClean="0">
                <a:latin typeface="Symbol" pitchFamily="18" charset="2"/>
              </a:rPr>
              <a:t>p</a:t>
            </a:r>
            <a:r>
              <a:rPr lang="cs-CZ" sz="2000" dirty="0" smtClean="0"/>
              <a:t> ∙ r</a:t>
            </a:r>
            <a:r>
              <a:rPr lang="cs-CZ" sz="2000" baseline="30000" dirty="0" smtClean="0"/>
              <a:t>2 </a:t>
            </a:r>
            <a:r>
              <a:rPr lang="cs-CZ" sz="2000" dirty="0" smtClean="0"/>
              <a:t>∙ v</a:t>
            </a:r>
            <a:endParaRPr lang="cs-CZ" sz="2000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0" y="4068000"/>
            <a:ext cx="2274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 = 3,14 ∙ 75</a:t>
            </a:r>
            <a:r>
              <a:rPr lang="cs-CZ" sz="2000" baseline="30000" dirty="0" smtClean="0"/>
              <a:t>2 </a:t>
            </a:r>
            <a:r>
              <a:rPr lang="cs-CZ" sz="2000" dirty="0" smtClean="0"/>
              <a:t>∙ 60</a:t>
            </a:r>
            <a:endParaRPr lang="cs-CZ" sz="2000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0" y="4536000"/>
            <a:ext cx="2483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 = 3,14 ∙ 5 625</a:t>
            </a:r>
            <a:r>
              <a:rPr lang="cs-CZ" sz="2000" baseline="30000" dirty="0" smtClean="0"/>
              <a:t> </a:t>
            </a:r>
            <a:r>
              <a:rPr lang="cs-CZ" sz="2000" dirty="0" smtClean="0"/>
              <a:t>∙ 60</a:t>
            </a:r>
            <a:endParaRPr lang="cs-CZ" sz="2000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3600000" y="3600000"/>
            <a:ext cx="2274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 </a:t>
            </a:r>
            <a:r>
              <a:rPr lang="cs-CZ" sz="2000" dirty="0"/>
              <a:t>= </a:t>
            </a:r>
            <a:r>
              <a:rPr lang="cs-CZ" sz="2000" dirty="0" smtClean="0"/>
              <a:t>1 059 750</a:t>
            </a:r>
            <a:endParaRPr lang="cs-CZ" sz="2000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3600000" y="4068000"/>
            <a:ext cx="2274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 </a:t>
            </a:r>
            <a:r>
              <a:rPr lang="cs-CZ" sz="2000" dirty="0"/>
              <a:t>= </a:t>
            </a:r>
            <a:r>
              <a:rPr lang="cs-CZ" sz="2000" dirty="0" smtClean="0"/>
              <a:t>1 059 750 cm</a:t>
            </a:r>
            <a:r>
              <a:rPr lang="cs-CZ" sz="2000" baseline="30000" dirty="0" smtClean="0"/>
              <a:t>3</a:t>
            </a:r>
            <a:endParaRPr lang="cs-CZ" sz="2000" baseline="30000" dirty="0"/>
          </a:p>
        </p:txBody>
      </p:sp>
      <p:cxnSp>
        <p:nvCxnSpPr>
          <p:cNvPr id="38" name="Přímá spojnice 37"/>
          <p:cNvCxnSpPr/>
          <p:nvPr/>
        </p:nvCxnSpPr>
        <p:spPr bwMode="auto">
          <a:xfrm flipV="1">
            <a:off x="3600000" y="3960000"/>
            <a:ext cx="219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V="1">
            <a:off x="3600000" y="4428000"/>
            <a:ext cx="219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 flipV="1">
            <a:off x="3600000" y="4464000"/>
            <a:ext cx="219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6190398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61" grpId="0"/>
      <p:bldP spid="62" grpId="0"/>
      <p:bldP spid="67" grpId="0"/>
      <p:bldP spid="22" grpId="0"/>
      <p:bldP spid="23" grpId="0"/>
      <p:bldP spid="24" grpId="0"/>
      <p:bldP spid="25" grpId="0"/>
      <p:bldP spid="28" grpId="0"/>
      <p:bldP spid="29" grpId="0"/>
      <p:bldP spid="30" grpId="0"/>
      <p:bldP spid="31" grpId="0"/>
      <p:bldP spid="36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465517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Objem válce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2" name="Ovál 31"/>
          <p:cNvSpPr/>
          <p:nvPr/>
        </p:nvSpPr>
        <p:spPr bwMode="auto">
          <a:xfrm>
            <a:off x="6480000" y="1419622"/>
            <a:ext cx="2520280" cy="54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Oblouk 32"/>
          <p:cNvSpPr/>
          <p:nvPr/>
        </p:nvSpPr>
        <p:spPr bwMode="auto">
          <a:xfrm>
            <a:off x="6478094" y="3600000"/>
            <a:ext cx="2520000" cy="540000"/>
          </a:xfrm>
          <a:prstGeom prst="arc">
            <a:avLst>
              <a:gd name="adj1" fmla="val 10785219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Oblouk 33"/>
          <p:cNvSpPr/>
          <p:nvPr/>
        </p:nvSpPr>
        <p:spPr bwMode="auto">
          <a:xfrm rot="10800000">
            <a:off x="6478094" y="3600000"/>
            <a:ext cx="2520000" cy="540000"/>
          </a:xfrm>
          <a:prstGeom prst="arc">
            <a:avLst>
              <a:gd name="adj1" fmla="val 10785219"/>
              <a:gd name="adj2" fmla="val 0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5" name="Přímá spojnice 34"/>
          <p:cNvCxnSpPr/>
          <p:nvPr/>
        </p:nvCxnSpPr>
        <p:spPr bwMode="auto">
          <a:xfrm>
            <a:off x="6480000" y="1692000"/>
            <a:ext cx="0" cy="219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9000280" y="1692000"/>
            <a:ext cx="0" cy="219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>
            <a:stCxn id="34" idx="2"/>
            <a:endCxn id="34" idx="0"/>
          </p:cNvCxnSpPr>
          <p:nvPr/>
        </p:nvCxnSpPr>
        <p:spPr bwMode="auto">
          <a:xfrm flipV="1">
            <a:off x="6478094" y="3864584"/>
            <a:ext cx="12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TextovéPole 60"/>
          <p:cNvSpPr txBox="1"/>
          <p:nvPr/>
        </p:nvSpPr>
        <p:spPr>
          <a:xfrm>
            <a:off x="6948264" y="3786594"/>
            <a:ext cx="396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7740140" y="2587334"/>
            <a:ext cx="396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endParaRPr lang="cs-CZ" dirty="0"/>
          </a:p>
        </p:txBody>
      </p:sp>
      <p:cxnSp>
        <p:nvCxnSpPr>
          <p:cNvPr id="5" name="Přímá spojnice 4"/>
          <p:cNvCxnSpPr/>
          <p:nvPr/>
        </p:nvCxnSpPr>
        <p:spPr bwMode="auto">
          <a:xfrm>
            <a:off x="7632128" y="1674000"/>
            <a:ext cx="216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7632128" y="3864584"/>
            <a:ext cx="216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 flipV="1">
            <a:off x="7740000" y="15840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64"/>
          <p:cNvCxnSpPr/>
          <p:nvPr/>
        </p:nvCxnSpPr>
        <p:spPr bwMode="auto">
          <a:xfrm flipV="1">
            <a:off x="7740140" y="37620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7740140" y="1674000"/>
            <a:ext cx="0" cy="219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7" name="TextovéPole 66"/>
          <p:cNvSpPr txBox="1"/>
          <p:nvPr/>
        </p:nvSpPr>
        <p:spPr>
          <a:xfrm>
            <a:off x="539552" y="1491630"/>
            <a:ext cx="5544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Vypočítejte: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-6524" y="1779662"/>
            <a:ext cx="69547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a) poloměr podstavy válce s objemem 1 litr </a:t>
            </a:r>
            <a:br>
              <a:rPr lang="cs-CZ" sz="2000" dirty="0" smtClean="0"/>
            </a:br>
            <a:r>
              <a:rPr lang="cs-CZ" sz="2000" dirty="0" smtClean="0"/>
              <a:t>    a výškou 8 cm.</a:t>
            </a:r>
            <a:endParaRPr lang="cs-CZ" sz="2000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0" y="2520000"/>
            <a:ext cx="1763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 = 1 l</a:t>
            </a:r>
            <a:endParaRPr lang="cs-CZ" sz="2000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" y="2880000"/>
            <a:ext cx="1403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 = 8 cm</a:t>
            </a:r>
            <a:endParaRPr lang="cs-CZ" sz="2000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0" y="3240000"/>
            <a:ext cx="19400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r = … dm</a:t>
            </a:r>
            <a:endParaRPr lang="cs-CZ" sz="2000" baseline="3000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V="1">
            <a:off x="0" y="3600000"/>
            <a:ext cx="205824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TextovéPole 27"/>
          <p:cNvSpPr txBox="1"/>
          <p:nvPr/>
        </p:nvSpPr>
        <p:spPr>
          <a:xfrm>
            <a:off x="828000" y="2520000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= 1 dm</a:t>
            </a:r>
            <a:r>
              <a:rPr lang="cs-CZ" sz="2000" baseline="30000" dirty="0" smtClean="0"/>
              <a:t>3</a:t>
            </a:r>
            <a:endParaRPr lang="cs-CZ" sz="2000" baseline="30000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0" y="3600000"/>
            <a:ext cx="19400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 = </a:t>
            </a:r>
            <a:r>
              <a:rPr lang="cs-CZ" sz="2000" dirty="0" smtClean="0">
                <a:latin typeface="Symbol" pitchFamily="18" charset="2"/>
              </a:rPr>
              <a:t>p</a:t>
            </a:r>
            <a:r>
              <a:rPr lang="cs-CZ" sz="2000" dirty="0" smtClean="0"/>
              <a:t> ∙ r</a:t>
            </a:r>
            <a:r>
              <a:rPr lang="cs-CZ" sz="2000" baseline="30000" dirty="0" smtClean="0"/>
              <a:t>2 </a:t>
            </a:r>
            <a:r>
              <a:rPr lang="cs-CZ" sz="2000" dirty="0" smtClean="0"/>
              <a:t>∙ v</a:t>
            </a:r>
            <a:endParaRPr lang="cs-CZ" sz="2000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0" y="4068000"/>
            <a:ext cx="2274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1 = 3,14 ∙ r</a:t>
            </a:r>
            <a:r>
              <a:rPr lang="cs-CZ" sz="2000" baseline="30000" dirty="0" smtClean="0"/>
              <a:t>2 </a:t>
            </a:r>
            <a:r>
              <a:rPr lang="cs-CZ" sz="2000" dirty="0" smtClean="0"/>
              <a:t>∙ 0,8</a:t>
            </a:r>
            <a:endParaRPr lang="cs-CZ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0" y="4536000"/>
                <a:ext cx="1547664" cy="5521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dirty="0" smtClean="0"/>
                  <a:t>r</a:t>
                </a:r>
                <a:r>
                  <a:rPr lang="cs-CZ" sz="2000" baseline="30000" dirty="0"/>
                  <a:t>2</a:t>
                </a:r>
                <a:r>
                  <a:rPr lang="cs-CZ" sz="20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2000" b="0" i="1" smtClean="0">
                            <a:latin typeface="Cambria Math"/>
                          </a:rPr>
                          <m:t>3,14</m:t>
                        </m:r>
                        <m:r>
                          <a:rPr lang="cs-CZ" sz="2000" b="0" i="1" smtClean="0">
                            <a:latin typeface="Cambria Math"/>
                            <a:ea typeface="Cambria Math"/>
                          </a:rPr>
                          <m:t>∙0,8</m:t>
                        </m:r>
                      </m:den>
                    </m:f>
                  </m:oMath>
                </a14:m>
                <a:endParaRPr lang="cs-CZ" sz="2000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36000"/>
                <a:ext cx="1547664" cy="552139"/>
              </a:xfrm>
              <a:prstGeom prst="rect">
                <a:avLst/>
              </a:prstGeom>
              <a:blipFill rotWithShape="1">
                <a:blip r:embed="rId3"/>
                <a:stretch>
                  <a:fillRect l="-3937" b="-219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ovéPole 35"/>
          <p:cNvSpPr txBox="1"/>
          <p:nvPr/>
        </p:nvSpPr>
        <p:spPr>
          <a:xfrm>
            <a:off x="2411760" y="3240000"/>
            <a:ext cx="1692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r</a:t>
            </a:r>
            <a:r>
              <a:rPr lang="cs-CZ" sz="2000" baseline="30000" dirty="0"/>
              <a:t>2</a:t>
            </a:r>
            <a:r>
              <a:rPr lang="cs-CZ" sz="2000" dirty="0" smtClean="0"/>
              <a:t> </a:t>
            </a:r>
            <a:r>
              <a:rPr lang="cs-CZ" sz="2000" dirty="0"/>
              <a:t>= </a:t>
            </a:r>
            <a:r>
              <a:rPr lang="cs-CZ" sz="2000" dirty="0" smtClean="0"/>
              <a:t>0,398</a:t>
            </a:r>
            <a:endParaRPr lang="cs-CZ" sz="2000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2411760" y="4475896"/>
            <a:ext cx="2274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r = </a:t>
            </a:r>
            <a:r>
              <a:rPr lang="cs-CZ" sz="2000" dirty="0" smtClean="0"/>
              <a:t>0,63 dm</a:t>
            </a:r>
            <a:endParaRPr lang="cs-CZ" sz="2000" baseline="30000" dirty="0"/>
          </a:p>
        </p:txBody>
      </p:sp>
      <p:cxnSp>
        <p:nvCxnSpPr>
          <p:cNvPr id="38" name="Přímá spojnice 37"/>
          <p:cNvCxnSpPr/>
          <p:nvPr/>
        </p:nvCxnSpPr>
        <p:spPr bwMode="auto">
          <a:xfrm flipV="1">
            <a:off x="2411760" y="4367896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V="1">
            <a:off x="2411760" y="4835896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 flipV="1">
            <a:off x="2411760" y="4871896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TextovéPole 40"/>
          <p:cNvSpPr txBox="1"/>
          <p:nvPr/>
        </p:nvSpPr>
        <p:spPr>
          <a:xfrm>
            <a:off x="1044000" y="2880000"/>
            <a:ext cx="1403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= 0,8 dm</a:t>
            </a:r>
            <a:endParaRPr lang="cs-CZ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2411760" y="2700000"/>
                <a:ext cx="1547664" cy="5521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dirty="0" smtClean="0"/>
                  <a:t>r</a:t>
                </a:r>
                <a:r>
                  <a:rPr lang="cs-CZ" sz="2000" baseline="30000" dirty="0"/>
                  <a:t>2</a:t>
                </a:r>
                <a:r>
                  <a:rPr lang="cs-CZ" sz="20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2000" b="0" i="1" smtClean="0">
                            <a:latin typeface="Cambria Math"/>
                          </a:rPr>
                          <m:t>3,14</m:t>
                        </m:r>
                        <m:r>
                          <a:rPr lang="cs-CZ" sz="2000" b="0" i="1" smtClean="0">
                            <a:latin typeface="Cambria Math"/>
                            <a:ea typeface="Cambria Math"/>
                          </a:rPr>
                          <m:t>∙0,8</m:t>
                        </m:r>
                      </m:den>
                    </m:f>
                  </m:oMath>
                </a14:m>
                <a:endParaRPr lang="cs-CZ" sz="2000" dirty="0"/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2700000"/>
                <a:ext cx="1547664" cy="552139"/>
              </a:xfrm>
              <a:prstGeom prst="rect">
                <a:avLst/>
              </a:prstGeom>
              <a:blipFill rotWithShape="1">
                <a:blip r:embed="rId4"/>
                <a:stretch>
                  <a:fillRect l="-4331" b="-33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2411760" y="3600000"/>
                <a:ext cx="1547664" cy="4139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dirty="0" smtClean="0"/>
                  <a:t>r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sz="20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sz="2000" b="0" i="1" smtClean="0">
                            <a:latin typeface="Cambria Math"/>
                          </a:rPr>
                          <m:t>0,398</m:t>
                        </m:r>
                      </m:e>
                    </m:rad>
                  </m:oMath>
                </a14:m>
                <a:endParaRPr lang="cs-CZ" sz="2000" dirty="0"/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3600000"/>
                <a:ext cx="1547664" cy="413959"/>
              </a:xfrm>
              <a:prstGeom prst="rect">
                <a:avLst/>
              </a:prstGeom>
              <a:blipFill rotWithShape="1">
                <a:blip r:embed="rId5"/>
                <a:stretch>
                  <a:fillRect l="-4331" t="-2985" b="-2835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ovéPole 43"/>
          <p:cNvSpPr txBox="1"/>
          <p:nvPr/>
        </p:nvSpPr>
        <p:spPr>
          <a:xfrm>
            <a:off x="2411760" y="3960000"/>
            <a:ext cx="1547664" cy="413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r = 0,63</a:t>
            </a:r>
            <a:endParaRPr lang="cs-CZ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4127182" y="3552334"/>
                <a:ext cx="2304656" cy="15473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𝒓</m:t>
                      </m:r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cs-CZ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𝑽</m:t>
                              </m:r>
                            </m:num>
                            <m:den>
                              <m:r>
                                <a:rPr lang="cs-CZ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𝝅</m:t>
                              </m:r>
                              <m:r>
                                <a:rPr lang="cs-CZ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r>
                                <a:rPr lang="cs-CZ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𝒗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7182" y="3552334"/>
                <a:ext cx="2304656" cy="154734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004859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000"/>
                            </p:stCondLst>
                            <p:childTnLst>
                              <p:par>
                                <p:cTn id="1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61" grpId="0"/>
      <p:bldP spid="62" grpId="0"/>
      <p:bldP spid="67" grpId="0"/>
      <p:bldP spid="22" grpId="0"/>
      <p:bldP spid="23" grpId="0"/>
      <p:bldP spid="24" grpId="0"/>
      <p:bldP spid="25" grpId="0"/>
      <p:bldP spid="28" grpId="0"/>
      <p:bldP spid="29" grpId="0"/>
      <p:bldP spid="30" grpId="0"/>
      <p:bldP spid="31" grpId="0"/>
      <p:bldP spid="36" grpId="0"/>
      <p:bldP spid="37" grpId="0"/>
      <p:bldP spid="41" grpId="0"/>
      <p:bldP spid="42" grpId="0"/>
      <p:bldP spid="43" grpId="0"/>
      <p:bldP spid="44" grpId="0"/>
      <p:bldP spid="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465517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Objem válce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2" name="Ovál 31"/>
          <p:cNvSpPr/>
          <p:nvPr/>
        </p:nvSpPr>
        <p:spPr bwMode="auto">
          <a:xfrm>
            <a:off x="6480000" y="1419622"/>
            <a:ext cx="2520280" cy="54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Oblouk 32"/>
          <p:cNvSpPr/>
          <p:nvPr/>
        </p:nvSpPr>
        <p:spPr bwMode="auto">
          <a:xfrm>
            <a:off x="6478094" y="3600000"/>
            <a:ext cx="2520000" cy="540000"/>
          </a:xfrm>
          <a:prstGeom prst="arc">
            <a:avLst>
              <a:gd name="adj1" fmla="val 10785219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Oblouk 33"/>
          <p:cNvSpPr/>
          <p:nvPr/>
        </p:nvSpPr>
        <p:spPr bwMode="auto">
          <a:xfrm rot="10800000">
            <a:off x="6478094" y="3600000"/>
            <a:ext cx="2520000" cy="540000"/>
          </a:xfrm>
          <a:prstGeom prst="arc">
            <a:avLst>
              <a:gd name="adj1" fmla="val 10785219"/>
              <a:gd name="adj2" fmla="val 0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5" name="Přímá spojnice 34"/>
          <p:cNvCxnSpPr/>
          <p:nvPr/>
        </p:nvCxnSpPr>
        <p:spPr bwMode="auto">
          <a:xfrm>
            <a:off x="6480000" y="1692000"/>
            <a:ext cx="0" cy="219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9000280" y="1692000"/>
            <a:ext cx="0" cy="219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>
            <a:stCxn id="34" idx="2"/>
            <a:endCxn id="34" idx="0"/>
          </p:cNvCxnSpPr>
          <p:nvPr/>
        </p:nvCxnSpPr>
        <p:spPr bwMode="auto">
          <a:xfrm flipV="1">
            <a:off x="6478094" y="3864584"/>
            <a:ext cx="12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TextovéPole 60"/>
          <p:cNvSpPr txBox="1"/>
          <p:nvPr/>
        </p:nvSpPr>
        <p:spPr>
          <a:xfrm>
            <a:off x="6948264" y="3786594"/>
            <a:ext cx="396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7740140" y="2587334"/>
            <a:ext cx="396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endParaRPr lang="cs-CZ" dirty="0"/>
          </a:p>
        </p:txBody>
      </p:sp>
      <p:cxnSp>
        <p:nvCxnSpPr>
          <p:cNvPr id="5" name="Přímá spojnice 4"/>
          <p:cNvCxnSpPr/>
          <p:nvPr/>
        </p:nvCxnSpPr>
        <p:spPr bwMode="auto">
          <a:xfrm>
            <a:off x="7632128" y="1674000"/>
            <a:ext cx="216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7632128" y="3864584"/>
            <a:ext cx="216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 flipV="1">
            <a:off x="7740000" y="15840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64"/>
          <p:cNvCxnSpPr/>
          <p:nvPr/>
        </p:nvCxnSpPr>
        <p:spPr bwMode="auto">
          <a:xfrm flipV="1">
            <a:off x="7740140" y="37620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7740140" y="1674000"/>
            <a:ext cx="0" cy="219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7" name="TextovéPole 66"/>
          <p:cNvSpPr txBox="1"/>
          <p:nvPr/>
        </p:nvSpPr>
        <p:spPr>
          <a:xfrm>
            <a:off x="539552" y="1491630"/>
            <a:ext cx="5544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Vypočítejte: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-6524" y="1779662"/>
            <a:ext cx="5586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b) výšku válce s objemem 1 234 cm</a:t>
            </a:r>
            <a:r>
              <a:rPr lang="cs-CZ" sz="2000" baseline="30000" dirty="0" smtClean="0"/>
              <a:t>3</a:t>
            </a:r>
            <a:r>
              <a:rPr lang="cs-CZ" sz="2000" dirty="0" smtClean="0"/>
              <a:t> </a:t>
            </a:r>
            <a:br>
              <a:rPr lang="cs-CZ" sz="2000" dirty="0" smtClean="0"/>
            </a:br>
            <a:r>
              <a:rPr lang="cs-CZ" sz="2000" dirty="0" smtClean="0"/>
              <a:t>    a poloměrem podstavy 1 dm.</a:t>
            </a:r>
            <a:endParaRPr lang="cs-CZ" sz="2000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-1" y="2520000"/>
            <a:ext cx="19400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 = 1 234 cm</a:t>
            </a:r>
            <a:r>
              <a:rPr lang="cs-CZ" sz="2000" baseline="30000" dirty="0" smtClean="0"/>
              <a:t>3</a:t>
            </a:r>
            <a:endParaRPr lang="cs-CZ" sz="2000" baseline="30000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" y="2880000"/>
            <a:ext cx="1403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r = 1 dm</a:t>
            </a:r>
            <a:endParaRPr lang="cs-CZ" sz="2000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0" y="3240000"/>
            <a:ext cx="19400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 = … cm</a:t>
            </a:r>
            <a:endParaRPr lang="cs-CZ" sz="2000" baseline="3000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V="1">
            <a:off x="0" y="3600000"/>
            <a:ext cx="205824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ovéPole 28"/>
          <p:cNvSpPr txBox="1"/>
          <p:nvPr/>
        </p:nvSpPr>
        <p:spPr>
          <a:xfrm>
            <a:off x="471703" y="3600000"/>
            <a:ext cx="19400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 = </a:t>
            </a:r>
            <a:r>
              <a:rPr lang="cs-CZ" sz="2000" dirty="0" smtClean="0">
                <a:latin typeface="Symbol" pitchFamily="18" charset="2"/>
              </a:rPr>
              <a:t>p</a:t>
            </a:r>
            <a:r>
              <a:rPr lang="cs-CZ" sz="2000" dirty="0" smtClean="0"/>
              <a:t> ∙ r</a:t>
            </a:r>
            <a:r>
              <a:rPr lang="cs-CZ" sz="2000" baseline="30000" dirty="0" smtClean="0"/>
              <a:t>2 </a:t>
            </a:r>
            <a:r>
              <a:rPr lang="cs-CZ" sz="2000" dirty="0" smtClean="0"/>
              <a:t>∙ v</a:t>
            </a:r>
            <a:endParaRPr lang="cs-CZ" sz="2000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0" y="4068000"/>
            <a:ext cx="2627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1 234 = 3,14 ∙ 10</a:t>
            </a:r>
            <a:r>
              <a:rPr lang="cs-CZ" sz="2000" baseline="30000" dirty="0" smtClean="0"/>
              <a:t>2 </a:t>
            </a:r>
            <a:r>
              <a:rPr lang="cs-CZ" sz="2000" dirty="0" smtClean="0"/>
              <a:t>∙ v</a:t>
            </a:r>
            <a:endParaRPr lang="cs-CZ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504056" y="4536000"/>
                <a:ext cx="1547664" cy="5521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dirty="0" smtClean="0"/>
                  <a:t>v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b="0" i="1" smtClean="0">
                            <a:latin typeface="Cambria Math"/>
                          </a:rPr>
                          <m:t>1 234</m:t>
                        </m:r>
                      </m:num>
                      <m:den>
                        <m:r>
                          <a:rPr lang="cs-CZ" sz="2000" b="0" i="1" smtClean="0">
                            <a:latin typeface="Cambria Math"/>
                          </a:rPr>
                          <m:t>3,14</m:t>
                        </m:r>
                        <m:r>
                          <a:rPr lang="cs-CZ" sz="2000" b="0" i="1" smtClean="0">
                            <a:latin typeface="Cambria Math"/>
                            <a:ea typeface="Cambria Math"/>
                          </a:rPr>
                          <m:t>∙100</m:t>
                        </m:r>
                      </m:den>
                    </m:f>
                  </m:oMath>
                </a14:m>
                <a:endParaRPr lang="cs-CZ" sz="2000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56" y="4536000"/>
                <a:ext cx="1547664" cy="552139"/>
              </a:xfrm>
              <a:prstGeom prst="rect">
                <a:avLst/>
              </a:prstGeom>
              <a:blipFill rotWithShape="1">
                <a:blip r:embed="rId3"/>
                <a:stretch>
                  <a:fillRect l="-4331" b="-219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ovéPole 36"/>
          <p:cNvSpPr txBox="1"/>
          <p:nvPr/>
        </p:nvSpPr>
        <p:spPr>
          <a:xfrm>
            <a:off x="3600000" y="4371950"/>
            <a:ext cx="2274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 </a:t>
            </a:r>
            <a:r>
              <a:rPr lang="cs-CZ" sz="2000" dirty="0"/>
              <a:t>= </a:t>
            </a:r>
            <a:r>
              <a:rPr lang="cs-CZ" sz="2000" dirty="0" smtClean="0"/>
              <a:t>3,9 cm</a:t>
            </a:r>
            <a:endParaRPr lang="cs-CZ" sz="2000" baseline="30000" dirty="0"/>
          </a:p>
        </p:txBody>
      </p:sp>
      <p:cxnSp>
        <p:nvCxnSpPr>
          <p:cNvPr id="38" name="Přímá spojnice 37"/>
          <p:cNvCxnSpPr/>
          <p:nvPr/>
        </p:nvCxnSpPr>
        <p:spPr bwMode="auto">
          <a:xfrm flipV="1">
            <a:off x="3600000" y="4367896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V="1">
            <a:off x="3600000" y="473199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 flipV="1">
            <a:off x="3600000" y="476799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TextovéPole 40"/>
          <p:cNvSpPr txBox="1"/>
          <p:nvPr/>
        </p:nvSpPr>
        <p:spPr>
          <a:xfrm>
            <a:off x="1044000" y="2880000"/>
            <a:ext cx="1403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= 10 cm</a:t>
            </a:r>
            <a:endParaRPr lang="cs-CZ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3600000" y="3482213"/>
                <a:ext cx="1547664" cy="5296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dirty="0" smtClean="0"/>
                  <a:t>v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b="0" i="1" smtClean="0">
                            <a:latin typeface="Cambria Math"/>
                          </a:rPr>
                          <m:t>1 234</m:t>
                        </m:r>
                      </m:num>
                      <m:den>
                        <m:r>
                          <a:rPr lang="cs-CZ" sz="2000" b="0" i="1" smtClean="0">
                            <a:latin typeface="Cambria Math"/>
                          </a:rPr>
                          <m:t>314</m:t>
                        </m:r>
                      </m:den>
                    </m:f>
                  </m:oMath>
                </a14:m>
                <a:endParaRPr lang="cs-CZ" sz="2000" dirty="0"/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0" y="3482213"/>
                <a:ext cx="1547664" cy="529697"/>
              </a:xfrm>
              <a:prstGeom prst="rect">
                <a:avLst/>
              </a:prstGeom>
              <a:blipFill rotWithShape="1">
                <a:blip r:embed="rId4"/>
                <a:stretch>
                  <a:fillRect l="-4348" b="-68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ovéPole 43"/>
          <p:cNvSpPr txBox="1"/>
          <p:nvPr/>
        </p:nvSpPr>
        <p:spPr>
          <a:xfrm>
            <a:off x="3600000" y="3960000"/>
            <a:ext cx="1547664" cy="413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 = 3,9</a:t>
            </a:r>
            <a:endParaRPr lang="cs-CZ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5147664" y="4083918"/>
                <a:ext cx="2304656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𝒗</m:t>
                      </m:r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cs-CZ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7664" y="4083918"/>
                <a:ext cx="2304656" cy="101431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14818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000"/>
                            </p:stCondLst>
                            <p:childTnLst>
                              <p:par>
                                <p:cTn id="1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61" grpId="0"/>
      <p:bldP spid="62" grpId="0"/>
      <p:bldP spid="67" grpId="0"/>
      <p:bldP spid="22" grpId="0"/>
      <p:bldP spid="23" grpId="0"/>
      <p:bldP spid="24" grpId="0"/>
      <p:bldP spid="25" grpId="0"/>
      <p:bldP spid="29" grpId="0"/>
      <p:bldP spid="30" grpId="0"/>
      <p:bldP spid="31" grpId="0"/>
      <p:bldP spid="37" grpId="0"/>
      <p:bldP spid="41" grpId="0"/>
      <p:bldP spid="42" grpId="0"/>
      <p:bldP spid="44" grpId="0"/>
      <p:bldP spid="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465517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Objem válce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2" name="Ovál 31"/>
          <p:cNvSpPr/>
          <p:nvPr/>
        </p:nvSpPr>
        <p:spPr bwMode="auto">
          <a:xfrm>
            <a:off x="6480000" y="1419622"/>
            <a:ext cx="2520280" cy="54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Oblouk 32"/>
          <p:cNvSpPr/>
          <p:nvPr/>
        </p:nvSpPr>
        <p:spPr bwMode="auto">
          <a:xfrm>
            <a:off x="6478094" y="3600000"/>
            <a:ext cx="2520000" cy="540000"/>
          </a:xfrm>
          <a:prstGeom prst="arc">
            <a:avLst>
              <a:gd name="adj1" fmla="val 10785219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Oblouk 33"/>
          <p:cNvSpPr/>
          <p:nvPr/>
        </p:nvSpPr>
        <p:spPr bwMode="auto">
          <a:xfrm rot="10800000">
            <a:off x="6478094" y="3600000"/>
            <a:ext cx="2520000" cy="540000"/>
          </a:xfrm>
          <a:prstGeom prst="arc">
            <a:avLst>
              <a:gd name="adj1" fmla="val 10785219"/>
              <a:gd name="adj2" fmla="val 0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5" name="Přímá spojnice 34"/>
          <p:cNvCxnSpPr/>
          <p:nvPr/>
        </p:nvCxnSpPr>
        <p:spPr bwMode="auto">
          <a:xfrm>
            <a:off x="6480000" y="1692000"/>
            <a:ext cx="0" cy="219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9000280" y="1692000"/>
            <a:ext cx="0" cy="219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>
            <a:stCxn id="34" idx="2"/>
            <a:endCxn id="34" idx="0"/>
          </p:cNvCxnSpPr>
          <p:nvPr/>
        </p:nvCxnSpPr>
        <p:spPr bwMode="auto">
          <a:xfrm flipV="1">
            <a:off x="6478094" y="3864584"/>
            <a:ext cx="12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TextovéPole 60"/>
          <p:cNvSpPr txBox="1"/>
          <p:nvPr/>
        </p:nvSpPr>
        <p:spPr>
          <a:xfrm>
            <a:off x="6948264" y="3786594"/>
            <a:ext cx="396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7740140" y="2587334"/>
            <a:ext cx="396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endParaRPr lang="cs-CZ" dirty="0"/>
          </a:p>
        </p:txBody>
      </p:sp>
      <p:cxnSp>
        <p:nvCxnSpPr>
          <p:cNvPr id="5" name="Přímá spojnice 4"/>
          <p:cNvCxnSpPr/>
          <p:nvPr/>
        </p:nvCxnSpPr>
        <p:spPr bwMode="auto">
          <a:xfrm>
            <a:off x="7632128" y="1674000"/>
            <a:ext cx="216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7632128" y="3864584"/>
            <a:ext cx="216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 flipV="1">
            <a:off x="7740000" y="15840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64"/>
          <p:cNvCxnSpPr/>
          <p:nvPr/>
        </p:nvCxnSpPr>
        <p:spPr bwMode="auto">
          <a:xfrm flipV="1">
            <a:off x="7740140" y="37620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7740140" y="1674000"/>
            <a:ext cx="0" cy="219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ovéPole 22"/>
          <p:cNvSpPr txBox="1"/>
          <p:nvPr/>
        </p:nvSpPr>
        <p:spPr>
          <a:xfrm>
            <a:off x="0" y="2520000"/>
            <a:ext cx="13138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r = 8 mm</a:t>
            </a:r>
            <a:endParaRPr lang="cs-CZ" sz="2000" baseline="30000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" y="2880000"/>
            <a:ext cx="1403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 = 5 cm</a:t>
            </a:r>
            <a:endParaRPr lang="cs-CZ" sz="2000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0" y="3240000"/>
            <a:ext cx="19400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 = … cm</a:t>
            </a:r>
            <a:r>
              <a:rPr lang="cs-CZ" sz="2000" baseline="30000" dirty="0" smtClean="0"/>
              <a:t>3</a:t>
            </a:r>
            <a:endParaRPr lang="cs-CZ" sz="2000" baseline="3000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V="1">
            <a:off x="-1" y="4320000"/>
            <a:ext cx="248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ovéPole 28"/>
          <p:cNvSpPr txBox="1"/>
          <p:nvPr/>
        </p:nvSpPr>
        <p:spPr>
          <a:xfrm>
            <a:off x="0" y="4320000"/>
            <a:ext cx="19400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 = </a:t>
            </a:r>
            <a:r>
              <a:rPr lang="cs-CZ" sz="2000" dirty="0" smtClean="0">
                <a:latin typeface="Symbol" pitchFamily="18" charset="2"/>
              </a:rPr>
              <a:t>p</a:t>
            </a:r>
            <a:r>
              <a:rPr lang="cs-CZ" sz="2000" dirty="0" smtClean="0"/>
              <a:t> ∙ r</a:t>
            </a:r>
            <a:r>
              <a:rPr lang="cs-CZ" sz="2000" baseline="30000" dirty="0" smtClean="0"/>
              <a:t>2 </a:t>
            </a:r>
            <a:r>
              <a:rPr lang="cs-CZ" sz="2000" dirty="0" smtClean="0"/>
              <a:t>∙ v</a:t>
            </a:r>
            <a:endParaRPr lang="cs-CZ" sz="2000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0" y="4680000"/>
            <a:ext cx="2627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 = 3,14 ∙ 0,8</a:t>
            </a:r>
            <a:r>
              <a:rPr lang="cs-CZ" sz="2000" baseline="30000" dirty="0" smtClean="0"/>
              <a:t>2 </a:t>
            </a:r>
            <a:r>
              <a:rPr lang="cs-CZ" sz="2000" dirty="0" smtClean="0"/>
              <a:t>∙ 5</a:t>
            </a:r>
            <a:endParaRPr lang="cs-CZ" sz="2000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3240000" y="2520000"/>
            <a:ext cx="1547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V = 10,048</a:t>
            </a:r>
          </a:p>
        </p:txBody>
      </p:sp>
      <p:sp>
        <p:nvSpPr>
          <p:cNvPr id="37" name="TextovéPole 36"/>
          <p:cNvSpPr txBox="1"/>
          <p:nvPr/>
        </p:nvSpPr>
        <p:spPr>
          <a:xfrm>
            <a:off x="3240000" y="4320000"/>
            <a:ext cx="2274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 </a:t>
            </a:r>
            <a:r>
              <a:rPr lang="cs-CZ" sz="2000" dirty="0"/>
              <a:t>= </a:t>
            </a:r>
            <a:r>
              <a:rPr lang="cs-CZ" sz="2000" dirty="0" smtClean="0"/>
              <a:t>27 g</a:t>
            </a:r>
            <a:endParaRPr lang="cs-CZ" sz="2000" baseline="30000" dirty="0"/>
          </a:p>
        </p:txBody>
      </p:sp>
      <p:cxnSp>
        <p:nvCxnSpPr>
          <p:cNvPr id="38" name="Přímá spojnice 37"/>
          <p:cNvCxnSpPr/>
          <p:nvPr/>
        </p:nvCxnSpPr>
        <p:spPr bwMode="auto">
          <a:xfrm flipV="1">
            <a:off x="3240000" y="4320000"/>
            <a:ext cx="205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V="1">
            <a:off x="3240000" y="4680000"/>
            <a:ext cx="11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 flipV="1">
            <a:off x="3240000" y="4716000"/>
            <a:ext cx="11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TextovéPole 40"/>
          <p:cNvSpPr txBox="1"/>
          <p:nvPr/>
        </p:nvSpPr>
        <p:spPr>
          <a:xfrm>
            <a:off x="1087247" y="2520000"/>
            <a:ext cx="1403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= 0,8 cm</a:t>
            </a:r>
            <a:endParaRPr lang="cs-CZ" sz="2000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3240000" y="3240000"/>
            <a:ext cx="1547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m = </a:t>
            </a:r>
            <a:r>
              <a:rPr lang="cs-CZ" sz="2000" dirty="0" smtClean="0">
                <a:latin typeface="Symbol" pitchFamily="18" charset="2"/>
              </a:rPr>
              <a:t>r</a:t>
            </a:r>
            <a:r>
              <a:rPr lang="cs-CZ" sz="2000" dirty="0" smtClean="0"/>
              <a:t> ∙ V</a:t>
            </a:r>
            <a:endParaRPr lang="cs-CZ" sz="2000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240000" y="3600000"/>
            <a:ext cx="2237226" cy="413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m = 2,7 ∙ 10,048</a:t>
            </a:r>
            <a:endParaRPr lang="cs-CZ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2829" y="1491630"/>
                <a:ext cx="6084167" cy="11183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Vypočítejte hmotnost hliníkového válečku </a:t>
                </a:r>
                <a:br>
                  <a:rPr lang="cs-CZ" sz="2000" b="1" dirty="0" smtClean="0"/>
                </a:br>
                <a:r>
                  <a:rPr lang="cs-CZ" sz="2000" b="1" dirty="0" smtClean="0"/>
                  <a:t>s poloměrem podstavy 8 mm a výškou 5 cm. Hustota hliníku je 2,7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0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b="1" i="0" smtClean="0">
                            <a:latin typeface="Cambria Math"/>
                          </a:rPr>
                          <m:t>𝐠</m:t>
                        </m:r>
                      </m:num>
                      <m:den>
                        <m:sSup>
                          <m:sSupPr>
                            <m:ctrlPr>
                              <a:rPr lang="cs-CZ" sz="2000" b="1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2000" b="1" i="0" smtClean="0">
                                <a:latin typeface="Cambria Math"/>
                              </a:rPr>
                              <m:t>𝐜𝐦</m:t>
                            </m:r>
                          </m:e>
                          <m:sup>
                            <m:r>
                              <a:rPr lang="cs-CZ" sz="2000" b="1" i="0" smtClean="0">
                                <a:latin typeface="Cambria Math"/>
                              </a:rPr>
                              <m:t>𝟑</m:t>
                            </m:r>
                          </m:sup>
                        </m:sSup>
                      </m:den>
                    </m:f>
                  </m:oMath>
                </a14:m>
                <a:r>
                  <a:rPr lang="cs-CZ" sz="2000" b="1" dirty="0" smtClean="0"/>
                  <a:t>.</a:t>
                </a:r>
                <a:endParaRPr lang="cs-CZ" sz="2000" b="1" dirty="0"/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9" y="1491630"/>
                <a:ext cx="6084167" cy="1118383"/>
              </a:xfrm>
              <a:prstGeom prst="rect">
                <a:avLst/>
              </a:prstGeom>
              <a:blipFill rotWithShape="1">
                <a:blip r:embed="rId3"/>
                <a:stretch>
                  <a:fillRect l="-1001" t="-2186" b="-273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0" y="3528000"/>
                <a:ext cx="1940057" cy="5025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dirty="0" smtClean="0">
                    <a:latin typeface="Symbol" pitchFamily="18" charset="2"/>
                  </a:rPr>
                  <a:t>r</a:t>
                </a:r>
                <a:r>
                  <a:rPr lang="cs-CZ" sz="2000" dirty="0" smtClean="0"/>
                  <a:t> = 2,7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b="0" i="1" smtClean="0">
                            <a:latin typeface="Cambria Math"/>
                          </a:rPr>
                          <m:t>𝑔</m:t>
                        </m:r>
                      </m:num>
                      <m:den>
                        <m:sSup>
                          <m:sSupPr>
                            <m:ctrlPr>
                              <a:rPr lang="cs-CZ" sz="20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2000" b="0" i="1" smtClean="0">
                                <a:latin typeface="Cambria Math"/>
                              </a:rPr>
                              <m:t>𝑐𝑚</m:t>
                            </m:r>
                          </m:e>
                          <m:sup>
                            <m:r>
                              <a:rPr lang="cs-CZ" sz="20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endParaRPr lang="cs-CZ" sz="2000" baseline="30000" dirty="0"/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528000"/>
                <a:ext cx="1940057" cy="502573"/>
              </a:xfrm>
              <a:prstGeom prst="rect">
                <a:avLst/>
              </a:prstGeom>
              <a:blipFill rotWithShape="1">
                <a:blip r:embed="rId4"/>
                <a:stretch>
                  <a:fillRect l="-3145" b="-853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TextovéPole 44"/>
          <p:cNvSpPr txBox="1"/>
          <p:nvPr/>
        </p:nvSpPr>
        <p:spPr>
          <a:xfrm>
            <a:off x="0" y="3960000"/>
            <a:ext cx="19400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m = … g</a:t>
            </a:r>
            <a:endParaRPr lang="cs-CZ" sz="2000" baseline="30000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3240000" y="2880000"/>
            <a:ext cx="22372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V = 10,048 </a:t>
            </a:r>
            <a:r>
              <a:rPr lang="cs-CZ" sz="2000" dirty="0" smtClean="0"/>
              <a:t>cm</a:t>
            </a:r>
            <a:r>
              <a:rPr lang="cs-CZ" sz="2000" baseline="30000" dirty="0" smtClean="0"/>
              <a:t>3</a:t>
            </a:r>
            <a:endParaRPr lang="cs-CZ" sz="2000" baseline="30000" dirty="0"/>
          </a:p>
        </p:txBody>
      </p:sp>
      <p:cxnSp>
        <p:nvCxnSpPr>
          <p:cNvPr id="47" name="Přímá spojnice 46"/>
          <p:cNvCxnSpPr/>
          <p:nvPr/>
        </p:nvCxnSpPr>
        <p:spPr bwMode="auto">
          <a:xfrm flipV="1">
            <a:off x="3240000" y="2880000"/>
            <a:ext cx="19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 flipV="1">
            <a:off x="3240000" y="3240000"/>
            <a:ext cx="19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TextovéPole 48"/>
          <p:cNvSpPr txBox="1"/>
          <p:nvPr/>
        </p:nvSpPr>
        <p:spPr>
          <a:xfrm>
            <a:off x="3240000" y="3960000"/>
            <a:ext cx="2237226" cy="413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m </a:t>
            </a:r>
            <a:r>
              <a:rPr lang="cs-CZ" sz="2000" dirty="0"/>
              <a:t>= </a:t>
            </a:r>
            <a:r>
              <a:rPr lang="cs-CZ" sz="2000" dirty="0" smtClean="0"/>
              <a:t>27,129 6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66218379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000"/>
                            </p:stCondLst>
                            <p:childTnLst>
                              <p:par>
                                <p:cTn id="1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61" grpId="0"/>
      <p:bldP spid="62" grpId="0"/>
      <p:bldP spid="23" grpId="0"/>
      <p:bldP spid="24" grpId="0"/>
      <p:bldP spid="25" grpId="0"/>
      <p:bldP spid="29" grpId="0"/>
      <p:bldP spid="30" grpId="0"/>
      <p:bldP spid="31" grpId="0"/>
      <p:bldP spid="37" grpId="0"/>
      <p:bldP spid="41" grpId="0"/>
      <p:bldP spid="42" grpId="0"/>
      <p:bldP spid="44" grpId="0"/>
      <p:bldP spid="36" grpId="0"/>
      <p:bldP spid="43" grpId="0"/>
      <p:bldP spid="45" grpId="0"/>
      <p:bldP spid="46" grpId="0"/>
      <p:bldP spid="49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3766</TotalTime>
  <Words>804</Words>
  <Application>Microsoft Office PowerPoint</Application>
  <PresentationFormat>Předvádění na obrazovce (16:9)</PresentationFormat>
  <Paragraphs>189</Paragraphs>
  <Slides>10</Slides>
  <Notes>10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Prezentace školení zaměstnanců</vt:lpstr>
      <vt:lpstr>Objem válce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493</cp:revision>
  <dcterms:created xsi:type="dcterms:W3CDTF">2012-01-02T08:14:14Z</dcterms:created>
  <dcterms:modified xsi:type="dcterms:W3CDTF">2013-04-02T20:29:20Z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