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0" r:id="rId4"/>
    <p:sldId id="271" r:id="rId5"/>
    <p:sldId id="272" r:id="rId6"/>
    <p:sldId id="262" r:id="rId7"/>
    <p:sldId id="266" r:id="rId8"/>
    <p:sldId id="267" r:id="rId9"/>
    <p:sldId id="268" r:id="rId10"/>
    <p:sldId id="269" r:id="rId11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85"/>
    <a:srgbClr val="65F52B"/>
    <a:srgbClr val="8FE2FF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100" d="100"/>
          <a:sy n="100" d="100"/>
        </p:scale>
        <p:origin x="-504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5" y="1828802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5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5" y="823915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3" y="1140621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21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2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8" y="1335883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3" y="160737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Obsah kruhu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651621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7. Vypočtěte obsah kruhu, který má průměr 17,2 cm.</a:t>
            </a:r>
          </a:p>
        </p:txBody>
      </p:sp>
      <p:sp>
        <p:nvSpPr>
          <p:cNvPr id="17" name="Rectangle 3"/>
          <p:cNvSpPr txBox="1">
            <a:spLocks/>
          </p:cNvSpPr>
          <p:nvPr/>
        </p:nvSpPr>
        <p:spPr>
          <a:xfrm>
            <a:off x="0" y="2160000"/>
            <a:ext cx="6948264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8. Vypočtěte poloměr kruhu,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který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má obsah 128 mm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8" name="Rectangle 3"/>
          <p:cNvSpPr txBox="1">
            <a:spLocks/>
          </p:cNvSpPr>
          <p:nvPr/>
        </p:nvSpPr>
        <p:spPr>
          <a:xfrm>
            <a:off x="0" y="2700000"/>
            <a:ext cx="6948264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9. Vypočtěte průměr kruhu,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který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má obsah 13,26 dm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9" name="Rectangle 3"/>
          <p:cNvSpPr txBox="1">
            <a:spLocks/>
          </p:cNvSpPr>
          <p:nvPr/>
        </p:nvSpPr>
        <p:spPr>
          <a:xfrm>
            <a:off x="0" y="3240000"/>
            <a:ext cx="7164288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10. Vypočtěte obsah kruhu,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který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má poloměr 0,04 km.</a:t>
            </a:r>
          </a:p>
        </p:txBody>
      </p:sp>
      <p:sp>
        <p:nvSpPr>
          <p:cNvPr id="30" name="Rectangle 3"/>
          <p:cNvSpPr txBox="1">
            <a:spLocks/>
          </p:cNvSpPr>
          <p:nvPr/>
        </p:nvSpPr>
        <p:spPr>
          <a:xfrm>
            <a:off x="0" y="3780000"/>
            <a:ext cx="8298160" cy="63147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11. Vypočtěte obsah kruhu, který má obvod 1 m.</a:t>
            </a:r>
          </a:p>
        </p:txBody>
      </p:sp>
      <p:sp>
        <p:nvSpPr>
          <p:cNvPr id="31" name="Rectangle 3"/>
          <p:cNvSpPr txBox="1">
            <a:spLocks/>
          </p:cNvSpPr>
          <p:nvPr/>
        </p:nvSpPr>
        <p:spPr>
          <a:xfrm>
            <a:off x="0" y="4320000"/>
            <a:ext cx="7380312" cy="63147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12. Vypočtěte obvod kruhu, který má obsah 1 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2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 = 232,23 cm</a:t>
            </a:r>
            <a:r>
              <a:rPr lang="cs-CZ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3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 = 6,4 mm</a:t>
            </a:r>
          </a:p>
        </p:txBody>
      </p:sp>
      <p:sp>
        <p:nvSpPr>
          <p:cNvPr id="34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 = 4,11 dm</a:t>
            </a:r>
          </a:p>
        </p:txBody>
      </p:sp>
      <p:sp>
        <p:nvSpPr>
          <p:cNvPr id="35" name="Rectangle 3"/>
          <p:cNvSpPr txBox="1">
            <a:spLocks/>
          </p:cNvSpPr>
          <p:nvPr/>
        </p:nvSpPr>
        <p:spPr>
          <a:xfrm>
            <a:off x="6840000" y="1439986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0,005 km</a:t>
            </a:r>
            <a:r>
              <a:rPr lang="cs-CZ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6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 = 0,08 m</a:t>
            </a:r>
            <a:r>
              <a:rPr lang="cs-CZ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7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= 3,52 m</a:t>
            </a:r>
          </a:p>
        </p:txBody>
      </p:sp>
    </p:spTree>
    <p:extLst>
      <p:ext uri="{BB962C8B-B14F-4D97-AF65-F5344CB8AC3E}">
        <p14:creationId xmlns:p14="http://schemas.microsoft.com/office/powerpoint/2010/main" val="8103670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7" grpId="0"/>
      <p:bldP spid="28" grpId="0"/>
      <p:bldP spid="29" grpId="0"/>
      <p:bldP spid="30" grpId="0"/>
      <p:bldP spid="31" grpId="0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800000"/>
            <a:ext cx="6084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Sestroj kružnici k se středem S a poloměrem r.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7200000" y="3525119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7092000" y="3633119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484509" y="326010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7236296" y="263472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6876256" y="35769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Ovál 42"/>
          <p:cNvSpPr>
            <a:spLocks noChangeAspect="1"/>
          </p:cNvSpPr>
          <p:nvPr/>
        </p:nvSpPr>
        <p:spPr bwMode="auto">
          <a:xfrm>
            <a:off x="5940000" y="2373119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Přímá spojnice 9"/>
          <p:cNvCxnSpPr>
            <a:stCxn id="43" idx="2"/>
            <a:endCxn id="43" idx="6"/>
          </p:cNvCxnSpPr>
          <p:nvPr/>
        </p:nvCxnSpPr>
        <p:spPr bwMode="auto">
          <a:xfrm>
            <a:off x="5940000" y="3633119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V="1">
            <a:off x="7200000" y="2373119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0" y="252000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Vepiš a opiš této kružnici čtverec. 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978669" y="236119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9" name="Přímá spojnice 28"/>
          <p:cNvCxnSpPr>
            <a:stCxn id="43" idx="2"/>
            <a:endCxn id="43" idx="0"/>
          </p:cNvCxnSpPr>
          <p:nvPr/>
        </p:nvCxnSpPr>
        <p:spPr bwMode="auto">
          <a:xfrm flipV="1">
            <a:off x="5940000" y="2373119"/>
            <a:ext cx="126000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>
            <a:stCxn id="43" idx="6"/>
            <a:endCxn id="43" idx="0"/>
          </p:cNvCxnSpPr>
          <p:nvPr/>
        </p:nvCxnSpPr>
        <p:spPr bwMode="auto">
          <a:xfrm flipH="1" flipV="1">
            <a:off x="7200000" y="2373119"/>
            <a:ext cx="126000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>
            <a:stCxn id="43" idx="6"/>
            <a:endCxn id="43" idx="4"/>
          </p:cNvCxnSpPr>
          <p:nvPr/>
        </p:nvCxnSpPr>
        <p:spPr bwMode="auto">
          <a:xfrm flipH="1">
            <a:off x="7200000" y="3633119"/>
            <a:ext cx="126000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>
            <a:stCxn id="43" idx="2"/>
            <a:endCxn id="43" idx="4"/>
          </p:cNvCxnSpPr>
          <p:nvPr/>
        </p:nvCxnSpPr>
        <p:spPr bwMode="auto">
          <a:xfrm>
            <a:off x="5940000" y="3633119"/>
            <a:ext cx="1260000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940000" y="23724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5940000" y="23724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8460000" y="2373119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H="1">
            <a:off x="5940000" y="48924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0" y="3060000"/>
            <a:ext cx="3131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Obsah menšího čtverce je: 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131841" y="306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∙ r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3600000"/>
            <a:ext cx="3131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Obsah většího čtverce je: 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980000" y="4140000"/>
            <a:ext cx="233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</a:t>
            </a:r>
            <a:r>
              <a:rPr lang="cs-CZ" b="1" dirty="0"/>
              <a:t>∙ </a:t>
            </a:r>
            <a:r>
              <a:rPr lang="cs-CZ" b="1" dirty="0" smtClean="0"/>
              <a:t>r</a:t>
            </a:r>
            <a:r>
              <a:rPr lang="cs-CZ" b="1" baseline="30000" dirty="0" smtClean="0"/>
              <a:t>2 </a:t>
            </a:r>
            <a:r>
              <a:rPr lang="cs-CZ" b="1" dirty="0" smtClean="0"/>
              <a:t>&lt; S</a:t>
            </a:r>
            <a:r>
              <a:rPr lang="cs-CZ" b="1" baseline="-25000" dirty="0" smtClean="0"/>
              <a:t>k</a:t>
            </a:r>
            <a:r>
              <a:rPr lang="cs-CZ" b="1" dirty="0" smtClean="0"/>
              <a:t> &lt; 4 ∙ r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0" y="4140000"/>
            <a:ext cx="205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Obsah kruhu je: 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3132000" y="3600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∙ r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61" grpId="0"/>
      <p:bldP spid="64" grpId="0"/>
      <p:bldP spid="43" grpId="0" animBg="1"/>
      <p:bldP spid="71" grpId="0"/>
      <p:bldP spid="73" grpId="0"/>
      <p:bldP spid="50" grpId="0"/>
      <p:bldP spid="51" grpId="0"/>
      <p:bldP spid="52" grpId="0"/>
      <p:bldP spid="53" grpId="0"/>
      <p:bldP spid="58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800000"/>
            <a:ext cx="7104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Rozdělíme kruh na 4 části, které poskládáme vedle sebe.</a:t>
            </a:r>
            <a:endParaRPr lang="cs-CZ" sz="2000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7560144" y="3312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7452472" y="3419604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7132545" y="343970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8" name="Ovál 37"/>
          <p:cNvSpPr>
            <a:spLocks noChangeAspect="1"/>
          </p:cNvSpPr>
          <p:nvPr/>
        </p:nvSpPr>
        <p:spPr bwMode="auto">
          <a:xfrm>
            <a:off x="6300472" y="2160000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" name="Přímá spojnice 39"/>
          <p:cNvCxnSpPr>
            <a:endCxn id="38" idx="6"/>
          </p:cNvCxnSpPr>
          <p:nvPr/>
        </p:nvCxnSpPr>
        <p:spPr bwMode="auto">
          <a:xfrm>
            <a:off x="6300472" y="342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560472" y="2159604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8424392" y="21884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louk 6"/>
          <p:cNvSpPr>
            <a:spLocks noChangeAspect="1"/>
          </p:cNvSpPr>
          <p:nvPr/>
        </p:nvSpPr>
        <p:spPr bwMode="auto">
          <a:xfrm>
            <a:off x="-720000" y="2340000"/>
            <a:ext cx="2520000" cy="2520000"/>
          </a:xfrm>
          <a:prstGeom prst="arc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>
            <a:spLocks noChangeAspect="1"/>
          </p:cNvSpPr>
          <p:nvPr/>
        </p:nvSpPr>
        <p:spPr bwMode="auto">
          <a:xfrm>
            <a:off x="180000" y="3222000"/>
            <a:ext cx="2520000" cy="2520000"/>
          </a:xfrm>
          <a:prstGeom prst="arc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louk 53"/>
          <p:cNvSpPr>
            <a:spLocks noChangeAspect="1"/>
          </p:cNvSpPr>
          <p:nvPr/>
        </p:nvSpPr>
        <p:spPr bwMode="auto">
          <a:xfrm>
            <a:off x="1080000" y="2340000"/>
            <a:ext cx="2520000" cy="2520000"/>
          </a:xfrm>
          <a:prstGeom prst="arc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>
            <a:spLocks noChangeAspect="1"/>
          </p:cNvSpPr>
          <p:nvPr/>
        </p:nvSpPr>
        <p:spPr bwMode="auto">
          <a:xfrm>
            <a:off x="1980000" y="3222000"/>
            <a:ext cx="2520000" cy="2520000"/>
          </a:xfrm>
          <a:prstGeom prst="arc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Přímá spojnice 17"/>
          <p:cNvCxnSpPr>
            <a:cxnSpLocks noChangeAspect="1"/>
          </p:cNvCxnSpPr>
          <p:nvPr/>
        </p:nvCxnSpPr>
        <p:spPr bwMode="auto">
          <a:xfrm>
            <a:off x="288000" y="2970000"/>
            <a:ext cx="882000" cy="8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2070000" y="2952000"/>
            <a:ext cx="900000" cy="90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>
            <a:off x="3851920" y="2942668"/>
            <a:ext cx="900000" cy="90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H="1">
            <a:off x="1188000" y="2970000"/>
            <a:ext cx="900000" cy="90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H="1">
            <a:off x="2951920" y="2970000"/>
            <a:ext cx="900000" cy="8726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961303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  <p:bldP spid="38" grpId="0" animBg="1"/>
      <p:bldP spid="45" grpId="0"/>
      <p:bldP spid="7" grpId="0" animBg="1"/>
      <p:bldP spid="46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louk 43"/>
          <p:cNvSpPr>
            <a:spLocks noChangeAspect="1"/>
          </p:cNvSpPr>
          <p:nvPr/>
        </p:nvSpPr>
        <p:spPr bwMode="auto">
          <a:xfrm>
            <a:off x="1187624" y="2355726"/>
            <a:ext cx="2520000" cy="2520000"/>
          </a:xfrm>
          <a:prstGeom prst="arc">
            <a:avLst>
              <a:gd name="adj1" fmla="val 16200000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>
            <a:spLocks noChangeAspect="1"/>
          </p:cNvSpPr>
          <p:nvPr/>
        </p:nvSpPr>
        <p:spPr bwMode="auto">
          <a:xfrm>
            <a:off x="378000" y="2682000"/>
            <a:ext cx="2520000" cy="2520000"/>
          </a:xfrm>
          <a:prstGeom prst="arc">
            <a:avLst>
              <a:gd name="adj1" fmla="val 16200000"/>
              <a:gd name="adj2" fmla="val 18958906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1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-1" y="1800000"/>
            <a:ext cx="713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Rozdělíme kruh na </a:t>
            </a:r>
            <a:r>
              <a:rPr lang="cs-CZ" sz="2000" b="1" dirty="0" smtClean="0"/>
              <a:t>8 částí, </a:t>
            </a:r>
            <a:r>
              <a:rPr lang="cs-CZ" sz="2000" b="1" dirty="0"/>
              <a:t>které poskládáme vedle sebe.</a:t>
            </a: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7560144" y="3312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7452472" y="3419604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7092432" y="33638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8" name="Ovál 37"/>
          <p:cNvSpPr>
            <a:spLocks noChangeAspect="1"/>
          </p:cNvSpPr>
          <p:nvPr/>
        </p:nvSpPr>
        <p:spPr bwMode="auto">
          <a:xfrm>
            <a:off x="6300472" y="2160000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" name="Přímá spojnice 39"/>
          <p:cNvCxnSpPr>
            <a:endCxn id="38" idx="6"/>
          </p:cNvCxnSpPr>
          <p:nvPr/>
        </p:nvCxnSpPr>
        <p:spPr bwMode="auto">
          <a:xfrm>
            <a:off x="6300472" y="342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560472" y="2159604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8424392" y="21884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louk 6"/>
          <p:cNvSpPr>
            <a:spLocks noChangeAspect="1"/>
          </p:cNvSpPr>
          <p:nvPr/>
        </p:nvSpPr>
        <p:spPr bwMode="auto">
          <a:xfrm>
            <a:off x="-720000" y="2340000"/>
            <a:ext cx="2520000" cy="2520000"/>
          </a:xfrm>
          <a:prstGeom prst="arc">
            <a:avLst>
              <a:gd name="adj1" fmla="val 16200000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>
            <a:spLocks noChangeAspect="1"/>
          </p:cNvSpPr>
          <p:nvPr/>
        </p:nvSpPr>
        <p:spPr bwMode="auto">
          <a:xfrm>
            <a:off x="-576000" y="2664000"/>
            <a:ext cx="2520000" cy="2520000"/>
          </a:xfrm>
          <a:prstGeom prst="arc">
            <a:avLst>
              <a:gd name="adj1" fmla="val 16200000"/>
              <a:gd name="adj2" fmla="val 18919212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1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louk 53"/>
          <p:cNvSpPr>
            <a:spLocks noChangeAspect="1"/>
          </p:cNvSpPr>
          <p:nvPr/>
        </p:nvSpPr>
        <p:spPr bwMode="auto">
          <a:xfrm>
            <a:off x="252000" y="2340000"/>
            <a:ext cx="2520000" cy="2520000"/>
          </a:xfrm>
          <a:prstGeom prst="arc">
            <a:avLst>
              <a:gd name="adj1" fmla="val 16200000"/>
              <a:gd name="adj2" fmla="val 18905319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7560144" y="2151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560472" y="2151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</p:cxnSp>
      <p:cxnSp>
        <p:nvCxnSpPr>
          <p:cNvPr id="11" name="Přímá spojnice 10"/>
          <p:cNvCxnSpPr/>
          <p:nvPr/>
        </p:nvCxnSpPr>
        <p:spPr bwMode="auto">
          <a:xfrm>
            <a:off x="341014" y="2538000"/>
            <a:ext cx="486570" cy="11660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H="1">
            <a:off x="827584" y="2557785"/>
            <a:ext cx="467950" cy="11556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1296000" y="2538000"/>
            <a:ext cx="486570" cy="11660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H="1">
            <a:off x="1800000" y="2557785"/>
            <a:ext cx="466964" cy="11463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2266964" y="2550460"/>
            <a:ext cx="486570" cy="11660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Oblouk 46"/>
          <p:cNvSpPr>
            <a:spLocks noChangeAspect="1"/>
          </p:cNvSpPr>
          <p:nvPr/>
        </p:nvSpPr>
        <p:spPr bwMode="auto">
          <a:xfrm>
            <a:off x="1331624" y="2679726"/>
            <a:ext cx="2520000" cy="2520000"/>
          </a:xfrm>
          <a:prstGeom prst="arc">
            <a:avLst>
              <a:gd name="adj1" fmla="val 16200000"/>
              <a:gd name="adj2" fmla="val 18919212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1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louk 47"/>
          <p:cNvSpPr>
            <a:spLocks noChangeAspect="1"/>
          </p:cNvSpPr>
          <p:nvPr/>
        </p:nvSpPr>
        <p:spPr bwMode="auto">
          <a:xfrm>
            <a:off x="2159624" y="2355726"/>
            <a:ext cx="2520000" cy="2520000"/>
          </a:xfrm>
          <a:prstGeom prst="arc">
            <a:avLst>
              <a:gd name="adj1" fmla="val 16200000"/>
              <a:gd name="adj2" fmla="val 18905319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>
            <a:off x="2285624" y="2697726"/>
            <a:ext cx="2520000" cy="2520000"/>
          </a:xfrm>
          <a:prstGeom prst="arc">
            <a:avLst>
              <a:gd name="adj1" fmla="val 16200000"/>
              <a:gd name="adj2" fmla="val 18958906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15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 flipH="1">
            <a:off x="2735208" y="2573511"/>
            <a:ext cx="467950" cy="11556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203624" y="2553726"/>
            <a:ext cx="486570" cy="11660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>
            <a:off x="3707624" y="2573511"/>
            <a:ext cx="466964" cy="11463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174588" y="2566186"/>
            <a:ext cx="486570" cy="11660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468150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5" grpId="0" animBg="1"/>
      <p:bldP spid="3" grpId="0"/>
      <p:bldP spid="37" grpId="0"/>
      <p:bldP spid="38" grpId="0" animBg="1"/>
      <p:bldP spid="45" grpId="0"/>
      <p:bldP spid="7" grpId="0" animBg="1"/>
      <p:bldP spid="46" grpId="0" animBg="1"/>
      <p:bldP spid="54" grpId="0" animBg="1"/>
      <p:bldP spid="47" grpId="0" animBg="1"/>
      <p:bldP spid="48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délník 23"/>
          <p:cNvSpPr/>
          <p:nvPr/>
        </p:nvSpPr>
        <p:spPr bwMode="auto">
          <a:xfrm>
            <a:off x="4572320" y="4079185"/>
            <a:ext cx="1728152" cy="930369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-1" y="1800000"/>
            <a:ext cx="745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Rozdělíme kruh na </a:t>
            </a:r>
            <a:r>
              <a:rPr lang="cs-CZ" sz="2000" b="1" dirty="0" smtClean="0"/>
              <a:t>16 částí, </a:t>
            </a:r>
            <a:r>
              <a:rPr lang="cs-CZ" sz="2000" b="1" dirty="0"/>
              <a:t>které poskládáme vedle sebe.</a:t>
            </a: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7560144" y="3312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7452472" y="3419604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7488452" y="365187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8" name="Ovál 37"/>
          <p:cNvSpPr>
            <a:spLocks noChangeAspect="1"/>
          </p:cNvSpPr>
          <p:nvPr/>
        </p:nvSpPr>
        <p:spPr bwMode="auto">
          <a:xfrm>
            <a:off x="6300472" y="2160000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" name="Přímá spojnice 39"/>
          <p:cNvCxnSpPr>
            <a:endCxn id="38" idx="6"/>
          </p:cNvCxnSpPr>
          <p:nvPr/>
        </p:nvCxnSpPr>
        <p:spPr bwMode="auto">
          <a:xfrm>
            <a:off x="6300472" y="342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560472" y="2159604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8424392" y="21884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louk 6"/>
          <p:cNvSpPr>
            <a:spLocks noChangeAspect="1"/>
          </p:cNvSpPr>
          <p:nvPr/>
        </p:nvSpPr>
        <p:spPr bwMode="auto">
          <a:xfrm>
            <a:off x="-7200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>
            <a:spLocks noChangeAspect="1"/>
          </p:cNvSpPr>
          <p:nvPr/>
        </p:nvSpPr>
        <p:spPr bwMode="auto">
          <a:xfrm>
            <a:off x="-540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7" name="Přímá spojnice 26"/>
          <p:cNvCxnSpPr/>
          <p:nvPr/>
        </p:nvCxnSpPr>
        <p:spPr bwMode="auto">
          <a:xfrm flipV="1">
            <a:off x="7560144" y="2151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560472" y="2151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</p:cxnSp>
      <p:cxnSp>
        <p:nvCxnSpPr>
          <p:cNvPr id="11" name="Přímá spojnice 10"/>
          <p:cNvCxnSpPr/>
          <p:nvPr/>
        </p:nvCxnSpPr>
        <p:spPr bwMode="auto">
          <a:xfrm>
            <a:off x="766800" y="2502000"/>
            <a:ext cx="180000" cy="124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152000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946800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7558812" y="2149189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350000"/>
            </a:camera>
            <a:lightRig rig="threePt" dir="t"/>
          </a:scene3d>
        </p:spPr>
      </p:cxnSp>
      <p:cxnSp>
        <p:nvCxnSpPr>
          <p:cNvPr id="57" name="Přímá spojnice 56"/>
          <p:cNvCxnSpPr/>
          <p:nvPr/>
        </p:nvCxnSpPr>
        <p:spPr bwMode="auto">
          <a:xfrm flipV="1">
            <a:off x="7560472" y="2179701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750000"/>
            </a:camera>
            <a:lightRig rig="threePt" dir="t"/>
          </a:scene3d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7560144" y="2151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4050000"/>
            </a:camera>
            <a:lightRig rig="threePt" dir="t"/>
          </a:scene3d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7560144" y="2160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9450000"/>
            </a:camera>
            <a:lightRig rig="threePt" dir="t"/>
          </a:scene3d>
        </p:spPr>
      </p:cxnSp>
      <p:sp>
        <p:nvSpPr>
          <p:cNvPr id="63" name="Oblouk 62"/>
          <p:cNvSpPr>
            <a:spLocks noChangeAspect="1"/>
          </p:cNvSpPr>
          <p:nvPr/>
        </p:nvSpPr>
        <p:spPr bwMode="auto">
          <a:xfrm>
            <a:off x="-3240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louk 63"/>
          <p:cNvSpPr>
            <a:spLocks noChangeAspect="1"/>
          </p:cNvSpPr>
          <p:nvPr/>
        </p:nvSpPr>
        <p:spPr bwMode="auto">
          <a:xfrm>
            <a:off x="-144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7" name="Přímá spojnice 66"/>
          <p:cNvCxnSpPr/>
          <p:nvPr/>
        </p:nvCxnSpPr>
        <p:spPr bwMode="auto">
          <a:xfrm flipH="1">
            <a:off x="1353690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Oblouk 73"/>
          <p:cNvSpPr>
            <a:spLocks noChangeAspect="1"/>
          </p:cNvSpPr>
          <p:nvPr/>
        </p:nvSpPr>
        <p:spPr bwMode="auto">
          <a:xfrm>
            <a:off x="252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Přímá spojnice 75"/>
          <p:cNvCxnSpPr/>
          <p:nvPr/>
        </p:nvCxnSpPr>
        <p:spPr bwMode="auto">
          <a:xfrm>
            <a:off x="1961680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Oblouk 77"/>
          <p:cNvSpPr>
            <a:spLocks noChangeAspect="1"/>
          </p:cNvSpPr>
          <p:nvPr/>
        </p:nvSpPr>
        <p:spPr bwMode="auto">
          <a:xfrm>
            <a:off x="4788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blouk 78"/>
          <p:cNvSpPr>
            <a:spLocks noChangeAspect="1"/>
          </p:cNvSpPr>
          <p:nvPr/>
        </p:nvSpPr>
        <p:spPr bwMode="auto">
          <a:xfrm>
            <a:off x="648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2365200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 flipH="1">
            <a:off x="2134444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Oblouk 81"/>
          <p:cNvSpPr>
            <a:spLocks noChangeAspect="1"/>
          </p:cNvSpPr>
          <p:nvPr/>
        </p:nvSpPr>
        <p:spPr bwMode="auto">
          <a:xfrm>
            <a:off x="8820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louk 82"/>
          <p:cNvSpPr>
            <a:spLocks noChangeAspect="1"/>
          </p:cNvSpPr>
          <p:nvPr/>
        </p:nvSpPr>
        <p:spPr bwMode="auto">
          <a:xfrm>
            <a:off x="1062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775600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 flipH="1">
            <a:off x="2556000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Oblouk 85"/>
          <p:cNvSpPr>
            <a:spLocks noChangeAspect="1"/>
          </p:cNvSpPr>
          <p:nvPr/>
        </p:nvSpPr>
        <p:spPr bwMode="auto">
          <a:xfrm>
            <a:off x="12888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Oblouk 86"/>
          <p:cNvSpPr>
            <a:spLocks noChangeAspect="1"/>
          </p:cNvSpPr>
          <p:nvPr/>
        </p:nvSpPr>
        <p:spPr bwMode="auto">
          <a:xfrm>
            <a:off x="1458000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Přímá spojnice 88"/>
          <p:cNvCxnSpPr/>
          <p:nvPr/>
        </p:nvCxnSpPr>
        <p:spPr bwMode="auto">
          <a:xfrm flipH="1">
            <a:off x="2952000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Oblouk 89"/>
          <p:cNvSpPr>
            <a:spLocks noChangeAspect="1"/>
          </p:cNvSpPr>
          <p:nvPr/>
        </p:nvSpPr>
        <p:spPr bwMode="auto">
          <a:xfrm>
            <a:off x="16920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Oblouk 90"/>
          <p:cNvSpPr>
            <a:spLocks noChangeAspect="1"/>
          </p:cNvSpPr>
          <p:nvPr/>
        </p:nvSpPr>
        <p:spPr bwMode="auto">
          <a:xfrm>
            <a:off x="1872024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3" name="Přímá spojnice 92"/>
          <p:cNvCxnSpPr/>
          <p:nvPr/>
        </p:nvCxnSpPr>
        <p:spPr bwMode="auto">
          <a:xfrm flipH="1">
            <a:off x="3365704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Oblouk 93"/>
          <p:cNvSpPr>
            <a:spLocks noChangeAspect="1"/>
          </p:cNvSpPr>
          <p:nvPr/>
        </p:nvSpPr>
        <p:spPr bwMode="auto">
          <a:xfrm>
            <a:off x="20952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Oblouk 94"/>
          <p:cNvSpPr>
            <a:spLocks noChangeAspect="1"/>
          </p:cNvSpPr>
          <p:nvPr/>
        </p:nvSpPr>
        <p:spPr bwMode="auto">
          <a:xfrm>
            <a:off x="2268024" y="2538000"/>
            <a:ext cx="2520000" cy="2520000"/>
          </a:xfrm>
          <a:prstGeom prst="arc">
            <a:avLst>
              <a:gd name="adj1" fmla="val 17366974"/>
              <a:gd name="adj2" fmla="val 1843138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42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3977920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 flipH="1">
            <a:off x="3754468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Levá složená závorka 21"/>
          <p:cNvSpPr/>
          <p:nvPr/>
        </p:nvSpPr>
        <p:spPr bwMode="auto">
          <a:xfrm rot="16200000">
            <a:off x="2314865" y="2363493"/>
            <a:ext cx="457200" cy="322856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louk 72"/>
          <p:cNvSpPr>
            <a:spLocks noChangeAspect="1"/>
          </p:cNvSpPr>
          <p:nvPr/>
        </p:nvSpPr>
        <p:spPr bwMode="auto">
          <a:xfrm>
            <a:off x="79200" y="2340000"/>
            <a:ext cx="2520000" cy="2520000"/>
          </a:xfrm>
          <a:prstGeom prst="arc">
            <a:avLst>
              <a:gd name="adj1" fmla="val 17832849"/>
              <a:gd name="adj2" fmla="val 18876065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1569690" y="2502000"/>
            <a:ext cx="175990" cy="12577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H="1">
            <a:off x="1745680" y="2520000"/>
            <a:ext cx="216000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3186000" y="2502000"/>
            <a:ext cx="169200" cy="12577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Levá složená závorka 97"/>
          <p:cNvSpPr/>
          <p:nvPr/>
        </p:nvSpPr>
        <p:spPr bwMode="auto">
          <a:xfrm rot="10800000">
            <a:off x="4157744" y="2489173"/>
            <a:ext cx="457200" cy="126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680000" y="2916000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268000" y="4140000"/>
            <a:ext cx="6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p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∙ r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401200" y="4149973"/>
            <a:ext cx="3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4680000" y="2934507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4572320" y="4282759"/>
            <a:ext cx="172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∙ b</a:t>
            </a:r>
            <a:endParaRPr lang="cs-CZ" sz="28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4573900" y="4280778"/>
            <a:ext cx="172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S = </a:t>
            </a:r>
            <a:r>
              <a:rPr lang="cs-CZ" sz="2800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cs-CZ" sz="2800" b="1" dirty="0" smtClean="0">
                <a:solidFill>
                  <a:srgbClr val="FF0000"/>
                </a:solidFill>
              </a:rPr>
              <a:t> ∙ r</a:t>
            </a:r>
            <a:r>
              <a:rPr lang="cs-CZ" sz="2800" b="1" baseline="30000" dirty="0" smtClean="0">
                <a:solidFill>
                  <a:srgbClr val="FF0000"/>
                </a:solidFill>
              </a:rPr>
              <a:t>2</a:t>
            </a:r>
            <a:endParaRPr lang="cs-CZ" sz="2800" b="1" baseline="30000" dirty="0">
              <a:solidFill>
                <a:srgbClr val="FF0000"/>
              </a:solidFill>
            </a:endParaRPr>
          </a:p>
        </p:txBody>
      </p:sp>
      <p:cxnSp>
        <p:nvCxnSpPr>
          <p:cNvPr id="92" name="Přímá spojnice 91"/>
          <p:cNvCxnSpPr/>
          <p:nvPr/>
        </p:nvCxnSpPr>
        <p:spPr bwMode="auto">
          <a:xfrm>
            <a:off x="3581704" y="2520000"/>
            <a:ext cx="179824" cy="122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31906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0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6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00"/>
                            </p:stCondLst>
                            <p:childTnLst>
                              <p:par>
                                <p:cTn id="2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/>
      <p:bldP spid="37" grpId="0"/>
      <p:bldP spid="38" grpId="0" animBg="1"/>
      <p:bldP spid="45" grpId="0"/>
      <p:bldP spid="7" grpId="0" animBg="1"/>
      <p:bldP spid="46" grpId="0" animBg="1"/>
      <p:bldP spid="63" grpId="0" animBg="1"/>
      <p:bldP spid="64" grpId="0" animBg="1"/>
      <p:bldP spid="74" grpId="0" animBg="1"/>
      <p:bldP spid="78" grpId="0" animBg="1"/>
      <p:bldP spid="79" grpId="0" animBg="1"/>
      <p:bldP spid="82" grpId="0" animBg="1"/>
      <p:bldP spid="83" grpId="0" animBg="1"/>
      <p:bldP spid="86" grpId="0" animBg="1"/>
      <p:bldP spid="87" grpId="0" animBg="1"/>
      <p:bldP spid="90" grpId="0" animBg="1"/>
      <p:bldP spid="91" grpId="0" animBg="1"/>
      <p:bldP spid="94" grpId="0" animBg="1"/>
      <p:bldP spid="95" grpId="0" animBg="1"/>
      <p:bldP spid="22" grpId="0" animBg="1"/>
      <p:bldP spid="73" grpId="0" animBg="1"/>
      <p:bldP spid="98" grpId="0" animBg="1"/>
      <p:bldP spid="23" grpId="0"/>
      <p:bldP spid="99" grpId="0"/>
      <p:bldP spid="100" grpId="0"/>
      <p:bldP spid="100" grpId="1"/>
      <p:bldP spid="101" grpId="0"/>
      <p:bldP spid="101" grpId="1"/>
      <p:bldP spid="102" grpId="0"/>
      <p:bldP spid="102" grpId="1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Vypočtěte obsah kruhu, který má poloměr 7,5 cm.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7,5 cm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… cm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3"/>
          <p:cNvSpPr txBox="1">
            <a:spLocks/>
          </p:cNvSpPr>
          <p:nvPr/>
        </p:nvSpPr>
        <p:spPr>
          <a:xfrm>
            <a:off x="0" y="313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0" y="3492000"/>
            <a:ext cx="269979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3,14 ∙ 7,5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2" name="Rectangle 3"/>
          <p:cNvSpPr txBox="1">
            <a:spLocks/>
          </p:cNvSpPr>
          <p:nvPr/>
        </p:nvSpPr>
        <p:spPr>
          <a:xfrm>
            <a:off x="0" y="3852000"/>
            <a:ext cx="205172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3,14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56,25</a:t>
            </a: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0" y="4572000"/>
            <a:ext cx="2051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 txBox="1">
            <a:spLocks/>
          </p:cNvSpPr>
          <p:nvPr/>
        </p:nvSpPr>
        <p:spPr>
          <a:xfrm>
            <a:off x="0" y="4572000"/>
            <a:ext cx="219573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176,625 cm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0" y="5040336"/>
            <a:ext cx="2051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0" y="5004336"/>
            <a:ext cx="2051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3"/>
          <p:cNvSpPr txBox="1">
            <a:spLocks/>
          </p:cNvSpPr>
          <p:nvPr/>
        </p:nvSpPr>
        <p:spPr>
          <a:xfrm>
            <a:off x="504056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Vypočtěte obsah kruhu, který má průměr 64 m.</a:t>
            </a:r>
          </a:p>
        </p:txBody>
      </p:sp>
      <p:sp>
        <p:nvSpPr>
          <p:cNvPr id="18" name="Rectangle 3"/>
          <p:cNvSpPr txBox="1">
            <a:spLocks/>
          </p:cNvSpPr>
          <p:nvPr/>
        </p:nvSpPr>
        <p:spPr>
          <a:xfrm>
            <a:off x="5040560" y="2340000"/>
            <a:ext cx="131389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64 m</a:t>
            </a:r>
          </a:p>
        </p:txBody>
      </p:sp>
      <p:sp>
        <p:nvSpPr>
          <p:cNvPr id="19" name="Rectangle 3"/>
          <p:cNvSpPr txBox="1">
            <a:spLocks/>
          </p:cNvSpPr>
          <p:nvPr/>
        </p:nvSpPr>
        <p:spPr>
          <a:xfrm>
            <a:off x="504056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… 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504056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3"/>
          <p:cNvSpPr txBox="1">
            <a:spLocks/>
          </p:cNvSpPr>
          <p:nvPr/>
        </p:nvSpPr>
        <p:spPr>
          <a:xfrm>
            <a:off x="5040560" y="313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" name="Rectangle 3"/>
          <p:cNvSpPr txBox="1">
            <a:spLocks/>
          </p:cNvSpPr>
          <p:nvPr/>
        </p:nvSpPr>
        <p:spPr>
          <a:xfrm>
            <a:off x="5040560" y="3492000"/>
            <a:ext cx="262778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3,14 ∙ 32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3" name="Rectangle 3"/>
          <p:cNvSpPr txBox="1">
            <a:spLocks/>
          </p:cNvSpPr>
          <p:nvPr/>
        </p:nvSpPr>
        <p:spPr>
          <a:xfrm>
            <a:off x="5040560" y="3852000"/>
            <a:ext cx="233975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3,14 ∙ 1 024</a:t>
            </a:r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5040000" y="4572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3"/>
          <p:cNvSpPr txBox="1">
            <a:spLocks/>
          </p:cNvSpPr>
          <p:nvPr/>
        </p:nvSpPr>
        <p:spPr>
          <a:xfrm>
            <a:off x="5040560" y="4572000"/>
            <a:ext cx="277180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3215,36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040560" y="5040336"/>
            <a:ext cx="19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5040560" y="5004336"/>
            <a:ext cx="190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 txBox="1">
            <a:spLocks/>
          </p:cNvSpPr>
          <p:nvPr/>
        </p:nvSpPr>
        <p:spPr>
          <a:xfrm>
            <a:off x="0" y="421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176,625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"/>
          <p:cNvSpPr txBox="1">
            <a:spLocks/>
          </p:cNvSpPr>
          <p:nvPr/>
        </p:nvSpPr>
        <p:spPr>
          <a:xfrm>
            <a:off x="6228000" y="2340000"/>
            <a:ext cx="168280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=&gt; r = 32 m</a:t>
            </a:r>
          </a:p>
        </p:txBody>
      </p:sp>
      <p:sp>
        <p:nvSpPr>
          <p:cNvPr id="30" name="Rectangle 3"/>
          <p:cNvSpPr txBox="1">
            <a:spLocks/>
          </p:cNvSpPr>
          <p:nvPr/>
        </p:nvSpPr>
        <p:spPr>
          <a:xfrm>
            <a:off x="5040000" y="4212000"/>
            <a:ext cx="233975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3 215,36</a:t>
            </a:r>
          </a:p>
        </p:txBody>
      </p:sp>
      <p:sp>
        <p:nvSpPr>
          <p:cNvPr id="31" name="Obdélník 30"/>
          <p:cNvSpPr/>
          <p:nvPr/>
        </p:nvSpPr>
        <p:spPr bwMode="auto">
          <a:xfrm>
            <a:off x="2123728" y="2715765"/>
            <a:ext cx="2484124" cy="1360081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2123728" y="2959953"/>
                <a:ext cx="2484124" cy="965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𝑺</m:t>
                      </m:r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959953"/>
                <a:ext cx="2484124" cy="965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0355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7" grpId="0"/>
      <p:bldP spid="10" grpId="0"/>
      <p:bldP spid="11" grpId="0"/>
      <p:bldP spid="12" grpId="0"/>
      <p:bldP spid="14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8" grpId="0"/>
      <p:bldP spid="29" grpId="0"/>
      <p:bldP spid="30" grpId="0"/>
      <p:bldP spid="31" grpId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9144000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Je dán čtverec ABCD s délkou strany 5 dm. Vypočtěte obsahy kruhů tomuto čtverci vepsaného a opsaného.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= 5 dm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464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800000" y="4896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1800000" y="4860000"/>
            <a:ext cx="20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6885216" y="4518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8676000" y="2728096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885216" y="2736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ál 28"/>
          <p:cNvSpPr>
            <a:spLocks noChangeAspect="1"/>
          </p:cNvSpPr>
          <p:nvPr/>
        </p:nvSpPr>
        <p:spPr bwMode="auto">
          <a:xfrm>
            <a:off x="6516216" y="2359096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 flipV="1">
            <a:off x="6885216" y="2736000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ál 32"/>
          <p:cNvSpPr>
            <a:spLocks noChangeAspect="1"/>
          </p:cNvSpPr>
          <p:nvPr/>
        </p:nvSpPr>
        <p:spPr bwMode="auto">
          <a:xfrm>
            <a:off x="6886872" y="2736000"/>
            <a:ext cx="1782000" cy="178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>
            <a:stCxn id="29" idx="3"/>
            <a:endCxn id="29" idx="7"/>
          </p:cNvCxnSpPr>
          <p:nvPr/>
        </p:nvCxnSpPr>
        <p:spPr bwMode="auto">
          <a:xfrm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stCxn id="29" idx="5"/>
            <a:endCxn id="29" idx="1"/>
          </p:cNvCxnSpPr>
          <p:nvPr/>
        </p:nvCxnSpPr>
        <p:spPr bwMode="auto">
          <a:xfrm flipH="1"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662328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5693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604448" y="24904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3289" y="2443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6876000" y="3628800"/>
            <a:ext cx="8834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7101684" y="32825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124891" y="37238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48" name="Přímá spojnice 47"/>
          <p:cNvCxnSpPr/>
          <p:nvPr/>
        </p:nvCxnSpPr>
        <p:spPr bwMode="auto">
          <a:xfrm flipH="1" flipV="1">
            <a:off x="7777872" y="3627000"/>
            <a:ext cx="889299" cy="891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8622564" y="32463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8124891" y="20843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54" name="Rectangle 3"/>
          <p:cNvSpPr txBox="1">
            <a:spLocks/>
          </p:cNvSpPr>
          <p:nvPr/>
        </p:nvSpPr>
        <p:spPr>
          <a:xfrm>
            <a:off x="0" y="277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5" name="Rectangle 3"/>
          <p:cNvSpPr txBox="1">
            <a:spLocks/>
          </p:cNvSpPr>
          <p:nvPr/>
        </p:nvSpPr>
        <p:spPr>
          <a:xfrm>
            <a:off x="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6" name="Rectangle 3"/>
          <p:cNvSpPr txBox="1">
            <a:spLocks/>
          </p:cNvSpPr>
          <p:nvPr/>
        </p:nvSpPr>
        <p:spPr>
          <a:xfrm>
            <a:off x="0" y="36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7" name="Rectangle 3"/>
          <p:cNvSpPr txBox="1">
            <a:spLocks/>
          </p:cNvSpPr>
          <p:nvPr/>
        </p:nvSpPr>
        <p:spPr>
          <a:xfrm>
            <a:off x="0" y="4068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8" name="Rectangle 3"/>
          <p:cNvSpPr txBox="1">
            <a:spLocks/>
          </p:cNvSpPr>
          <p:nvPr/>
        </p:nvSpPr>
        <p:spPr>
          <a:xfrm>
            <a:off x="180000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a : 2</a:t>
            </a:r>
          </a:p>
        </p:txBody>
      </p:sp>
      <p:sp>
        <p:nvSpPr>
          <p:cNvPr id="60" name="Rectangle 3"/>
          <p:cNvSpPr txBox="1">
            <a:spLocks/>
          </p:cNvSpPr>
          <p:nvPr/>
        </p:nvSpPr>
        <p:spPr>
          <a:xfrm>
            <a:off x="1800000" y="2628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5 : 2</a:t>
            </a:r>
          </a:p>
        </p:txBody>
      </p:sp>
      <p:sp>
        <p:nvSpPr>
          <p:cNvPr id="61" name="Rectangle 3"/>
          <p:cNvSpPr txBox="1">
            <a:spLocks/>
          </p:cNvSpPr>
          <p:nvPr/>
        </p:nvSpPr>
        <p:spPr>
          <a:xfrm>
            <a:off x="1800000" y="291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2,5</a:t>
            </a:r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800000" y="3276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3"/>
          <p:cNvSpPr txBox="1">
            <a:spLocks/>
          </p:cNvSpPr>
          <p:nvPr/>
        </p:nvSpPr>
        <p:spPr>
          <a:xfrm>
            <a:off x="180000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2,5 dm</a:t>
            </a: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1800000" y="3564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3"/>
              <p:cNvSpPr txBox="1">
                <a:spLocks/>
              </p:cNvSpPr>
              <p:nvPr/>
            </p:nvSpPr>
            <p:spPr>
              <a:xfrm>
                <a:off x="1800000" y="3600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𝝅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bSup>
                        <m:sSubSupPr>
                          <m:ctrlP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𝒓</m:t>
                          </m:r>
                        </m:e>
                        <m:sub/>
                        <m:sup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cs-CZ" sz="20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600000"/>
                <a:ext cx="1691680" cy="44769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3"/>
              <p:cNvSpPr txBox="1">
                <a:spLocks/>
              </p:cNvSpPr>
              <p:nvPr/>
            </p:nvSpPr>
            <p:spPr>
              <a:xfrm>
                <a:off x="1800000" y="3888000"/>
                <a:ext cx="2115456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𝟏𝟒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888000"/>
                <a:ext cx="2115456" cy="4476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3"/>
              <p:cNvSpPr txBox="1">
                <a:spLocks/>
              </p:cNvSpPr>
              <p:nvPr/>
            </p:nvSpPr>
            <p:spPr>
              <a:xfrm>
                <a:off x="1800000" y="4176000"/>
                <a:ext cx="2115456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𝟏𝟗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𝟔𝟐𝟓</m:t>
                      </m:r>
                    </m:oMath>
                  </m:oMathPara>
                </a14:m>
                <a:endParaRPr lang="cs-CZ" sz="20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176000"/>
                <a:ext cx="2115456" cy="4476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1800000" y="4536000"/>
            <a:ext cx="1979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3"/>
              <p:cNvSpPr txBox="1">
                <a:spLocks/>
              </p:cNvSpPr>
              <p:nvPr/>
            </p:nvSpPr>
            <p:spPr>
              <a:xfrm>
                <a:off x="1800000" y="4498758"/>
                <a:ext cx="230400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𝑺</m:t>
                        </m:r>
                      </m:e>
                      <m:sub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cs-CZ" sz="2000" b="1" i="1">
                        <a:latin typeface="Cambria Math"/>
                        <a:ea typeface="Cambria Math"/>
                        <a:cs typeface="Arial" pitchFamily="34" charset="0"/>
                      </a:rPr>
                      <m:t>𝟏𝟗</m:t>
                    </m:r>
                    <m:r>
                      <a:rPr lang="cs-CZ" sz="2000" b="1" i="1">
                        <a:latin typeface="Cambria Math"/>
                        <a:ea typeface="Cambria Math"/>
                        <a:cs typeface="Arial" pitchFamily="34" charset="0"/>
                      </a:rPr>
                      <m:t>,</m:t>
                    </m:r>
                    <m:r>
                      <a:rPr lang="cs-CZ" sz="2000" b="1" i="1">
                        <a:latin typeface="Cambria Math"/>
                        <a:ea typeface="Cambria Math"/>
                        <a:cs typeface="Arial" pitchFamily="34" charset="0"/>
                      </a:rPr>
                      <m:t>𝟔𝟐𝟓</m:t>
                    </m:r>
                    <m:sSup>
                      <m:sSupPr>
                        <m:ctrlPr>
                          <a:rPr lang="cs-CZ" sz="2000" b="1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cs-CZ" sz="2000" b="1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𝒅𝒎</m:t>
                        </m:r>
                      </m:e>
                      <m:sup>
                        <m:r>
                          <a:rPr lang="cs-CZ" sz="2000" b="1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000" b="1" baseline="-25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498758"/>
                <a:ext cx="2304000" cy="4476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Přímá spojnice 71"/>
          <p:cNvCxnSpPr/>
          <p:nvPr/>
        </p:nvCxnSpPr>
        <p:spPr bwMode="auto">
          <a:xfrm>
            <a:off x="4112728" y="4911726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4112728" y="4875726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3"/>
              <p:cNvSpPr txBox="1">
                <a:spLocks/>
              </p:cNvSpPr>
              <p:nvPr/>
            </p:nvSpPr>
            <p:spPr>
              <a:xfrm>
                <a:off x="4140000" y="2211710"/>
                <a:ext cx="2259472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cs-CZ" sz="20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2211710"/>
                <a:ext cx="2259472" cy="447694"/>
              </a:xfrm>
              <a:prstGeom prst="rect">
                <a:avLst/>
              </a:prstGeom>
              <a:blipFill rotWithShape="1">
                <a:blip r:embed="rId7"/>
                <a:stretch>
                  <a:fillRect l="-2695" b="-315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 txBox="1">
                <a:spLocks/>
              </p:cNvSpPr>
              <p:nvPr/>
            </p:nvSpPr>
            <p:spPr>
              <a:xfrm>
                <a:off x="4140000" y="2556000"/>
                <a:ext cx="2798593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cs-CZ" sz="20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2556000"/>
                <a:ext cx="2798593" cy="447694"/>
              </a:xfrm>
              <a:prstGeom prst="rect">
                <a:avLst/>
              </a:prstGeom>
              <a:blipFill rotWithShape="1">
                <a:blip r:embed="rId8"/>
                <a:stretch>
                  <a:fillRect l="-2179" b="-297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 3"/>
          <p:cNvSpPr txBox="1">
            <a:spLocks/>
          </p:cNvSpPr>
          <p:nvPr/>
        </p:nvSpPr>
        <p:spPr>
          <a:xfrm>
            <a:off x="4140000" y="2931726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3,54</a:t>
            </a:r>
          </a:p>
        </p:txBody>
      </p:sp>
      <p:cxnSp>
        <p:nvCxnSpPr>
          <p:cNvPr id="77" name="Přímá spojnice 76"/>
          <p:cNvCxnSpPr/>
          <p:nvPr/>
        </p:nvCxnSpPr>
        <p:spPr bwMode="auto">
          <a:xfrm>
            <a:off x="4112728" y="3291726"/>
            <a:ext cx="2115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3"/>
          <p:cNvSpPr txBox="1">
            <a:spLocks/>
          </p:cNvSpPr>
          <p:nvPr/>
        </p:nvSpPr>
        <p:spPr>
          <a:xfrm>
            <a:off x="4140000" y="3219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3,54 cm</a:t>
            </a:r>
          </a:p>
        </p:txBody>
      </p:sp>
      <p:cxnSp>
        <p:nvCxnSpPr>
          <p:cNvPr id="79" name="Přímá spojnice 78"/>
          <p:cNvCxnSpPr/>
          <p:nvPr/>
        </p:nvCxnSpPr>
        <p:spPr bwMode="auto">
          <a:xfrm>
            <a:off x="4112728" y="3579726"/>
            <a:ext cx="16916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3"/>
              <p:cNvSpPr txBox="1">
                <a:spLocks/>
              </p:cNvSpPr>
              <p:nvPr/>
            </p:nvSpPr>
            <p:spPr>
              <a:xfrm>
                <a:off x="4140000" y="3600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𝝅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𝒓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600000"/>
                <a:ext cx="1691680" cy="44769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3"/>
              <p:cNvSpPr txBox="1">
                <a:spLocks/>
              </p:cNvSpPr>
              <p:nvPr/>
            </p:nvSpPr>
            <p:spPr>
              <a:xfrm>
                <a:off x="4140000" y="3888000"/>
                <a:ext cx="2547504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𝟏𝟒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𝟓𝟒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888000"/>
                <a:ext cx="2547504" cy="44769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3"/>
              <p:cNvSpPr txBox="1">
                <a:spLocks/>
              </p:cNvSpPr>
              <p:nvPr/>
            </p:nvSpPr>
            <p:spPr>
              <a:xfrm>
                <a:off x="4140000" y="4176000"/>
                <a:ext cx="2259472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𝟑𝟗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𝟑𝟒𝟗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𝟐𝟐𝟒</m:t>
                      </m:r>
                    </m:oMath>
                  </m:oMathPara>
                </a14:m>
                <a:endParaRPr lang="cs-CZ" sz="2000" b="1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4176000"/>
                <a:ext cx="2259472" cy="44769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Přímá spojnice 82"/>
          <p:cNvCxnSpPr/>
          <p:nvPr/>
        </p:nvCxnSpPr>
        <p:spPr bwMode="auto">
          <a:xfrm>
            <a:off x="4112728" y="4551726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3"/>
              <p:cNvSpPr txBox="1">
                <a:spLocks/>
              </p:cNvSpPr>
              <p:nvPr/>
            </p:nvSpPr>
            <p:spPr>
              <a:xfrm>
                <a:off x="4176000" y="4500000"/>
                <a:ext cx="2403488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𝟗</m:t>
                      </m:r>
                      <m:r>
                        <a:rPr lang="cs-CZ" sz="2000" b="1" i="1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𝒅𝒎</m:t>
                          </m:r>
                        </m:e>
                        <m:sup>
                          <m:r>
                            <a:rPr lang="cs-CZ" sz="20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4500000"/>
                <a:ext cx="2403488" cy="44769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13605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29" grpId="0" animBg="1"/>
      <p:bldP spid="33" grpId="0" animBg="1"/>
      <p:bldP spid="39" grpId="0"/>
      <p:bldP spid="41" grpId="0"/>
      <p:bldP spid="42" grpId="0"/>
      <p:bldP spid="43" grpId="0"/>
      <p:bldP spid="46" grpId="0"/>
      <p:bldP spid="47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0" grpId="0"/>
      <p:bldP spid="61" grpId="0"/>
      <p:bldP spid="63" grpId="0"/>
      <p:bldP spid="67" grpId="0"/>
      <p:bldP spid="68" grpId="0"/>
      <p:bldP spid="69" grpId="0"/>
      <p:bldP spid="71" grpId="0"/>
      <p:bldP spid="74" grpId="0"/>
      <p:bldP spid="75" grpId="0"/>
      <p:bldP spid="76" grpId="0"/>
      <p:bldP spid="78" grpId="0"/>
      <p:bldP spid="80" grpId="0"/>
      <p:bldP spid="81" grpId="0"/>
      <p:bldP spid="82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3923928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4. Vypočtěte poloměr kruhu, který má obsah 15 dm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15 dm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… dm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3"/>
          <p:cNvSpPr txBox="1">
            <a:spLocks/>
          </p:cNvSpPr>
          <p:nvPr/>
        </p:nvSpPr>
        <p:spPr>
          <a:xfrm>
            <a:off x="360000" y="306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252000" y="342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= 3,14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/>
              </p:cNvSpPr>
              <p:nvPr/>
            </p:nvSpPr>
            <p:spPr>
              <a:xfrm>
                <a:off x="396000" y="3780000"/>
                <a:ext cx="1799736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𝟏𝟓</m:t>
                        </m:r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:</m:t>
                        </m:r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𝟑</m:t>
                        </m:r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,</m:t>
                        </m:r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𝟏𝟒</m:t>
                        </m:r>
                      </m:e>
                    </m:rad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" y="3780000"/>
                <a:ext cx="1799736" cy="447694"/>
              </a:xfrm>
              <a:prstGeom prst="rect">
                <a:avLst/>
              </a:prstGeom>
              <a:blipFill rotWithShape="1">
                <a:blip r:embed="rId3"/>
                <a:stretch>
                  <a:fillRect l="-3729" b="-243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12"/>
          <p:cNvCxnSpPr/>
          <p:nvPr/>
        </p:nvCxnSpPr>
        <p:spPr bwMode="auto">
          <a:xfrm>
            <a:off x="360000" y="4572000"/>
            <a:ext cx="16916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 txBox="1">
            <a:spLocks/>
          </p:cNvSpPr>
          <p:nvPr/>
        </p:nvSpPr>
        <p:spPr>
          <a:xfrm>
            <a:off x="360000" y="457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2,4 dm</a:t>
            </a: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60000" y="4968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360000" y="493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3"/>
          <p:cNvSpPr txBox="1">
            <a:spLocks/>
          </p:cNvSpPr>
          <p:nvPr/>
        </p:nvSpPr>
        <p:spPr>
          <a:xfrm>
            <a:off x="504056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Vypočtěte průměr kruhu, který má obsah 0,5 km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8" name="Rectangle 3"/>
          <p:cNvSpPr txBox="1">
            <a:spLocks/>
          </p:cNvSpPr>
          <p:nvPr/>
        </p:nvSpPr>
        <p:spPr>
          <a:xfrm>
            <a:off x="504056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0,5 km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" name="Rectangle 3"/>
          <p:cNvSpPr txBox="1">
            <a:spLocks/>
          </p:cNvSpPr>
          <p:nvPr/>
        </p:nvSpPr>
        <p:spPr>
          <a:xfrm>
            <a:off x="504056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… km</a:t>
            </a:r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504056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3"/>
          <p:cNvSpPr txBox="1">
            <a:spLocks/>
          </p:cNvSpPr>
          <p:nvPr/>
        </p:nvSpPr>
        <p:spPr>
          <a:xfrm>
            <a:off x="5220072" y="306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" name="Rectangle 3"/>
          <p:cNvSpPr txBox="1">
            <a:spLocks/>
          </p:cNvSpPr>
          <p:nvPr/>
        </p:nvSpPr>
        <p:spPr>
          <a:xfrm>
            <a:off x="5040560" y="3420000"/>
            <a:ext cx="262778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0,5 = 3,14 ∙ r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/>
              </p:cNvSpPr>
              <p:nvPr/>
            </p:nvSpPr>
            <p:spPr>
              <a:xfrm>
                <a:off x="5292000" y="3780000"/>
                <a:ext cx="2123168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𝟎</m:t>
                        </m:r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,</m:t>
                        </m:r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𝟓</m:t>
                        </m:r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:</m:t>
                        </m:r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𝟑</m:t>
                        </m:r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,</m:t>
                        </m:r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𝟏𝟒</m:t>
                        </m:r>
                      </m:e>
                    </m:rad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00" y="3780000"/>
                <a:ext cx="2123168" cy="447694"/>
              </a:xfrm>
              <a:prstGeom prst="rect">
                <a:avLst/>
              </a:prstGeom>
              <a:blipFill rotWithShape="1">
                <a:blip r:embed="rId4"/>
                <a:stretch>
                  <a:fillRect l="-2874" b="-243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5256000" y="4536000"/>
            <a:ext cx="21237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3"/>
          <p:cNvSpPr txBox="1">
            <a:spLocks/>
          </p:cNvSpPr>
          <p:nvPr/>
        </p:nvSpPr>
        <p:spPr>
          <a:xfrm>
            <a:off x="5292000" y="4536000"/>
            <a:ext cx="136823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0,4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km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6948000" y="4932000"/>
            <a:ext cx="11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6948000" y="4896000"/>
            <a:ext cx="11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 txBox="1">
            <a:spLocks/>
          </p:cNvSpPr>
          <p:nvPr/>
        </p:nvSpPr>
        <p:spPr>
          <a:xfrm>
            <a:off x="396000" y="4212000"/>
            <a:ext cx="2519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2,4</a:t>
            </a:r>
          </a:p>
        </p:txBody>
      </p:sp>
      <p:sp>
        <p:nvSpPr>
          <p:cNvPr id="29" name="Obdélník 28"/>
          <p:cNvSpPr/>
          <p:nvPr/>
        </p:nvSpPr>
        <p:spPr bwMode="auto">
          <a:xfrm>
            <a:off x="2522921" y="2283718"/>
            <a:ext cx="2484124" cy="1365374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522921" y="2283718"/>
                <a:ext cx="2484124" cy="1365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𝑺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921" y="2283718"/>
                <a:ext cx="2484124" cy="1365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bdélník 30"/>
          <p:cNvSpPr/>
          <p:nvPr/>
        </p:nvSpPr>
        <p:spPr bwMode="auto">
          <a:xfrm>
            <a:off x="2519924" y="3724672"/>
            <a:ext cx="2484124" cy="1367358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2522921" y="3726656"/>
                <a:ext cx="2484124" cy="1365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𝒅</m:t>
                      </m:r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𝑺</m:t>
                              </m:r>
                            </m:num>
                            <m:den>
                              <m:r>
                                <a:rPr lang="cs-CZ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921" y="3726656"/>
                <a:ext cx="2484124" cy="13653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/>
          </p:cNvSpPr>
          <p:nvPr/>
        </p:nvSpPr>
        <p:spPr>
          <a:xfrm>
            <a:off x="5292000" y="417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0,4</a:t>
            </a:r>
          </a:p>
        </p:txBody>
      </p:sp>
      <p:sp>
        <p:nvSpPr>
          <p:cNvPr id="34" name="Rectangle 3"/>
          <p:cNvSpPr txBox="1">
            <a:spLocks/>
          </p:cNvSpPr>
          <p:nvPr/>
        </p:nvSpPr>
        <p:spPr>
          <a:xfrm>
            <a:off x="6516144" y="4536000"/>
            <a:ext cx="1800272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=&gt; d = 0,8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km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255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7" grpId="0"/>
      <p:bldP spid="10" grpId="0"/>
      <p:bldP spid="11" grpId="0"/>
      <p:bldP spid="12" grpId="0"/>
      <p:bldP spid="14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Obsah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9144000" cy="46434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Vypočtěte obvod čtverce ABCD, jemuž je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vepsán kruh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o obsahu 7 m</a:t>
            </a:r>
            <a:r>
              <a:rPr lang="cs-CZ" sz="19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7 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03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6885216" y="4518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8676000" y="2728096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885216" y="2736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6885216" y="2736000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ál 32"/>
          <p:cNvSpPr>
            <a:spLocks noChangeAspect="1"/>
          </p:cNvSpPr>
          <p:nvPr/>
        </p:nvSpPr>
        <p:spPr bwMode="auto">
          <a:xfrm>
            <a:off x="6886872" y="2736000"/>
            <a:ext cx="1782000" cy="178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662328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5693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604448" y="24904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3289" y="2443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6876000" y="3628800"/>
            <a:ext cx="8834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7101684" y="32825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baseline="-250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8622564" y="32463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</a:p>
        </p:txBody>
      </p:sp>
      <p:sp>
        <p:nvSpPr>
          <p:cNvPr id="54" name="Rectangle 3"/>
          <p:cNvSpPr txBox="1">
            <a:spLocks/>
          </p:cNvSpPr>
          <p:nvPr/>
        </p:nvSpPr>
        <p:spPr>
          <a:xfrm>
            <a:off x="0" y="277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… m</a:t>
            </a:r>
          </a:p>
        </p:txBody>
      </p:sp>
      <p:sp>
        <p:nvSpPr>
          <p:cNvPr id="55" name="Rectangle 3"/>
          <p:cNvSpPr txBox="1">
            <a:spLocks/>
          </p:cNvSpPr>
          <p:nvPr/>
        </p:nvSpPr>
        <p:spPr>
          <a:xfrm>
            <a:off x="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3"/>
          <p:cNvSpPr txBox="1">
            <a:spLocks/>
          </p:cNvSpPr>
          <p:nvPr/>
        </p:nvSpPr>
        <p:spPr>
          <a:xfrm>
            <a:off x="0" y="36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…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baseline="30000" dirty="0" smtClean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3"/>
              <p:cNvSpPr txBox="1">
                <a:spLocks/>
              </p:cNvSpPr>
              <p:nvPr/>
            </p:nvSpPr>
            <p:spPr>
              <a:xfrm>
                <a:off x="1800000" y="1980000"/>
                <a:ext cx="1691680" cy="1015847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𝑺</m:t>
                              </m:r>
                            </m:num>
                            <m:den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sz="2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1980000"/>
                <a:ext cx="1691680" cy="101584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3"/>
              <p:cNvSpPr txBox="1">
                <a:spLocks/>
              </p:cNvSpPr>
              <p:nvPr/>
            </p:nvSpPr>
            <p:spPr>
              <a:xfrm>
                <a:off x="1800000" y="2988032"/>
                <a:ext cx="1691680" cy="102387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cs-CZ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𝟏𝟒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cs-CZ" sz="2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988032"/>
                <a:ext cx="1691680" cy="10238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3"/>
              <p:cNvSpPr txBox="1">
                <a:spLocks/>
              </p:cNvSpPr>
              <p:nvPr/>
            </p:nvSpPr>
            <p:spPr>
              <a:xfrm>
                <a:off x="1800000" y="4032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>
                        <a:rPr lang="cs-CZ" sz="2000" b="1" i="0" smtClean="0">
                          <a:latin typeface="Cambria Math"/>
                        </a:rPr>
                        <m:t>𝟏</m:t>
                      </m:r>
                      <m:r>
                        <a:rPr lang="cs-CZ" sz="2000" b="1" i="0" smtClean="0">
                          <a:latin typeface="Cambria Math"/>
                        </a:rPr>
                        <m:t>,</m:t>
                      </m:r>
                      <m:r>
                        <a:rPr lang="cs-CZ" sz="2000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032000"/>
                <a:ext cx="1691680" cy="4476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1800000" y="439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3"/>
              <p:cNvSpPr txBox="1">
                <a:spLocks/>
              </p:cNvSpPr>
              <p:nvPr/>
            </p:nvSpPr>
            <p:spPr>
              <a:xfrm>
                <a:off x="1800000" y="4356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>
                        <a:rPr lang="cs-CZ" sz="2000" b="1" i="0" smtClean="0">
                          <a:latin typeface="Cambria Math"/>
                        </a:rPr>
                        <m:t>𝟏</m:t>
                      </m:r>
                      <m:r>
                        <a:rPr lang="cs-CZ" sz="2000" b="1" i="0" smtClean="0">
                          <a:latin typeface="Cambria Math"/>
                        </a:rPr>
                        <m:t>,</m:t>
                      </m:r>
                      <m:r>
                        <a:rPr lang="cs-CZ" sz="2000" b="1" i="0" smtClean="0">
                          <a:latin typeface="Cambria Math"/>
                        </a:rPr>
                        <m:t>𝟓</m:t>
                      </m:r>
                      <m:r>
                        <a:rPr lang="cs-CZ" sz="2000" b="1" i="0" smtClean="0">
                          <a:latin typeface="Cambria Math"/>
                        </a:rPr>
                        <m:t> </m:t>
                      </m:r>
                      <m:r>
                        <a:rPr lang="cs-CZ" sz="2000" b="1" i="0" smtClean="0">
                          <a:latin typeface="Cambria Math"/>
                        </a:rPr>
                        <m:t>𝐦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356000"/>
                <a:ext cx="1691680" cy="4476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Přímá spojnice 65"/>
          <p:cNvCxnSpPr/>
          <p:nvPr/>
        </p:nvCxnSpPr>
        <p:spPr bwMode="auto">
          <a:xfrm>
            <a:off x="1800000" y="475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780000" y="4911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780000" y="4875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3"/>
              <p:cNvSpPr txBox="1">
                <a:spLocks/>
              </p:cNvSpPr>
              <p:nvPr/>
            </p:nvSpPr>
            <p:spPr>
              <a:xfrm>
                <a:off x="3780000" y="2160000"/>
                <a:ext cx="2259472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𝐫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2160000"/>
                <a:ext cx="2259472" cy="447694"/>
              </a:xfrm>
              <a:prstGeom prst="rect">
                <a:avLst/>
              </a:prstGeom>
              <a:blipFill rotWithShape="1">
                <a:blip r:embed="rId7"/>
                <a:stretch>
                  <a:fillRect l="-2695" t="-5405" b="-135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 txBox="1">
                <a:spLocks/>
              </p:cNvSpPr>
              <p:nvPr/>
            </p:nvSpPr>
            <p:spPr>
              <a:xfrm>
                <a:off x="3780000" y="2484000"/>
                <a:ext cx="2798593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𝟏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𝟓</m:t>
                    </m:r>
                    <m:r>
                      <a:rPr lang="cs-CZ" sz="2000" b="1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2000" b="1" i="1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2484000"/>
                <a:ext cx="2798593" cy="447694"/>
              </a:xfrm>
              <a:prstGeom prst="rect">
                <a:avLst/>
              </a:prstGeom>
              <a:blipFill rotWithShape="1">
                <a:blip r:embed="rId8"/>
                <a:stretch>
                  <a:fillRect l="-2179" t="-5405" b="-135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3"/>
              <p:cNvSpPr txBox="1">
                <a:spLocks/>
              </p:cNvSpPr>
              <p:nvPr/>
            </p:nvSpPr>
            <p:spPr>
              <a:xfrm>
                <a:off x="3780000" y="2844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𝟑</m:t>
                    </m:r>
                  </m:oMath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2844000"/>
                <a:ext cx="1691680" cy="447694"/>
              </a:xfrm>
              <a:prstGeom prst="rect">
                <a:avLst/>
              </a:prstGeom>
              <a:blipFill rotWithShape="1">
                <a:blip r:embed="rId9"/>
                <a:stretch>
                  <a:fillRect l="-3597" t="-5479" b="-15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Přímá spojnice 76"/>
          <p:cNvCxnSpPr/>
          <p:nvPr/>
        </p:nvCxnSpPr>
        <p:spPr bwMode="auto">
          <a:xfrm flipV="1">
            <a:off x="3780000" y="3204000"/>
            <a:ext cx="139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3"/>
              <p:cNvSpPr txBox="1">
                <a:spLocks/>
              </p:cNvSpPr>
              <p:nvPr/>
            </p:nvSpPr>
            <p:spPr>
              <a:xfrm>
                <a:off x="3780000" y="3168000"/>
                <a:ext cx="2115456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𝟑</m:t>
                    </m:r>
                  </m:oMath>
                </a14:m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m</a:t>
                </a:r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168000"/>
                <a:ext cx="2115456" cy="447694"/>
              </a:xfrm>
              <a:prstGeom prst="rect">
                <a:avLst/>
              </a:prstGeom>
              <a:blipFill rotWithShape="1">
                <a:blip r:embed="rId10"/>
                <a:stretch>
                  <a:fillRect l="-2882" t="-5479" b="-15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3780000" y="3528000"/>
            <a:ext cx="139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3"/>
          <p:cNvSpPr txBox="1">
            <a:spLocks/>
          </p:cNvSpPr>
          <p:nvPr/>
        </p:nvSpPr>
        <p:spPr>
          <a:xfrm>
            <a:off x="3780000" y="36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4 ∙ a</a:t>
            </a:r>
            <a:endParaRPr lang="cs-CZ" sz="20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3"/>
          <p:cNvSpPr txBox="1">
            <a:spLocks/>
          </p:cNvSpPr>
          <p:nvPr/>
        </p:nvSpPr>
        <p:spPr>
          <a:xfrm>
            <a:off x="3780000" y="3888000"/>
            <a:ext cx="254750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= 4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3"/>
          <p:cNvSpPr txBox="1">
            <a:spLocks/>
          </p:cNvSpPr>
          <p:nvPr/>
        </p:nvSpPr>
        <p:spPr>
          <a:xfrm>
            <a:off x="3780000" y="4176000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Přímá spojnice 82"/>
          <p:cNvCxnSpPr/>
          <p:nvPr/>
        </p:nvCxnSpPr>
        <p:spPr bwMode="auto">
          <a:xfrm>
            <a:off x="3780000" y="4551726"/>
            <a:ext cx="14673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Rectangle 3"/>
          <p:cNvSpPr txBox="1">
            <a:spLocks/>
          </p:cNvSpPr>
          <p:nvPr/>
        </p:nvSpPr>
        <p:spPr>
          <a:xfrm>
            <a:off x="3780000" y="4500000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 m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616612" y="4510096"/>
            <a:ext cx="32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baseline="-25000" dirty="0"/>
          </a:p>
        </p:txBody>
      </p:sp>
    </p:spTree>
    <p:extLst>
      <p:ext uri="{BB962C8B-B14F-4D97-AF65-F5344CB8AC3E}">
        <p14:creationId xmlns:p14="http://schemas.microsoft.com/office/powerpoint/2010/main" val="36746948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33" grpId="0" animBg="1"/>
      <p:bldP spid="39" grpId="0"/>
      <p:bldP spid="41" grpId="0"/>
      <p:bldP spid="42" grpId="0"/>
      <p:bldP spid="43" grpId="0"/>
      <p:bldP spid="46" grpId="0"/>
      <p:bldP spid="52" grpId="0"/>
      <p:bldP spid="54" grpId="0"/>
      <p:bldP spid="55" grpId="0"/>
      <p:bldP spid="56" grpId="0"/>
      <p:bldP spid="58" grpId="0"/>
      <p:bldP spid="60" grpId="0"/>
      <p:bldP spid="61" grpId="0"/>
      <p:bldP spid="63" grpId="0"/>
      <p:bldP spid="74" grpId="0"/>
      <p:bldP spid="75" grpId="0"/>
      <p:bldP spid="76" grpId="0"/>
      <p:bldP spid="78" grpId="0"/>
      <p:bldP spid="80" grpId="0"/>
      <p:bldP spid="81" grpId="0"/>
      <p:bldP spid="82" grpId="0"/>
      <p:bldP spid="84" grpId="0"/>
      <p:bldP spid="6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3446</TotalTime>
  <Words>817</Words>
  <Application>Microsoft Office PowerPoint</Application>
  <PresentationFormat>Předvádění na obrazovce (16:9)</PresentationFormat>
  <Paragraphs>181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Obsah kruhu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461</cp:revision>
  <dcterms:created xsi:type="dcterms:W3CDTF">2012-01-02T08:14:14Z</dcterms:created>
  <dcterms:modified xsi:type="dcterms:W3CDTF">2013-03-21T10:43:59Z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