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5" r:id="rId4"/>
    <p:sldId id="262" r:id="rId5"/>
    <p:sldId id="266" r:id="rId6"/>
    <p:sldId id="267" r:id="rId7"/>
    <p:sldId id="268" r:id="rId8"/>
    <p:sldId id="269" r:id="rId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85"/>
    <a:srgbClr val="65F52B"/>
    <a:srgbClr val="8FE2FF"/>
    <a:srgbClr val="B79A7D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18" autoAdjust="0"/>
  </p:normalViewPr>
  <p:slideViewPr>
    <p:cSldViewPr>
      <p:cViewPr varScale="1">
        <p:scale>
          <a:sx n="100" d="100"/>
          <a:sy n="100" d="100"/>
        </p:scale>
        <p:origin x="-516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2" y="-9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9695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5" y="1828802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5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5" y="823915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43" y="1140621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21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2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8" y="1335883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3" y="160737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Iracion%C3%A1ln%C3%AD_%C4%8D%C3%ADsl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novinky.cz/veda-skoly/207989-ludolfovo-cislo-bylo-zpresneno-ma-uz-5000-miliard-desetinnych-mist.html" TargetMode="External"/><Relationship Id="rId4" Type="http://schemas.openxmlformats.org/officeDocument/2006/relationships/hyperlink" Target="http://cs.wikipedia.org/wiki/P%C3%AD_(%C4%8D%C3%ADslo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Délka kružnice, obvod kruhu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440000"/>
            <a:ext cx="7812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Porovnej podílem délku kružnice s jejím průměrem: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7200000" y="3525119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7092000" y="3633119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840000" y="2319119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6120000" y="4425119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7200000" y="2265119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H="1">
            <a:off x="8244000" y="4137119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6484509" y="326010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7236296" y="263472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8352000" y="2821216"/>
            <a:ext cx="4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cs-CZ" b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cs-CZ" b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6876256" y="357695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Ovál 42"/>
          <p:cNvSpPr>
            <a:spLocks noChangeAspect="1"/>
          </p:cNvSpPr>
          <p:nvPr/>
        </p:nvSpPr>
        <p:spPr bwMode="auto">
          <a:xfrm>
            <a:off x="5940000" y="2373119"/>
            <a:ext cx="2520000" cy="25200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Přímá spojnice 9"/>
          <p:cNvCxnSpPr>
            <a:stCxn id="43" idx="2"/>
          </p:cNvCxnSpPr>
          <p:nvPr/>
        </p:nvCxnSpPr>
        <p:spPr bwMode="auto">
          <a:xfrm>
            <a:off x="5940000" y="3633119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5940000" y="2373119"/>
            <a:ext cx="2520000" cy="2520000"/>
          </a:xfrm>
          <a:prstGeom prst="arc">
            <a:avLst>
              <a:gd name="adj1" fmla="val 8419930"/>
              <a:gd name="adj2" fmla="val 15265819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louk 53"/>
          <p:cNvSpPr>
            <a:spLocks noChangeAspect="1"/>
          </p:cNvSpPr>
          <p:nvPr/>
        </p:nvSpPr>
        <p:spPr bwMode="auto">
          <a:xfrm>
            <a:off x="5940000" y="2373119"/>
            <a:ext cx="2520000" cy="2520000"/>
          </a:xfrm>
          <a:prstGeom prst="arc">
            <a:avLst>
              <a:gd name="adj1" fmla="val 1377032"/>
              <a:gd name="adj2" fmla="val 8445048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louk 54"/>
          <p:cNvSpPr>
            <a:spLocks noChangeAspect="1"/>
          </p:cNvSpPr>
          <p:nvPr/>
        </p:nvSpPr>
        <p:spPr bwMode="auto">
          <a:xfrm>
            <a:off x="5940000" y="2374332"/>
            <a:ext cx="2520000" cy="2520000"/>
          </a:xfrm>
          <a:prstGeom prst="arc">
            <a:avLst>
              <a:gd name="adj1" fmla="val 16200000"/>
              <a:gd name="adj2" fmla="val 1385074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blouk 55"/>
          <p:cNvSpPr>
            <a:spLocks noChangeAspect="1"/>
          </p:cNvSpPr>
          <p:nvPr/>
        </p:nvSpPr>
        <p:spPr bwMode="auto">
          <a:xfrm>
            <a:off x="5940000" y="2373119"/>
            <a:ext cx="2520000" cy="2520000"/>
          </a:xfrm>
          <a:prstGeom prst="arc">
            <a:avLst>
              <a:gd name="adj1" fmla="val 15239909"/>
              <a:gd name="adj2" fmla="val 16218442"/>
            </a:avLst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7" name="Přímá spojnice 56"/>
          <p:cNvCxnSpPr/>
          <p:nvPr/>
        </p:nvCxnSpPr>
        <p:spPr bwMode="auto">
          <a:xfrm flipV="1">
            <a:off x="7200000" y="2373119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0" y="1800000"/>
            <a:ext cx="756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pracuješ přesně, měla by ti vyjít hodnota o něco větší než tři. </a:t>
            </a:r>
            <a:endParaRPr lang="cs-CZ" b="1" dirty="0"/>
          </a:p>
        </p:txBody>
      </p:sp>
      <p:cxnSp>
        <p:nvCxnSpPr>
          <p:cNvPr id="72" name="Přímá spojnice 71"/>
          <p:cNvCxnSpPr/>
          <p:nvPr/>
        </p:nvCxnSpPr>
        <p:spPr bwMode="auto">
          <a:xfrm flipV="1">
            <a:off x="7200000" y="2373119"/>
            <a:ext cx="0" cy="252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ovéPole 72"/>
          <p:cNvSpPr txBox="1"/>
          <p:nvPr/>
        </p:nvSpPr>
        <p:spPr>
          <a:xfrm>
            <a:off x="7596336" y="21693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7487449" y="4774168"/>
            <a:ext cx="4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cs-CZ" b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endParaRPr lang="cs-CZ" b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5520940" y="3013131"/>
            <a:ext cx="4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cs-CZ" b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endParaRPr lang="cs-CZ" b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0" y="2520000"/>
            <a:ext cx="4404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Poměr délky kružnice a jejího průměru je vždy stejné </a:t>
            </a:r>
            <a:r>
              <a:rPr lang="cs-CZ" b="1" dirty="0" smtClean="0">
                <a:hlinkClick r:id="rId3"/>
              </a:rPr>
              <a:t>(iracionální) číslo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0" y="3240000"/>
            <a:ext cx="536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Toto číslo nazýváme Ludolfovo a označujeme řeckým písmenem </a:t>
            </a:r>
            <a:r>
              <a:rPr lang="cs-CZ" b="1" dirty="0" smtClean="0">
                <a:latin typeface="Symbol" pitchFamily="18" charset="2"/>
                <a:hlinkClick r:id="rId4"/>
              </a:rPr>
              <a:t>p</a:t>
            </a:r>
            <a:r>
              <a:rPr lang="cs-CZ" b="1" dirty="0" smtClean="0">
                <a:latin typeface="Symbol" pitchFamily="18" charset="2"/>
              </a:rPr>
              <a:t> </a:t>
            </a:r>
            <a:r>
              <a:rPr lang="cs-CZ" b="1" dirty="0" smtClean="0"/>
              <a:t> (čteme pí). </a:t>
            </a:r>
            <a:r>
              <a:rPr lang="cs-CZ" b="1" baseline="30000" dirty="0" smtClean="0">
                <a:hlinkClick r:id="rId5"/>
              </a:rPr>
              <a:t>(výpočet čísla </a:t>
            </a:r>
            <a:r>
              <a:rPr lang="cs-CZ" b="1" baseline="30000" dirty="0" smtClean="0">
                <a:latin typeface="Symbol" pitchFamily="18" charset="2"/>
                <a:hlinkClick r:id="rId5"/>
              </a:rPr>
              <a:t>p)</a:t>
            </a:r>
            <a:endParaRPr lang="cs-CZ" b="1" baseline="30000" dirty="0">
              <a:latin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ovéPole 78"/>
              <p:cNvSpPr txBox="1"/>
              <p:nvPr/>
            </p:nvSpPr>
            <p:spPr>
              <a:xfrm>
                <a:off x="0" y="4255599"/>
                <a:ext cx="52200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800" b="1" dirty="0" smtClean="0">
                    <a:solidFill>
                      <a:srgbClr val="FF0000"/>
                    </a:solidFill>
                    <a:latin typeface="Symbol" pitchFamily="18" charset="2"/>
                  </a:rPr>
                  <a:t>p</a:t>
                </a:r>
                <a:r>
                  <a:rPr lang="cs-CZ" sz="28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cs-CZ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cs-CZ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</m:e>
                    </m:acc>
                  </m:oMath>
                </a14:m>
                <a:r>
                  <a:rPr lang="cs-CZ" sz="2800" b="1" dirty="0" smtClean="0">
                    <a:solidFill>
                      <a:srgbClr val="FF0000"/>
                    </a:solidFill>
                  </a:rPr>
                  <a:t>3,14 </a:t>
                </a:r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55599"/>
                <a:ext cx="5220072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095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9" grpId="0"/>
      <p:bldP spid="61" grpId="0"/>
      <p:bldP spid="63" grpId="0"/>
      <p:bldP spid="64" grpId="0"/>
      <p:bldP spid="43" grpId="0" animBg="1"/>
      <p:bldP spid="12" grpId="0" animBg="1"/>
      <p:bldP spid="54" grpId="0" animBg="1"/>
      <p:bldP spid="55" grpId="0" animBg="1"/>
      <p:bldP spid="56" grpId="0" animBg="1"/>
      <p:bldP spid="71" grpId="0"/>
      <p:bldP spid="73" grpId="0"/>
      <p:bldP spid="74" grpId="0"/>
      <p:bldP spid="75" grpId="0"/>
      <p:bldP spid="77" grpId="0"/>
      <p:bldP spid="78" grpId="0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délník 50"/>
          <p:cNvSpPr/>
          <p:nvPr/>
        </p:nvSpPr>
        <p:spPr bwMode="auto">
          <a:xfrm>
            <a:off x="3240000" y="2700000"/>
            <a:ext cx="2484124" cy="914400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bdélník 4"/>
          <p:cNvSpPr/>
          <p:nvPr/>
        </p:nvSpPr>
        <p:spPr bwMode="auto">
          <a:xfrm>
            <a:off x="3240000" y="1440000"/>
            <a:ext cx="2484124" cy="914400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vál 38"/>
          <p:cNvSpPr>
            <a:spLocks noChangeAspect="1"/>
          </p:cNvSpPr>
          <p:nvPr/>
        </p:nvSpPr>
        <p:spPr bwMode="auto">
          <a:xfrm>
            <a:off x="6156000" y="2271600"/>
            <a:ext cx="2520000" cy="2520000"/>
          </a:xfrm>
          <a:prstGeom prst="ellipse">
            <a:avLst/>
          </a:prstGeom>
          <a:solidFill>
            <a:srgbClr val="65F52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7416456" y="3423481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7308456" y="3531481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ovéPole 58"/>
          <p:cNvSpPr txBox="1"/>
          <p:nvPr/>
        </p:nvSpPr>
        <p:spPr>
          <a:xfrm>
            <a:off x="6700965" y="31584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7344436" y="2956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092712" y="347531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Ovál 42"/>
          <p:cNvSpPr>
            <a:spLocks noChangeAspect="1"/>
          </p:cNvSpPr>
          <p:nvPr/>
        </p:nvSpPr>
        <p:spPr bwMode="auto">
          <a:xfrm>
            <a:off x="6156456" y="2271481"/>
            <a:ext cx="2520000" cy="25200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Přímá spojnice 9"/>
          <p:cNvCxnSpPr>
            <a:stCxn id="43" idx="2"/>
          </p:cNvCxnSpPr>
          <p:nvPr/>
        </p:nvCxnSpPr>
        <p:spPr bwMode="auto">
          <a:xfrm>
            <a:off x="6156456" y="3531481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flipV="1">
            <a:off x="7416456" y="2271481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ovéPole 72"/>
          <p:cNvSpPr txBox="1"/>
          <p:nvPr/>
        </p:nvSpPr>
        <p:spPr>
          <a:xfrm>
            <a:off x="7812792" y="206769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9" name="Přímá spojnice 28"/>
          <p:cNvCxnSpPr/>
          <p:nvPr/>
        </p:nvCxnSpPr>
        <p:spPr bwMode="auto">
          <a:xfrm>
            <a:off x="1619672" y="3312000"/>
            <a:ext cx="0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H="1">
            <a:off x="1512000" y="3419604"/>
            <a:ext cx="21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804162" y="34196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r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1555639" y="29426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192073" y="343970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S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5" name="Ovál 34"/>
          <p:cNvSpPr>
            <a:spLocks noChangeAspect="1"/>
          </p:cNvSpPr>
          <p:nvPr/>
        </p:nvSpPr>
        <p:spPr bwMode="auto">
          <a:xfrm>
            <a:off x="360000" y="2160000"/>
            <a:ext cx="2520000" cy="25200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360000" y="3420000"/>
            <a:ext cx="12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1620000" y="2159604"/>
            <a:ext cx="0" cy="25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2483920" y="21884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5976436" y="408391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mbria Math" pitchFamily="18" charset="0"/>
                <a:ea typeface="Cambria Math" pitchFamily="18" charset="0"/>
              </a:rPr>
              <a:t>k</a:t>
            </a:r>
            <a:endParaRPr lang="cs-CZ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240000" y="1620000"/>
            <a:ext cx="2484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o = </a:t>
            </a:r>
            <a:r>
              <a:rPr lang="cs-CZ" sz="2800" b="1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cs-CZ" sz="2800" b="1" dirty="0" smtClean="0">
                <a:solidFill>
                  <a:srgbClr val="FF0000"/>
                </a:solidFill>
              </a:rPr>
              <a:t> ∙ d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3240000" y="2340000"/>
            <a:ext cx="248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d = 2 ∙ r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240001" y="2880000"/>
            <a:ext cx="2484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o = 2 ∙ </a:t>
            </a:r>
            <a:r>
              <a:rPr lang="cs-CZ" sz="2800" b="1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cs-CZ" sz="2800" b="1" dirty="0" smtClean="0">
                <a:solidFill>
                  <a:srgbClr val="FF0000"/>
                </a:solidFill>
              </a:rPr>
              <a:t> ∙ r</a:t>
            </a:r>
            <a:endParaRPr lang="cs-CZ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240001" y="3672000"/>
                <a:ext cx="2484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000" b="1" dirty="0" smtClean="0">
                    <a:solidFill>
                      <a:srgbClr val="FF0000"/>
                    </a:solidFill>
                    <a:latin typeface="Symbol" pitchFamily="18" charset="2"/>
                  </a:rPr>
                  <a:t>p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</m:e>
                    </m:acc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3,14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1" y="3672000"/>
                <a:ext cx="2484124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576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240000" y="4140000"/>
                <a:ext cx="24841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000" b="1" dirty="0" smtClean="0">
                    <a:solidFill>
                      <a:srgbClr val="FF0000"/>
                    </a:solidFill>
                  </a:rPr>
                  <a:t>o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</m:e>
                    </m:acc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3,14 ∙ d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140000"/>
                <a:ext cx="248412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3240001" y="4608000"/>
                <a:ext cx="2484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000" b="1" dirty="0" smtClean="0">
                    <a:solidFill>
                      <a:srgbClr val="FF0000"/>
                    </a:solidFill>
                  </a:rPr>
                  <a:t>o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</m:e>
                    </m:acc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2 ∙ 3,14 ∙ r 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1" y="4608000"/>
                <a:ext cx="2484124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21188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" grpId="0" animBg="1"/>
      <p:bldP spid="39" grpId="0" animBg="1"/>
      <p:bldP spid="59" grpId="0"/>
      <p:bldP spid="61" grpId="0"/>
      <p:bldP spid="64" grpId="0"/>
      <p:bldP spid="43" grpId="0" animBg="1"/>
      <p:bldP spid="73" grpId="0"/>
      <p:bldP spid="31" grpId="0"/>
      <p:bldP spid="33" grpId="0"/>
      <p:bldP spid="34" grpId="0"/>
      <p:bldP spid="35" grpId="0" animBg="1"/>
      <p:bldP spid="38" grpId="0"/>
      <p:bldP spid="42" grpId="0"/>
      <p:bldP spid="4" grpId="0"/>
      <p:bldP spid="44" grpId="0"/>
      <p:bldP spid="45" grpId="0"/>
      <p:bldP spid="47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3779912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1. Vypočtěte délku kružnice, která má průměr 3,5 cm.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3,5 cm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… cm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3"/>
          <p:cNvSpPr txBox="1">
            <a:spLocks/>
          </p:cNvSpPr>
          <p:nvPr/>
        </p:nvSpPr>
        <p:spPr>
          <a:xfrm>
            <a:off x="0" y="313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d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>
          <a:xfrm>
            <a:off x="0" y="349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3,14 ∙ 3,5</a:t>
            </a:r>
          </a:p>
        </p:txBody>
      </p:sp>
      <p:sp>
        <p:nvSpPr>
          <p:cNvPr id="12" name="Rectangle 3"/>
          <p:cNvSpPr txBox="1">
            <a:spLocks/>
          </p:cNvSpPr>
          <p:nvPr/>
        </p:nvSpPr>
        <p:spPr>
          <a:xfrm>
            <a:off x="0" y="385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10,99</a:t>
            </a: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0" y="4212000"/>
            <a:ext cx="16916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3"/>
          <p:cNvSpPr txBox="1">
            <a:spLocks/>
          </p:cNvSpPr>
          <p:nvPr/>
        </p:nvSpPr>
        <p:spPr>
          <a:xfrm>
            <a:off x="0" y="432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11 cm</a:t>
            </a: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0" y="4716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0" y="468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3"/>
          <p:cNvSpPr txBox="1">
            <a:spLocks/>
          </p:cNvSpPr>
          <p:nvPr/>
        </p:nvSpPr>
        <p:spPr>
          <a:xfrm>
            <a:off x="5040560" y="1620000"/>
            <a:ext cx="3779912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2. Vypočtěte obvod kruhu, který má poloměr 0,65 m.</a:t>
            </a:r>
          </a:p>
        </p:txBody>
      </p:sp>
      <p:sp>
        <p:nvSpPr>
          <p:cNvPr id="18" name="Rectangle 3"/>
          <p:cNvSpPr txBox="1">
            <a:spLocks/>
          </p:cNvSpPr>
          <p:nvPr/>
        </p:nvSpPr>
        <p:spPr>
          <a:xfrm>
            <a:off x="504056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0,65 m</a:t>
            </a:r>
          </a:p>
        </p:txBody>
      </p:sp>
      <p:sp>
        <p:nvSpPr>
          <p:cNvPr id="19" name="Rectangle 3"/>
          <p:cNvSpPr txBox="1">
            <a:spLocks/>
          </p:cNvSpPr>
          <p:nvPr/>
        </p:nvSpPr>
        <p:spPr>
          <a:xfrm>
            <a:off x="504056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… m</a:t>
            </a:r>
          </a:p>
        </p:txBody>
      </p:sp>
      <p:cxnSp>
        <p:nvCxnSpPr>
          <p:cNvPr id="20" name="Přímá spojnice 19"/>
          <p:cNvCxnSpPr/>
          <p:nvPr/>
        </p:nvCxnSpPr>
        <p:spPr bwMode="auto">
          <a:xfrm>
            <a:off x="504056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3"/>
          <p:cNvSpPr txBox="1">
            <a:spLocks/>
          </p:cNvSpPr>
          <p:nvPr/>
        </p:nvSpPr>
        <p:spPr>
          <a:xfrm>
            <a:off x="5040560" y="313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2 ∙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</a:p>
        </p:txBody>
      </p:sp>
      <p:sp>
        <p:nvSpPr>
          <p:cNvPr id="22" name="Rectangle 3"/>
          <p:cNvSpPr txBox="1">
            <a:spLocks/>
          </p:cNvSpPr>
          <p:nvPr/>
        </p:nvSpPr>
        <p:spPr>
          <a:xfrm>
            <a:off x="5040560" y="3492000"/>
            <a:ext cx="262778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2 ∙ 3,14 ∙ 0,65</a:t>
            </a:r>
          </a:p>
        </p:txBody>
      </p:sp>
      <p:sp>
        <p:nvSpPr>
          <p:cNvPr id="23" name="Rectangle 3"/>
          <p:cNvSpPr txBox="1">
            <a:spLocks/>
          </p:cNvSpPr>
          <p:nvPr/>
        </p:nvSpPr>
        <p:spPr>
          <a:xfrm>
            <a:off x="5040560" y="385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4,082</a:t>
            </a:r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5040560" y="4212000"/>
            <a:ext cx="21237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3"/>
          <p:cNvSpPr txBox="1">
            <a:spLocks/>
          </p:cNvSpPr>
          <p:nvPr/>
        </p:nvSpPr>
        <p:spPr>
          <a:xfrm>
            <a:off x="5040560" y="432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4,08 m</a:t>
            </a: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5040560" y="4716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5040560" y="468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203556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7" grpId="0"/>
      <p:bldP spid="10" grpId="0"/>
      <p:bldP spid="11" grpId="0"/>
      <p:bldP spid="12" grpId="0"/>
      <p:bldP spid="14" grpId="0"/>
      <p:bldP spid="17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9144000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3. Je dán čtverec ABCD s délkou strany 20 cm. Vypočtěte délky kružnic tomuto čtverci vepsané a opsané.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a = 20 cm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464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>
            <a:off x="1800000" y="4896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1800000" y="48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6885216" y="4518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8676000" y="2728096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885216" y="2736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vál 28"/>
          <p:cNvSpPr>
            <a:spLocks noChangeAspect="1"/>
          </p:cNvSpPr>
          <p:nvPr/>
        </p:nvSpPr>
        <p:spPr bwMode="auto">
          <a:xfrm>
            <a:off x="6516216" y="2359096"/>
            <a:ext cx="2520000" cy="252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Přímá spojnice 31"/>
          <p:cNvCxnSpPr/>
          <p:nvPr/>
        </p:nvCxnSpPr>
        <p:spPr bwMode="auto">
          <a:xfrm flipV="1">
            <a:off x="6885216" y="2736000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ál 32"/>
          <p:cNvSpPr>
            <a:spLocks noChangeAspect="1"/>
          </p:cNvSpPr>
          <p:nvPr/>
        </p:nvSpPr>
        <p:spPr bwMode="auto">
          <a:xfrm>
            <a:off x="6886872" y="2736000"/>
            <a:ext cx="1782000" cy="1782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>
            <a:stCxn id="29" idx="3"/>
            <a:endCxn id="29" idx="7"/>
          </p:cNvCxnSpPr>
          <p:nvPr/>
        </p:nvCxnSpPr>
        <p:spPr bwMode="auto">
          <a:xfrm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>
            <a:stCxn id="29" idx="5"/>
            <a:endCxn id="29" idx="1"/>
          </p:cNvCxnSpPr>
          <p:nvPr/>
        </p:nvCxnSpPr>
        <p:spPr bwMode="auto">
          <a:xfrm flipH="1"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662328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55693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8604448" y="24904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623289" y="24438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6876000" y="3628800"/>
            <a:ext cx="8834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7101684" y="32825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124891" y="37238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cxnSp>
        <p:nvCxnSpPr>
          <p:cNvPr id="48" name="Přímá spojnice 47"/>
          <p:cNvCxnSpPr/>
          <p:nvPr/>
        </p:nvCxnSpPr>
        <p:spPr bwMode="auto">
          <a:xfrm flipH="1" flipV="1">
            <a:off x="7777872" y="3627000"/>
            <a:ext cx="889299" cy="891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8622564" y="32463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1</a:t>
            </a:r>
            <a:endParaRPr lang="cs-CZ" b="1" baseline="-25000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8124891" y="20843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  <a:r>
              <a:rPr lang="cs-CZ" b="1" baseline="-25000" dirty="0" smtClean="0"/>
              <a:t>2</a:t>
            </a:r>
            <a:endParaRPr lang="cs-CZ" b="1" baseline="-25000" dirty="0"/>
          </a:p>
        </p:txBody>
      </p:sp>
      <p:sp>
        <p:nvSpPr>
          <p:cNvPr id="54" name="Rectangle 3"/>
          <p:cNvSpPr txBox="1">
            <a:spLocks/>
          </p:cNvSpPr>
          <p:nvPr/>
        </p:nvSpPr>
        <p:spPr>
          <a:xfrm>
            <a:off x="0" y="277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5" name="Rectangle 3"/>
          <p:cNvSpPr txBox="1">
            <a:spLocks/>
          </p:cNvSpPr>
          <p:nvPr/>
        </p:nvSpPr>
        <p:spPr>
          <a:xfrm>
            <a:off x="0" y="3204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6" name="Rectangle 3"/>
          <p:cNvSpPr txBox="1">
            <a:spLocks/>
          </p:cNvSpPr>
          <p:nvPr/>
        </p:nvSpPr>
        <p:spPr>
          <a:xfrm>
            <a:off x="0" y="363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7" name="Rectangle 3"/>
          <p:cNvSpPr txBox="1">
            <a:spLocks/>
          </p:cNvSpPr>
          <p:nvPr/>
        </p:nvSpPr>
        <p:spPr>
          <a:xfrm>
            <a:off x="0" y="4068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cm</a:t>
            </a:r>
          </a:p>
        </p:txBody>
      </p:sp>
      <p:sp>
        <p:nvSpPr>
          <p:cNvPr id="58" name="Rectangle 3"/>
          <p:cNvSpPr txBox="1">
            <a:spLocks/>
          </p:cNvSpPr>
          <p:nvPr/>
        </p:nvSpPr>
        <p:spPr>
          <a:xfrm>
            <a:off x="180000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a : 2</a:t>
            </a:r>
          </a:p>
        </p:txBody>
      </p:sp>
      <p:sp>
        <p:nvSpPr>
          <p:cNvPr id="60" name="Rectangle 3"/>
          <p:cNvSpPr txBox="1">
            <a:spLocks/>
          </p:cNvSpPr>
          <p:nvPr/>
        </p:nvSpPr>
        <p:spPr>
          <a:xfrm>
            <a:off x="1800000" y="2628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20 : 2</a:t>
            </a:r>
          </a:p>
        </p:txBody>
      </p:sp>
      <p:sp>
        <p:nvSpPr>
          <p:cNvPr id="61" name="Rectangle 3"/>
          <p:cNvSpPr txBox="1">
            <a:spLocks/>
          </p:cNvSpPr>
          <p:nvPr/>
        </p:nvSpPr>
        <p:spPr>
          <a:xfrm>
            <a:off x="1800000" y="291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10</a:t>
            </a:r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800000" y="3276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3"/>
          <p:cNvSpPr txBox="1">
            <a:spLocks/>
          </p:cNvSpPr>
          <p:nvPr/>
        </p:nvSpPr>
        <p:spPr>
          <a:xfrm>
            <a:off x="1800000" y="3204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10 cm</a:t>
            </a:r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1800000" y="3564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3"/>
          <p:cNvSpPr txBox="1">
            <a:spLocks/>
          </p:cNvSpPr>
          <p:nvPr/>
        </p:nvSpPr>
        <p:spPr>
          <a:xfrm>
            <a:off x="1800000" y="36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 ∙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68" name="Rectangle 3"/>
          <p:cNvSpPr txBox="1">
            <a:spLocks/>
          </p:cNvSpPr>
          <p:nvPr/>
        </p:nvSpPr>
        <p:spPr>
          <a:xfrm>
            <a:off x="1800000" y="3888000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 ∙ 3,14 ∙ 10</a:t>
            </a:r>
            <a:endParaRPr lang="cs-CZ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3"/>
          <p:cNvSpPr txBox="1">
            <a:spLocks/>
          </p:cNvSpPr>
          <p:nvPr/>
        </p:nvSpPr>
        <p:spPr>
          <a:xfrm>
            <a:off x="1800000" y="4176000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62,8</a:t>
            </a:r>
            <a:endParaRPr lang="cs-CZ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Přímá spojnice 69"/>
          <p:cNvCxnSpPr/>
          <p:nvPr/>
        </p:nvCxnSpPr>
        <p:spPr bwMode="auto">
          <a:xfrm>
            <a:off x="1800000" y="4536000"/>
            <a:ext cx="1979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3"/>
          <p:cNvSpPr txBox="1">
            <a:spLocks/>
          </p:cNvSpPr>
          <p:nvPr/>
        </p:nvSpPr>
        <p:spPr>
          <a:xfrm>
            <a:off x="1800000" y="4500000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62,8 cm</a:t>
            </a:r>
            <a:endParaRPr lang="cs-CZ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" name="Přímá spojnice 71"/>
          <p:cNvCxnSpPr/>
          <p:nvPr/>
        </p:nvCxnSpPr>
        <p:spPr bwMode="auto">
          <a:xfrm>
            <a:off x="3824696" y="4911726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824696" y="4875726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3"/>
              <p:cNvSpPr txBox="1">
                <a:spLocks/>
              </p:cNvSpPr>
              <p:nvPr/>
            </p:nvSpPr>
            <p:spPr>
              <a:xfrm>
                <a:off x="3824696" y="2211710"/>
                <a:ext cx="2259472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cs-CZ" sz="2000" b="1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2000" b="1" i="1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p>
                          <m:sSupPr>
                            <m:ctrlPr>
                              <a:rPr lang="cs-CZ" sz="2000" b="1" i="1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>
                                <a:latin typeface="Cambria Math"/>
                                <a:cs typeface="Arial" pitchFamily="34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cs-CZ" sz="2000" b="1" i="1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 :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696" y="2211710"/>
                <a:ext cx="2259472" cy="447694"/>
              </a:xfrm>
              <a:prstGeom prst="rect">
                <a:avLst/>
              </a:prstGeom>
              <a:blipFill rotWithShape="1">
                <a:blip r:embed="rId3"/>
                <a:stretch>
                  <a:fillRect l="-2695" b="-315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 txBox="1">
                <a:spLocks/>
              </p:cNvSpPr>
              <p:nvPr/>
            </p:nvSpPr>
            <p:spPr>
              <a:xfrm>
                <a:off x="3823200" y="2556000"/>
                <a:ext cx="2798593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cs-CZ" sz="2000" b="1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𝟐𝟎</m:t>
                            </m:r>
                          </m:e>
                          <m:sup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2000" b="1" i="1" smtClean="0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p>
                          <m:sSupPr>
                            <m:ctrlP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𝟐𝟎</m:t>
                            </m:r>
                          </m:e>
                          <m:sup>
                            <m:r>
                              <a:rPr lang="cs-CZ" sz="20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: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200" y="2556000"/>
                <a:ext cx="2798593" cy="447694"/>
              </a:xfrm>
              <a:prstGeom prst="rect">
                <a:avLst/>
              </a:prstGeom>
              <a:blipFill rotWithShape="1">
                <a:blip r:embed="rId4"/>
                <a:stretch>
                  <a:fillRect l="-2179" b="-297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ectangle 3"/>
          <p:cNvSpPr txBox="1">
            <a:spLocks/>
          </p:cNvSpPr>
          <p:nvPr/>
        </p:nvSpPr>
        <p:spPr>
          <a:xfrm>
            <a:off x="3824696" y="2931726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14,14</a:t>
            </a:r>
          </a:p>
        </p:txBody>
      </p:sp>
      <p:cxnSp>
        <p:nvCxnSpPr>
          <p:cNvPr id="77" name="Přímá spojnice 76"/>
          <p:cNvCxnSpPr/>
          <p:nvPr/>
        </p:nvCxnSpPr>
        <p:spPr bwMode="auto">
          <a:xfrm>
            <a:off x="3824696" y="3291726"/>
            <a:ext cx="22594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3"/>
          <p:cNvSpPr txBox="1">
            <a:spLocks/>
          </p:cNvSpPr>
          <p:nvPr/>
        </p:nvSpPr>
        <p:spPr>
          <a:xfrm>
            <a:off x="3824696" y="3219726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14,14 cm</a:t>
            </a:r>
          </a:p>
        </p:txBody>
      </p:sp>
      <p:cxnSp>
        <p:nvCxnSpPr>
          <p:cNvPr id="79" name="Přímá spojnice 78"/>
          <p:cNvCxnSpPr/>
          <p:nvPr/>
        </p:nvCxnSpPr>
        <p:spPr bwMode="auto">
          <a:xfrm>
            <a:off x="3824696" y="3579726"/>
            <a:ext cx="16916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ectangle 3"/>
          <p:cNvSpPr txBox="1">
            <a:spLocks/>
          </p:cNvSpPr>
          <p:nvPr/>
        </p:nvSpPr>
        <p:spPr>
          <a:xfrm>
            <a:off x="3824696" y="3615726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 ∙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81" name="Rectangle 3"/>
          <p:cNvSpPr txBox="1">
            <a:spLocks/>
          </p:cNvSpPr>
          <p:nvPr/>
        </p:nvSpPr>
        <p:spPr>
          <a:xfrm>
            <a:off x="3824696" y="3903726"/>
            <a:ext cx="254750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 ∙ 3,14 ∙ 14,14</a:t>
            </a:r>
            <a:endParaRPr lang="cs-CZ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3"/>
          <p:cNvSpPr txBox="1">
            <a:spLocks/>
          </p:cNvSpPr>
          <p:nvPr/>
        </p:nvSpPr>
        <p:spPr>
          <a:xfrm>
            <a:off x="3824696" y="4191726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= 88,7992</a:t>
            </a:r>
            <a:endParaRPr lang="cs-CZ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Přímá spojnice 82"/>
          <p:cNvCxnSpPr/>
          <p:nvPr/>
        </p:nvCxnSpPr>
        <p:spPr bwMode="auto">
          <a:xfrm>
            <a:off x="3824696" y="4551726"/>
            <a:ext cx="2331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Rectangle 3"/>
          <p:cNvSpPr txBox="1">
            <a:spLocks/>
          </p:cNvSpPr>
          <p:nvPr/>
        </p:nvSpPr>
        <p:spPr>
          <a:xfrm>
            <a:off x="3824696" y="4515726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cs-CZ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= 88,8 cm</a:t>
            </a:r>
            <a:endParaRPr lang="cs-CZ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3605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29" grpId="0" animBg="1"/>
      <p:bldP spid="33" grpId="0" animBg="1"/>
      <p:bldP spid="39" grpId="0"/>
      <p:bldP spid="41" grpId="0"/>
      <p:bldP spid="42" grpId="0"/>
      <p:bldP spid="43" grpId="0"/>
      <p:bldP spid="46" grpId="0"/>
      <p:bldP spid="47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0" grpId="0"/>
      <p:bldP spid="61" grpId="0"/>
      <p:bldP spid="63" grpId="0"/>
      <p:bldP spid="67" grpId="0"/>
      <p:bldP spid="68" grpId="0"/>
      <p:bldP spid="69" grpId="0"/>
      <p:bldP spid="71" grpId="0"/>
      <p:bldP spid="74" grpId="0"/>
      <p:bldP spid="75" grpId="0"/>
      <p:bldP spid="76" grpId="0"/>
      <p:bldP spid="78" grpId="0"/>
      <p:bldP spid="80" grpId="0"/>
      <p:bldP spid="81" grpId="0"/>
      <p:bldP spid="82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3923928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4. Vypočtěte poloměr kružnice, která má délku 15 dm.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15 dm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… dm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3"/>
          <p:cNvSpPr txBox="1">
            <a:spLocks/>
          </p:cNvSpPr>
          <p:nvPr/>
        </p:nvSpPr>
        <p:spPr>
          <a:xfrm>
            <a:off x="360000" y="306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2 ∙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r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>
          <a:xfrm>
            <a:off x="252000" y="342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15 = 2 ∙ 3,14 ∙ r</a:t>
            </a:r>
          </a:p>
        </p:txBody>
      </p:sp>
      <p:sp>
        <p:nvSpPr>
          <p:cNvPr id="12" name="Rectangle 3"/>
          <p:cNvSpPr txBox="1">
            <a:spLocks/>
          </p:cNvSpPr>
          <p:nvPr/>
        </p:nvSpPr>
        <p:spPr>
          <a:xfrm>
            <a:off x="396000" y="3780000"/>
            <a:ext cx="2519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15 : (2 ∙ 3,14)</a:t>
            </a:r>
          </a:p>
        </p:txBody>
      </p:sp>
      <p:cxnSp>
        <p:nvCxnSpPr>
          <p:cNvPr id="13" name="Přímá spojnice 12"/>
          <p:cNvCxnSpPr/>
          <p:nvPr/>
        </p:nvCxnSpPr>
        <p:spPr bwMode="auto">
          <a:xfrm>
            <a:off x="360000" y="4536336"/>
            <a:ext cx="21597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3"/>
          <p:cNvSpPr txBox="1">
            <a:spLocks/>
          </p:cNvSpPr>
          <p:nvPr/>
        </p:nvSpPr>
        <p:spPr>
          <a:xfrm>
            <a:off x="360000" y="453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2,4 dm</a:t>
            </a: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360000" y="4968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>
            <a:off x="360000" y="493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3"/>
          <p:cNvSpPr txBox="1">
            <a:spLocks/>
          </p:cNvSpPr>
          <p:nvPr/>
        </p:nvSpPr>
        <p:spPr>
          <a:xfrm>
            <a:off x="5040560" y="1620000"/>
            <a:ext cx="3779912" cy="6637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smtClean="0">
                <a:latin typeface="Arial" pitchFamily="34" charset="0"/>
                <a:cs typeface="Arial" pitchFamily="34" charset="0"/>
              </a:rPr>
              <a:t>5.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Vypočtěte průměr kruhu, který má obvod 0,5 km.</a:t>
            </a:r>
          </a:p>
        </p:txBody>
      </p:sp>
      <p:sp>
        <p:nvSpPr>
          <p:cNvPr id="18" name="Rectangle 3"/>
          <p:cNvSpPr txBox="1">
            <a:spLocks/>
          </p:cNvSpPr>
          <p:nvPr/>
        </p:nvSpPr>
        <p:spPr>
          <a:xfrm>
            <a:off x="504056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0,5 km</a:t>
            </a:r>
          </a:p>
        </p:txBody>
      </p:sp>
      <p:sp>
        <p:nvSpPr>
          <p:cNvPr id="19" name="Rectangle 3"/>
          <p:cNvSpPr txBox="1">
            <a:spLocks/>
          </p:cNvSpPr>
          <p:nvPr/>
        </p:nvSpPr>
        <p:spPr>
          <a:xfrm>
            <a:off x="5040560" y="270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… km</a:t>
            </a:r>
          </a:p>
        </p:txBody>
      </p:sp>
      <p:cxnSp>
        <p:nvCxnSpPr>
          <p:cNvPr id="20" name="Přímá spojnice 19"/>
          <p:cNvCxnSpPr/>
          <p:nvPr/>
        </p:nvCxnSpPr>
        <p:spPr bwMode="auto">
          <a:xfrm>
            <a:off x="5040560" y="3060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3"/>
          <p:cNvSpPr txBox="1">
            <a:spLocks/>
          </p:cNvSpPr>
          <p:nvPr/>
        </p:nvSpPr>
        <p:spPr>
          <a:xfrm>
            <a:off x="5040560" y="306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</a:t>
            </a:r>
            <a:r>
              <a:rPr lang="cs-CZ" sz="2000" b="1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∙ d</a:t>
            </a:r>
          </a:p>
        </p:txBody>
      </p:sp>
      <p:sp>
        <p:nvSpPr>
          <p:cNvPr id="22" name="Rectangle 3"/>
          <p:cNvSpPr txBox="1">
            <a:spLocks/>
          </p:cNvSpPr>
          <p:nvPr/>
        </p:nvSpPr>
        <p:spPr>
          <a:xfrm>
            <a:off x="5040560" y="3420000"/>
            <a:ext cx="262778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0,5 = 3,14 ∙ d</a:t>
            </a:r>
          </a:p>
        </p:txBody>
      </p:sp>
      <p:sp>
        <p:nvSpPr>
          <p:cNvPr id="23" name="Rectangle 3"/>
          <p:cNvSpPr txBox="1">
            <a:spLocks/>
          </p:cNvSpPr>
          <p:nvPr/>
        </p:nvSpPr>
        <p:spPr>
          <a:xfrm>
            <a:off x="5040560" y="3780000"/>
            <a:ext cx="2123168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0,5 : 3,14</a:t>
            </a:r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5040000" y="4536000"/>
            <a:ext cx="21237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3"/>
          <p:cNvSpPr txBox="1">
            <a:spLocks/>
          </p:cNvSpPr>
          <p:nvPr/>
        </p:nvSpPr>
        <p:spPr>
          <a:xfrm>
            <a:off x="5040560" y="453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0,16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km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5040000" y="493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5040560" y="4968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3"/>
          <p:cNvSpPr txBox="1">
            <a:spLocks/>
          </p:cNvSpPr>
          <p:nvPr/>
        </p:nvSpPr>
        <p:spPr>
          <a:xfrm>
            <a:off x="396000" y="4140000"/>
            <a:ext cx="2519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2,4</a:t>
            </a:r>
          </a:p>
        </p:txBody>
      </p:sp>
      <p:sp>
        <p:nvSpPr>
          <p:cNvPr id="29" name="Obdélník 28"/>
          <p:cNvSpPr/>
          <p:nvPr/>
        </p:nvSpPr>
        <p:spPr bwMode="auto">
          <a:xfrm>
            <a:off x="2522921" y="2283718"/>
            <a:ext cx="2484124" cy="914400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522921" y="2283718"/>
                <a:ext cx="2484124" cy="833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921" y="2283718"/>
                <a:ext cx="2484124" cy="8335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bdélník 30"/>
          <p:cNvSpPr/>
          <p:nvPr/>
        </p:nvSpPr>
        <p:spPr bwMode="auto">
          <a:xfrm>
            <a:off x="2483920" y="3385294"/>
            <a:ext cx="2484124" cy="914400"/>
          </a:xfrm>
          <a:prstGeom prst="rect">
            <a:avLst/>
          </a:prstGeom>
          <a:solidFill>
            <a:srgbClr val="FCFF8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2483920" y="3435846"/>
                <a:ext cx="2484124" cy="836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𝒅</m:t>
                      </m:r>
                      <m:r>
                        <a:rPr lang="cs-CZ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𝒐</m:t>
                          </m:r>
                        </m:num>
                        <m:den>
                          <m:r>
                            <a:rPr lang="cs-CZ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920" y="3435846"/>
                <a:ext cx="2484124" cy="8363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"/>
          <p:cNvSpPr txBox="1">
            <a:spLocks/>
          </p:cNvSpPr>
          <p:nvPr/>
        </p:nvSpPr>
        <p:spPr>
          <a:xfrm>
            <a:off x="5057224" y="41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d = 0,159</a:t>
            </a:r>
          </a:p>
        </p:txBody>
      </p:sp>
    </p:spTree>
    <p:extLst>
      <p:ext uri="{BB962C8B-B14F-4D97-AF65-F5344CB8AC3E}">
        <p14:creationId xmlns:p14="http://schemas.microsoft.com/office/powerpoint/2010/main" val="40183255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7" grpId="0"/>
      <p:bldP spid="10" grpId="0"/>
      <p:bldP spid="11" grpId="0"/>
      <p:bldP spid="12" grpId="0"/>
      <p:bldP spid="14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8" grpId="0"/>
      <p:bldP spid="29" grpId="0" animBg="1"/>
      <p:bldP spid="30" grpId="0"/>
      <p:bldP spid="31" grpId="0" animBg="1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9144000" cy="46434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Vypočtěte obsah čtverce ABCD, jemuž je vepsána kružnice o délce 7 metrů.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0" y="2340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o = 7 m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0" y="403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6885216" y="4518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8676000" y="2728096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885216" y="2736000"/>
            <a:ext cx="178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6885216" y="2736000"/>
            <a:ext cx="0" cy="178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ál 32"/>
          <p:cNvSpPr>
            <a:spLocks noChangeAspect="1"/>
          </p:cNvSpPr>
          <p:nvPr/>
        </p:nvSpPr>
        <p:spPr bwMode="auto">
          <a:xfrm>
            <a:off x="6886872" y="2736000"/>
            <a:ext cx="1782000" cy="1782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Přímá spojnice 33"/>
          <p:cNvCxnSpPr/>
          <p:nvPr/>
        </p:nvCxnSpPr>
        <p:spPr bwMode="auto">
          <a:xfrm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 flipV="1">
            <a:off x="6885261" y="2728141"/>
            <a:ext cx="1781910" cy="17819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662328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8556939" y="44815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8604448" y="24904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623289" y="24438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</a:t>
            </a:r>
            <a:endParaRPr lang="cs-CZ" b="1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6876000" y="3628800"/>
            <a:ext cx="8834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7101684" y="32825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</a:t>
            </a:r>
            <a:endParaRPr lang="cs-CZ" b="1" baseline="-25000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8622564" y="324630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</a:t>
            </a:r>
          </a:p>
        </p:txBody>
      </p:sp>
      <p:sp>
        <p:nvSpPr>
          <p:cNvPr id="54" name="Rectangle 3"/>
          <p:cNvSpPr txBox="1">
            <a:spLocks/>
          </p:cNvSpPr>
          <p:nvPr/>
        </p:nvSpPr>
        <p:spPr>
          <a:xfrm>
            <a:off x="0" y="2772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r = … m</a:t>
            </a:r>
          </a:p>
        </p:txBody>
      </p:sp>
      <p:sp>
        <p:nvSpPr>
          <p:cNvPr id="55" name="Rectangle 3"/>
          <p:cNvSpPr txBox="1">
            <a:spLocks/>
          </p:cNvSpPr>
          <p:nvPr/>
        </p:nvSpPr>
        <p:spPr>
          <a:xfrm>
            <a:off x="0" y="3204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… m</a:t>
            </a:r>
          </a:p>
        </p:txBody>
      </p:sp>
      <p:sp>
        <p:nvSpPr>
          <p:cNvPr id="56" name="Rectangle 3"/>
          <p:cNvSpPr txBox="1">
            <a:spLocks/>
          </p:cNvSpPr>
          <p:nvPr/>
        </p:nvSpPr>
        <p:spPr>
          <a:xfrm>
            <a:off x="0" y="3636000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S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cs-CZ" sz="2000" b="1" smtClean="0">
                <a:latin typeface="Arial" pitchFamily="34" charset="0"/>
                <a:cs typeface="Arial" pitchFamily="34" charset="0"/>
              </a:rPr>
              <a:t>… m</a:t>
            </a:r>
            <a:r>
              <a:rPr lang="cs-CZ" sz="2000" b="1" baseline="3000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baseline="30000" dirty="0" smtClean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3"/>
              <p:cNvSpPr txBox="1">
                <a:spLocks/>
              </p:cNvSpPr>
              <p:nvPr/>
            </p:nvSpPr>
            <p:spPr>
              <a:xfrm>
                <a:off x="1800000" y="1980000"/>
                <a:ext cx="1691680" cy="60742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𝐨</m:t>
                          </m:r>
                        </m:num>
                        <m:den>
                          <m:r>
                            <a:rPr lang="cs-CZ" sz="2000" b="1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𝛑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1980000"/>
                <a:ext cx="1691680" cy="6074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3"/>
              <p:cNvSpPr txBox="1">
                <a:spLocks/>
              </p:cNvSpPr>
              <p:nvPr/>
            </p:nvSpPr>
            <p:spPr>
              <a:xfrm>
                <a:off x="1800000" y="2700000"/>
                <a:ext cx="1691680" cy="75142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000" b="1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cs-CZ" sz="2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2700000"/>
                <a:ext cx="1691680" cy="7514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3"/>
              <p:cNvSpPr txBox="1">
                <a:spLocks/>
              </p:cNvSpPr>
              <p:nvPr/>
            </p:nvSpPr>
            <p:spPr>
              <a:xfrm>
                <a:off x="1800000" y="3420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0" smtClean="0">
                          <a:latin typeface="Cambria Math"/>
                        </a:rPr>
                        <m:t>𝐫</m:t>
                      </m:r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r>
                        <a:rPr lang="cs-CZ" sz="2000" b="1" i="0" smtClean="0">
                          <a:latin typeface="Cambria Math"/>
                        </a:rPr>
                        <m:t>𝟏</m:t>
                      </m:r>
                      <m:r>
                        <a:rPr lang="cs-CZ" sz="2000" b="1" i="0" smtClean="0">
                          <a:latin typeface="Cambria Math"/>
                        </a:rPr>
                        <m:t>,</m:t>
                      </m:r>
                      <m:r>
                        <a:rPr lang="cs-CZ" sz="2000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420000"/>
                <a:ext cx="1691680" cy="4476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Přímá spojnice 61"/>
          <p:cNvCxnSpPr/>
          <p:nvPr/>
        </p:nvCxnSpPr>
        <p:spPr bwMode="auto">
          <a:xfrm>
            <a:off x="1800000" y="385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3"/>
              <p:cNvSpPr txBox="1">
                <a:spLocks/>
              </p:cNvSpPr>
              <p:nvPr/>
            </p:nvSpPr>
            <p:spPr>
              <a:xfrm>
                <a:off x="1800000" y="3852000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14:m>
                  <m:oMath xmlns:m="http://schemas.openxmlformats.org/officeDocument/2006/math">
                    <m:r>
                      <a:rPr lang="cs-CZ" sz="2000" b="1" i="0">
                        <a:latin typeface="Cambria Math"/>
                      </a:rPr>
                      <m:t>𝐫</m:t>
                    </m:r>
                    <m:r>
                      <a:rPr lang="cs-CZ" sz="2000" b="1" i="0">
                        <a:latin typeface="Cambria Math"/>
                      </a:rPr>
                      <m:t>=</m:t>
                    </m:r>
                    <m:r>
                      <a:rPr lang="cs-CZ" sz="2000" b="1" i="0">
                        <a:latin typeface="Cambria Math"/>
                      </a:rPr>
                      <m:t>𝟏</m:t>
                    </m:r>
                    <m:r>
                      <a:rPr lang="cs-CZ" sz="2000" b="1" i="0">
                        <a:latin typeface="Cambria Math"/>
                      </a:rPr>
                      <m:t>,</m:t>
                    </m:r>
                    <m:r>
                      <a:rPr lang="cs-CZ" sz="2000" b="1" i="0">
                        <a:latin typeface="Cambria Math"/>
                      </a:rPr>
                      <m:t>𝟏</m:t>
                    </m:r>
                  </m:oMath>
                </a14:m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m</a:t>
                </a:r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852000"/>
                <a:ext cx="1691680" cy="447694"/>
              </a:xfrm>
              <a:prstGeom prst="rect">
                <a:avLst/>
              </a:prstGeom>
              <a:blipFill rotWithShape="1">
                <a:blip r:embed="rId6"/>
                <a:stretch>
                  <a:fillRect t="-5479" b="-15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Přímá spojnice 65"/>
          <p:cNvCxnSpPr/>
          <p:nvPr/>
        </p:nvCxnSpPr>
        <p:spPr bwMode="auto">
          <a:xfrm>
            <a:off x="1800000" y="4212000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824696" y="4911726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824696" y="4875726"/>
            <a:ext cx="15476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3"/>
              <p:cNvSpPr txBox="1">
                <a:spLocks/>
              </p:cNvSpPr>
              <p:nvPr/>
            </p:nvSpPr>
            <p:spPr>
              <a:xfrm>
                <a:off x="3824696" y="2211710"/>
                <a:ext cx="2259472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𝐫</m:t>
                    </m:r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696" y="2211710"/>
                <a:ext cx="2259472" cy="447694"/>
              </a:xfrm>
              <a:prstGeom prst="rect">
                <a:avLst/>
              </a:prstGeom>
              <a:blipFill rotWithShape="1">
                <a:blip r:embed="rId7"/>
                <a:stretch>
                  <a:fillRect l="-2695" t="-5479" b="-15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3"/>
              <p:cNvSpPr txBox="1">
                <a:spLocks/>
              </p:cNvSpPr>
              <p:nvPr/>
            </p:nvSpPr>
            <p:spPr>
              <a:xfrm>
                <a:off x="3823200" y="2556000"/>
                <a:ext cx="2798593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𝟏</m:t>
                    </m:r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,</m:t>
                    </m:r>
                    <m:r>
                      <a:rPr lang="cs-CZ" sz="2000" b="1" i="0" smtClean="0">
                        <a:latin typeface="Cambria Math"/>
                        <a:cs typeface="Arial" pitchFamily="34" charset="0"/>
                      </a:rPr>
                      <m:t>𝟏</m:t>
                    </m:r>
                    <m:r>
                      <a:rPr lang="cs-CZ" sz="2000" b="1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cs-CZ" sz="2000" b="1" i="1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200" y="2556000"/>
                <a:ext cx="2798593" cy="447694"/>
              </a:xfrm>
              <a:prstGeom prst="rect">
                <a:avLst/>
              </a:prstGeom>
              <a:blipFill rotWithShape="1">
                <a:blip r:embed="rId8"/>
                <a:stretch>
                  <a:fillRect l="-2179" t="-5405" b="-135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3"/>
              <p:cNvSpPr txBox="1">
                <a:spLocks/>
              </p:cNvSpPr>
              <p:nvPr/>
            </p:nvSpPr>
            <p:spPr>
              <a:xfrm>
                <a:off x="3824696" y="2931726"/>
                <a:ext cx="1691680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𝟐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696" y="2931726"/>
                <a:ext cx="1691680" cy="447694"/>
              </a:xfrm>
              <a:prstGeom prst="rect">
                <a:avLst/>
              </a:prstGeom>
              <a:blipFill rotWithShape="1">
                <a:blip r:embed="rId9"/>
                <a:stretch>
                  <a:fillRect l="-3597" t="-5479" b="-15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Přímá spojnice 76"/>
          <p:cNvCxnSpPr/>
          <p:nvPr/>
        </p:nvCxnSpPr>
        <p:spPr bwMode="auto">
          <a:xfrm flipV="1">
            <a:off x="3824696" y="3282538"/>
            <a:ext cx="139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3"/>
              <p:cNvSpPr txBox="1">
                <a:spLocks/>
              </p:cNvSpPr>
              <p:nvPr/>
            </p:nvSpPr>
            <p:spPr>
              <a:xfrm>
                <a:off x="3824696" y="3219726"/>
                <a:ext cx="2115456" cy="44769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Arial" charset="0"/>
                  <a:buNone/>
                </a:pPr>
                <a:r>
                  <a:rPr lang="cs-CZ" sz="2000" b="1" dirty="0">
                    <a:latin typeface="Arial" pitchFamily="34" charset="0"/>
                    <a:cs typeface="Arial" pitchFamily="34" charset="0"/>
                  </a:rPr>
                  <a:t>a = </a:t>
                </a:r>
                <a14:m>
                  <m:oMath xmlns:m="http://schemas.openxmlformats.org/officeDocument/2006/math"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𝟐</m:t>
                    </m:r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,</m:t>
                    </m:r>
                    <m:r>
                      <a:rPr lang="cs-CZ" sz="2000" b="1" i="1">
                        <a:latin typeface="Cambria Math"/>
                        <a:cs typeface="Arial" pitchFamily="34" charset="0"/>
                      </a:rPr>
                      <m:t>𝟐</m:t>
                    </m:r>
                  </m:oMath>
                </a14:m>
                <a:r>
                  <a:rPr lang="cs-CZ" sz="2000" b="1" dirty="0" smtClean="0">
                    <a:latin typeface="Arial" pitchFamily="34" charset="0"/>
                    <a:cs typeface="Arial" pitchFamily="34" charset="0"/>
                  </a:rPr>
                  <a:t> m</a:t>
                </a:r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696" y="3219726"/>
                <a:ext cx="2115456" cy="447694"/>
              </a:xfrm>
              <a:prstGeom prst="rect">
                <a:avLst/>
              </a:prstGeom>
              <a:blipFill rotWithShape="1">
                <a:blip r:embed="rId10"/>
                <a:stretch>
                  <a:fillRect l="-2882" t="-5405" b="-135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Přímá spojnice 78"/>
          <p:cNvCxnSpPr/>
          <p:nvPr/>
        </p:nvCxnSpPr>
        <p:spPr bwMode="auto">
          <a:xfrm>
            <a:off x="3824696" y="3579726"/>
            <a:ext cx="139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ectangle 3"/>
          <p:cNvSpPr txBox="1">
            <a:spLocks/>
          </p:cNvSpPr>
          <p:nvPr/>
        </p:nvSpPr>
        <p:spPr>
          <a:xfrm>
            <a:off x="3824696" y="3615726"/>
            <a:ext cx="1691680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 = a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81" name="Rectangle 3"/>
          <p:cNvSpPr txBox="1">
            <a:spLocks/>
          </p:cNvSpPr>
          <p:nvPr/>
        </p:nvSpPr>
        <p:spPr>
          <a:xfrm>
            <a:off x="3824696" y="3903726"/>
            <a:ext cx="254750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2,2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3"/>
          <p:cNvSpPr txBox="1">
            <a:spLocks/>
          </p:cNvSpPr>
          <p:nvPr/>
        </p:nvSpPr>
        <p:spPr>
          <a:xfrm>
            <a:off x="3824696" y="4191726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4,84</a:t>
            </a:r>
            <a:endParaRPr lang="cs-CZ" sz="2000" b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Přímá spojnice 82"/>
          <p:cNvCxnSpPr/>
          <p:nvPr/>
        </p:nvCxnSpPr>
        <p:spPr bwMode="auto">
          <a:xfrm>
            <a:off x="3824696" y="4551726"/>
            <a:ext cx="14673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Rectangle 3"/>
          <p:cNvSpPr txBox="1">
            <a:spLocks/>
          </p:cNvSpPr>
          <p:nvPr/>
        </p:nvSpPr>
        <p:spPr>
          <a:xfrm>
            <a:off x="3824696" y="4515726"/>
            <a:ext cx="211545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S =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4,84 m</a:t>
            </a:r>
            <a:r>
              <a:rPr lang="cs-CZ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cs-CZ" sz="2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7616612" y="4510096"/>
            <a:ext cx="322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baseline="-25000" dirty="0"/>
          </a:p>
        </p:txBody>
      </p:sp>
    </p:spTree>
    <p:extLst>
      <p:ext uri="{BB962C8B-B14F-4D97-AF65-F5344CB8AC3E}">
        <p14:creationId xmlns:p14="http://schemas.microsoft.com/office/powerpoint/2010/main" val="36746948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" grpId="0"/>
      <p:bldP spid="33" grpId="0" animBg="1"/>
      <p:bldP spid="39" grpId="0"/>
      <p:bldP spid="41" grpId="0"/>
      <p:bldP spid="42" grpId="0"/>
      <p:bldP spid="43" grpId="0"/>
      <p:bldP spid="46" grpId="0"/>
      <p:bldP spid="52" grpId="0"/>
      <p:bldP spid="54" grpId="0"/>
      <p:bldP spid="55" grpId="0"/>
      <p:bldP spid="56" grpId="0"/>
      <p:bldP spid="58" grpId="0"/>
      <p:bldP spid="60" grpId="0"/>
      <p:bldP spid="61" grpId="0"/>
      <p:bldP spid="63" grpId="0"/>
      <p:bldP spid="74" grpId="0"/>
      <p:bldP spid="75" grpId="0"/>
      <p:bldP spid="76" grpId="0"/>
      <p:bldP spid="78" grpId="0"/>
      <p:bldP spid="80" grpId="0"/>
      <p:bldP spid="81" grpId="0"/>
      <p:bldP spid="82" grpId="0"/>
      <p:bldP spid="84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4655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/>
              <a:t>Délka kružnice, obvod kruhu</a:t>
            </a:r>
            <a:endParaRPr lang="cs-CZ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Rectangle 3"/>
          <p:cNvSpPr txBox="1">
            <a:spLocks/>
          </p:cNvSpPr>
          <p:nvPr/>
        </p:nvSpPr>
        <p:spPr>
          <a:xfrm>
            <a:off x="0" y="1620000"/>
            <a:ext cx="6516216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7. Vypočtěte obvod kruhu, který má průměr 17,2 cm.</a:t>
            </a:r>
          </a:p>
        </p:txBody>
      </p:sp>
      <p:sp>
        <p:nvSpPr>
          <p:cNvPr id="17" name="Rectangle 3"/>
          <p:cNvSpPr txBox="1">
            <a:spLocks/>
          </p:cNvSpPr>
          <p:nvPr/>
        </p:nvSpPr>
        <p:spPr>
          <a:xfrm>
            <a:off x="0" y="2088000"/>
            <a:ext cx="6948264" cy="475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8. Vypočtěte poloměr kružnice, která má délku 128 mm.</a:t>
            </a:r>
          </a:p>
        </p:txBody>
      </p:sp>
      <p:sp>
        <p:nvSpPr>
          <p:cNvPr id="28" name="Rectangle 3"/>
          <p:cNvSpPr txBox="1">
            <a:spLocks/>
          </p:cNvSpPr>
          <p:nvPr/>
        </p:nvSpPr>
        <p:spPr>
          <a:xfrm>
            <a:off x="0" y="2556000"/>
            <a:ext cx="6948264" cy="475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9. Vypočtěte průměr kruhu, která má obvod 13,26 dm.</a:t>
            </a:r>
          </a:p>
        </p:txBody>
      </p:sp>
      <p:sp>
        <p:nvSpPr>
          <p:cNvPr id="29" name="Rectangle 3"/>
          <p:cNvSpPr txBox="1">
            <a:spLocks/>
          </p:cNvSpPr>
          <p:nvPr/>
        </p:nvSpPr>
        <p:spPr>
          <a:xfrm>
            <a:off x="0" y="3024000"/>
            <a:ext cx="7164288" cy="475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10. Vypočtěte délku kružnice, která má poloměr 0,04 km.</a:t>
            </a:r>
          </a:p>
        </p:txBody>
      </p:sp>
      <p:sp>
        <p:nvSpPr>
          <p:cNvPr id="30" name="Rectangle 3"/>
          <p:cNvSpPr txBox="1">
            <a:spLocks/>
          </p:cNvSpPr>
          <p:nvPr/>
        </p:nvSpPr>
        <p:spPr>
          <a:xfrm>
            <a:off x="0" y="3492000"/>
            <a:ext cx="7596336" cy="63147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11. Vypočtěte o kolik cm je delší kružnice s poloměrem 1,5 m </a:t>
            </a:r>
            <a:br>
              <a:rPr lang="cs-CZ" sz="2000" b="1" dirty="0" smtClean="0">
                <a:latin typeface="Arial" pitchFamily="34" charset="0"/>
                <a:cs typeface="Arial" pitchFamily="34" charset="0"/>
              </a:rPr>
            </a:b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než kružnice s průměrem 24 dm.</a:t>
            </a:r>
          </a:p>
        </p:txBody>
      </p:sp>
      <p:sp>
        <p:nvSpPr>
          <p:cNvPr id="31" name="Rectangle 3"/>
          <p:cNvSpPr txBox="1">
            <a:spLocks/>
          </p:cNvSpPr>
          <p:nvPr/>
        </p:nvSpPr>
        <p:spPr>
          <a:xfrm>
            <a:off x="0" y="4212000"/>
            <a:ext cx="7380312" cy="63147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12. Vypočtěte kolikrát se otočí kolo na vzdálenost 1 km, </a:t>
            </a:r>
            <a:br>
              <a:rPr lang="cs-CZ" sz="2000" b="1" dirty="0" smtClean="0">
                <a:latin typeface="Arial" pitchFamily="34" charset="0"/>
                <a:cs typeface="Arial" pitchFamily="34" charset="0"/>
              </a:rPr>
            </a:b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když má průměr 75 cm.</a:t>
            </a:r>
          </a:p>
        </p:txBody>
      </p:sp>
      <p:sp>
        <p:nvSpPr>
          <p:cNvPr id="32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= 54,01 cm</a:t>
            </a:r>
          </a:p>
        </p:txBody>
      </p:sp>
      <p:sp>
        <p:nvSpPr>
          <p:cNvPr id="33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 = 20,4 mm</a:t>
            </a:r>
          </a:p>
        </p:txBody>
      </p:sp>
      <p:sp>
        <p:nvSpPr>
          <p:cNvPr id="34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 = 4,223 dm</a:t>
            </a:r>
          </a:p>
        </p:txBody>
      </p:sp>
      <p:sp>
        <p:nvSpPr>
          <p:cNvPr id="35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= 0,251 km</a:t>
            </a:r>
          </a:p>
        </p:txBody>
      </p:sp>
      <p:sp>
        <p:nvSpPr>
          <p:cNvPr id="36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= 188 cm</a:t>
            </a:r>
          </a:p>
        </p:txBody>
      </p:sp>
      <p:sp>
        <p:nvSpPr>
          <p:cNvPr id="37" name="Rectangle 3"/>
          <p:cNvSpPr txBox="1">
            <a:spLocks/>
          </p:cNvSpPr>
          <p:nvPr/>
        </p:nvSpPr>
        <p:spPr>
          <a:xfrm>
            <a:off x="6840000" y="1440000"/>
            <a:ext cx="2267744" cy="44769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charset="0"/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= 425 ×</a:t>
            </a:r>
          </a:p>
        </p:txBody>
      </p:sp>
    </p:spTree>
    <p:extLst>
      <p:ext uri="{BB962C8B-B14F-4D97-AF65-F5344CB8AC3E}">
        <p14:creationId xmlns:p14="http://schemas.microsoft.com/office/powerpoint/2010/main" val="8103670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7" grpId="0"/>
      <p:bldP spid="28" grpId="0"/>
      <p:bldP spid="29" grpId="0"/>
      <p:bldP spid="30" grpId="0"/>
      <p:bldP spid="31" grpId="0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</TotalTime>
  <Words>740</Words>
  <Application>Microsoft Office PowerPoint</Application>
  <PresentationFormat>Předvádění na obrazovce (16:9)</PresentationFormat>
  <Paragraphs>166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Délka kružnice, obvod kruhu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427</cp:revision>
  <dcterms:created xsi:type="dcterms:W3CDTF">2012-01-02T08:14:14Z</dcterms:created>
  <dcterms:modified xsi:type="dcterms:W3CDTF">2013-03-16T15:37:27Z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