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75" r:id="rId4"/>
    <p:sldId id="277" r:id="rId5"/>
    <p:sldId id="278" r:id="rId6"/>
    <p:sldId id="279" r:id="rId7"/>
    <p:sldId id="280" r:id="rId8"/>
    <p:sldId id="281" r:id="rId9"/>
    <p:sldId id="282" r:id="rId10"/>
    <p:sldId id="283" r:id="rId11"/>
    <p:sldId id="284" r:id="rId12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ýchozí oddíl" id="{773EBFDB-A006-4503-8ACB-78D5D88D634B}">
          <p14:sldIdLst>
            <p14:sldId id="256"/>
            <p14:sldId id="257"/>
            <p14:sldId id="275"/>
            <p14:sldId id="277"/>
            <p14:sldId id="278"/>
            <p14:sldId id="279"/>
            <p14:sldId id="280"/>
            <p14:sldId id="281"/>
            <p14:sldId id="282"/>
            <p14:sldId id="283"/>
          </p14:sldIdLst>
        </p14:section>
        <p14:section name="Oddíl bez názvu" id="{313E88A9-5051-487C-A5AF-419122A41A3A}">
          <p14:sldIdLst>
            <p14:sldId id="28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FE2FF"/>
    <a:srgbClr val="FCFF85"/>
    <a:srgbClr val="65F52B"/>
    <a:srgbClr val="B79A7D"/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4518" autoAdjust="0"/>
  </p:normalViewPr>
  <p:slideViewPr>
    <p:cSldViewPr>
      <p:cViewPr varScale="1">
        <p:scale>
          <a:sx n="75" d="100"/>
          <a:sy n="75" d="100"/>
        </p:scale>
        <p:origin x="-67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2742" y="-90"/>
      </p:cViewPr>
      <p:guideLst>
        <p:guide orient="horz" pos="2924"/>
        <p:guide pos="22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7925" y="696913"/>
            <a:ext cx="4641850" cy="3481387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4" y="2438402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4" y="273049"/>
            <a:ext cx="3008313" cy="1162051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3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4" y="1098553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42" y="1520827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7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1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2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7" y="1781177"/>
            <a:ext cx="8226425" cy="31751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42" y="214315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9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9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9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899592" y="980728"/>
            <a:ext cx="7772400" cy="814016"/>
          </a:xfrm>
        </p:spPr>
        <p:txBody>
          <a:bodyPr/>
          <a:lstStyle/>
          <a:p>
            <a:pPr algn="ctr"/>
            <a:r>
              <a:rPr lang="cs-CZ" dirty="0" smtClean="0"/>
              <a:t>Vzájemná poloha dvou kružnic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8.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008112" y="643335"/>
            <a:ext cx="78843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Vzájemná poloha dvou kružnic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60000" y="2160000"/>
            <a:ext cx="2843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Zapište, které z kružnic:</a:t>
            </a:r>
            <a:endParaRPr lang="cs-CZ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0" y="2700000"/>
            <a:ext cx="248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a) mají vnitřní dotyk</a:t>
            </a:r>
            <a:endParaRPr lang="cs-CZ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0" y="3420000"/>
            <a:ext cx="2411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b) mají vnější dotyk</a:t>
            </a:r>
            <a:endParaRPr lang="cs-CZ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0" y="4140000"/>
            <a:ext cx="1755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c) se protínají</a:t>
            </a:r>
            <a:endParaRPr lang="cs-CZ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0" y="4860000"/>
            <a:ext cx="3743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d</a:t>
            </a:r>
            <a:r>
              <a:rPr lang="cs-CZ" b="1" dirty="0" smtClean="0"/>
              <a:t>) nemají žádný společný bod</a:t>
            </a:r>
            <a:endParaRPr lang="cs-CZ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0" y="5580000"/>
            <a:ext cx="2493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e) jsou soustředné</a:t>
            </a:r>
            <a:endParaRPr lang="cs-CZ" b="1" dirty="0"/>
          </a:p>
        </p:txBody>
      </p:sp>
      <p:sp>
        <p:nvSpPr>
          <p:cNvPr id="4" name="Ovál 3"/>
          <p:cNvSpPr>
            <a:spLocks noChangeAspect="1"/>
          </p:cNvSpPr>
          <p:nvPr/>
        </p:nvSpPr>
        <p:spPr bwMode="auto">
          <a:xfrm>
            <a:off x="3600000" y="2160000"/>
            <a:ext cx="2520000" cy="25200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9" name="Přímá spojnice 18"/>
          <p:cNvCxnSpPr/>
          <p:nvPr/>
        </p:nvCxnSpPr>
        <p:spPr bwMode="auto">
          <a:xfrm>
            <a:off x="4860000" y="3276000"/>
            <a:ext cx="0" cy="28803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Přímá spojnice 19"/>
          <p:cNvCxnSpPr/>
          <p:nvPr/>
        </p:nvCxnSpPr>
        <p:spPr bwMode="auto">
          <a:xfrm>
            <a:off x="4716000" y="3420000"/>
            <a:ext cx="288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Ovál 20"/>
          <p:cNvSpPr>
            <a:spLocks noChangeAspect="1"/>
          </p:cNvSpPr>
          <p:nvPr/>
        </p:nvSpPr>
        <p:spPr bwMode="auto">
          <a:xfrm>
            <a:off x="3960000" y="2484000"/>
            <a:ext cx="1800000" cy="18000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Ovál 21"/>
          <p:cNvSpPr>
            <a:spLocks noChangeAspect="1"/>
          </p:cNvSpPr>
          <p:nvPr/>
        </p:nvSpPr>
        <p:spPr bwMode="auto">
          <a:xfrm>
            <a:off x="5616000" y="3348000"/>
            <a:ext cx="1440000" cy="14400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3" name="Přímá spojnice 22"/>
          <p:cNvCxnSpPr/>
          <p:nvPr/>
        </p:nvCxnSpPr>
        <p:spPr bwMode="auto">
          <a:xfrm>
            <a:off x="6372000" y="3934800"/>
            <a:ext cx="0" cy="28803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Přímá spojnice 23"/>
          <p:cNvCxnSpPr/>
          <p:nvPr/>
        </p:nvCxnSpPr>
        <p:spPr bwMode="auto">
          <a:xfrm>
            <a:off x="6228000" y="4078800"/>
            <a:ext cx="288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Přímá spojnice 24"/>
          <p:cNvCxnSpPr/>
          <p:nvPr/>
        </p:nvCxnSpPr>
        <p:spPr bwMode="auto">
          <a:xfrm>
            <a:off x="5544000" y="3816000"/>
            <a:ext cx="0" cy="28803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/>
          <p:nvPr/>
        </p:nvCxnSpPr>
        <p:spPr bwMode="auto">
          <a:xfrm>
            <a:off x="5400000" y="3960000"/>
            <a:ext cx="288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" name="Ovál 26"/>
          <p:cNvSpPr>
            <a:spLocks noChangeAspect="1"/>
          </p:cNvSpPr>
          <p:nvPr/>
        </p:nvSpPr>
        <p:spPr bwMode="auto">
          <a:xfrm>
            <a:off x="3743520" y="2160000"/>
            <a:ext cx="3600000" cy="36000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" name="Ovál 28"/>
          <p:cNvSpPr>
            <a:spLocks noChangeAspect="1"/>
          </p:cNvSpPr>
          <p:nvPr/>
        </p:nvSpPr>
        <p:spPr bwMode="auto">
          <a:xfrm>
            <a:off x="4320000" y="4680000"/>
            <a:ext cx="1080000" cy="10800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4" name="Přímá spojnice 33"/>
          <p:cNvCxnSpPr/>
          <p:nvPr/>
        </p:nvCxnSpPr>
        <p:spPr bwMode="auto">
          <a:xfrm>
            <a:off x="4860016" y="5076000"/>
            <a:ext cx="0" cy="28803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>
            <a:off x="4716016" y="5220000"/>
            <a:ext cx="288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" name="TextovéPole 4"/>
          <p:cNvSpPr txBox="1"/>
          <p:nvPr/>
        </p:nvSpPr>
        <p:spPr>
          <a:xfrm>
            <a:off x="3960000" y="3923764"/>
            <a:ext cx="400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</a:t>
            </a:r>
            <a:r>
              <a:rPr lang="cs-CZ" b="1" baseline="-25000" dirty="0" smtClean="0"/>
              <a:t>5</a:t>
            </a:r>
            <a:endParaRPr lang="cs-CZ" b="1" baseline="-25000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6372000" y="4754346"/>
            <a:ext cx="400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</a:t>
            </a:r>
            <a:r>
              <a:rPr lang="cs-CZ" b="1" baseline="-25000" dirty="0" smtClean="0"/>
              <a:t>4</a:t>
            </a:r>
            <a:endParaRPr lang="cs-CZ" b="1" baseline="-25000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4119678" y="5517232"/>
            <a:ext cx="400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</a:t>
            </a:r>
            <a:r>
              <a:rPr lang="cs-CZ" b="1" baseline="-25000" dirty="0" smtClean="0"/>
              <a:t>3</a:t>
            </a:r>
            <a:endParaRPr lang="cs-CZ" b="1" baseline="-25000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3960000" y="1975334"/>
            <a:ext cx="400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</a:t>
            </a:r>
            <a:r>
              <a:rPr lang="cs-CZ" b="1" baseline="-25000" dirty="0" smtClean="0"/>
              <a:t>2</a:t>
            </a:r>
            <a:endParaRPr lang="cs-CZ" b="1" baseline="-25000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6228000" y="1975334"/>
            <a:ext cx="400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</a:t>
            </a:r>
            <a:r>
              <a:rPr lang="cs-CZ" b="1" baseline="-25000" dirty="0" smtClean="0"/>
              <a:t>1</a:t>
            </a:r>
            <a:endParaRPr lang="cs-CZ" b="1" baseline="-25000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7380000" y="2700000"/>
            <a:ext cx="900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k</a:t>
            </a:r>
            <a:r>
              <a:rPr lang="cs-CZ" b="1" baseline="-25000" dirty="0" smtClean="0">
                <a:solidFill>
                  <a:srgbClr val="FF0000"/>
                </a:solidFill>
              </a:rPr>
              <a:t>1</a:t>
            </a:r>
            <a:r>
              <a:rPr lang="cs-CZ" b="1" dirty="0">
                <a:solidFill>
                  <a:srgbClr val="FF0000"/>
                </a:solidFill>
              </a:rPr>
              <a:t>;</a:t>
            </a:r>
            <a:r>
              <a:rPr lang="cs-CZ" b="1" dirty="0" smtClean="0">
                <a:solidFill>
                  <a:srgbClr val="FF0000"/>
                </a:solidFill>
              </a:rPr>
              <a:t> k</a:t>
            </a:r>
            <a:r>
              <a:rPr lang="cs-CZ" b="1" baseline="-25000" dirty="0" smtClean="0">
                <a:solidFill>
                  <a:srgbClr val="FF0000"/>
                </a:solidFill>
              </a:rPr>
              <a:t>5</a:t>
            </a:r>
            <a:endParaRPr lang="cs-CZ" b="1" baseline="-25000" dirty="0">
              <a:solidFill>
                <a:srgbClr val="FF0000"/>
              </a:solidFill>
            </a:endParaRPr>
          </a:p>
        </p:txBody>
      </p:sp>
      <p:sp>
        <p:nvSpPr>
          <p:cNvPr id="45" name="TextovéPole 44"/>
          <p:cNvSpPr txBox="1"/>
          <p:nvPr/>
        </p:nvSpPr>
        <p:spPr>
          <a:xfrm>
            <a:off x="7380000" y="3420000"/>
            <a:ext cx="1692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k</a:t>
            </a:r>
            <a:r>
              <a:rPr lang="cs-CZ" b="1" baseline="-25000" dirty="0" smtClean="0">
                <a:solidFill>
                  <a:srgbClr val="FF0000"/>
                </a:solidFill>
              </a:rPr>
              <a:t>4</a:t>
            </a:r>
            <a:r>
              <a:rPr lang="cs-CZ" b="1" dirty="0" smtClean="0">
                <a:solidFill>
                  <a:srgbClr val="FF0000"/>
                </a:solidFill>
              </a:rPr>
              <a:t>; k</a:t>
            </a:r>
            <a:r>
              <a:rPr lang="cs-CZ" b="1" baseline="-25000" dirty="0" smtClean="0">
                <a:solidFill>
                  <a:srgbClr val="FF0000"/>
                </a:solidFill>
              </a:rPr>
              <a:t>5</a:t>
            </a:r>
            <a:r>
              <a:rPr lang="cs-CZ" b="1" dirty="0" smtClean="0">
                <a:solidFill>
                  <a:srgbClr val="FF0000"/>
                </a:solidFill>
              </a:rPr>
              <a:t> </a:t>
            </a:r>
            <a:r>
              <a:rPr lang="cs-CZ" b="1" dirty="0">
                <a:solidFill>
                  <a:srgbClr val="FF0000"/>
                </a:solidFill>
              </a:rPr>
              <a:t>a </a:t>
            </a:r>
            <a:r>
              <a:rPr lang="cs-CZ" b="1" dirty="0" smtClean="0">
                <a:solidFill>
                  <a:srgbClr val="FF0000"/>
                </a:solidFill>
              </a:rPr>
              <a:t>k</a:t>
            </a:r>
            <a:r>
              <a:rPr lang="cs-CZ" b="1" baseline="-25000" dirty="0" smtClean="0">
                <a:solidFill>
                  <a:srgbClr val="FF0000"/>
                </a:solidFill>
              </a:rPr>
              <a:t>2</a:t>
            </a:r>
            <a:r>
              <a:rPr lang="cs-CZ" b="1" dirty="0" smtClean="0">
                <a:solidFill>
                  <a:srgbClr val="FF0000"/>
                </a:solidFill>
              </a:rPr>
              <a:t>; k</a:t>
            </a:r>
            <a:r>
              <a:rPr lang="cs-CZ" b="1" baseline="-25000" dirty="0" smtClean="0">
                <a:solidFill>
                  <a:srgbClr val="FF0000"/>
                </a:solidFill>
              </a:rPr>
              <a:t>3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46" name="TextovéPole 45"/>
          <p:cNvSpPr txBox="1"/>
          <p:nvPr/>
        </p:nvSpPr>
        <p:spPr>
          <a:xfrm>
            <a:off x="7380000" y="4140000"/>
            <a:ext cx="1692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k</a:t>
            </a:r>
            <a:r>
              <a:rPr lang="cs-CZ" b="1" baseline="-25000" dirty="0" smtClean="0">
                <a:solidFill>
                  <a:srgbClr val="FF0000"/>
                </a:solidFill>
              </a:rPr>
              <a:t>1</a:t>
            </a:r>
            <a:r>
              <a:rPr lang="cs-CZ" b="1" dirty="0" smtClean="0">
                <a:solidFill>
                  <a:srgbClr val="FF0000"/>
                </a:solidFill>
              </a:rPr>
              <a:t>; k</a:t>
            </a:r>
            <a:r>
              <a:rPr lang="cs-CZ" b="1" baseline="-25000" dirty="0" smtClean="0">
                <a:solidFill>
                  <a:srgbClr val="FF0000"/>
                </a:solidFill>
              </a:rPr>
              <a:t>2</a:t>
            </a:r>
            <a:r>
              <a:rPr lang="cs-CZ" b="1" dirty="0" smtClean="0">
                <a:solidFill>
                  <a:srgbClr val="FF0000"/>
                </a:solidFill>
              </a:rPr>
              <a:t> </a:t>
            </a:r>
            <a:r>
              <a:rPr lang="cs-CZ" b="1" dirty="0">
                <a:solidFill>
                  <a:srgbClr val="FF0000"/>
                </a:solidFill>
              </a:rPr>
              <a:t>a </a:t>
            </a:r>
            <a:r>
              <a:rPr lang="cs-CZ" b="1" dirty="0" smtClean="0">
                <a:solidFill>
                  <a:srgbClr val="FF0000"/>
                </a:solidFill>
              </a:rPr>
              <a:t>k</a:t>
            </a:r>
            <a:r>
              <a:rPr lang="cs-CZ" b="1" baseline="-25000" dirty="0" smtClean="0">
                <a:solidFill>
                  <a:srgbClr val="FF0000"/>
                </a:solidFill>
              </a:rPr>
              <a:t>2</a:t>
            </a:r>
            <a:r>
              <a:rPr lang="cs-CZ" b="1" dirty="0" smtClean="0">
                <a:solidFill>
                  <a:srgbClr val="FF0000"/>
                </a:solidFill>
              </a:rPr>
              <a:t>; k</a:t>
            </a:r>
            <a:r>
              <a:rPr lang="cs-CZ" b="1" baseline="-25000" dirty="0" smtClean="0">
                <a:solidFill>
                  <a:srgbClr val="FF0000"/>
                </a:solidFill>
              </a:rPr>
              <a:t>4</a:t>
            </a:r>
            <a:r>
              <a:rPr lang="cs-CZ" b="1" dirty="0">
                <a:solidFill>
                  <a:srgbClr val="FF0000"/>
                </a:solidFill>
              </a:rPr>
              <a:t> a </a:t>
            </a:r>
            <a:r>
              <a:rPr lang="cs-CZ" b="1" dirty="0" smtClean="0">
                <a:solidFill>
                  <a:srgbClr val="FF0000"/>
                </a:solidFill>
              </a:rPr>
              <a:t>k</a:t>
            </a:r>
            <a:r>
              <a:rPr lang="cs-CZ" b="1" baseline="-25000" dirty="0" smtClean="0">
                <a:solidFill>
                  <a:srgbClr val="FF0000"/>
                </a:solidFill>
              </a:rPr>
              <a:t>1</a:t>
            </a:r>
            <a:r>
              <a:rPr lang="cs-CZ" b="1" dirty="0" smtClean="0">
                <a:solidFill>
                  <a:srgbClr val="FF0000"/>
                </a:solidFill>
              </a:rPr>
              <a:t>; k</a:t>
            </a:r>
            <a:r>
              <a:rPr lang="cs-CZ" b="1" baseline="-25000" dirty="0" smtClean="0">
                <a:solidFill>
                  <a:srgbClr val="FF0000"/>
                </a:solidFill>
              </a:rPr>
              <a:t>3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47" name="TextovéPole 46"/>
          <p:cNvSpPr txBox="1"/>
          <p:nvPr/>
        </p:nvSpPr>
        <p:spPr>
          <a:xfrm>
            <a:off x="7380000" y="4860000"/>
            <a:ext cx="176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k</a:t>
            </a:r>
            <a:r>
              <a:rPr lang="cs-CZ" b="1" baseline="-25000" dirty="0" smtClean="0">
                <a:solidFill>
                  <a:srgbClr val="FF0000"/>
                </a:solidFill>
              </a:rPr>
              <a:t>1</a:t>
            </a:r>
            <a:r>
              <a:rPr lang="cs-CZ" b="1" dirty="0" smtClean="0">
                <a:solidFill>
                  <a:srgbClr val="FF0000"/>
                </a:solidFill>
              </a:rPr>
              <a:t>; k</a:t>
            </a:r>
            <a:r>
              <a:rPr lang="cs-CZ" b="1" baseline="-25000" dirty="0" smtClean="0">
                <a:solidFill>
                  <a:srgbClr val="FF0000"/>
                </a:solidFill>
              </a:rPr>
              <a:t>4</a:t>
            </a:r>
            <a:r>
              <a:rPr lang="cs-CZ" b="1" dirty="0" smtClean="0">
                <a:solidFill>
                  <a:srgbClr val="FF0000"/>
                </a:solidFill>
              </a:rPr>
              <a:t> </a:t>
            </a:r>
            <a:r>
              <a:rPr lang="cs-CZ" b="1" dirty="0">
                <a:solidFill>
                  <a:srgbClr val="FF0000"/>
                </a:solidFill>
              </a:rPr>
              <a:t>a </a:t>
            </a:r>
            <a:r>
              <a:rPr lang="cs-CZ" b="1" dirty="0" smtClean="0">
                <a:solidFill>
                  <a:srgbClr val="FF0000"/>
                </a:solidFill>
              </a:rPr>
              <a:t>k</a:t>
            </a:r>
            <a:r>
              <a:rPr lang="cs-CZ" b="1" baseline="-25000" dirty="0" smtClean="0">
                <a:solidFill>
                  <a:srgbClr val="FF0000"/>
                </a:solidFill>
              </a:rPr>
              <a:t>3</a:t>
            </a:r>
            <a:r>
              <a:rPr lang="cs-CZ" b="1" dirty="0" smtClean="0">
                <a:solidFill>
                  <a:srgbClr val="FF0000"/>
                </a:solidFill>
              </a:rPr>
              <a:t>; k</a:t>
            </a:r>
            <a:r>
              <a:rPr lang="cs-CZ" b="1" baseline="-25000" dirty="0" smtClean="0">
                <a:solidFill>
                  <a:srgbClr val="FF0000"/>
                </a:solidFill>
              </a:rPr>
              <a:t>4</a:t>
            </a:r>
            <a:r>
              <a:rPr lang="cs-CZ" b="1" dirty="0">
                <a:solidFill>
                  <a:srgbClr val="FF0000"/>
                </a:solidFill>
              </a:rPr>
              <a:t> </a:t>
            </a:r>
            <a:r>
              <a:rPr lang="cs-CZ" b="1" dirty="0" smtClean="0">
                <a:solidFill>
                  <a:srgbClr val="FF0000"/>
                </a:solidFill>
              </a:rPr>
              <a:t/>
            </a:r>
            <a:br>
              <a:rPr lang="cs-CZ" b="1" dirty="0" smtClean="0">
                <a:solidFill>
                  <a:srgbClr val="FF0000"/>
                </a:solidFill>
              </a:rPr>
            </a:br>
            <a:r>
              <a:rPr lang="cs-CZ" b="1" dirty="0" smtClean="0">
                <a:solidFill>
                  <a:srgbClr val="FF0000"/>
                </a:solidFill>
              </a:rPr>
              <a:t>a </a:t>
            </a:r>
            <a:r>
              <a:rPr lang="cs-CZ" b="1" dirty="0">
                <a:solidFill>
                  <a:srgbClr val="FF0000"/>
                </a:solidFill>
              </a:rPr>
              <a:t>k</a:t>
            </a:r>
            <a:r>
              <a:rPr lang="cs-CZ" b="1" baseline="-25000" dirty="0">
                <a:solidFill>
                  <a:srgbClr val="FF0000"/>
                </a:solidFill>
              </a:rPr>
              <a:t>3</a:t>
            </a:r>
            <a:r>
              <a:rPr lang="cs-CZ" b="1" dirty="0">
                <a:solidFill>
                  <a:srgbClr val="FF0000"/>
                </a:solidFill>
              </a:rPr>
              <a:t>; </a:t>
            </a:r>
            <a:r>
              <a:rPr lang="cs-CZ" b="1" dirty="0" smtClean="0">
                <a:solidFill>
                  <a:srgbClr val="FF0000"/>
                </a:solidFill>
              </a:rPr>
              <a:t>k</a:t>
            </a:r>
            <a:r>
              <a:rPr lang="cs-CZ" b="1" baseline="-25000" dirty="0" smtClean="0">
                <a:solidFill>
                  <a:srgbClr val="FF0000"/>
                </a:solidFill>
              </a:rPr>
              <a:t>5</a:t>
            </a:r>
            <a:r>
              <a:rPr lang="cs-CZ" b="1" dirty="0">
                <a:solidFill>
                  <a:srgbClr val="FF0000"/>
                </a:solidFill>
              </a:rPr>
              <a:t> a </a:t>
            </a:r>
            <a:r>
              <a:rPr lang="cs-CZ" b="1" dirty="0" smtClean="0">
                <a:solidFill>
                  <a:srgbClr val="FF0000"/>
                </a:solidFill>
              </a:rPr>
              <a:t>k</a:t>
            </a:r>
            <a:r>
              <a:rPr lang="cs-CZ" b="1" baseline="-25000" dirty="0" smtClean="0">
                <a:solidFill>
                  <a:srgbClr val="FF0000"/>
                </a:solidFill>
              </a:rPr>
              <a:t>2</a:t>
            </a:r>
            <a:r>
              <a:rPr lang="cs-CZ" b="1" dirty="0" smtClean="0">
                <a:solidFill>
                  <a:srgbClr val="FF0000"/>
                </a:solidFill>
              </a:rPr>
              <a:t>; k</a:t>
            </a:r>
            <a:r>
              <a:rPr lang="cs-CZ" b="1" baseline="-25000" dirty="0" smtClean="0">
                <a:solidFill>
                  <a:srgbClr val="FF0000"/>
                </a:solidFill>
              </a:rPr>
              <a:t>5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48" name="TextovéPole 47"/>
          <p:cNvSpPr txBox="1"/>
          <p:nvPr/>
        </p:nvSpPr>
        <p:spPr>
          <a:xfrm>
            <a:off x="7380000" y="5580000"/>
            <a:ext cx="900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k</a:t>
            </a:r>
            <a:r>
              <a:rPr lang="cs-CZ" b="1" baseline="-25000" dirty="0" smtClean="0">
                <a:solidFill>
                  <a:srgbClr val="FF0000"/>
                </a:solidFill>
              </a:rPr>
              <a:t>2</a:t>
            </a:r>
            <a:r>
              <a:rPr lang="cs-CZ" b="1" dirty="0" smtClean="0">
                <a:solidFill>
                  <a:srgbClr val="FF0000"/>
                </a:solidFill>
              </a:rPr>
              <a:t>;</a:t>
            </a:r>
            <a:r>
              <a:rPr lang="cs-CZ" b="1" dirty="0" smtClean="0">
                <a:solidFill>
                  <a:srgbClr val="FF0000"/>
                </a:solidFill>
              </a:rPr>
              <a:t> k</a:t>
            </a:r>
            <a:r>
              <a:rPr lang="cs-CZ" b="1" baseline="-25000" dirty="0" smtClean="0">
                <a:solidFill>
                  <a:srgbClr val="FF0000"/>
                </a:solidFill>
              </a:rPr>
              <a:t>5</a:t>
            </a:r>
            <a:endParaRPr lang="cs-CZ" b="1" baseline="-25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232239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3" grpId="0"/>
      <p:bldP spid="14" grpId="0"/>
      <p:bldP spid="15" grpId="0"/>
      <p:bldP spid="16" grpId="0"/>
      <p:bldP spid="17" grpId="0"/>
      <p:bldP spid="4" grpId="0" animBg="1"/>
      <p:bldP spid="21" grpId="0" animBg="1"/>
      <p:bldP spid="22" grpId="0" animBg="1"/>
      <p:bldP spid="27" grpId="0" animBg="1"/>
      <p:bldP spid="29" grpId="0" animBg="1"/>
      <p:bldP spid="5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008112" y="643335"/>
            <a:ext cx="78843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Vzájemná poloha dvou kružnic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60000" y="2160000"/>
            <a:ext cx="5796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Bez rýsování zjistěte vzájemnou polohu kružnic:</a:t>
            </a:r>
            <a:endParaRPr lang="cs-CZ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0" y="2700000"/>
            <a:ext cx="5364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r>
              <a:rPr lang="cs-CZ" b="1" dirty="0"/>
              <a:t>) k</a:t>
            </a:r>
            <a:r>
              <a:rPr lang="cs-CZ" b="1" baseline="-25000" dirty="0"/>
              <a:t>1</a:t>
            </a:r>
            <a:r>
              <a:rPr lang="cs-CZ" b="1" dirty="0"/>
              <a:t>(S</a:t>
            </a:r>
            <a:r>
              <a:rPr lang="cs-CZ" b="1" baseline="-25000" dirty="0"/>
              <a:t>1</a:t>
            </a:r>
            <a:r>
              <a:rPr lang="cs-CZ" b="1" dirty="0"/>
              <a:t>; </a:t>
            </a:r>
            <a:r>
              <a:rPr lang="cs-CZ" b="1" dirty="0" smtClean="0"/>
              <a:t>3,7 </a:t>
            </a:r>
            <a:r>
              <a:rPr lang="cs-CZ" b="1" dirty="0"/>
              <a:t>cm) a k</a:t>
            </a:r>
            <a:r>
              <a:rPr lang="cs-CZ" b="1" baseline="-25000" dirty="0"/>
              <a:t>2</a:t>
            </a:r>
            <a:r>
              <a:rPr lang="cs-CZ" b="1" dirty="0"/>
              <a:t>(S</a:t>
            </a:r>
            <a:r>
              <a:rPr lang="cs-CZ" b="1" baseline="-25000" dirty="0"/>
              <a:t>2</a:t>
            </a:r>
            <a:r>
              <a:rPr lang="cs-CZ" b="1" dirty="0"/>
              <a:t>; </a:t>
            </a:r>
            <a:r>
              <a:rPr lang="cs-CZ" b="1" dirty="0" smtClean="0"/>
              <a:t>1,8 </a:t>
            </a:r>
            <a:r>
              <a:rPr lang="cs-CZ" b="1" dirty="0"/>
              <a:t>cm</a:t>
            </a:r>
            <a:r>
              <a:rPr lang="cs-CZ" b="1" dirty="0" smtClean="0"/>
              <a:t>); |</a:t>
            </a:r>
            <a:r>
              <a:rPr lang="cs-CZ" b="1" dirty="0"/>
              <a:t>S</a:t>
            </a:r>
            <a:r>
              <a:rPr lang="cs-CZ" b="1" baseline="-25000" dirty="0"/>
              <a:t>1</a:t>
            </a:r>
            <a:r>
              <a:rPr lang="cs-CZ" b="1" dirty="0"/>
              <a:t>S</a:t>
            </a:r>
            <a:r>
              <a:rPr lang="cs-CZ" b="1" baseline="-25000" dirty="0"/>
              <a:t>2</a:t>
            </a:r>
            <a:r>
              <a:rPr lang="cs-CZ" b="1" dirty="0"/>
              <a:t>| = </a:t>
            </a:r>
            <a:r>
              <a:rPr lang="cs-CZ" b="1" dirty="0" smtClean="0"/>
              <a:t>5,5 </a:t>
            </a:r>
            <a:r>
              <a:rPr lang="cs-CZ" b="1" dirty="0"/>
              <a:t>cm</a:t>
            </a:r>
            <a:endParaRPr lang="cs-CZ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0" y="3528000"/>
            <a:ext cx="5364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r>
              <a:rPr lang="cs-CZ" b="1" dirty="0"/>
              <a:t>) k</a:t>
            </a:r>
            <a:r>
              <a:rPr lang="cs-CZ" b="1" baseline="-25000" dirty="0"/>
              <a:t>1</a:t>
            </a:r>
            <a:r>
              <a:rPr lang="cs-CZ" b="1" dirty="0"/>
              <a:t>(S</a:t>
            </a:r>
            <a:r>
              <a:rPr lang="cs-CZ" b="1" baseline="-25000" dirty="0"/>
              <a:t>1</a:t>
            </a:r>
            <a:r>
              <a:rPr lang="cs-CZ" b="1" dirty="0"/>
              <a:t>; </a:t>
            </a:r>
            <a:r>
              <a:rPr lang="cs-CZ" b="1" dirty="0" smtClean="0"/>
              <a:t>8 </a:t>
            </a:r>
            <a:r>
              <a:rPr lang="cs-CZ" b="1" dirty="0"/>
              <a:t>cm) a k</a:t>
            </a:r>
            <a:r>
              <a:rPr lang="cs-CZ" b="1" baseline="-25000" dirty="0"/>
              <a:t>2</a:t>
            </a:r>
            <a:r>
              <a:rPr lang="cs-CZ" b="1" dirty="0"/>
              <a:t>(S</a:t>
            </a:r>
            <a:r>
              <a:rPr lang="cs-CZ" b="1" baseline="-25000" dirty="0"/>
              <a:t>2</a:t>
            </a:r>
            <a:r>
              <a:rPr lang="cs-CZ" b="1" dirty="0"/>
              <a:t>; </a:t>
            </a:r>
            <a:r>
              <a:rPr lang="cs-CZ" b="1" dirty="0" smtClean="0"/>
              <a:t>3,7 </a:t>
            </a:r>
            <a:r>
              <a:rPr lang="cs-CZ" b="1" dirty="0"/>
              <a:t>cm); |S</a:t>
            </a:r>
            <a:r>
              <a:rPr lang="cs-CZ" b="1" baseline="-25000" dirty="0"/>
              <a:t>1</a:t>
            </a:r>
            <a:r>
              <a:rPr lang="cs-CZ" b="1" dirty="0"/>
              <a:t>S</a:t>
            </a:r>
            <a:r>
              <a:rPr lang="cs-CZ" b="1" baseline="-25000" dirty="0"/>
              <a:t>2</a:t>
            </a:r>
            <a:r>
              <a:rPr lang="cs-CZ" b="1" dirty="0"/>
              <a:t>| = </a:t>
            </a:r>
            <a:r>
              <a:rPr lang="cs-CZ" b="1" dirty="0" smtClean="0"/>
              <a:t>4,3 </a:t>
            </a:r>
            <a:r>
              <a:rPr lang="cs-CZ" b="1" dirty="0"/>
              <a:t>cm</a:t>
            </a:r>
            <a:endParaRPr lang="cs-CZ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0" y="4356000"/>
            <a:ext cx="5364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r>
              <a:rPr lang="cs-CZ" b="1" dirty="0"/>
              <a:t>) k</a:t>
            </a:r>
            <a:r>
              <a:rPr lang="cs-CZ" b="1" baseline="-25000" dirty="0"/>
              <a:t>1</a:t>
            </a:r>
            <a:r>
              <a:rPr lang="cs-CZ" b="1" dirty="0"/>
              <a:t>(S</a:t>
            </a:r>
            <a:r>
              <a:rPr lang="cs-CZ" b="1" baseline="-25000" dirty="0"/>
              <a:t>1</a:t>
            </a:r>
            <a:r>
              <a:rPr lang="cs-CZ" b="1" dirty="0"/>
              <a:t>; </a:t>
            </a:r>
            <a:r>
              <a:rPr lang="cs-CZ" b="1" dirty="0" smtClean="0"/>
              <a:t>5,2 </a:t>
            </a:r>
            <a:r>
              <a:rPr lang="cs-CZ" b="1" dirty="0"/>
              <a:t>cm) a k</a:t>
            </a:r>
            <a:r>
              <a:rPr lang="cs-CZ" b="1" baseline="-25000" dirty="0"/>
              <a:t>2</a:t>
            </a:r>
            <a:r>
              <a:rPr lang="cs-CZ" b="1" dirty="0"/>
              <a:t>(S</a:t>
            </a:r>
            <a:r>
              <a:rPr lang="cs-CZ" b="1" baseline="-25000" dirty="0"/>
              <a:t>2</a:t>
            </a:r>
            <a:r>
              <a:rPr lang="cs-CZ" b="1" dirty="0"/>
              <a:t>; </a:t>
            </a:r>
            <a:r>
              <a:rPr lang="cs-CZ" b="1" dirty="0" smtClean="0"/>
              <a:t>2,5 </a:t>
            </a:r>
            <a:r>
              <a:rPr lang="cs-CZ" b="1" dirty="0"/>
              <a:t>cm); |S</a:t>
            </a:r>
            <a:r>
              <a:rPr lang="cs-CZ" b="1" baseline="-25000" dirty="0"/>
              <a:t>1</a:t>
            </a:r>
            <a:r>
              <a:rPr lang="cs-CZ" b="1" dirty="0"/>
              <a:t>S</a:t>
            </a:r>
            <a:r>
              <a:rPr lang="cs-CZ" b="1" baseline="-25000" dirty="0"/>
              <a:t>2</a:t>
            </a:r>
            <a:r>
              <a:rPr lang="cs-CZ" b="1" dirty="0"/>
              <a:t>| = </a:t>
            </a:r>
            <a:r>
              <a:rPr lang="cs-CZ" b="1" dirty="0" smtClean="0"/>
              <a:t>9 </a:t>
            </a:r>
            <a:r>
              <a:rPr lang="cs-CZ" b="1" dirty="0"/>
              <a:t>cm</a:t>
            </a:r>
            <a:endParaRPr lang="cs-CZ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0" y="5184000"/>
            <a:ext cx="5508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d) k</a:t>
            </a:r>
            <a:r>
              <a:rPr lang="cs-CZ" b="1" baseline="-25000" dirty="0"/>
              <a:t>1</a:t>
            </a:r>
            <a:r>
              <a:rPr lang="cs-CZ" b="1" dirty="0"/>
              <a:t>(S</a:t>
            </a:r>
            <a:r>
              <a:rPr lang="cs-CZ" b="1" baseline="-25000" dirty="0"/>
              <a:t>1</a:t>
            </a:r>
            <a:r>
              <a:rPr lang="cs-CZ" b="1" dirty="0"/>
              <a:t>; </a:t>
            </a:r>
            <a:r>
              <a:rPr lang="cs-CZ" b="1" dirty="0" smtClean="0"/>
              <a:t>52 mm</a:t>
            </a:r>
            <a:r>
              <a:rPr lang="cs-CZ" b="1" dirty="0"/>
              <a:t>) a k</a:t>
            </a:r>
            <a:r>
              <a:rPr lang="cs-CZ" b="1" baseline="-25000" dirty="0"/>
              <a:t>2</a:t>
            </a:r>
            <a:r>
              <a:rPr lang="cs-CZ" b="1" dirty="0"/>
              <a:t>(S</a:t>
            </a:r>
            <a:r>
              <a:rPr lang="cs-CZ" b="1" baseline="-25000" dirty="0"/>
              <a:t>2</a:t>
            </a:r>
            <a:r>
              <a:rPr lang="cs-CZ" b="1" dirty="0"/>
              <a:t>; </a:t>
            </a:r>
            <a:r>
              <a:rPr lang="cs-CZ" b="1" dirty="0" smtClean="0"/>
              <a:t>36 mm</a:t>
            </a:r>
            <a:r>
              <a:rPr lang="cs-CZ" b="1" dirty="0"/>
              <a:t>); |S</a:t>
            </a:r>
            <a:r>
              <a:rPr lang="cs-CZ" b="1" baseline="-25000" dirty="0"/>
              <a:t>1</a:t>
            </a:r>
            <a:r>
              <a:rPr lang="cs-CZ" b="1" dirty="0"/>
              <a:t>S</a:t>
            </a:r>
            <a:r>
              <a:rPr lang="cs-CZ" b="1" baseline="-25000" dirty="0"/>
              <a:t>2</a:t>
            </a:r>
            <a:r>
              <a:rPr lang="cs-CZ" b="1" dirty="0"/>
              <a:t>| = </a:t>
            </a:r>
            <a:r>
              <a:rPr lang="cs-CZ" b="1" dirty="0" smtClean="0"/>
              <a:t>5 </a:t>
            </a:r>
            <a:r>
              <a:rPr lang="cs-CZ" b="1" dirty="0"/>
              <a:t>cm</a:t>
            </a:r>
            <a:endParaRPr lang="cs-CZ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0" y="6012000"/>
            <a:ext cx="56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e</a:t>
            </a:r>
            <a:r>
              <a:rPr lang="cs-CZ" b="1" dirty="0"/>
              <a:t>) k</a:t>
            </a:r>
            <a:r>
              <a:rPr lang="cs-CZ" b="1" baseline="-25000" dirty="0"/>
              <a:t>1</a:t>
            </a:r>
            <a:r>
              <a:rPr lang="cs-CZ" b="1" dirty="0"/>
              <a:t>(S</a:t>
            </a:r>
            <a:r>
              <a:rPr lang="cs-CZ" b="1" baseline="-25000" dirty="0"/>
              <a:t>1</a:t>
            </a:r>
            <a:r>
              <a:rPr lang="cs-CZ" b="1" dirty="0"/>
              <a:t>; </a:t>
            </a:r>
            <a:r>
              <a:rPr lang="cs-CZ" b="1" dirty="0" smtClean="0"/>
              <a:t>4,7 </a:t>
            </a:r>
            <a:r>
              <a:rPr lang="cs-CZ" b="1" dirty="0"/>
              <a:t>cm) a k</a:t>
            </a:r>
            <a:r>
              <a:rPr lang="cs-CZ" b="1" baseline="-25000" dirty="0"/>
              <a:t>2</a:t>
            </a:r>
            <a:r>
              <a:rPr lang="cs-CZ" b="1" dirty="0"/>
              <a:t>(S</a:t>
            </a:r>
            <a:r>
              <a:rPr lang="cs-CZ" b="1" baseline="-25000" dirty="0"/>
              <a:t>2</a:t>
            </a:r>
            <a:r>
              <a:rPr lang="cs-CZ" b="1" dirty="0"/>
              <a:t>; </a:t>
            </a:r>
            <a:r>
              <a:rPr lang="cs-CZ" b="1" dirty="0" smtClean="0"/>
              <a:t>1,5 </a:t>
            </a:r>
            <a:r>
              <a:rPr lang="cs-CZ" b="1" dirty="0"/>
              <a:t>cm); |S</a:t>
            </a:r>
            <a:r>
              <a:rPr lang="cs-CZ" b="1" baseline="-25000" dirty="0"/>
              <a:t>1</a:t>
            </a:r>
            <a:r>
              <a:rPr lang="cs-CZ" b="1" dirty="0"/>
              <a:t>S</a:t>
            </a:r>
            <a:r>
              <a:rPr lang="cs-CZ" b="1" baseline="-25000" dirty="0"/>
              <a:t>2</a:t>
            </a:r>
            <a:r>
              <a:rPr lang="cs-CZ" b="1" dirty="0"/>
              <a:t>| = </a:t>
            </a:r>
            <a:r>
              <a:rPr lang="cs-CZ" b="1" dirty="0" smtClean="0"/>
              <a:t>2,8 </a:t>
            </a:r>
            <a:r>
              <a:rPr lang="cs-CZ" b="1" dirty="0"/>
              <a:t>cm</a:t>
            </a:r>
            <a:endParaRPr lang="cs-CZ" b="1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5400000" y="2700000"/>
            <a:ext cx="2952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r</a:t>
            </a:r>
            <a:r>
              <a:rPr lang="cs-CZ" b="1" baseline="-25000" dirty="0" smtClean="0">
                <a:solidFill>
                  <a:srgbClr val="FF0000"/>
                </a:solidFill>
              </a:rPr>
              <a:t>1</a:t>
            </a:r>
            <a:r>
              <a:rPr lang="cs-CZ" b="1" dirty="0" smtClean="0">
                <a:solidFill>
                  <a:srgbClr val="FF0000"/>
                </a:solidFill>
              </a:rPr>
              <a:t>+</a:t>
            </a:r>
            <a:r>
              <a:rPr lang="cs-CZ" b="1" dirty="0" smtClean="0">
                <a:solidFill>
                  <a:srgbClr val="FF0000"/>
                </a:solidFill>
              </a:rPr>
              <a:t> r</a:t>
            </a:r>
            <a:r>
              <a:rPr lang="cs-CZ" b="1" baseline="-25000" dirty="0" smtClean="0">
                <a:solidFill>
                  <a:srgbClr val="FF0000"/>
                </a:solidFill>
              </a:rPr>
              <a:t>2</a:t>
            </a:r>
            <a:r>
              <a:rPr lang="cs-CZ" b="1" dirty="0" smtClean="0">
                <a:solidFill>
                  <a:srgbClr val="FF0000"/>
                </a:solidFill>
              </a:rPr>
              <a:t> = </a:t>
            </a:r>
            <a:r>
              <a:rPr lang="cs-CZ" b="1" dirty="0">
                <a:solidFill>
                  <a:srgbClr val="FF0000"/>
                </a:solidFill>
              </a:rPr>
              <a:t>|S</a:t>
            </a:r>
            <a:r>
              <a:rPr lang="cs-CZ" b="1" baseline="-25000" dirty="0">
                <a:solidFill>
                  <a:srgbClr val="FF0000"/>
                </a:solidFill>
              </a:rPr>
              <a:t>1</a:t>
            </a:r>
            <a:r>
              <a:rPr lang="cs-CZ" b="1" dirty="0">
                <a:solidFill>
                  <a:srgbClr val="FF0000"/>
                </a:solidFill>
              </a:rPr>
              <a:t>S</a:t>
            </a:r>
            <a:r>
              <a:rPr lang="cs-CZ" b="1" baseline="-25000" dirty="0">
                <a:solidFill>
                  <a:srgbClr val="FF0000"/>
                </a:solidFill>
              </a:rPr>
              <a:t>2</a:t>
            </a:r>
            <a:r>
              <a:rPr lang="cs-CZ" b="1" dirty="0">
                <a:solidFill>
                  <a:srgbClr val="FF0000"/>
                </a:solidFill>
              </a:rPr>
              <a:t>|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45" name="TextovéPole 44"/>
          <p:cNvSpPr txBox="1"/>
          <p:nvPr/>
        </p:nvSpPr>
        <p:spPr>
          <a:xfrm>
            <a:off x="5400000" y="3528000"/>
            <a:ext cx="37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r</a:t>
            </a:r>
            <a:r>
              <a:rPr lang="cs-CZ" b="1" baseline="-25000" dirty="0" smtClean="0">
                <a:solidFill>
                  <a:srgbClr val="FF0000"/>
                </a:solidFill>
              </a:rPr>
              <a:t>1</a:t>
            </a:r>
            <a:r>
              <a:rPr lang="cs-CZ" b="1" dirty="0" smtClean="0">
                <a:solidFill>
                  <a:srgbClr val="FF0000"/>
                </a:solidFill>
              </a:rPr>
              <a:t>- </a:t>
            </a:r>
            <a:r>
              <a:rPr lang="cs-CZ" b="1" dirty="0">
                <a:solidFill>
                  <a:srgbClr val="FF0000"/>
                </a:solidFill>
              </a:rPr>
              <a:t>r</a:t>
            </a:r>
            <a:r>
              <a:rPr lang="cs-CZ" b="1" baseline="-25000" dirty="0">
                <a:solidFill>
                  <a:srgbClr val="FF0000"/>
                </a:solidFill>
              </a:rPr>
              <a:t>2</a:t>
            </a:r>
            <a:r>
              <a:rPr lang="cs-CZ" b="1" dirty="0">
                <a:solidFill>
                  <a:srgbClr val="FF0000"/>
                </a:solidFill>
              </a:rPr>
              <a:t> = |S</a:t>
            </a:r>
            <a:r>
              <a:rPr lang="cs-CZ" b="1" baseline="-25000" dirty="0">
                <a:solidFill>
                  <a:srgbClr val="FF0000"/>
                </a:solidFill>
              </a:rPr>
              <a:t>1</a:t>
            </a:r>
            <a:r>
              <a:rPr lang="cs-CZ" b="1" dirty="0">
                <a:solidFill>
                  <a:srgbClr val="FF0000"/>
                </a:solidFill>
              </a:rPr>
              <a:t>S</a:t>
            </a:r>
            <a:r>
              <a:rPr lang="cs-CZ" b="1" baseline="-25000" dirty="0">
                <a:solidFill>
                  <a:srgbClr val="FF0000"/>
                </a:solidFill>
              </a:rPr>
              <a:t>2</a:t>
            </a:r>
            <a:r>
              <a:rPr lang="cs-CZ" b="1" dirty="0">
                <a:solidFill>
                  <a:srgbClr val="FF0000"/>
                </a:solidFill>
              </a:rPr>
              <a:t>|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2" name="TextovéPole 31"/>
          <p:cNvSpPr txBox="1"/>
          <p:nvPr/>
        </p:nvSpPr>
        <p:spPr>
          <a:xfrm>
            <a:off x="0" y="3060000"/>
            <a:ext cx="5364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r</a:t>
            </a:r>
            <a:r>
              <a:rPr lang="cs-CZ" b="1" baseline="-25000" dirty="0" smtClean="0"/>
              <a:t>1</a:t>
            </a:r>
            <a:r>
              <a:rPr lang="cs-CZ" b="1" dirty="0" smtClean="0"/>
              <a:t> – r</a:t>
            </a:r>
            <a:r>
              <a:rPr lang="cs-CZ" b="1" baseline="-25000" dirty="0" smtClean="0"/>
              <a:t>2</a:t>
            </a:r>
            <a:r>
              <a:rPr lang="cs-CZ" b="1" dirty="0" smtClean="0"/>
              <a:t> = 1,9 cm; r</a:t>
            </a:r>
            <a:r>
              <a:rPr lang="cs-CZ" b="1" baseline="-25000" dirty="0" smtClean="0"/>
              <a:t>1</a:t>
            </a:r>
            <a:r>
              <a:rPr lang="cs-CZ" b="1" dirty="0" smtClean="0"/>
              <a:t> + r</a:t>
            </a:r>
            <a:r>
              <a:rPr lang="cs-CZ" b="1" baseline="-25000" dirty="0" smtClean="0"/>
              <a:t>2</a:t>
            </a:r>
            <a:r>
              <a:rPr lang="cs-CZ" b="1" dirty="0" smtClean="0"/>
              <a:t> = 5,5 cm; |</a:t>
            </a:r>
            <a:r>
              <a:rPr lang="cs-CZ" b="1" dirty="0"/>
              <a:t>S</a:t>
            </a:r>
            <a:r>
              <a:rPr lang="cs-CZ" b="1" baseline="-25000" dirty="0"/>
              <a:t>1</a:t>
            </a:r>
            <a:r>
              <a:rPr lang="cs-CZ" b="1" dirty="0"/>
              <a:t>S</a:t>
            </a:r>
            <a:r>
              <a:rPr lang="cs-CZ" b="1" baseline="-25000" dirty="0"/>
              <a:t>2</a:t>
            </a:r>
            <a:r>
              <a:rPr lang="cs-CZ" b="1" dirty="0"/>
              <a:t>| = </a:t>
            </a:r>
            <a:r>
              <a:rPr lang="cs-CZ" b="1" dirty="0" smtClean="0"/>
              <a:t>5,5 </a:t>
            </a:r>
            <a:r>
              <a:rPr lang="cs-CZ" b="1" dirty="0"/>
              <a:t>cm</a:t>
            </a:r>
            <a:endParaRPr lang="cs-CZ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5400000" y="3060000"/>
            <a:ext cx="356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kružnice mají vnější dotyk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5" name="TextovéPole 34"/>
          <p:cNvSpPr txBox="1"/>
          <p:nvPr/>
        </p:nvSpPr>
        <p:spPr>
          <a:xfrm>
            <a:off x="0" y="3888000"/>
            <a:ext cx="5364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r</a:t>
            </a:r>
            <a:r>
              <a:rPr lang="cs-CZ" b="1" baseline="-25000" dirty="0" smtClean="0"/>
              <a:t>1</a:t>
            </a:r>
            <a:r>
              <a:rPr lang="cs-CZ" b="1" dirty="0" smtClean="0"/>
              <a:t> – r</a:t>
            </a:r>
            <a:r>
              <a:rPr lang="cs-CZ" b="1" baseline="-25000" dirty="0" smtClean="0"/>
              <a:t>2</a:t>
            </a:r>
            <a:r>
              <a:rPr lang="cs-CZ" b="1" dirty="0" smtClean="0"/>
              <a:t> = 4,3 cm; r</a:t>
            </a:r>
            <a:r>
              <a:rPr lang="cs-CZ" b="1" baseline="-25000" dirty="0" smtClean="0"/>
              <a:t>1</a:t>
            </a:r>
            <a:r>
              <a:rPr lang="cs-CZ" b="1" dirty="0" smtClean="0"/>
              <a:t> + r</a:t>
            </a:r>
            <a:r>
              <a:rPr lang="cs-CZ" b="1" baseline="-25000" dirty="0" smtClean="0"/>
              <a:t>2</a:t>
            </a:r>
            <a:r>
              <a:rPr lang="cs-CZ" b="1" dirty="0" smtClean="0"/>
              <a:t> = 11,7 cm; |</a:t>
            </a:r>
            <a:r>
              <a:rPr lang="cs-CZ" b="1" dirty="0"/>
              <a:t>S</a:t>
            </a:r>
            <a:r>
              <a:rPr lang="cs-CZ" b="1" baseline="-25000" dirty="0"/>
              <a:t>1</a:t>
            </a:r>
            <a:r>
              <a:rPr lang="cs-CZ" b="1" dirty="0"/>
              <a:t>S</a:t>
            </a:r>
            <a:r>
              <a:rPr lang="cs-CZ" b="1" baseline="-25000" dirty="0"/>
              <a:t>2</a:t>
            </a:r>
            <a:r>
              <a:rPr lang="cs-CZ" b="1" dirty="0"/>
              <a:t>| = </a:t>
            </a:r>
            <a:r>
              <a:rPr lang="cs-CZ" b="1" dirty="0" smtClean="0"/>
              <a:t>4,3 </a:t>
            </a:r>
            <a:r>
              <a:rPr lang="cs-CZ" b="1" dirty="0"/>
              <a:t>cm</a:t>
            </a:r>
            <a:endParaRPr lang="cs-CZ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5400000" y="3888000"/>
            <a:ext cx="356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kružnice mají vnitřní dotyk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8" name="TextovéPole 37"/>
          <p:cNvSpPr txBox="1"/>
          <p:nvPr/>
        </p:nvSpPr>
        <p:spPr>
          <a:xfrm>
            <a:off x="0" y="4716000"/>
            <a:ext cx="5364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r</a:t>
            </a:r>
            <a:r>
              <a:rPr lang="cs-CZ" b="1" baseline="-25000" dirty="0" smtClean="0"/>
              <a:t>1</a:t>
            </a:r>
            <a:r>
              <a:rPr lang="cs-CZ" b="1" dirty="0" smtClean="0"/>
              <a:t> – r</a:t>
            </a:r>
            <a:r>
              <a:rPr lang="cs-CZ" b="1" baseline="-25000" dirty="0" smtClean="0"/>
              <a:t>2</a:t>
            </a:r>
            <a:r>
              <a:rPr lang="cs-CZ" b="1" dirty="0" smtClean="0"/>
              <a:t> = 2,7 cm; r</a:t>
            </a:r>
            <a:r>
              <a:rPr lang="cs-CZ" b="1" baseline="-25000" dirty="0" smtClean="0"/>
              <a:t>1</a:t>
            </a:r>
            <a:r>
              <a:rPr lang="cs-CZ" b="1" dirty="0" smtClean="0"/>
              <a:t> + r</a:t>
            </a:r>
            <a:r>
              <a:rPr lang="cs-CZ" b="1" baseline="-25000" dirty="0" smtClean="0"/>
              <a:t>2</a:t>
            </a:r>
            <a:r>
              <a:rPr lang="cs-CZ" b="1" dirty="0" smtClean="0"/>
              <a:t> = 7,7 cm; |</a:t>
            </a:r>
            <a:r>
              <a:rPr lang="cs-CZ" b="1" dirty="0"/>
              <a:t>S</a:t>
            </a:r>
            <a:r>
              <a:rPr lang="cs-CZ" b="1" baseline="-25000" dirty="0"/>
              <a:t>1</a:t>
            </a:r>
            <a:r>
              <a:rPr lang="cs-CZ" b="1" dirty="0"/>
              <a:t>S</a:t>
            </a:r>
            <a:r>
              <a:rPr lang="cs-CZ" b="1" baseline="-25000" dirty="0"/>
              <a:t>2</a:t>
            </a:r>
            <a:r>
              <a:rPr lang="cs-CZ" b="1" dirty="0"/>
              <a:t>| = </a:t>
            </a:r>
            <a:r>
              <a:rPr lang="cs-CZ" b="1" dirty="0" smtClean="0"/>
              <a:t>9 </a:t>
            </a:r>
            <a:r>
              <a:rPr lang="cs-CZ" b="1" dirty="0"/>
              <a:t>cm</a:t>
            </a:r>
            <a:endParaRPr lang="cs-CZ" b="1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5400000" y="4356000"/>
            <a:ext cx="2952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r</a:t>
            </a:r>
            <a:r>
              <a:rPr lang="cs-CZ" b="1" baseline="-25000" dirty="0" smtClean="0">
                <a:solidFill>
                  <a:srgbClr val="FF0000"/>
                </a:solidFill>
              </a:rPr>
              <a:t>1</a:t>
            </a:r>
            <a:r>
              <a:rPr lang="cs-CZ" b="1" dirty="0" smtClean="0">
                <a:solidFill>
                  <a:srgbClr val="FF0000"/>
                </a:solidFill>
              </a:rPr>
              <a:t>+</a:t>
            </a:r>
            <a:r>
              <a:rPr lang="cs-CZ" b="1" dirty="0" smtClean="0">
                <a:solidFill>
                  <a:srgbClr val="FF0000"/>
                </a:solidFill>
              </a:rPr>
              <a:t> r</a:t>
            </a:r>
            <a:r>
              <a:rPr lang="cs-CZ" b="1" baseline="-25000" dirty="0" smtClean="0">
                <a:solidFill>
                  <a:srgbClr val="FF0000"/>
                </a:solidFill>
              </a:rPr>
              <a:t>2</a:t>
            </a:r>
            <a:r>
              <a:rPr lang="cs-CZ" b="1" dirty="0" smtClean="0">
                <a:solidFill>
                  <a:srgbClr val="FF0000"/>
                </a:solidFill>
              </a:rPr>
              <a:t> &lt; </a:t>
            </a:r>
            <a:r>
              <a:rPr lang="cs-CZ" b="1" dirty="0">
                <a:solidFill>
                  <a:srgbClr val="FF0000"/>
                </a:solidFill>
              </a:rPr>
              <a:t>|S</a:t>
            </a:r>
            <a:r>
              <a:rPr lang="cs-CZ" b="1" baseline="-25000" dirty="0">
                <a:solidFill>
                  <a:srgbClr val="FF0000"/>
                </a:solidFill>
              </a:rPr>
              <a:t>1</a:t>
            </a:r>
            <a:r>
              <a:rPr lang="cs-CZ" b="1" dirty="0">
                <a:solidFill>
                  <a:srgbClr val="FF0000"/>
                </a:solidFill>
              </a:rPr>
              <a:t>S</a:t>
            </a:r>
            <a:r>
              <a:rPr lang="cs-CZ" b="1" baseline="-25000" dirty="0">
                <a:solidFill>
                  <a:srgbClr val="FF0000"/>
                </a:solidFill>
              </a:rPr>
              <a:t>2</a:t>
            </a:r>
            <a:r>
              <a:rPr lang="cs-CZ" b="1" dirty="0">
                <a:solidFill>
                  <a:srgbClr val="FF0000"/>
                </a:solidFill>
              </a:rPr>
              <a:t>|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49" name="TextovéPole 48"/>
          <p:cNvSpPr txBox="1"/>
          <p:nvPr/>
        </p:nvSpPr>
        <p:spPr>
          <a:xfrm>
            <a:off x="5400000" y="4716000"/>
            <a:ext cx="3132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kružnice leží vně sebe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0" name="TextovéPole 49"/>
          <p:cNvSpPr txBox="1"/>
          <p:nvPr/>
        </p:nvSpPr>
        <p:spPr>
          <a:xfrm>
            <a:off x="0" y="5544000"/>
            <a:ext cx="5364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r</a:t>
            </a:r>
            <a:r>
              <a:rPr lang="cs-CZ" b="1" baseline="-25000" dirty="0" smtClean="0"/>
              <a:t>1</a:t>
            </a:r>
            <a:r>
              <a:rPr lang="cs-CZ" b="1" dirty="0" smtClean="0"/>
              <a:t> – r</a:t>
            </a:r>
            <a:r>
              <a:rPr lang="cs-CZ" b="1" baseline="-25000" dirty="0" smtClean="0"/>
              <a:t>2</a:t>
            </a:r>
            <a:r>
              <a:rPr lang="cs-CZ" b="1" dirty="0" smtClean="0"/>
              <a:t> = 16 mm; r</a:t>
            </a:r>
            <a:r>
              <a:rPr lang="cs-CZ" b="1" baseline="-25000" dirty="0" smtClean="0"/>
              <a:t>1</a:t>
            </a:r>
            <a:r>
              <a:rPr lang="cs-CZ" b="1" dirty="0" smtClean="0"/>
              <a:t> + r</a:t>
            </a:r>
            <a:r>
              <a:rPr lang="cs-CZ" b="1" baseline="-25000" dirty="0" smtClean="0"/>
              <a:t>2</a:t>
            </a:r>
            <a:r>
              <a:rPr lang="cs-CZ" b="1" dirty="0" smtClean="0"/>
              <a:t> = 88 mm; |</a:t>
            </a:r>
            <a:r>
              <a:rPr lang="cs-CZ" b="1" dirty="0"/>
              <a:t>S</a:t>
            </a:r>
            <a:r>
              <a:rPr lang="cs-CZ" b="1" baseline="-25000" dirty="0"/>
              <a:t>1</a:t>
            </a:r>
            <a:r>
              <a:rPr lang="cs-CZ" b="1" dirty="0"/>
              <a:t>S</a:t>
            </a:r>
            <a:r>
              <a:rPr lang="cs-CZ" b="1" baseline="-25000" dirty="0"/>
              <a:t>2</a:t>
            </a:r>
            <a:r>
              <a:rPr lang="cs-CZ" b="1" dirty="0"/>
              <a:t>| = </a:t>
            </a:r>
            <a:r>
              <a:rPr lang="cs-CZ" b="1" dirty="0" smtClean="0"/>
              <a:t>50 mm</a:t>
            </a:r>
            <a:endParaRPr lang="cs-CZ" b="1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5400000" y="5184000"/>
            <a:ext cx="2952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r</a:t>
            </a:r>
            <a:r>
              <a:rPr lang="cs-CZ" b="1" baseline="-25000" dirty="0" smtClean="0">
                <a:solidFill>
                  <a:srgbClr val="FF0000"/>
                </a:solidFill>
              </a:rPr>
              <a:t>1</a:t>
            </a:r>
            <a:r>
              <a:rPr lang="cs-CZ" b="1" dirty="0">
                <a:solidFill>
                  <a:srgbClr val="FF0000"/>
                </a:solidFill>
              </a:rPr>
              <a:t>-</a:t>
            </a:r>
            <a:r>
              <a:rPr lang="cs-CZ" b="1" dirty="0" smtClean="0">
                <a:solidFill>
                  <a:srgbClr val="FF0000"/>
                </a:solidFill>
              </a:rPr>
              <a:t> r</a:t>
            </a:r>
            <a:r>
              <a:rPr lang="cs-CZ" b="1" baseline="-25000" dirty="0" smtClean="0">
                <a:solidFill>
                  <a:srgbClr val="FF0000"/>
                </a:solidFill>
              </a:rPr>
              <a:t>2</a:t>
            </a:r>
            <a:r>
              <a:rPr lang="cs-CZ" b="1" dirty="0" smtClean="0">
                <a:solidFill>
                  <a:srgbClr val="FF0000"/>
                </a:solidFill>
              </a:rPr>
              <a:t> &lt; </a:t>
            </a:r>
            <a:r>
              <a:rPr lang="cs-CZ" b="1" dirty="0">
                <a:solidFill>
                  <a:srgbClr val="FF0000"/>
                </a:solidFill>
              </a:rPr>
              <a:t>|S</a:t>
            </a:r>
            <a:r>
              <a:rPr lang="cs-CZ" b="1" baseline="-25000" dirty="0">
                <a:solidFill>
                  <a:srgbClr val="FF0000"/>
                </a:solidFill>
              </a:rPr>
              <a:t>1</a:t>
            </a:r>
            <a:r>
              <a:rPr lang="cs-CZ" b="1" dirty="0">
                <a:solidFill>
                  <a:srgbClr val="FF0000"/>
                </a:solidFill>
              </a:rPr>
              <a:t>S</a:t>
            </a:r>
            <a:r>
              <a:rPr lang="cs-CZ" b="1" baseline="-25000" dirty="0">
                <a:solidFill>
                  <a:srgbClr val="FF0000"/>
                </a:solidFill>
              </a:rPr>
              <a:t>2</a:t>
            </a:r>
            <a:r>
              <a:rPr lang="cs-CZ" b="1" dirty="0" smtClean="0">
                <a:solidFill>
                  <a:srgbClr val="FF0000"/>
                </a:solidFill>
              </a:rPr>
              <a:t>| &lt; r</a:t>
            </a:r>
            <a:r>
              <a:rPr lang="cs-CZ" b="1" baseline="-25000" dirty="0" smtClean="0">
                <a:solidFill>
                  <a:srgbClr val="FF0000"/>
                </a:solidFill>
              </a:rPr>
              <a:t>1</a:t>
            </a:r>
            <a:r>
              <a:rPr lang="cs-CZ" b="1" dirty="0" smtClean="0">
                <a:solidFill>
                  <a:srgbClr val="FF0000"/>
                </a:solidFill>
              </a:rPr>
              <a:t>+ </a:t>
            </a:r>
            <a:r>
              <a:rPr lang="cs-CZ" b="1" dirty="0">
                <a:solidFill>
                  <a:srgbClr val="FF0000"/>
                </a:solidFill>
              </a:rPr>
              <a:t>r</a:t>
            </a:r>
            <a:r>
              <a:rPr lang="cs-CZ" b="1" baseline="-25000" dirty="0">
                <a:solidFill>
                  <a:srgbClr val="FF0000"/>
                </a:solidFill>
              </a:rPr>
              <a:t>2</a:t>
            </a:r>
            <a:r>
              <a:rPr lang="cs-CZ" b="1" dirty="0">
                <a:solidFill>
                  <a:srgbClr val="FF0000"/>
                </a:solidFill>
              </a:rPr>
              <a:t> 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2" name="TextovéPole 51"/>
          <p:cNvSpPr txBox="1"/>
          <p:nvPr/>
        </p:nvSpPr>
        <p:spPr>
          <a:xfrm>
            <a:off x="5400000" y="5544000"/>
            <a:ext cx="3492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rgbClr val="FF0000"/>
                </a:solidFill>
              </a:rPr>
              <a:t>kružnice se protínají ve 2 bodech</a:t>
            </a:r>
            <a:endParaRPr lang="cs-CZ" sz="1600" b="1" dirty="0">
              <a:solidFill>
                <a:srgbClr val="FF0000"/>
              </a:solidFill>
            </a:endParaRPr>
          </a:p>
        </p:txBody>
      </p:sp>
      <p:sp>
        <p:nvSpPr>
          <p:cNvPr id="53" name="TextovéPole 52"/>
          <p:cNvSpPr txBox="1"/>
          <p:nvPr/>
        </p:nvSpPr>
        <p:spPr>
          <a:xfrm>
            <a:off x="0" y="6372000"/>
            <a:ext cx="5364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r</a:t>
            </a:r>
            <a:r>
              <a:rPr lang="cs-CZ" b="1" baseline="-25000" dirty="0" smtClean="0"/>
              <a:t>1</a:t>
            </a:r>
            <a:r>
              <a:rPr lang="cs-CZ" b="1" dirty="0" smtClean="0"/>
              <a:t> – r</a:t>
            </a:r>
            <a:r>
              <a:rPr lang="cs-CZ" b="1" baseline="-25000" dirty="0" smtClean="0"/>
              <a:t>2</a:t>
            </a:r>
            <a:r>
              <a:rPr lang="cs-CZ" b="1" dirty="0" smtClean="0"/>
              <a:t> = 3,2 cm; r</a:t>
            </a:r>
            <a:r>
              <a:rPr lang="cs-CZ" b="1" baseline="-25000" dirty="0" smtClean="0"/>
              <a:t>1</a:t>
            </a:r>
            <a:r>
              <a:rPr lang="cs-CZ" b="1" dirty="0" smtClean="0"/>
              <a:t> + r</a:t>
            </a:r>
            <a:r>
              <a:rPr lang="cs-CZ" b="1" baseline="-25000" dirty="0" smtClean="0"/>
              <a:t>2</a:t>
            </a:r>
            <a:r>
              <a:rPr lang="cs-CZ" b="1" dirty="0" smtClean="0"/>
              <a:t> = 6,2 cm; |</a:t>
            </a:r>
            <a:r>
              <a:rPr lang="cs-CZ" b="1" dirty="0"/>
              <a:t>S</a:t>
            </a:r>
            <a:r>
              <a:rPr lang="cs-CZ" b="1" baseline="-25000" dirty="0"/>
              <a:t>1</a:t>
            </a:r>
            <a:r>
              <a:rPr lang="cs-CZ" b="1" dirty="0"/>
              <a:t>S</a:t>
            </a:r>
            <a:r>
              <a:rPr lang="cs-CZ" b="1" baseline="-25000" dirty="0"/>
              <a:t>2</a:t>
            </a:r>
            <a:r>
              <a:rPr lang="cs-CZ" b="1" dirty="0"/>
              <a:t>| = </a:t>
            </a:r>
            <a:r>
              <a:rPr lang="cs-CZ" b="1" dirty="0" smtClean="0"/>
              <a:t>2,8 cm</a:t>
            </a:r>
            <a:endParaRPr lang="cs-CZ" b="1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5400000" y="6012000"/>
            <a:ext cx="1566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r</a:t>
            </a:r>
            <a:r>
              <a:rPr lang="cs-CZ" b="1" baseline="-25000" dirty="0" smtClean="0">
                <a:solidFill>
                  <a:srgbClr val="FF0000"/>
                </a:solidFill>
              </a:rPr>
              <a:t>1</a:t>
            </a:r>
            <a:r>
              <a:rPr lang="cs-CZ" b="1" dirty="0">
                <a:solidFill>
                  <a:srgbClr val="FF0000"/>
                </a:solidFill>
              </a:rPr>
              <a:t>-</a:t>
            </a:r>
            <a:r>
              <a:rPr lang="cs-CZ" b="1" dirty="0" smtClean="0">
                <a:solidFill>
                  <a:srgbClr val="FF0000"/>
                </a:solidFill>
              </a:rPr>
              <a:t> r</a:t>
            </a:r>
            <a:r>
              <a:rPr lang="cs-CZ" b="1" baseline="-25000" dirty="0" smtClean="0">
                <a:solidFill>
                  <a:srgbClr val="FF0000"/>
                </a:solidFill>
              </a:rPr>
              <a:t>2</a:t>
            </a:r>
            <a:r>
              <a:rPr lang="cs-CZ" b="1" dirty="0" smtClean="0">
                <a:solidFill>
                  <a:srgbClr val="FF0000"/>
                </a:solidFill>
              </a:rPr>
              <a:t> &gt; </a:t>
            </a:r>
            <a:r>
              <a:rPr lang="cs-CZ" b="1" dirty="0">
                <a:solidFill>
                  <a:srgbClr val="FF0000"/>
                </a:solidFill>
              </a:rPr>
              <a:t>|</a:t>
            </a:r>
            <a:r>
              <a:rPr lang="cs-CZ" b="1" dirty="0" smtClean="0">
                <a:solidFill>
                  <a:srgbClr val="FF0000"/>
                </a:solidFill>
              </a:rPr>
              <a:t>S</a:t>
            </a:r>
            <a:r>
              <a:rPr lang="cs-CZ" b="1" baseline="-25000" dirty="0" smtClean="0">
                <a:solidFill>
                  <a:srgbClr val="FF0000"/>
                </a:solidFill>
              </a:rPr>
              <a:t>1</a:t>
            </a:r>
            <a:r>
              <a:rPr lang="cs-CZ" b="1" dirty="0" smtClean="0">
                <a:solidFill>
                  <a:srgbClr val="FF0000"/>
                </a:solidFill>
              </a:rPr>
              <a:t>S</a:t>
            </a:r>
            <a:r>
              <a:rPr lang="cs-CZ" b="1" baseline="-25000" dirty="0" smtClean="0">
                <a:solidFill>
                  <a:srgbClr val="FF0000"/>
                </a:solidFill>
              </a:rPr>
              <a:t>2</a:t>
            </a:r>
            <a:r>
              <a:rPr lang="cs-CZ" b="1" dirty="0" smtClean="0">
                <a:solidFill>
                  <a:srgbClr val="FF0000"/>
                </a:solidFill>
              </a:rPr>
              <a:t>|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5" name="TextovéPole 54"/>
          <p:cNvSpPr txBox="1"/>
          <p:nvPr/>
        </p:nvSpPr>
        <p:spPr>
          <a:xfrm>
            <a:off x="5400000" y="6372000"/>
            <a:ext cx="3492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rgbClr val="FF0000"/>
                </a:solidFill>
              </a:rPr>
              <a:t>jedna kružnice leží uvnitř druhé</a:t>
            </a:r>
            <a:endParaRPr lang="cs-CZ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68861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3" grpId="0"/>
      <p:bldP spid="14" grpId="0"/>
      <p:bldP spid="15" grpId="0"/>
      <p:bldP spid="16" grpId="0"/>
      <p:bldP spid="17" grpId="0"/>
      <p:bldP spid="44" grpId="0"/>
      <p:bldP spid="45" grpId="0"/>
      <p:bldP spid="32" grpId="0"/>
      <p:bldP spid="33" grpId="0"/>
      <p:bldP spid="35" grpId="0"/>
      <p:bldP spid="37" grpId="0"/>
      <p:bldP spid="38" grpId="0"/>
      <p:bldP spid="39" grpId="0"/>
      <p:bldP spid="49" grpId="0"/>
      <p:bldP spid="50" grpId="0"/>
      <p:bldP spid="51" grpId="0"/>
      <p:bldP spid="52" grpId="0"/>
      <p:bldP spid="53" grpId="0"/>
      <p:bldP spid="54" grpId="0"/>
      <p:bldP spid="5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008112" y="643335"/>
            <a:ext cx="78843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Vzájemná poloha dvou kružnic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6" y="2060848"/>
            <a:ext cx="78123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Kolik společných bodů můžou mít dvě kružnice?</a:t>
            </a:r>
            <a:endParaRPr lang="cs-CZ" sz="2000" b="1" dirty="0"/>
          </a:p>
        </p:txBody>
      </p:sp>
      <p:sp>
        <p:nvSpPr>
          <p:cNvPr id="5" name="Ovál 4"/>
          <p:cNvSpPr/>
          <p:nvPr/>
        </p:nvSpPr>
        <p:spPr bwMode="auto">
          <a:xfrm>
            <a:off x="720000" y="2780928"/>
            <a:ext cx="1800000" cy="18000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" name="Přímá spojnice 7"/>
          <p:cNvCxnSpPr/>
          <p:nvPr/>
        </p:nvCxnSpPr>
        <p:spPr bwMode="auto">
          <a:xfrm>
            <a:off x="1620000" y="3536928"/>
            <a:ext cx="0" cy="28803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1476000" y="3680928"/>
            <a:ext cx="288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TextovéPole 11"/>
          <p:cNvSpPr txBox="1"/>
          <p:nvPr/>
        </p:nvSpPr>
        <p:spPr>
          <a:xfrm>
            <a:off x="360000" y="4248000"/>
            <a:ext cx="467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k</a:t>
            </a:r>
            <a:r>
              <a:rPr lang="cs-CZ" sz="2000" baseline="-25000" dirty="0" smtClean="0"/>
              <a:t>1</a:t>
            </a:r>
            <a:endParaRPr lang="cs-CZ" sz="2000" baseline="-25000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1188000" y="3852000"/>
            <a:ext cx="575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S</a:t>
            </a:r>
            <a:r>
              <a:rPr lang="cs-CZ" sz="2000" baseline="-25000" dirty="0" smtClean="0"/>
              <a:t>1</a:t>
            </a:r>
            <a:endParaRPr lang="cs-CZ" sz="2000" baseline="-25000" dirty="0"/>
          </a:p>
        </p:txBody>
      </p:sp>
      <p:sp>
        <p:nvSpPr>
          <p:cNvPr id="49" name="Ovál 48"/>
          <p:cNvSpPr/>
          <p:nvPr/>
        </p:nvSpPr>
        <p:spPr bwMode="auto">
          <a:xfrm>
            <a:off x="3744336" y="2780928"/>
            <a:ext cx="1800000" cy="18000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0" name="Přímá spojnice 49"/>
          <p:cNvCxnSpPr/>
          <p:nvPr/>
        </p:nvCxnSpPr>
        <p:spPr bwMode="auto">
          <a:xfrm>
            <a:off x="4644336" y="3536928"/>
            <a:ext cx="0" cy="28803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>
            <a:off x="4500336" y="3680928"/>
            <a:ext cx="288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2" name="TextovéPole 51"/>
          <p:cNvSpPr txBox="1"/>
          <p:nvPr/>
        </p:nvSpPr>
        <p:spPr>
          <a:xfrm>
            <a:off x="5472328" y="3257920"/>
            <a:ext cx="4678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k</a:t>
            </a:r>
            <a:r>
              <a:rPr lang="cs-CZ" sz="2000" baseline="-25000" dirty="0" smtClean="0"/>
              <a:t>2</a:t>
            </a:r>
            <a:endParaRPr lang="cs-CZ" sz="2000" baseline="-25000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4644336" y="3691878"/>
            <a:ext cx="5037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S</a:t>
            </a:r>
            <a:r>
              <a:rPr lang="cs-CZ" sz="2000" baseline="-25000" dirty="0" smtClean="0"/>
              <a:t>2</a:t>
            </a:r>
            <a:endParaRPr lang="cs-CZ" sz="2000" baseline="-25000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360000" y="5580000"/>
            <a:ext cx="1980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 společné body</a:t>
            </a:r>
            <a:endParaRPr lang="cs-CZ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360000" y="5220000"/>
            <a:ext cx="2257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 společný bod</a:t>
            </a:r>
            <a:endParaRPr lang="cs-CZ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360000" y="4860000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žádný společný bod</a:t>
            </a:r>
            <a:endParaRPr lang="cs-CZ" b="1" dirty="0"/>
          </a:p>
        </p:txBody>
      </p:sp>
      <p:sp>
        <p:nvSpPr>
          <p:cNvPr id="79" name="TextovéPole 78"/>
          <p:cNvSpPr txBox="1"/>
          <p:nvPr/>
        </p:nvSpPr>
        <p:spPr>
          <a:xfrm>
            <a:off x="360000" y="5940000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∞ společných bodů</a:t>
            </a:r>
            <a:endParaRPr lang="cs-CZ" b="1" dirty="0"/>
          </a:p>
        </p:txBody>
      </p:sp>
      <p:cxnSp>
        <p:nvCxnSpPr>
          <p:cNvPr id="6" name="Přímá spojnice 5"/>
          <p:cNvCxnSpPr/>
          <p:nvPr/>
        </p:nvCxnSpPr>
        <p:spPr bwMode="auto">
          <a:xfrm>
            <a:off x="1620000" y="3680944"/>
            <a:ext cx="3024336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TextovéPole 38"/>
          <p:cNvSpPr txBox="1"/>
          <p:nvPr/>
        </p:nvSpPr>
        <p:spPr>
          <a:xfrm>
            <a:off x="3240000" y="5220000"/>
            <a:ext cx="26997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S</a:t>
            </a:r>
            <a:r>
              <a:rPr lang="cs-CZ" sz="2000" baseline="-25000" dirty="0" smtClean="0"/>
              <a:t>1</a:t>
            </a:r>
            <a:r>
              <a:rPr lang="cs-CZ" sz="2000" dirty="0"/>
              <a:t> </a:t>
            </a:r>
            <a:r>
              <a:rPr lang="cs-CZ" sz="2000" dirty="0" smtClean="0"/>
              <a:t>S</a:t>
            </a:r>
            <a:r>
              <a:rPr lang="cs-CZ" sz="2000" baseline="-25000" dirty="0" smtClean="0"/>
              <a:t>2</a:t>
            </a:r>
            <a:r>
              <a:rPr lang="cs-CZ" sz="2000" dirty="0" smtClean="0"/>
              <a:t> - středná</a:t>
            </a:r>
            <a:endParaRPr lang="cs-CZ" sz="2000" baseline="-25000" dirty="0"/>
          </a:p>
        </p:txBody>
      </p:sp>
      <p:sp>
        <p:nvSpPr>
          <p:cNvPr id="40" name="Ovál 39"/>
          <p:cNvSpPr/>
          <p:nvPr/>
        </p:nvSpPr>
        <p:spPr bwMode="auto">
          <a:xfrm>
            <a:off x="2511836" y="2782800"/>
            <a:ext cx="1800000" cy="18000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1" name="Přímá spojnice 40"/>
          <p:cNvCxnSpPr/>
          <p:nvPr/>
        </p:nvCxnSpPr>
        <p:spPr bwMode="auto">
          <a:xfrm>
            <a:off x="3411836" y="3538800"/>
            <a:ext cx="0" cy="28803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>
            <a:off x="3267836" y="3682800"/>
            <a:ext cx="288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4" name="TextovéPole 43"/>
          <p:cNvSpPr txBox="1"/>
          <p:nvPr/>
        </p:nvSpPr>
        <p:spPr>
          <a:xfrm>
            <a:off x="2664344" y="2508865"/>
            <a:ext cx="4678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k</a:t>
            </a:r>
            <a:r>
              <a:rPr lang="cs-CZ" sz="2000" baseline="-25000" dirty="0" smtClean="0"/>
              <a:t>2</a:t>
            </a:r>
            <a:endParaRPr lang="cs-CZ" sz="2000" baseline="-25000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3411836" y="3693750"/>
            <a:ext cx="5037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S</a:t>
            </a:r>
            <a:r>
              <a:rPr lang="cs-CZ" sz="2000" baseline="-25000" dirty="0" smtClean="0"/>
              <a:t>2</a:t>
            </a:r>
            <a:endParaRPr lang="cs-CZ" sz="2000" baseline="-25000" dirty="0"/>
          </a:p>
        </p:txBody>
      </p:sp>
      <p:cxnSp>
        <p:nvCxnSpPr>
          <p:cNvPr id="48" name="Přímá spojnice 47"/>
          <p:cNvCxnSpPr/>
          <p:nvPr/>
        </p:nvCxnSpPr>
        <p:spPr bwMode="auto">
          <a:xfrm>
            <a:off x="1628400" y="3682800"/>
            <a:ext cx="1783436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Ovál 59"/>
          <p:cNvSpPr/>
          <p:nvPr/>
        </p:nvSpPr>
        <p:spPr bwMode="auto">
          <a:xfrm>
            <a:off x="1979712" y="2780928"/>
            <a:ext cx="1800000" cy="18000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1" name="Přímá spojnice 60"/>
          <p:cNvCxnSpPr/>
          <p:nvPr/>
        </p:nvCxnSpPr>
        <p:spPr bwMode="auto">
          <a:xfrm>
            <a:off x="2879712" y="3536928"/>
            <a:ext cx="0" cy="28803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Přímá spojnice 61"/>
          <p:cNvCxnSpPr/>
          <p:nvPr/>
        </p:nvCxnSpPr>
        <p:spPr bwMode="auto">
          <a:xfrm>
            <a:off x="2735712" y="3680928"/>
            <a:ext cx="288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3" name="TextovéPole 62"/>
          <p:cNvSpPr txBox="1"/>
          <p:nvPr/>
        </p:nvSpPr>
        <p:spPr>
          <a:xfrm>
            <a:off x="2898256" y="4541058"/>
            <a:ext cx="4678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k</a:t>
            </a:r>
            <a:r>
              <a:rPr lang="cs-CZ" sz="2000" baseline="-25000" dirty="0" smtClean="0"/>
              <a:t>2</a:t>
            </a:r>
            <a:endParaRPr lang="cs-CZ" sz="2000" baseline="-25000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2879712" y="3691878"/>
            <a:ext cx="5037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S</a:t>
            </a:r>
            <a:r>
              <a:rPr lang="cs-CZ" sz="2000" baseline="-25000" dirty="0" smtClean="0"/>
              <a:t>2</a:t>
            </a:r>
            <a:endParaRPr lang="cs-CZ" sz="2000" baseline="-25000" dirty="0"/>
          </a:p>
        </p:txBody>
      </p:sp>
      <p:cxnSp>
        <p:nvCxnSpPr>
          <p:cNvPr id="65" name="Přímá spojnice 64"/>
          <p:cNvCxnSpPr/>
          <p:nvPr/>
        </p:nvCxnSpPr>
        <p:spPr bwMode="auto">
          <a:xfrm>
            <a:off x="1628400" y="3682800"/>
            <a:ext cx="1269856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ovéPole 65"/>
              <p:cNvSpPr txBox="1"/>
              <p:nvPr/>
            </p:nvSpPr>
            <p:spPr>
              <a:xfrm>
                <a:off x="360000" y="4248000"/>
                <a:ext cx="83782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dirty="0"/>
                  <a:t>k</a:t>
                </a:r>
                <a:r>
                  <a:rPr lang="cs-CZ" sz="2000" baseline="-25000" dirty="0" smtClean="0"/>
                  <a:t>1</a:t>
                </a:r>
                <a14:m>
                  <m:oMath xmlns:m="http://schemas.openxmlformats.org/officeDocument/2006/math">
                    <m:r>
                      <a:rPr lang="cs-CZ" sz="2000" i="1" dirty="0" smtClean="0">
                        <a:latin typeface="Cambria Math"/>
                        <a:ea typeface="Cambria Math"/>
                      </a:rPr>
                      <m:t>≡</m:t>
                    </m:r>
                  </m:oMath>
                </a14:m>
                <a:r>
                  <a:rPr lang="cs-CZ" sz="2000" dirty="0" smtClean="0"/>
                  <a:t>k</a:t>
                </a:r>
                <a:r>
                  <a:rPr lang="cs-CZ" sz="2000" baseline="-25000" dirty="0" smtClean="0"/>
                  <a:t>2</a:t>
                </a:r>
                <a:endParaRPr lang="cs-CZ" sz="2000" baseline="-25000" dirty="0"/>
              </a:p>
            </p:txBody>
          </p:sp>
        </mc:Choice>
        <mc:Fallback xmlns="">
          <p:sp>
            <p:nvSpPr>
              <p:cNvPr id="66" name="TextovéPole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4248000"/>
                <a:ext cx="837824" cy="400110"/>
              </a:xfrm>
              <a:prstGeom prst="rect">
                <a:avLst/>
              </a:prstGeom>
              <a:blipFill rotWithShape="1">
                <a:blip r:embed="rId3"/>
                <a:stretch>
                  <a:fillRect l="-7299" t="-6154" r="-730" b="-2923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ovéPole 66"/>
              <p:cNvSpPr txBox="1"/>
              <p:nvPr/>
            </p:nvSpPr>
            <p:spPr>
              <a:xfrm>
                <a:off x="1188000" y="3852000"/>
                <a:ext cx="115032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dirty="0" smtClean="0"/>
                  <a:t>S</a:t>
                </a:r>
                <a:r>
                  <a:rPr lang="cs-CZ" sz="2000" baseline="-25000" dirty="0" smtClean="0"/>
                  <a:t>1</a:t>
                </a:r>
                <a14:m>
                  <m:oMath xmlns:m="http://schemas.openxmlformats.org/officeDocument/2006/math">
                    <m:r>
                      <a:rPr lang="cs-CZ" sz="2000" i="1" dirty="0" smtClean="0">
                        <a:latin typeface="Cambria Math"/>
                        <a:ea typeface="Cambria Math"/>
                      </a:rPr>
                      <m:t>≡</m:t>
                    </m:r>
                  </m:oMath>
                </a14:m>
                <a:r>
                  <a:rPr lang="cs-CZ" sz="2000" dirty="0" smtClean="0"/>
                  <a:t> S</a:t>
                </a:r>
                <a:r>
                  <a:rPr lang="cs-CZ" sz="2000" baseline="-25000" dirty="0" smtClean="0"/>
                  <a:t>2</a:t>
                </a:r>
                <a:endParaRPr lang="cs-CZ" sz="2000" baseline="-25000" dirty="0"/>
              </a:p>
            </p:txBody>
          </p:sp>
        </mc:Choice>
        <mc:Fallback xmlns="">
          <p:sp>
            <p:nvSpPr>
              <p:cNvPr id="67" name="TextovéPole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8000" y="3852000"/>
                <a:ext cx="1150324" cy="400110"/>
              </a:xfrm>
              <a:prstGeom prst="rect">
                <a:avLst/>
              </a:prstGeom>
              <a:blipFill rotWithShape="1">
                <a:blip r:embed="rId4"/>
                <a:stretch>
                  <a:fillRect l="-5820" t="-6061" b="-2727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8" name="TextovéPole 67"/>
          <p:cNvSpPr txBox="1"/>
          <p:nvPr/>
        </p:nvSpPr>
        <p:spPr>
          <a:xfrm>
            <a:off x="3240000" y="5760000"/>
            <a:ext cx="58979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|S</a:t>
            </a:r>
            <a:r>
              <a:rPr lang="cs-CZ" sz="2000" baseline="-25000" dirty="0" smtClean="0"/>
              <a:t>1</a:t>
            </a:r>
            <a:r>
              <a:rPr lang="cs-CZ" sz="2000" dirty="0" smtClean="0"/>
              <a:t> S</a:t>
            </a:r>
            <a:r>
              <a:rPr lang="cs-CZ" sz="2000" baseline="-25000" dirty="0" smtClean="0"/>
              <a:t>2</a:t>
            </a:r>
            <a:r>
              <a:rPr lang="cs-CZ" sz="2000" dirty="0" smtClean="0"/>
              <a:t>| - délka středné – vzdálenost středů kružnic</a:t>
            </a:r>
            <a:endParaRPr lang="cs-CZ" sz="2000" baseline="-25000" dirty="0"/>
          </a:p>
        </p:txBody>
      </p:sp>
    </p:spTree>
    <p:extLst>
      <p:ext uri="{BB962C8B-B14F-4D97-AF65-F5344CB8AC3E}">
        <p14:creationId xmlns:p14="http://schemas.microsoft.com/office/powerpoint/2010/main" val="292009563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500"/>
                            </p:stCondLst>
                            <p:childTnLst>
                              <p:par>
                                <p:cTn id="1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12" grpId="0"/>
      <p:bldP spid="12" grpId="1"/>
      <p:bldP spid="47" grpId="0"/>
      <p:bldP spid="47" grpId="1"/>
      <p:bldP spid="49" grpId="0" animBg="1"/>
      <p:bldP spid="49" grpId="1" animBg="1"/>
      <p:bldP spid="52" grpId="0"/>
      <p:bldP spid="52" grpId="1"/>
      <p:bldP spid="53" grpId="0"/>
      <p:bldP spid="53" grpId="1"/>
      <p:bldP spid="43" grpId="0"/>
      <p:bldP spid="75" grpId="0"/>
      <p:bldP spid="76" grpId="0"/>
      <p:bldP spid="79" grpId="0"/>
      <p:bldP spid="39" grpId="0"/>
      <p:bldP spid="40" grpId="0" animBg="1"/>
      <p:bldP spid="40" grpId="1" animBg="1"/>
      <p:bldP spid="44" grpId="0"/>
      <p:bldP spid="44" grpId="1"/>
      <p:bldP spid="46" grpId="0"/>
      <p:bldP spid="46" grpId="1"/>
      <p:bldP spid="60" grpId="0" animBg="1"/>
      <p:bldP spid="60" grpId="1" animBg="1"/>
      <p:bldP spid="63" grpId="0"/>
      <p:bldP spid="63" grpId="1"/>
      <p:bldP spid="64" grpId="0"/>
      <p:bldP spid="64" grpId="1"/>
      <p:bldP spid="66" grpId="0"/>
      <p:bldP spid="67" grpId="0"/>
      <p:bldP spid="6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008112" y="643335"/>
            <a:ext cx="78843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Vzájemná poloha dvou kružnic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36" y="2060848"/>
                <a:ext cx="914396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1a) Sestrojte kružnice k</a:t>
                </a:r>
                <a:r>
                  <a:rPr lang="cs-CZ" sz="2000" b="1" baseline="-25000" dirty="0" smtClean="0"/>
                  <a:t>1</a:t>
                </a:r>
                <a:r>
                  <a:rPr lang="cs-CZ" sz="2000" b="1" dirty="0" smtClean="0"/>
                  <a:t>(S</a:t>
                </a:r>
                <a:r>
                  <a:rPr lang="cs-CZ" sz="2000" b="1" baseline="-25000" dirty="0" smtClean="0"/>
                  <a:t>1</a:t>
                </a:r>
                <a:r>
                  <a:rPr lang="cs-CZ" sz="2000" b="1" dirty="0" smtClean="0"/>
                  <a:t>; 4 cm) a k</a:t>
                </a:r>
                <a:r>
                  <a:rPr lang="cs-CZ" sz="2000" b="1" baseline="-25000" dirty="0" smtClean="0"/>
                  <a:t>2</a:t>
                </a:r>
                <a:r>
                  <a:rPr lang="cs-CZ" sz="2000" b="1" dirty="0" smtClean="0"/>
                  <a:t>(S</a:t>
                </a:r>
                <a:r>
                  <a:rPr lang="cs-CZ" sz="2000" b="1" baseline="-25000" dirty="0" smtClean="0"/>
                  <a:t>2</a:t>
                </a:r>
                <a:r>
                  <a:rPr lang="cs-CZ" sz="2000" b="1" dirty="0" smtClean="0"/>
                  <a:t>; 2,5 cm) tak, </a:t>
                </a:r>
                <a:r>
                  <a:rPr lang="cs-CZ" sz="2000" b="1" dirty="0"/>
                  <a:t>že |S</a:t>
                </a:r>
                <a:r>
                  <a:rPr lang="cs-CZ" sz="2000" b="1" baseline="-25000" dirty="0"/>
                  <a:t>1</a:t>
                </a:r>
                <a:r>
                  <a:rPr lang="cs-CZ" sz="2000" b="1" dirty="0"/>
                  <a:t>S</a:t>
                </a:r>
                <a:r>
                  <a:rPr lang="cs-CZ" sz="2000" b="1" baseline="-25000" dirty="0"/>
                  <a:t>2</a:t>
                </a:r>
                <a:r>
                  <a:rPr lang="cs-CZ" sz="2000" b="1" dirty="0"/>
                  <a:t>| = 0 cm </a:t>
                </a:r>
                <a:r>
                  <a:rPr lang="cs-CZ" sz="2000" b="1" dirty="0" smtClean="0"/>
                  <a:t/>
                </a:r>
                <a:br>
                  <a:rPr lang="cs-CZ" sz="2000" b="1" dirty="0" smtClean="0"/>
                </a:br>
                <a:r>
                  <a:rPr lang="cs-CZ" sz="2000" b="1" dirty="0" smtClean="0"/>
                  <a:t>      (tj. S</a:t>
                </a:r>
                <a:r>
                  <a:rPr lang="cs-CZ" sz="2000" b="1" baseline="-25000" dirty="0" smtClean="0"/>
                  <a:t>1</a:t>
                </a:r>
                <a14:m>
                  <m:oMath xmlns:m="http://schemas.openxmlformats.org/officeDocument/2006/math">
                    <m:r>
                      <a:rPr lang="cs-CZ" sz="2000" b="1" i="1" smtClean="0">
                        <a:latin typeface="Cambria Math"/>
                        <a:ea typeface="Cambria Math"/>
                      </a:rPr>
                      <m:t>≡</m:t>
                    </m:r>
                  </m:oMath>
                </a14:m>
                <a:r>
                  <a:rPr lang="cs-CZ" sz="2000" b="1" dirty="0" smtClean="0"/>
                  <a:t> S</a:t>
                </a:r>
                <a:r>
                  <a:rPr lang="cs-CZ" sz="2000" b="1" baseline="-25000" dirty="0" smtClean="0"/>
                  <a:t>2</a:t>
                </a:r>
                <a:r>
                  <a:rPr lang="cs-CZ" sz="2000" b="1" dirty="0" smtClean="0"/>
                  <a:t>)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" y="2060848"/>
                <a:ext cx="9143964" cy="707886"/>
              </a:xfrm>
              <a:prstGeom prst="rect">
                <a:avLst/>
              </a:prstGeom>
              <a:blipFill rotWithShape="1">
                <a:blip r:embed="rId3"/>
                <a:stretch>
                  <a:fillRect l="-667" t="-3448" b="-1551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Ovál 4"/>
          <p:cNvSpPr>
            <a:spLocks noChangeAspect="1"/>
          </p:cNvSpPr>
          <p:nvPr/>
        </p:nvSpPr>
        <p:spPr bwMode="auto">
          <a:xfrm>
            <a:off x="720000" y="3060000"/>
            <a:ext cx="2880000" cy="28800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" name="Přímá spojnice 7"/>
          <p:cNvCxnSpPr/>
          <p:nvPr/>
        </p:nvCxnSpPr>
        <p:spPr bwMode="auto">
          <a:xfrm>
            <a:off x="2160000" y="4356000"/>
            <a:ext cx="0" cy="28803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2016000" y="4500000"/>
            <a:ext cx="288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TextovéPole 11"/>
          <p:cNvSpPr txBox="1"/>
          <p:nvPr/>
        </p:nvSpPr>
        <p:spPr>
          <a:xfrm>
            <a:off x="354115" y="4903251"/>
            <a:ext cx="467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k</a:t>
            </a:r>
            <a:r>
              <a:rPr lang="cs-CZ" sz="2000" baseline="-25000" dirty="0" smtClean="0"/>
              <a:t>1</a:t>
            </a:r>
            <a:endParaRPr lang="cs-CZ" sz="2000" baseline="-25000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1440264" y="4680000"/>
            <a:ext cx="575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S</a:t>
            </a:r>
            <a:r>
              <a:rPr lang="cs-CZ" sz="2000" baseline="-25000" dirty="0" smtClean="0"/>
              <a:t>1</a:t>
            </a:r>
            <a:endParaRPr lang="cs-CZ" sz="2000" baseline="-25000" dirty="0"/>
          </a:p>
        </p:txBody>
      </p:sp>
      <p:sp>
        <p:nvSpPr>
          <p:cNvPr id="60" name="Ovál 59"/>
          <p:cNvSpPr/>
          <p:nvPr/>
        </p:nvSpPr>
        <p:spPr bwMode="auto">
          <a:xfrm>
            <a:off x="1260000" y="3600016"/>
            <a:ext cx="1800000" cy="18000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3" name="TextovéPole 62"/>
          <p:cNvSpPr txBox="1"/>
          <p:nvPr/>
        </p:nvSpPr>
        <p:spPr>
          <a:xfrm>
            <a:off x="2326934" y="3197812"/>
            <a:ext cx="4678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k</a:t>
            </a:r>
            <a:r>
              <a:rPr lang="cs-CZ" sz="2000" baseline="-25000" dirty="0" smtClean="0"/>
              <a:t>2</a:t>
            </a:r>
            <a:endParaRPr lang="cs-CZ" sz="2000" baseline="-25000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0" y="6300000"/>
            <a:ext cx="55080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K</a:t>
            </a:r>
            <a:r>
              <a:rPr lang="cs-CZ" sz="2000" b="1" dirty="0" smtClean="0"/>
              <a:t>ružnice k</a:t>
            </a:r>
            <a:r>
              <a:rPr lang="cs-CZ" sz="2000" b="1" baseline="-25000" dirty="0" smtClean="0"/>
              <a:t>1 </a:t>
            </a:r>
            <a:r>
              <a:rPr lang="cs-CZ" sz="2000" b="1" dirty="0" smtClean="0"/>
              <a:t>a k</a:t>
            </a:r>
            <a:r>
              <a:rPr lang="cs-CZ" sz="2000" b="1" baseline="-25000" dirty="0" smtClean="0"/>
              <a:t>2</a:t>
            </a:r>
            <a:r>
              <a:rPr lang="cs-CZ" sz="2000" b="1" dirty="0" smtClean="0"/>
              <a:t> nemají </a:t>
            </a:r>
            <a:r>
              <a:rPr lang="cs-CZ" sz="2000" b="1" dirty="0" smtClean="0">
                <a:solidFill>
                  <a:srgbClr val="FF0000"/>
                </a:solidFill>
              </a:rPr>
              <a:t>žádný společný bod</a:t>
            </a:r>
            <a:r>
              <a:rPr lang="cs-CZ" sz="2000" b="1" dirty="0" smtClean="0"/>
              <a:t>.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5400000" y="5940000"/>
            <a:ext cx="16722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/>
              <a:t>|S</a:t>
            </a:r>
            <a:r>
              <a:rPr lang="cs-CZ" b="1" baseline="-25000" dirty="0"/>
              <a:t>1</a:t>
            </a:r>
            <a:r>
              <a:rPr lang="cs-CZ" b="1" dirty="0"/>
              <a:t>S</a:t>
            </a:r>
            <a:r>
              <a:rPr lang="cs-CZ" b="1" baseline="-25000" dirty="0"/>
              <a:t>2</a:t>
            </a:r>
            <a:r>
              <a:rPr lang="cs-CZ" b="1" dirty="0" smtClean="0"/>
              <a:t>| &lt; r</a:t>
            </a:r>
            <a:r>
              <a:rPr lang="cs-CZ" b="1" baseline="-25000" dirty="0" smtClean="0"/>
              <a:t>1</a:t>
            </a:r>
            <a:r>
              <a:rPr lang="cs-CZ" b="1" dirty="0" smtClean="0"/>
              <a:t> - r</a:t>
            </a:r>
            <a:r>
              <a:rPr lang="cs-CZ" b="1" baseline="-25000" dirty="0" smtClean="0"/>
              <a:t>2</a:t>
            </a:r>
            <a:r>
              <a:rPr lang="cs-CZ" b="1" dirty="0" smtClean="0"/>
              <a:t> 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Obdélník 6"/>
              <p:cNvSpPr/>
              <p:nvPr/>
            </p:nvSpPr>
            <p:spPr>
              <a:xfrm>
                <a:off x="2754034" y="2494637"/>
                <a:ext cx="6389966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cs-CZ" b="1" dirty="0" smtClean="0"/>
                  <a:t>Jestliže platí, že S</a:t>
                </a:r>
                <a:r>
                  <a:rPr lang="cs-CZ" b="1" baseline="-25000" dirty="0" smtClean="0"/>
                  <a:t>1</a:t>
                </a:r>
                <a14:m>
                  <m:oMath xmlns:m="http://schemas.openxmlformats.org/officeDocument/2006/math">
                    <m:r>
                      <a:rPr lang="cs-CZ" b="1" i="1">
                        <a:latin typeface="Cambria Math"/>
                        <a:ea typeface="Cambria Math"/>
                      </a:rPr>
                      <m:t>≡</m:t>
                    </m:r>
                  </m:oMath>
                </a14:m>
                <a:r>
                  <a:rPr lang="cs-CZ" b="1" dirty="0"/>
                  <a:t> </a:t>
                </a:r>
                <a:r>
                  <a:rPr lang="cs-CZ" b="1" dirty="0" smtClean="0"/>
                  <a:t>S</a:t>
                </a:r>
                <a:r>
                  <a:rPr lang="cs-CZ" b="1" baseline="-25000" dirty="0" smtClean="0"/>
                  <a:t>2 </a:t>
                </a:r>
                <a:r>
                  <a:rPr lang="cs-CZ" b="1" dirty="0" smtClean="0"/>
                  <a:t>nazýváme kružnice </a:t>
                </a:r>
                <a:r>
                  <a:rPr lang="cs-CZ" b="1" dirty="0" smtClean="0">
                    <a:solidFill>
                      <a:srgbClr val="FF0000"/>
                    </a:solidFill>
                  </a:rPr>
                  <a:t>soustředné</a:t>
                </a:r>
                <a:r>
                  <a:rPr lang="cs-CZ" b="1" dirty="0" smtClean="0"/>
                  <a:t>.</a:t>
                </a:r>
                <a:endParaRPr lang="cs-CZ" dirty="0"/>
              </a:p>
            </p:txBody>
          </p:sp>
        </mc:Choice>
        <mc:Fallback xmlns="">
          <p:sp>
            <p:nvSpPr>
              <p:cNvPr id="7" name="Obdélník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4034" y="2494637"/>
                <a:ext cx="6389966" cy="369332"/>
              </a:xfrm>
              <a:prstGeom prst="rect">
                <a:avLst/>
              </a:prstGeom>
              <a:blipFill rotWithShape="1">
                <a:blip r:embed="rId4"/>
                <a:stretch>
                  <a:fillRect l="-859" t="-8197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ovéPole 36"/>
              <p:cNvSpPr txBox="1"/>
              <p:nvPr/>
            </p:nvSpPr>
            <p:spPr>
              <a:xfrm>
                <a:off x="1440000" y="4680000"/>
                <a:ext cx="115032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dirty="0" smtClean="0"/>
                  <a:t>S</a:t>
                </a:r>
                <a:r>
                  <a:rPr lang="cs-CZ" sz="2000" baseline="-25000" dirty="0" smtClean="0"/>
                  <a:t>1</a:t>
                </a:r>
                <a14:m>
                  <m:oMath xmlns:m="http://schemas.openxmlformats.org/officeDocument/2006/math">
                    <m:r>
                      <a:rPr lang="cs-CZ" sz="2000" i="1" dirty="0" smtClean="0">
                        <a:latin typeface="Cambria Math"/>
                        <a:ea typeface="Cambria Math"/>
                      </a:rPr>
                      <m:t>≡</m:t>
                    </m:r>
                  </m:oMath>
                </a14:m>
                <a:r>
                  <a:rPr lang="cs-CZ" sz="2000" dirty="0" smtClean="0"/>
                  <a:t> S</a:t>
                </a:r>
                <a:r>
                  <a:rPr lang="cs-CZ" sz="2000" baseline="-25000" dirty="0" smtClean="0"/>
                  <a:t>2</a:t>
                </a:r>
                <a:endParaRPr lang="cs-CZ" sz="2000" baseline="-25000" dirty="0"/>
              </a:p>
            </p:txBody>
          </p:sp>
        </mc:Choice>
        <mc:Fallback xmlns=""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0000" y="4680000"/>
                <a:ext cx="1150324" cy="400110"/>
              </a:xfrm>
              <a:prstGeom prst="rect">
                <a:avLst/>
              </a:prstGeom>
              <a:blipFill rotWithShape="1">
                <a:blip r:embed="rId5"/>
                <a:stretch>
                  <a:fillRect l="-5291" t="-6154" b="-2923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Obdélník 8"/>
          <p:cNvSpPr/>
          <p:nvPr/>
        </p:nvSpPr>
        <p:spPr>
          <a:xfrm>
            <a:off x="1800000" y="5940000"/>
            <a:ext cx="16919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r</a:t>
            </a:r>
            <a:r>
              <a:rPr lang="cs-CZ" b="1" baseline="-25000" dirty="0"/>
              <a:t>1</a:t>
            </a:r>
            <a:r>
              <a:rPr lang="cs-CZ" b="1" dirty="0"/>
              <a:t> - </a:t>
            </a:r>
            <a:r>
              <a:rPr lang="cs-CZ" b="1" dirty="0" smtClean="0"/>
              <a:t>r</a:t>
            </a:r>
            <a:r>
              <a:rPr lang="cs-CZ" b="1" baseline="-25000" dirty="0" smtClean="0"/>
              <a:t>2 </a:t>
            </a:r>
            <a:r>
              <a:rPr lang="cs-CZ" b="1" dirty="0" smtClean="0"/>
              <a:t>= 1,5 cm 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ovéPole 53"/>
              <p:cNvSpPr txBox="1"/>
              <p:nvPr/>
            </p:nvSpPr>
            <p:spPr>
              <a:xfrm>
                <a:off x="6300000" y="6300000"/>
                <a:ext cx="160692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k</a:t>
                </a:r>
                <a:r>
                  <a:rPr lang="cs-CZ" sz="2000" b="1" baseline="-25000" dirty="0" smtClean="0"/>
                  <a:t>1 </a:t>
                </a:r>
                <a14:m>
                  <m:oMath xmlns:m="http://schemas.openxmlformats.org/officeDocument/2006/math">
                    <m:r>
                      <a:rPr lang="cs-CZ" sz="2000" b="1" i="1" smtClean="0">
                        <a:latin typeface="Cambria Math"/>
                        <a:ea typeface="Cambria Math"/>
                      </a:rPr>
                      <m:t>∩ </m:t>
                    </m:r>
                  </m:oMath>
                </a14:m>
                <a:r>
                  <a:rPr lang="cs-CZ" sz="2000" b="1" dirty="0" smtClean="0"/>
                  <a:t>k</a:t>
                </a:r>
                <a:r>
                  <a:rPr lang="cs-CZ" sz="2000" b="1" baseline="-25000" dirty="0" smtClean="0"/>
                  <a:t>2</a:t>
                </a:r>
                <a:r>
                  <a:rPr lang="cs-CZ" sz="2000" b="1" dirty="0" smtClean="0"/>
                  <a:t> = </a:t>
                </a:r>
                <a14:m>
                  <m:oMath xmlns:m="http://schemas.openxmlformats.org/officeDocument/2006/math">
                    <m:r>
                      <a:rPr lang="cs-CZ" sz="2000" b="1" i="1" smtClean="0">
                        <a:latin typeface="Cambria Math"/>
                        <a:ea typeface="Cambria Math"/>
                      </a:rPr>
                      <m:t>∅</m:t>
                    </m:r>
                  </m:oMath>
                </a14:m>
                <a:r>
                  <a:rPr lang="cs-CZ" sz="2000" b="1" dirty="0" smtClean="0"/>
                  <a:t> </a:t>
                </a:r>
                <a:endParaRPr lang="cs-CZ" sz="2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4" name="TextovéPole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000" y="6300000"/>
                <a:ext cx="1606927" cy="400110"/>
              </a:xfrm>
              <a:prstGeom prst="rect">
                <a:avLst/>
              </a:prstGeom>
              <a:blipFill rotWithShape="1">
                <a:blip r:embed="rId6"/>
                <a:stretch>
                  <a:fillRect l="-3788" t="-6061" b="-2727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Obdélník 5"/>
          <p:cNvSpPr/>
          <p:nvPr/>
        </p:nvSpPr>
        <p:spPr>
          <a:xfrm>
            <a:off x="0" y="5940000"/>
            <a:ext cx="16433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/>
              <a:t>|S</a:t>
            </a:r>
            <a:r>
              <a:rPr lang="cs-CZ" b="1" baseline="-25000" dirty="0"/>
              <a:t>1</a:t>
            </a:r>
            <a:r>
              <a:rPr lang="cs-CZ" b="1" dirty="0"/>
              <a:t>S</a:t>
            </a:r>
            <a:r>
              <a:rPr lang="cs-CZ" b="1" baseline="-25000" dirty="0"/>
              <a:t>2</a:t>
            </a:r>
            <a:r>
              <a:rPr lang="cs-CZ" b="1" dirty="0"/>
              <a:t>| = 0 cm </a:t>
            </a:r>
            <a:endParaRPr lang="cs-CZ" dirty="0"/>
          </a:p>
        </p:txBody>
      </p:sp>
      <p:cxnSp>
        <p:nvCxnSpPr>
          <p:cNvPr id="11" name="Přímá spojnice 10"/>
          <p:cNvCxnSpPr/>
          <p:nvPr/>
        </p:nvCxnSpPr>
        <p:spPr bwMode="auto">
          <a:xfrm>
            <a:off x="1260000" y="3397867"/>
            <a:ext cx="900000" cy="110213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ovéPole 23"/>
          <p:cNvSpPr txBox="1"/>
          <p:nvPr/>
        </p:nvSpPr>
        <p:spPr>
          <a:xfrm>
            <a:off x="1440264" y="3206480"/>
            <a:ext cx="467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r</a:t>
            </a:r>
            <a:r>
              <a:rPr lang="cs-CZ" sz="2000" baseline="-25000" dirty="0" smtClean="0"/>
              <a:t>1</a:t>
            </a:r>
            <a:endParaRPr lang="cs-CZ" sz="2000" baseline="-25000" dirty="0"/>
          </a:p>
        </p:txBody>
      </p:sp>
      <p:cxnSp>
        <p:nvCxnSpPr>
          <p:cNvPr id="26" name="Přímá spojnice 25"/>
          <p:cNvCxnSpPr>
            <a:stCxn id="60" idx="7"/>
          </p:cNvCxnSpPr>
          <p:nvPr/>
        </p:nvCxnSpPr>
        <p:spPr bwMode="auto">
          <a:xfrm flipH="1">
            <a:off x="2163378" y="3863620"/>
            <a:ext cx="633018" cy="6202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9" name="TextovéPole 28"/>
          <p:cNvSpPr txBox="1"/>
          <p:nvPr/>
        </p:nvSpPr>
        <p:spPr>
          <a:xfrm>
            <a:off x="2412168" y="4102546"/>
            <a:ext cx="467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r</a:t>
            </a:r>
            <a:r>
              <a:rPr lang="cs-CZ" sz="2000" baseline="-25000" dirty="0" smtClean="0"/>
              <a:t>2</a:t>
            </a:r>
            <a:endParaRPr lang="cs-CZ" sz="2000" baseline="-25000" dirty="0"/>
          </a:p>
        </p:txBody>
      </p:sp>
    </p:spTree>
    <p:extLst>
      <p:ext uri="{BB962C8B-B14F-4D97-AF65-F5344CB8AC3E}">
        <p14:creationId xmlns:p14="http://schemas.microsoft.com/office/powerpoint/2010/main" val="71586202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12" grpId="0"/>
      <p:bldP spid="47" grpId="0"/>
      <p:bldP spid="47" grpId="1"/>
      <p:bldP spid="60" grpId="0" animBg="1"/>
      <p:bldP spid="63" grpId="0"/>
      <p:bldP spid="34" grpId="0"/>
      <p:bldP spid="4" grpId="0"/>
      <p:bldP spid="7" grpId="0"/>
      <p:bldP spid="37" grpId="0"/>
      <p:bldP spid="9" grpId="0"/>
      <p:bldP spid="54" grpId="0"/>
      <p:bldP spid="6" grpId="0"/>
      <p:bldP spid="24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008112" y="643335"/>
            <a:ext cx="78843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Vzájemná poloha dvou kružnic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6" y="2060848"/>
            <a:ext cx="91439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1b) Sestrojte kružnice k</a:t>
            </a:r>
            <a:r>
              <a:rPr lang="cs-CZ" sz="2000" b="1" baseline="-25000" dirty="0" smtClean="0"/>
              <a:t>1</a:t>
            </a:r>
            <a:r>
              <a:rPr lang="cs-CZ" sz="2000" b="1" dirty="0" smtClean="0"/>
              <a:t>(S</a:t>
            </a:r>
            <a:r>
              <a:rPr lang="cs-CZ" sz="2000" b="1" baseline="-25000" dirty="0" smtClean="0"/>
              <a:t>1</a:t>
            </a:r>
            <a:r>
              <a:rPr lang="cs-CZ" sz="2000" b="1" dirty="0" smtClean="0"/>
              <a:t>; 4 cm) a k</a:t>
            </a:r>
            <a:r>
              <a:rPr lang="cs-CZ" sz="2000" b="1" baseline="-25000" dirty="0" smtClean="0"/>
              <a:t>2</a:t>
            </a:r>
            <a:r>
              <a:rPr lang="cs-CZ" sz="2000" b="1" dirty="0" smtClean="0"/>
              <a:t>(S</a:t>
            </a:r>
            <a:r>
              <a:rPr lang="cs-CZ" sz="2000" b="1" baseline="-25000" dirty="0" smtClean="0"/>
              <a:t>2</a:t>
            </a:r>
            <a:r>
              <a:rPr lang="cs-CZ" sz="2000" b="1" dirty="0" smtClean="0"/>
              <a:t>; 2,5 cm) tak, </a:t>
            </a:r>
            <a:r>
              <a:rPr lang="cs-CZ" sz="2000" b="1" dirty="0"/>
              <a:t>že |S</a:t>
            </a:r>
            <a:r>
              <a:rPr lang="cs-CZ" sz="2000" b="1" baseline="-25000" dirty="0"/>
              <a:t>1</a:t>
            </a:r>
            <a:r>
              <a:rPr lang="cs-CZ" sz="2000" b="1" dirty="0"/>
              <a:t>S</a:t>
            </a:r>
            <a:r>
              <a:rPr lang="cs-CZ" sz="2000" b="1" baseline="-25000" dirty="0"/>
              <a:t>2</a:t>
            </a:r>
            <a:r>
              <a:rPr lang="cs-CZ" sz="2000" b="1" dirty="0"/>
              <a:t>| = </a:t>
            </a:r>
            <a:r>
              <a:rPr lang="cs-CZ" sz="2000" b="1" dirty="0" smtClean="0"/>
              <a:t>1 cm.</a:t>
            </a:r>
            <a:endParaRPr lang="cs-CZ" sz="2000" b="1" dirty="0"/>
          </a:p>
        </p:txBody>
      </p:sp>
      <p:sp>
        <p:nvSpPr>
          <p:cNvPr id="5" name="Ovál 4"/>
          <p:cNvSpPr>
            <a:spLocks noChangeAspect="1"/>
          </p:cNvSpPr>
          <p:nvPr/>
        </p:nvSpPr>
        <p:spPr bwMode="auto">
          <a:xfrm>
            <a:off x="720000" y="3060000"/>
            <a:ext cx="2880000" cy="28800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" name="Přímá spojnice 7"/>
          <p:cNvCxnSpPr/>
          <p:nvPr/>
        </p:nvCxnSpPr>
        <p:spPr bwMode="auto">
          <a:xfrm>
            <a:off x="2160000" y="4356000"/>
            <a:ext cx="0" cy="28803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2016000" y="4500000"/>
            <a:ext cx="288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TextovéPole 11"/>
          <p:cNvSpPr txBox="1"/>
          <p:nvPr/>
        </p:nvSpPr>
        <p:spPr>
          <a:xfrm>
            <a:off x="432008" y="4903251"/>
            <a:ext cx="467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k</a:t>
            </a:r>
            <a:r>
              <a:rPr lang="cs-CZ" sz="2000" baseline="-25000" dirty="0" smtClean="0"/>
              <a:t>1</a:t>
            </a:r>
            <a:endParaRPr lang="cs-CZ" sz="2000" baseline="-25000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1728000" y="4536000"/>
            <a:ext cx="5038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S</a:t>
            </a:r>
            <a:r>
              <a:rPr lang="cs-CZ" sz="2000" baseline="-25000" dirty="0" smtClean="0"/>
              <a:t>1</a:t>
            </a:r>
            <a:endParaRPr lang="cs-CZ" sz="2000" baseline="-25000" dirty="0"/>
          </a:p>
        </p:txBody>
      </p:sp>
      <p:sp>
        <p:nvSpPr>
          <p:cNvPr id="60" name="Ovál 59"/>
          <p:cNvSpPr/>
          <p:nvPr/>
        </p:nvSpPr>
        <p:spPr bwMode="auto">
          <a:xfrm>
            <a:off x="1620000" y="3600016"/>
            <a:ext cx="1800000" cy="18000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3" name="TextovéPole 62"/>
          <p:cNvSpPr txBox="1"/>
          <p:nvPr/>
        </p:nvSpPr>
        <p:spPr>
          <a:xfrm>
            <a:off x="2375984" y="3244914"/>
            <a:ext cx="4678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k</a:t>
            </a:r>
            <a:r>
              <a:rPr lang="cs-CZ" sz="2000" baseline="-25000" dirty="0" smtClean="0"/>
              <a:t>2</a:t>
            </a:r>
            <a:endParaRPr lang="cs-CZ" sz="2000" baseline="-25000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0" y="6300000"/>
            <a:ext cx="55080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K</a:t>
            </a:r>
            <a:r>
              <a:rPr lang="cs-CZ" sz="2000" b="1" dirty="0" smtClean="0"/>
              <a:t>ružnice k</a:t>
            </a:r>
            <a:r>
              <a:rPr lang="cs-CZ" sz="2000" b="1" baseline="-25000" dirty="0" smtClean="0"/>
              <a:t>1 </a:t>
            </a:r>
            <a:r>
              <a:rPr lang="cs-CZ" sz="2000" b="1" dirty="0" smtClean="0"/>
              <a:t>a k</a:t>
            </a:r>
            <a:r>
              <a:rPr lang="cs-CZ" sz="2000" b="1" baseline="-25000" dirty="0" smtClean="0"/>
              <a:t>2</a:t>
            </a:r>
            <a:r>
              <a:rPr lang="cs-CZ" sz="2000" b="1" dirty="0" smtClean="0"/>
              <a:t> nemají </a:t>
            </a:r>
            <a:r>
              <a:rPr lang="cs-CZ" sz="2000" b="1" dirty="0" smtClean="0">
                <a:solidFill>
                  <a:srgbClr val="FF0000"/>
                </a:solidFill>
              </a:rPr>
              <a:t>žádný společný bod</a:t>
            </a:r>
            <a:r>
              <a:rPr lang="cs-CZ" sz="2000" b="1" dirty="0" smtClean="0"/>
              <a:t>.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5400000" y="5940000"/>
            <a:ext cx="16722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/>
              <a:t>|S</a:t>
            </a:r>
            <a:r>
              <a:rPr lang="cs-CZ" b="1" baseline="-25000" dirty="0"/>
              <a:t>1</a:t>
            </a:r>
            <a:r>
              <a:rPr lang="cs-CZ" b="1" dirty="0"/>
              <a:t>S</a:t>
            </a:r>
            <a:r>
              <a:rPr lang="cs-CZ" b="1" baseline="-25000" dirty="0"/>
              <a:t>2</a:t>
            </a:r>
            <a:r>
              <a:rPr lang="cs-CZ" b="1" dirty="0" smtClean="0"/>
              <a:t>| &lt; r</a:t>
            </a:r>
            <a:r>
              <a:rPr lang="cs-CZ" b="1" baseline="-25000" dirty="0" smtClean="0"/>
              <a:t>1</a:t>
            </a:r>
            <a:r>
              <a:rPr lang="cs-CZ" b="1" dirty="0" smtClean="0"/>
              <a:t> - r</a:t>
            </a:r>
            <a:r>
              <a:rPr lang="cs-CZ" b="1" baseline="-25000" dirty="0" smtClean="0"/>
              <a:t>2</a:t>
            </a:r>
            <a:r>
              <a:rPr lang="cs-CZ" b="1" dirty="0" smtClean="0"/>
              <a:t> </a:t>
            </a:r>
            <a:endParaRPr lang="cs-CZ" dirty="0"/>
          </a:p>
        </p:txBody>
      </p:sp>
      <p:sp>
        <p:nvSpPr>
          <p:cNvPr id="9" name="Obdélník 8"/>
          <p:cNvSpPr/>
          <p:nvPr/>
        </p:nvSpPr>
        <p:spPr>
          <a:xfrm>
            <a:off x="1800000" y="5940000"/>
            <a:ext cx="16919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r</a:t>
            </a:r>
            <a:r>
              <a:rPr lang="cs-CZ" b="1" baseline="-25000" dirty="0"/>
              <a:t>1</a:t>
            </a:r>
            <a:r>
              <a:rPr lang="cs-CZ" b="1" dirty="0"/>
              <a:t> - </a:t>
            </a:r>
            <a:r>
              <a:rPr lang="cs-CZ" b="1" dirty="0" smtClean="0"/>
              <a:t>r</a:t>
            </a:r>
            <a:r>
              <a:rPr lang="cs-CZ" b="1" baseline="-25000" dirty="0" smtClean="0"/>
              <a:t>2 </a:t>
            </a:r>
            <a:r>
              <a:rPr lang="cs-CZ" b="1" dirty="0" smtClean="0"/>
              <a:t>= 1,5 cm 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ovéPole 53"/>
              <p:cNvSpPr txBox="1"/>
              <p:nvPr/>
            </p:nvSpPr>
            <p:spPr>
              <a:xfrm>
                <a:off x="6300000" y="6300000"/>
                <a:ext cx="160692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k</a:t>
                </a:r>
                <a:r>
                  <a:rPr lang="cs-CZ" sz="2000" b="1" baseline="-25000" dirty="0" smtClean="0"/>
                  <a:t>1 </a:t>
                </a:r>
                <a14:m>
                  <m:oMath xmlns:m="http://schemas.openxmlformats.org/officeDocument/2006/math">
                    <m:r>
                      <a:rPr lang="cs-CZ" sz="2000" b="1" i="1" smtClean="0">
                        <a:latin typeface="Cambria Math"/>
                        <a:ea typeface="Cambria Math"/>
                      </a:rPr>
                      <m:t>∩ </m:t>
                    </m:r>
                  </m:oMath>
                </a14:m>
                <a:r>
                  <a:rPr lang="cs-CZ" sz="2000" b="1" dirty="0" smtClean="0"/>
                  <a:t>k</a:t>
                </a:r>
                <a:r>
                  <a:rPr lang="cs-CZ" sz="2000" b="1" baseline="-25000" dirty="0" smtClean="0"/>
                  <a:t>2</a:t>
                </a:r>
                <a:r>
                  <a:rPr lang="cs-CZ" sz="2000" b="1" dirty="0" smtClean="0"/>
                  <a:t> = </a:t>
                </a:r>
                <a14:m>
                  <m:oMath xmlns:m="http://schemas.openxmlformats.org/officeDocument/2006/math">
                    <m:r>
                      <a:rPr lang="cs-CZ" sz="2000" b="1" i="1" smtClean="0">
                        <a:latin typeface="Cambria Math"/>
                        <a:ea typeface="Cambria Math"/>
                      </a:rPr>
                      <m:t>∅</m:t>
                    </m:r>
                  </m:oMath>
                </a14:m>
                <a:r>
                  <a:rPr lang="cs-CZ" sz="2000" b="1" dirty="0" smtClean="0"/>
                  <a:t> </a:t>
                </a:r>
                <a:endParaRPr lang="cs-CZ" sz="2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4" name="TextovéPole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000" y="6300000"/>
                <a:ext cx="1606927" cy="400110"/>
              </a:xfrm>
              <a:prstGeom prst="rect">
                <a:avLst/>
              </a:prstGeom>
              <a:blipFill rotWithShape="1">
                <a:blip r:embed="rId3"/>
                <a:stretch>
                  <a:fillRect l="-3788" t="-6061" b="-2727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Obdélník 5"/>
          <p:cNvSpPr/>
          <p:nvPr/>
        </p:nvSpPr>
        <p:spPr>
          <a:xfrm>
            <a:off x="0" y="5940000"/>
            <a:ext cx="16433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/>
              <a:t>|S</a:t>
            </a:r>
            <a:r>
              <a:rPr lang="cs-CZ" b="1" baseline="-25000" dirty="0"/>
              <a:t>1</a:t>
            </a:r>
            <a:r>
              <a:rPr lang="cs-CZ" b="1" dirty="0"/>
              <a:t>S</a:t>
            </a:r>
            <a:r>
              <a:rPr lang="cs-CZ" b="1" baseline="-25000" dirty="0"/>
              <a:t>2</a:t>
            </a:r>
            <a:r>
              <a:rPr lang="cs-CZ" b="1" dirty="0"/>
              <a:t>| = </a:t>
            </a:r>
            <a:r>
              <a:rPr lang="cs-CZ" b="1" dirty="0" smtClean="0"/>
              <a:t>1 </a:t>
            </a:r>
            <a:r>
              <a:rPr lang="cs-CZ" b="1" dirty="0"/>
              <a:t>cm </a:t>
            </a:r>
            <a:endParaRPr lang="cs-CZ" dirty="0"/>
          </a:p>
        </p:txBody>
      </p:sp>
      <p:cxnSp>
        <p:nvCxnSpPr>
          <p:cNvPr id="11" name="Přímá spojnice 10"/>
          <p:cNvCxnSpPr/>
          <p:nvPr/>
        </p:nvCxnSpPr>
        <p:spPr bwMode="auto">
          <a:xfrm>
            <a:off x="1260000" y="3397867"/>
            <a:ext cx="900000" cy="110213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ovéPole 23"/>
          <p:cNvSpPr txBox="1"/>
          <p:nvPr/>
        </p:nvSpPr>
        <p:spPr>
          <a:xfrm>
            <a:off x="1331640" y="3244914"/>
            <a:ext cx="467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r</a:t>
            </a:r>
            <a:r>
              <a:rPr lang="cs-CZ" sz="2000" baseline="-25000" dirty="0" smtClean="0"/>
              <a:t>1</a:t>
            </a:r>
            <a:endParaRPr lang="cs-CZ" sz="2000" baseline="-25000" dirty="0"/>
          </a:p>
        </p:txBody>
      </p:sp>
      <p:cxnSp>
        <p:nvCxnSpPr>
          <p:cNvPr id="26" name="Přímá spojnice 25"/>
          <p:cNvCxnSpPr/>
          <p:nvPr/>
        </p:nvCxnSpPr>
        <p:spPr bwMode="auto">
          <a:xfrm flipH="1">
            <a:off x="2503900" y="3863620"/>
            <a:ext cx="633018" cy="6202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9" name="TextovéPole 28"/>
          <p:cNvSpPr txBox="1"/>
          <p:nvPr/>
        </p:nvSpPr>
        <p:spPr>
          <a:xfrm>
            <a:off x="2699792" y="4083766"/>
            <a:ext cx="467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r</a:t>
            </a:r>
            <a:r>
              <a:rPr lang="cs-CZ" sz="2000" baseline="-25000" dirty="0" smtClean="0"/>
              <a:t>2</a:t>
            </a:r>
            <a:endParaRPr lang="cs-CZ" sz="2000" baseline="-25000" dirty="0"/>
          </a:p>
        </p:txBody>
      </p:sp>
      <p:cxnSp>
        <p:nvCxnSpPr>
          <p:cNvPr id="22" name="Přímá spojnice 21"/>
          <p:cNvCxnSpPr/>
          <p:nvPr/>
        </p:nvCxnSpPr>
        <p:spPr bwMode="auto">
          <a:xfrm>
            <a:off x="2520000" y="4356000"/>
            <a:ext cx="0" cy="28803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Přímá spojnice 22"/>
          <p:cNvCxnSpPr/>
          <p:nvPr/>
        </p:nvCxnSpPr>
        <p:spPr bwMode="auto">
          <a:xfrm>
            <a:off x="2376000" y="4500000"/>
            <a:ext cx="288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TextovéPole 24"/>
          <p:cNvSpPr txBox="1"/>
          <p:nvPr/>
        </p:nvSpPr>
        <p:spPr>
          <a:xfrm>
            <a:off x="2448000" y="4536000"/>
            <a:ext cx="5037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S</a:t>
            </a:r>
            <a:r>
              <a:rPr lang="cs-CZ" sz="2000" baseline="-25000" dirty="0" smtClean="0"/>
              <a:t>2</a:t>
            </a:r>
            <a:endParaRPr lang="cs-CZ" sz="2000" baseline="-25000" dirty="0"/>
          </a:p>
        </p:txBody>
      </p:sp>
      <p:cxnSp>
        <p:nvCxnSpPr>
          <p:cNvPr id="27" name="Přímá spojnice 26"/>
          <p:cNvCxnSpPr/>
          <p:nvPr/>
        </p:nvCxnSpPr>
        <p:spPr bwMode="auto">
          <a:xfrm>
            <a:off x="2160000" y="4500000"/>
            <a:ext cx="36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TextovéPole 27"/>
          <p:cNvSpPr txBox="1"/>
          <p:nvPr/>
        </p:nvSpPr>
        <p:spPr>
          <a:xfrm>
            <a:off x="4320000" y="2700000"/>
            <a:ext cx="482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Kružnice k</a:t>
            </a:r>
            <a:r>
              <a:rPr lang="cs-CZ" sz="2000" b="1" baseline="-25000" dirty="0" smtClean="0"/>
              <a:t>2 </a:t>
            </a:r>
            <a:r>
              <a:rPr lang="cs-CZ" sz="2000" b="1" dirty="0" smtClean="0"/>
              <a:t>leží uvnitř kružnice k</a:t>
            </a:r>
            <a:r>
              <a:rPr lang="cs-CZ" sz="2000" b="1" baseline="-25000" dirty="0" smtClean="0"/>
              <a:t>1</a:t>
            </a:r>
            <a:r>
              <a:rPr lang="cs-CZ" sz="2000" b="1" dirty="0" smtClean="0"/>
              <a:t>.</a:t>
            </a:r>
            <a:endParaRPr lang="cs-CZ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19319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12" grpId="0"/>
      <p:bldP spid="47" grpId="0"/>
      <p:bldP spid="60" grpId="0" animBg="1"/>
      <p:bldP spid="63" grpId="0"/>
      <p:bldP spid="34" grpId="0"/>
      <p:bldP spid="4" grpId="0"/>
      <p:bldP spid="9" grpId="0"/>
      <p:bldP spid="54" grpId="0"/>
      <p:bldP spid="6" grpId="0"/>
      <p:bldP spid="24" grpId="0"/>
      <p:bldP spid="29" grpId="0"/>
      <p:bldP spid="25" grpId="0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008112" y="643335"/>
            <a:ext cx="78843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Vzájemná poloha dvou kružnic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6" y="2060848"/>
            <a:ext cx="91439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2) </a:t>
            </a:r>
            <a:r>
              <a:rPr lang="cs-CZ" sz="2000" b="1" dirty="0" smtClean="0"/>
              <a:t>Sestrojte kružnice k</a:t>
            </a:r>
            <a:r>
              <a:rPr lang="cs-CZ" sz="2000" b="1" baseline="-25000" dirty="0" smtClean="0"/>
              <a:t>1</a:t>
            </a:r>
            <a:r>
              <a:rPr lang="cs-CZ" sz="2000" b="1" dirty="0" smtClean="0"/>
              <a:t>(S</a:t>
            </a:r>
            <a:r>
              <a:rPr lang="cs-CZ" sz="2000" b="1" baseline="-25000" dirty="0" smtClean="0"/>
              <a:t>1</a:t>
            </a:r>
            <a:r>
              <a:rPr lang="cs-CZ" sz="2000" b="1" dirty="0" smtClean="0"/>
              <a:t>; 4 cm) a k</a:t>
            </a:r>
            <a:r>
              <a:rPr lang="cs-CZ" sz="2000" b="1" baseline="-25000" dirty="0" smtClean="0"/>
              <a:t>2</a:t>
            </a:r>
            <a:r>
              <a:rPr lang="cs-CZ" sz="2000" b="1" dirty="0" smtClean="0"/>
              <a:t>(S</a:t>
            </a:r>
            <a:r>
              <a:rPr lang="cs-CZ" sz="2000" b="1" baseline="-25000" dirty="0" smtClean="0"/>
              <a:t>2</a:t>
            </a:r>
            <a:r>
              <a:rPr lang="cs-CZ" sz="2000" b="1" dirty="0" smtClean="0"/>
              <a:t>; 2,5 cm) tak, </a:t>
            </a:r>
            <a:r>
              <a:rPr lang="cs-CZ" sz="2000" b="1" dirty="0"/>
              <a:t>že |S</a:t>
            </a:r>
            <a:r>
              <a:rPr lang="cs-CZ" sz="2000" b="1" baseline="-25000" dirty="0"/>
              <a:t>1</a:t>
            </a:r>
            <a:r>
              <a:rPr lang="cs-CZ" sz="2000" b="1" dirty="0"/>
              <a:t>S</a:t>
            </a:r>
            <a:r>
              <a:rPr lang="cs-CZ" sz="2000" b="1" baseline="-25000" dirty="0"/>
              <a:t>2</a:t>
            </a:r>
            <a:r>
              <a:rPr lang="cs-CZ" sz="2000" b="1" dirty="0"/>
              <a:t>| = </a:t>
            </a:r>
            <a:r>
              <a:rPr lang="cs-CZ" sz="2000" b="1" dirty="0" smtClean="0"/>
              <a:t>1,5 </a:t>
            </a:r>
            <a:r>
              <a:rPr lang="cs-CZ" sz="2000" b="1" dirty="0" smtClean="0"/>
              <a:t>cm.</a:t>
            </a:r>
            <a:endParaRPr lang="cs-CZ" sz="2000" b="1" dirty="0"/>
          </a:p>
        </p:txBody>
      </p:sp>
      <p:sp>
        <p:nvSpPr>
          <p:cNvPr id="5" name="Ovál 4"/>
          <p:cNvSpPr>
            <a:spLocks noChangeAspect="1"/>
          </p:cNvSpPr>
          <p:nvPr/>
        </p:nvSpPr>
        <p:spPr bwMode="auto">
          <a:xfrm>
            <a:off x="720000" y="3060000"/>
            <a:ext cx="2880000" cy="28800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" name="Přímá spojnice 7"/>
          <p:cNvCxnSpPr/>
          <p:nvPr/>
        </p:nvCxnSpPr>
        <p:spPr bwMode="auto">
          <a:xfrm>
            <a:off x="2160000" y="4356000"/>
            <a:ext cx="0" cy="28803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2016000" y="4500000"/>
            <a:ext cx="288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TextovéPole 11"/>
          <p:cNvSpPr txBox="1"/>
          <p:nvPr/>
        </p:nvSpPr>
        <p:spPr>
          <a:xfrm>
            <a:off x="432008" y="4903251"/>
            <a:ext cx="467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k</a:t>
            </a:r>
            <a:r>
              <a:rPr lang="cs-CZ" sz="2000" baseline="-25000" dirty="0" smtClean="0"/>
              <a:t>1</a:t>
            </a:r>
            <a:endParaRPr lang="cs-CZ" sz="2000" baseline="-25000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1836000" y="4536000"/>
            <a:ext cx="5038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S</a:t>
            </a:r>
            <a:r>
              <a:rPr lang="cs-CZ" sz="2000" baseline="-25000" dirty="0" smtClean="0"/>
              <a:t>1</a:t>
            </a:r>
            <a:endParaRPr lang="cs-CZ" sz="2000" baseline="-25000" dirty="0"/>
          </a:p>
        </p:txBody>
      </p:sp>
      <p:sp>
        <p:nvSpPr>
          <p:cNvPr id="60" name="Ovál 59"/>
          <p:cNvSpPr/>
          <p:nvPr/>
        </p:nvSpPr>
        <p:spPr bwMode="auto">
          <a:xfrm>
            <a:off x="1800000" y="3600016"/>
            <a:ext cx="1800000" cy="18000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3" name="TextovéPole 62"/>
          <p:cNvSpPr txBox="1"/>
          <p:nvPr/>
        </p:nvSpPr>
        <p:spPr>
          <a:xfrm>
            <a:off x="2375984" y="3204000"/>
            <a:ext cx="4678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k</a:t>
            </a:r>
            <a:r>
              <a:rPr lang="cs-CZ" sz="2000" baseline="-25000" dirty="0" smtClean="0"/>
              <a:t>2</a:t>
            </a:r>
            <a:endParaRPr lang="cs-CZ" sz="2000" baseline="-25000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0" y="6300000"/>
            <a:ext cx="55080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K</a:t>
            </a:r>
            <a:r>
              <a:rPr lang="cs-CZ" sz="2000" b="1" dirty="0" smtClean="0"/>
              <a:t>ružnice k</a:t>
            </a:r>
            <a:r>
              <a:rPr lang="cs-CZ" sz="2000" b="1" baseline="-25000" dirty="0" smtClean="0"/>
              <a:t>1 </a:t>
            </a:r>
            <a:r>
              <a:rPr lang="cs-CZ" sz="2000" b="1" dirty="0" smtClean="0"/>
              <a:t>a k</a:t>
            </a:r>
            <a:r>
              <a:rPr lang="cs-CZ" sz="2000" b="1" baseline="-25000" dirty="0" smtClean="0"/>
              <a:t>2</a:t>
            </a:r>
            <a:r>
              <a:rPr lang="cs-CZ" sz="2000" b="1" dirty="0" smtClean="0"/>
              <a:t> </a:t>
            </a:r>
            <a:r>
              <a:rPr lang="cs-CZ" sz="2000" b="1" dirty="0" smtClean="0"/>
              <a:t>mají </a:t>
            </a:r>
            <a:r>
              <a:rPr lang="cs-CZ" sz="2000" b="1" dirty="0" smtClean="0">
                <a:solidFill>
                  <a:srgbClr val="FF0000"/>
                </a:solidFill>
              </a:rPr>
              <a:t>jeden </a:t>
            </a:r>
            <a:r>
              <a:rPr lang="cs-CZ" sz="2000" b="1" dirty="0" smtClean="0">
                <a:solidFill>
                  <a:srgbClr val="FF0000"/>
                </a:solidFill>
              </a:rPr>
              <a:t>společný bod</a:t>
            </a:r>
            <a:r>
              <a:rPr lang="cs-CZ" sz="2000" b="1" dirty="0" smtClean="0"/>
              <a:t>.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5400000" y="5940000"/>
            <a:ext cx="16722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/>
              <a:t>|S</a:t>
            </a:r>
            <a:r>
              <a:rPr lang="cs-CZ" b="1" baseline="-25000" dirty="0"/>
              <a:t>1</a:t>
            </a:r>
            <a:r>
              <a:rPr lang="cs-CZ" b="1" dirty="0"/>
              <a:t>S</a:t>
            </a:r>
            <a:r>
              <a:rPr lang="cs-CZ" b="1" baseline="-25000" dirty="0"/>
              <a:t>2</a:t>
            </a:r>
            <a:r>
              <a:rPr lang="cs-CZ" b="1" dirty="0" smtClean="0"/>
              <a:t>| </a:t>
            </a:r>
            <a:r>
              <a:rPr lang="cs-CZ" b="1" dirty="0" smtClean="0"/>
              <a:t>= </a:t>
            </a:r>
            <a:r>
              <a:rPr lang="cs-CZ" b="1" dirty="0" smtClean="0"/>
              <a:t>r</a:t>
            </a:r>
            <a:r>
              <a:rPr lang="cs-CZ" b="1" baseline="-25000" dirty="0" smtClean="0"/>
              <a:t>1</a:t>
            </a:r>
            <a:r>
              <a:rPr lang="cs-CZ" b="1" dirty="0" smtClean="0"/>
              <a:t> - r</a:t>
            </a:r>
            <a:r>
              <a:rPr lang="cs-CZ" b="1" baseline="-25000" dirty="0" smtClean="0"/>
              <a:t>2</a:t>
            </a:r>
            <a:r>
              <a:rPr lang="cs-CZ" b="1" dirty="0" smtClean="0"/>
              <a:t> </a:t>
            </a:r>
            <a:endParaRPr lang="cs-CZ" dirty="0"/>
          </a:p>
        </p:txBody>
      </p:sp>
      <p:sp>
        <p:nvSpPr>
          <p:cNvPr id="9" name="Obdélník 8"/>
          <p:cNvSpPr/>
          <p:nvPr/>
        </p:nvSpPr>
        <p:spPr>
          <a:xfrm>
            <a:off x="1800000" y="5940000"/>
            <a:ext cx="16919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r</a:t>
            </a:r>
            <a:r>
              <a:rPr lang="cs-CZ" b="1" baseline="-25000" dirty="0"/>
              <a:t>1</a:t>
            </a:r>
            <a:r>
              <a:rPr lang="cs-CZ" b="1" dirty="0"/>
              <a:t> - </a:t>
            </a:r>
            <a:r>
              <a:rPr lang="cs-CZ" b="1" dirty="0" smtClean="0"/>
              <a:t>r</a:t>
            </a:r>
            <a:r>
              <a:rPr lang="cs-CZ" b="1" baseline="-25000" dirty="0" smtClean="0"/>
              <a:t>2 </a:t>
            </a:r>
            <a:r>
              <a:rPr lang="cs-CZ" b="1" dirty="0" smtClean="0"/>
              <a:t>= 1,5 cm </a:t>
            </a:r>
            <a:endParaRPr lang="cs-CZ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4" name="TextovéPole 53"/>
              <p:cNvSpPr txBox="1"/>
              <p:nvPr/>
            </p:nvSpPr>
            <p:spPr>
              <a:xfrm>
                <a:off x="6300000" y="6300000"/>
                <a:ext cx="160692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k</a:t>
                </a:r>
                <a:r>
                  <a:rPr lang="cs-CZ" sz="2000" b="1" baseline="-25000" dirty="0" smtClean="0"/>
                  <a:t>1 </a:t>
                </a:r>
                <a14:m>
                  <m:oMath xmlns:m="http://schemas.openxmlformats.org/officeDocument/2006/math">
                    <m:r>
                      <a:rPr lang="cs-CZ" sz="2000" b="1" i="1" smtClean="0">
                        <a:latin typeface="Cambria Math"/>
                        <a:ea typeface="Cambria Math"/>
                      </a:rPr>
                      <m:t>∩ </m:t>
                    </m:r>
                  </m:oMath>
                </a14:m>
                <a:r>
                  <a:rPr lang="cs-CZ" sz="2000" b="1" dirty="0" smtClean="0"/>
                  <a:t>k</a:t>
                </a:r>
                <a:r>
                  <a:rPr lang="cs-CZ" sz="2000" b="1" baseline="-25000" dirty="0" smtClean="0"/>
                  <a:t>2</a:t>
                </a:r>
                <a:r>
                  <a:rPr lang="cs-CZ" sz="2000" b="1" dirty="0" smtClean="0"/>
                  <a:t> = </a:t>
                </a:r>
                <a:r>
                  <a:rPr lang="cs-CZ" sz="2000" b="1" dirty="0" smtClean="0"/>
                  <a:t>{T} </a:t>
                </a:r>
                <a:endParaRPr lang="cs-CZ" sz="20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54" name="TextovéPole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000" y="6300000"/>
                <a:ext cx="1606927" cy="400110"/>
              </a:xfrm>
              <a:prstGeom prst="rect">
                <a:avLst/>
              </a:prstGeom>
              <a:blipFill rotWithShape="1">
                <a:blip r:embed="rId3"/>
                <a:stretch>
                  <a:fillRect l="-3788" t="-6061" r="-6061" b="-2727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Obdélník 5"/>
          <p:cNvSpPr/>
          <p:nvPr/>
        </p:nvSpPr>
        <p:spPr>
          <a:xfrm>
            <a:off x="0" y="5940000"/>
            <a:ext cx="18357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/>
              <a:t>|S</a:t>
            </a:r>
            <a:r>
              <a:rPr lang="cs-CZ" b="1" baseline="-25000" dirty="0"/>
              <a:t>1</a:t>
            </a:r>
            <a:r>
              <a:rPr lang="cs-CZ" b="1" dirty="0"/>
              <a:t>S</a:t>
            </a:r>
            <a:r>
              <a:rPr lang="cs-CZ" b="1" baseline="-25000" dirty="0"/>
              <a:t>2</a:t>
            </a:r>
            <a:r>
              <a:rPr lang="cs-CZ" b="1" dirty="0"/>
              <a:t>| = </a:t>
            </a:r>
            <a:r>
              <a:rPr lang="cs-CZ" b="1" dirty="0" smtClean="0"/>
              <a:t>1,5 </a:t>
            </a:r>
            <a:r>
              <a:rPr lang="cs-CZ" b="1" dirty="0"/>
              <a:t>cm </a:t>
            </a:r>
            <a:endParaRPr lang="cs-CZ" dirty="0"/>
          </a:p>
        </p:txBody>
      </p:sp>
      <p:cxnSp>
        <p:nvCxnSpPr>
          <p:cNvPr id="11" name="Přímá spojnice 10"/>
          <p:cNvCxnSpPr/>
          <p:nvPr/>
        </p:nvCxnSpPr>
        <p:spPr bwMode="auto">
          <a:xfrm>
            <a:off x="1260000" y="3397867"/>
            <a:ext cx="900000" cy="110213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ovéPole 23"/>
          <p:cNvSpPr txBox="1"/>
          <p:nvPr/>
        </p:nvSpPr>
        <p:spPr>
          <a:xfrm>
            <a:off x="1331640" y="3244914"/>
            <a:ext cx="467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r</a:t>
            </a:r>
            <a:r>
              <a:rPr lang="cs-CZ" sz="2000" baseline="-25000" dirty="0" smtClean="0"/>
              <a:t>1</a:t>
            </a:r>
            <a:endParaRPr lang="cs-CZ" sz="2000" baseline="-25000" dirty="0"/>
          </a:p>
        </p:txBody>
      </p:sp>
      <p:cxnSp>
        <p:nvCxnSpPr>
          <p:cNvPr id="26" name="Přímá spojnice 25"/>
          <p:cNvCxnSpPr/>
          <p:nvPr/>
        </p:nvCxnSpPr>
        <p:spPr bwMode="auto">
          <a:xfrm flipH="1">
            <a:off x="2707828" y="3849207"/>
            <a:ext cx="633018" cy="6202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9" name="TextovéPole 28"/>
          <p:cNvSpPr txBox="1"/>
          <p:nvPr/>
        </p:nvSpPr>
        <p:spPr>
          <a:xfrm>
            <a:off x="2754780" y="3780000"/>
            <a:ext cx="467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r</a:t>
            </a:r>
            <a:r>
              <a:rPr lang="cs-CZ" sz="2000" baseline="-25000" dirty="0" smtClean="0"/>
              <a:t>2</a:t>
            </a:r>
            <a:endParaRPr lang="cs-CZ" sz="2000" baseline="-25000" dirty="0"/>
          </a:p>
        </p:txBody>
      </p:sp>
      <p:cxnSp>
        <p:nvCxnSpPr>
          <p:cNvPr id="22" name="Přímá spojnice 21"/>
          <p:cNvCxnSpPr/>
          <p:nvPr/>
        </p:nvCxnSpPr>
        <p:spPr bwMode="auto">
          <a:xfrm>
            <a:off x="2700000" y="4356000"/>
            <a:ext cx="0" cy="28803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Přímá spojnice 22"/>
          <p:cNvCxnSpPr/>
          <p:nvPr/>
        </p:nvCxnSpPr>
        <p:spPr bwMode="auto">
          <a:xfrm>
            <a:off x="2556000" y="4500000"/>
            <a:ext cx="288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TextovéPole 24"/>
          <p:cNvSpPr txBox="1"/>
          <p:nvPr/>
        </p:nvSpPr>
        <p:spPr>
          <a:xfrm>
            <a:off x="2700000" y="4536000"/>
            <a:ext cx="5037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S</a:t>
            </a:r>
            <a:r>
              <a:rPr lang="cs-CZ" sz="2000" baseline="-25000" dirty="0" smtClean="0"/>
              <a:t>2</a:t>
            </a:r>
            <a:endParaRPr lang="cs-CZ" sz="2000" baseline="-25000" dirty="0"/>
          </a:p>
        </p:txBody>
      </p:sp>
      <p:cxnSp>
        <p:nvCxnSpPr>
          <p:cNvPr id="27" name="Přímá spojnice 26"/>
          <p:cNvCxnSpPr/>
          <p:nvPr/>
        </p:nvCxnSpPr>
        <p:spPr bwMode="auto">
          <a:xfrm>
            <a:off x="2160000" y="4500000"/>
            <a:ext cx="54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Přímá spojnice 27"/>
          <p:cNvCxnSpPr/>
          <p:nvPr/>
        </p:nvCxnSpPr>
        <p:spPr bwMode="auto">
          <a:xfrm>
            <a:off x="3456000" y="4500000"/>
            <a:ext cx="288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TextovéPole 12"/>
          <p:cNvSpPr txBox="1"/>
          <p:nvPr/>
        </p:nvSpPr>
        <p:spPr>
          <a:xfrm>
            <a:off x="3779912" y="4284797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T</a:t>
            </a:r>
            <a:endParaRPr lang="cs-CZ" b="1" dirty="0"/>
          </a:p>
        </p:txBody>
      </p:sp>
      <p:cxnSp>
        <p:nvCxnSpPr>
          <p:cNvPr id="15" name="Přímá spojnice 14"/>
          <p:cNvCxnSpPr/>
          <p:nvPr/>
        </p:nvCxnSpPr>
        <p:spPr bwMode="auto">
          <a:xfrm>
            <a:off x="3600000" y="2843656"/>
            <a:ext cx="0" cy="342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0" name="TextovéPole 29"/>
          <p:cNvSpPr txBox="1"/>
          <p:nvPr/>
        </p:nvSpPr>
        <p:spPr>
          <a:xfrm>
            <a:off x="3644280" y="2834668"/>
            <a:ext cx="423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t</a:t>
            </a:r>
            <a:endParaRPr lang="cs-CZ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4320000" y="2700000"/>
            <a:ext cx="36636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Kružnice </a:t>
            </a:r>
            <a:r>
              <a:rPr lang="cs-CZ" sz="2000" b="1" dirty="0" smtClean="0"/>
              <a:t>k</a:t>
            </a:r>
            <a:r>
              <a:rPr lang="cs-CZ" sz="2000" b="1" baseline="-25000" dirty="0" smtClean="0"/>
              <a:t>1 </a:t>
            </a:r>
            <a:r>
              <a:rPr lang="cs-CZ" sz="2000" b="1" dirty="0" smtClean="0"/>
              <a:t>a k</a:t>
            </a:r>
            <a:r>
              <a:rPr lang="cs-CZ" sz="2000" b="1" baseline="-25000" dirty="0" smtClean="0"/>
              <a:t>2</a:t>
            </a:r>
            <a:r>
              <a:rPr lang="cs-CZ" sz="2000" b="1" dirty="0" smtClean="0"/>
              <a:t> </a:t>
            </a:r>
            <a:r>
              <a:rPr lang="cs-CZ" sz="2000" b="1" dirty="0" smtClean="0"/>
              <a:t>se dotýkají.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32" name="TextovéPole 31"/>
          <p:cNvSpPr txBox="1"/>
          <p:nvPr/>
        </p:nvSpPr>
        <p:spPr>
          <a:xfrm>
            <a:off x="4320000" y="3240000"/>
            <a:ext cx="482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K</a:t>
            </a:r>
            <a:r>
              <a:rPr lang="cs-CZ" sz="2000" b="1" dirty="0" smtClean="0"/>
              <a:t>ružnice k</a:t>
            </a:r>
            <a:r>
              <a:rPr lang="cs-CZ" sz="2000" b="1" baseline="-25000" dirty="0" smtClean="0"/>
              <a:t>1 </a:t>
            </a:r>
            <a:r>
              <a:rPr lang="cs-CZ" sz="2000" b="1" dirty="0" smtClean="0"/>
              <a:t>a k</a:t>
            </a:r>
            <a:r>
              <a:rPr lang="cs-CZ" sz="2000" b="1" baseline="-25000" dirty="0" smtClean="0"/>
              <a:t>2</a:t>
            </a:r>
            <a:r>
              <a:rPr lang="cs-CZ" sz="2000" b="1" dirty="0" smtClean="0"/>
              <a:t> </a:t>
            </a:r>
            <a:r>
              <a:rPr lang="cs-CZ" sz="2000" b="1" dirty="0" smtClean="0"/>
              <a:t>mají </a:t>
            </a:r>
            <a:r>
              <a:rPr lang="cs-CZ" sz="2000" b="1" dirty="0" smtClean="0">
                <a:solidFill>
                  <a:srgbClr val="FF0000"/>
                </a:solidFill>
              </a:rPr>
              <a:t>vnitřní dotyk</a:t>
            </a:r>
            <a:r>
              <a:rPr lang="cs-CZ" sz="2000" b="1" dirty="0" smtClean="0"/>
              <a:t>.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33" name="TextovéPole 32"/>
          <p:cNvSpPr txBox="1"/>
          <p:nvPr/>
        </p:nvSpPr>
        <p:spPr>
          <a:xfrm>
            <a:off x="4320000" y="3780000"/>
            <a:ext cx="482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Přímka t je tečnou obou kružnic.</a:t>
            </a:r>
            <a:endParaRPr lang="cs-CZ" sz="2000" b="1" dirty="0">
              <a:solidFill>
                <a:srgbClr val="FF0000"/>
              </a:solidFill>
            </a:endParaRPr>
          </a:p>
        </p:txBody>
      </p:sp>
      <p:cxnSp>
        <p:nvCxnSpPr>
          <p:cNvPr id="35" name="Přímá spojnice 34"/>
          <p:cNvCxnSpPr/>
          <p:nvPr/>
        </p:nvCxnSpPr>
        <p:spPr bwMode="auto">
          <a:xfrm flipH="1">
            <a:off x="2700000" y="4500000"/>
            <a:ext cx="90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Oblouk 18"/>
          <p:cNvSpPr/>
          <p:nvPr/>
        </p:nvSpPr>
        <p:spPr bwMode="auto">
          <a:xfrm rot="10800000">
            <a:off x="3276000" y="4176000"/>
            <a:ext cx="648000" cy="648000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3340846" y="4365104"/>
            <a:ext cx="288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.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40621721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000"/>
                            </p:stCondLst>
                            <p:childTnLst>
                              <p:par>
                                <p:cTn id="1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000"/>
                            </p:stCondLst>
                            <p:childTnLst>
                              <p:par>
                                <p:cTn id="1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500"/>
                            </p:stCondLst>
                            <p:childTnLst>
                              <p:par>
                                <p:cTn id="1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12" grpId="0"/>
      <p:bldP spid="47" grpId="0"/>
      <p:bldP spid="60" grpId="0" animBg="1"/>
      <p:bldP spid="63" grpId="0"/>
      <p:bldP spid="34" grpId="0"/>
      <p:bldP spid="4" grpId="0"/>
      <p:bldP spid="9" grpId="0"/>
      <p:bldP spid="54" grpId="0"/>
      <p:bldP spid="6" grpId="0"/>
      <p:bldP spid="24" grpId="0"/>
      <p:bldP spid="29" grpId="0"/>
      <p:bldP spid="25" grpId="0"/>
      <p:bldP spid="13" grpId="0"/>
      <p:bldP spid="30" grpId="0"/>
      <p:bldP spid="31" grpId="0"/>
      <p:bldP spid="32" grpId="0"/>
      <p:bldP spid="33" grpId="0"/>
      <p:bldP spid="19" grpId="0" animBg="1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008112" y="643335"/>
            <a:ext cx="78843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Vzájemná poloha dvou kružnic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6" y="2060848"/>
            <a:ext cx="91439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3) </a:t>
            </a:r>
            <a:r>
              <a:rPr lang="cs-CZ" sz="2000" b="1" dirty="0" smtClean="0"/>
              <a:t>Sestrojte kružnice k</a:t>
            </a:r>
            <a:r>
              <a:rPr lang="cs-CZ" sz="2000" b="1" baseline="-25000" dirty="0" smtClean="0"/>
              <a:t>1</a:t>
            </a:r>
            <a:r>
              <a:rPr lang="cs-CZ" sz="2000" b="1" dirty="0" smtClean="0"/>
              <a:t>(S</a:t>
            </a:r>
            <a:r>
              <a:rPr lang="cs-CZ" sz="2000" b="1" baseline="-25000" dirty="0" smtClean="0"/>
              <a:t>1</a:t>
            </a:r>
            <a:r>
              <a:rPr lang="cs-CZ" sz="2000" b="1" dirty="0" smtClean="0"/>
              <a:t>; 4 cm) a k</a:t>
            </a:r>
            <a:r>
              <a:rPr lang="cs-CZ" sz="2000" b="1" baseline="-25000" dirty="0" smtClean="0"/>
              <a:t>2</a:t>
            </a:r>
            <a:r>
              <a:rPr lang="cs-CZ" sz="2000" b="1" dirty="0" smtClean="0"/>
              <a:t>(S</a:t>
            </a:r>
            <a:r>
              <a:rPr lang="cs-CZ" sz="2000" b="1" baseline="-25000" dirty="0" smtClean="0"/>
              <a:t>2</a:t>
            </a:r>
            <a:r>
              <a:rPr lang="cs-CZ" sz="2000" b="1" dirty="0" smtClean="0"/>
              <a:t>; 2,5 cm) tak, </a:t>
            </a:r>
            <a:r>
              <a:rPr lang="cs-CZ" sz="2000" b="1" dirty="0"/>
              <a:t>že |S</a:t>
            </a:r>
            <a:r>
              <a:rPr lang="cs-CZ" sz="2000" b="1" baseline="-25000" dirty="0"/>
              <a:t>1</a:t>
            </a:r>
            <a:r>
              <a:rPr lang="cs-CZ" sz="2000" b="1" dirty="0"/>
              <a:t>S</a:t>
            </a:r>
            <a:r>
              <a:rPr lang="cs-CZ" sz="2000" b="1" baseline="-25000" dirty="0"/>
              <a:t>2</a:t>
            </a:r>
            <a:r>
              <a:rPr lang="cs-CZ" sz="2000" b="1" dirty="0"/>
              <a:t>| = </a:t>
            </a:r>
            <a:r>
              <a:rPr lang="cs-CZ" sz="2000" b="1" dirty="0" smtClean="0"/>
              <a:t>3 </a:t>
            </a:r>
            <a:r>
              <a:rPr lang="cs-CZ" sz="2000" b="1" dirty="0" smtClean="0"/>
              <a:t>cm.</a:t>
            </a:r>
            <a:endParaRPr lang="cs-CZ" sz="2000" b="1" dirty="0"/>
          </a:p>
        </p:txBody>
      </p:sp>
      <p:sp>
        <p:nvSpPr>
          <p:cNvPr id="5" name="Ovál 4"/>
          <p:cNvSpPr>
            <a:spLocks noChangeAspect="1"/>
          </p:cNvSpPr>
          <p:nvPr/>
        </p:nvSpPr>
        <p:spPr bwMode="auto">
          <a:xfrm>
            <a:off x="720000" y="3060000"/>
            <a:ext cx="2880000" cy="28800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" name="Přímá spojnice 7"/>
          <p:cNvCxnSpPr/>
          <p:nvPr/>
        </p:nvCxnSpPr>
        <p:spPr bwMode="auto">
          <a:xfrm>
            <a:off x="2160000" y="4356000"/>
            <a:ext cx="0" cy="28803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2016000" y="4500000"/>
            <a:ext cx="288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TextovéPole 11"/>
          <p:cNvSpPr txBox="1"/>
          <p:nvPr/>
        </p:nvSpPr>
        <p:spPr>
          <a:xfrm>
            <a:off x="432008" y="4903251"/>
            <a:ext cx="467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k</a:t>
            </a:r>
            <a:r>
              <a:rPr lang="cs-CZ" sz="2000" baseline="-25000" dirty="0" smtClean="0"/>
              <a:t>1</a:t>
            </a:r>
            <a:endParaRPr lang="cs-CZ" sz="2000" baseline="-25000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1836000" y="4536000"/>
            <a:ext cx="5038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S</a:t>
            </a:r>
            <a:r>
              <a:rPr lang="cs-CZ" sz="2000" baseline="-25000" dirty="0" smtClean="0"/>
              <a:t>1</a:t>
            </a:r>
            <a:endParaRPr lang="cs-CZ" sz="2000" baseline="-25000" dirty="0"/>
          </a:p>
        </p:txBody>
      </p:sp>
      <p:sp>
        <p:nvSpPr>
          <p:cNvPr id="60" name="Ovál 59"/>
          <p:cNvSpPr/>
          <p:nvPr/>
        </p:nvSpPr>
        <p:spPr bwMode="auto">
          <a:xfrm>
            <a:off x="2340000" y="3600016"/>
            <a:ext cx="1800000" cy="18000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3" name="TextovéPole 62"/>
          <p:cNvSpPr txBox="1"/>
          <p:nvPr/>
        </p:nvSpPr>
        <p:spPr>
          <a:xfrm>
            <a:off x="3906088" y="5103306"/>
            <a:ext cx="4678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k</a:t>
            </a:r>
            <a:r>
              <a:rPr lang="cs-CZ" sz="2000" baseline="-25000" dirty="0" smtClean="0"/>
              <a:t>2</a:t>
            </a:r>
            <a:endParaRPr lang="cs-CZ" sz="2000" baseline="-25000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0" y="6300000"/>
            <a:ext cx="55080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K</a:t>
            </a:r>
            <a:r>
              <a:rPr lang="cs-CZ" sz="2000" b="1" dirty="0" smtClean="0"/>
              <a:t>ružnice k</a:t>
            </a:r>
            <a:r>
              <a:rPr lang="cs-CZ" sz="2000" b="1" baseline="-25000" dirty="0" smtClean="0"/>
              <a:t>1 </a:t>
            </a:r>
            <a:r>
              <a:rPr lang="cs-CZ" sz="2000" b="1" dirty="0" smtClean="0"/>
              <a:t>a k</a:t>
            </a:r>
            <a:r>
              <a:rPr lang="cs-CZ" sz="2000" b="1" baseline="-25000" dirty="0" smtClean="0"/>
              <a:t>2</a:t>
            </a:r>
            <a:r>
              <a:rPr lang="cs-CZ" sz="2000" b="1" dirty="0" smtClean="0"/>
              <a:t> </a:t>
            </a:r>
            <a:r>
              <a:rPr lang="cs-CZ" sz="2000" b="1" dirty="0" smtClean="0"/>
              <a:t>mají </a:t>
            </a:r>
            <a:r>
              <a:rPr lang="cs-CZ" sz="2000" b="1" dirty="0" smtClean="0">
                <a:solidFill>
                  <a:srgbClr val="FF0000"/>
                </a:solidFill>
              </a:rPr>
              <a:t>dva společné body</a:t>
            </a:r>
            <a:r>
              <a:rPr lang="cs-CZ" sz="2000" b="1" dirty="0" smtClean="0"/>
              <a:t>.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5400000" y="5940000"/>
            <a:ext cx="25058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/>
              <a:t>r</a:t>
            </a:r>
            <a:r>
              <a:rPr lang="cs-CZ" b="1" baseline="-25000" dirty="0"/>
              <a:t>1</a:t>
            </a:r>
            <a:r>
              <a:rPr lang="cs-CZ" b="1" dirty="0"/>
              <a:t> - r</a:t>
            </a:r>
            <a:r>
              <a:rPr lang="cs-CZ" b="1" baseline="-25000" dirty="0"/>
              <a:t>2 </a:t>
            </a:r>
            <a:r>
              <a:rPr lang="cs-CZ" b="1" dirty="0" smtClean="0"/>
              <a:t>&lt;</a:t>
            </a:r>
            <a:r>
              <a:rPr lang="cs-CZ" b="1" baseline="-25000" dirty="0" smtClean="0"/>
              <a:t> </a:t>
            </a:r>
            <a:r>
              <a:rPr lang="cs-CZ" b="1" dirty="0" smtClean="0"/>
              <a:t>|</a:t>
            </a:r>
            <a:r>
              <a:rPr lang="cs-CZ" b="1" dirty="0"/>
              <a:t>S</a:t>
            </a:r>
            <a:r>
              <a:rPr lang="cs-CZ" b="1" baseline="-25000" dirty="0"/>
              <a:t>1</a:t>
            </a:r>
            <a:r>
              <a:rPr lang="cs-CZ" b="1" dirty="0"/>
              <a:t>S</a:t>
            </a:r>
            <a:r>
              <a:rPr lang="cs-CZ" b="1" baseline="-25000" dirty="0"/>
              <a:t>2</a:t>
            </a:r>
            <a:r>
              <a:rPr lang="cs-CZ" b="1" dirty="0" smtClean="0"/>
              <a:t>| </a:t>
            </a:r>
            <a:r>
              <a:rPr lang="cs-CZ" b="1" dirty="0" smtClean="0"/>
              <a:t>&lt; </a:t>
            </a:r>
            <a:r>
              <a:rPr lang="cs-CZ" b="1" dirty="0" smtClean="0"/>
              <a:t>r</a:t>
            </a:r>
            <a:r>
              <a:rPr lang="cs-CZ" b="1" baseline="-25000" dirty="0" smtClean="0"/>
              <a:t>1</a:t>
            </a:r>
            <a:r>
              <a:rPr lang="cs-CZ" b="1" dirty="0" smtClean="0"/>
              <a:t> </a:t>
            </a:r>
            <a:r>
              <a:rPr lang="cs-CZ" b="1" dirty="0" smtClean="0"/>
              <a:t>+ </a:t>
            </a:r>
            <a:r>
              <a:rPr lang="cs-CZ" b="1" dirty="0" smtClean="0"/>
              <a:t>r</a:t>
            </a:r>
            <a:r>
              <a:rPr lang="cs-CZ" b="1" baseline="-25000" dirty="0" smtClean="0"/>
              <a:t>2</a:t>
            </a:r>
            <a:r>
              <a:rPr lang="cs-CZ" b="1" dirty="0" smtClean="0"/>
              <a:t> </a:t>
            </a:r>
            <a:endParaRPr lang="cs-CZ" dirty="0"/>
          </a:p>
        </p:txBody>
      </p:sp>
      <p:sp>
        <p:nvSpPr>
          <p:cNvPr id="9" name="Obdélník 8"/>
          <p:cNvSpPr/>
          <p:nvPr/>
        </p:nvSpPr>
        <p:spPr>
          <a:xfrm>
            <a:off x="1800000" y="5940000"/>
            <a:ext cx="16919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r</a:t>
            </a:r>
            <a:r>
              <a:rPr lang="cs-CZ" b="1" baseline="-25000" dirty="0"/>
              <a:t>1</a:t>
            </a:r>
            <a:r>
              <a:rPr lang="cs-CZ" b="1" dirty="0"/>
              <a:t> - </a:t>
            </a:r>
            <a:r>
              <a:rPr lang="cs-CZ" b="1" dirty="0" smtClean="0"/>
              <a:t>r</a:t>
            </a:r>
            <a:r>
              <a:rPr lang="cs-CZ" b="1" baseline="-25000" dirty="0" smtClean="0"/>
              <a:t>2 </a:t>
            </a:r>
            <a:r>
              <a:rPr lang="cs-CZ" b="1" dirty="0" smtClean="0"/>
              <a:t>= 1,5 cm </a:t>
            </a:r>
            <a:endParaRPr lang="cs-CZ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4" name="TextovéPole 53"/>
              <p:cNvSpPr txBox="1"/>
              <p:nvPr/>
            </p:nvSpPr>
            <p:spPr>
              <a:xfrm>
                <a:off x="6300000" y="6300000"/>
                <a:ext cx="201641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k</a:t>
                </a:r>
                <a:r>
                  <a:rPr lang="cs-CZ" sz="2000" b="1" baseline="-25000" dirty="0" smtClean="0"/>
                  <a:t>1 </a:t>
                </a:r>
                <a14:m>
                  <m:oMath xmlns:m="http://schemas.openxmlformats.org/officeDocument/2006/math">
                    <m:r>
                      <a:rPr lang="cs-CZ" sz="2000" b="1" i="1" smtClean="0">
                        <a:latin typeface="Cambria Math"/>
                        <a:ea typeface="Cambria Math"/>
                      </a:rPr>
                      <m:t>∩ </m:t>
                    </m:r>
                  </m:oMath>
                </a14:m>
                <a:r>
                  <a:rPr lang="cs-CZ" sz="2000" b="1" dirty="0" smtClean="0"/>
                  <a:t>k</a:t>
                </a:r>
                <a:r>
                  <a:rPr lang="cs-CZ" sz="2000" b="1" baseline="-25000" dirty="0" smtClean="0"/>
                  <a:t>2</a:t>
                </a:r>
                <a:r>
                  <a:rPr lang="cs-CZ" sz="2000" b="1" dirty="0" smtClean="0"/>
                  <a:t> = </a:t>
                </a:r>
                <a:r>
                  <a:rPr lang="cs-CZ" sz="2000" b="1" dirty="0" smtClean="0"/>
                  <a:t>{A; B} </a:t>
                </a:r>
                <a:endParaRPr lang="cs-CZ" sz="20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54" name="TextovéPole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000" y="6300000"/>
                <a:ext cx="2016416" cy="400110"/>
              </a:xfrm>
              <a:prstGeom prst="rect">
                <a:avLst/>
              </a:prstGeom>
              <a:blipFill rotWithShape="1">
                <a:blip r:embed="rId3"/>
                <a:stretch>
                  <a:fillRect l="-3021" t="-6061" r="-2719" b="-2727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Obdélník 5"/>
          <p:cNvSpPr/>
          <p:nvPr/>
        </p:nvSpPr>
        <p:spPr>
          <a:xfrm>
            <a:off x="0" y="5940000"/>
            <a:ext cx="16433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/>
              <a:t>|S</a:t>
            </a:r>
            <a:r>
              <a:rPr lang="cs-CZ" b="1" baseline="-25000" dirty="0"/>
              <a:t>1</a:t>
            </a:r>
            <a:r>
              <a:rPr lang="cs-CZ" b="1" dirty="0"/>
              <a:t>S</a:t>
            </a:r>
            <a:r>
              <a:rPr lang="cs-CZ" b="1" baseline="-25000" dirty="0"/>
              <a:t>2</a:t>
            </a:r>
            <a:r>
              <a:rPr lang="cs-CZ" b="1" dirty="0"/>
              <a:t>| = </a:t>
            </a:r>
            <a:r>
              <a:rPr lang="cs-CZ" b="1" dirty="0" smtClean="0"/>
              <a:t>3 </a:t>
            </a:r>
            <a:r>
              <a:rPr lang="cs-CZ" b="1" dirty="0"/>
              <a:t>cm </a:t>
            </a:r>
            <a:endParaRPr lang="cs-CZ" dirty="0"/>
          </a:p>
        </p:txBody>
      </p:sp>
      <p:cxnSp>
        <p:nvCxnSpPr>
          <p:cNvPr id="11" name="Přímá spojnice 10"/>
          <p:cNvCxnSpPr/>
          <p:nvPr/>
        </p:nvCxnSpPr>
        <p:spPr bwMode="auto">
          <a:xfrm>
            <a:off x="1260000" y="3397867"/>
            <a:ext cx="900000" cy="110213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ovéPole 23"/>
          <p:cNvSpPr txBox="1"/>
          <p:nvPr/>
        </p:nvSpPr>
        <p:spPr>
          <a:xfrm>
            <a:off x="1331640" y="3244914"/>
            <a:ext cx="467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r</a:t>
            </a:r>
            <a:r>
              <a:rPr lang="cs-CZ" sz="2000" baseline="-25000" dirty="0" smtClean="0"/>
              <a:t>1</a:t>
            </a:r>
            <a:endParaRPr lang="cs-CZ" sz="2000" baseline="-25000" dirty="0"/>
          </a:p>
        </p:txBody>
      </p:sp>
      <p:cxnSp>
        <p:nvCxnSpPr>
          <p:cNvPr id="26" name="Přímá spojnice 25"/>
          <p:cNvCxnSpPr/>
          <p:nvPr/>
        </p:nvCxnSpPr>
        <p:spPr bwMode="auto">
          <a:xfrm flipH="1">
            <a:off x="3240000" y="3849207"/>
            <a:ext cx="633018" cy="6202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9" name="TextovéPole 28"/>
          <p:cNvSpPr txBox="1"/>
          <p:nvPr/>
        </p:nvSpPr>
        <p:spPr>
          <a:xfrm>
            <a:off x="3591809" y="3933056"/>
            <a:ext cx="467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r</a:t>
            </a:r>
            <a:r>
              <a:rPr lang="cs-CZ" sz="2000" baseline="-25000" dirty="0" smtClean="0"/>
              <a:t>2</a:t>
            </a:r>
            <a:endParaRPr lang="cs-CZ" sz="2000" baseline="-25000" dirty="0"/>
          </a:p>
        </p:txBody>
      </p:sp>
      <p:cxnSp>
        <p:nvCxnSpPr>
          <p:cNvPr id="22" name="Přímá spojnice 21"/>
          <p:cNvCxnSpPr/>
          <p:nvPr/>
        </p:nvCxnSpPr>
        <p:spPr bwMode="auto">
          <a:xfrm>
            <a:off x="3240000" y="4356000"/>
            <a:ext cx="0" cy="28803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Přímá spojnice 22"/>
          <p:cNvCxnSpPr/>
          <p:nvPr/>
        </p:nvCxnSpPr>
        <p:spPr bwMode="auto">
          <a:xfrm>
            <a:off x="3096000" y="4500000"/>
            <a:ext cx="288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TextovéPole 24"/>
          <p:cNvSpPr txBox="1"/>
          <p:nvPr/>
        </p:nvSpPr>
        <p:spPr>
          <a:xfrm>
            <a:off x="2700000" y="4536000"/>
            <a:ext cx="5037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S</a:t>
            </a:r>
            <a:r>
              <a:rPr lang="cs-CZ" sz="2000" baseline="-25000" dirty="0" smtClean="0"/>
              <a:t>2</a:t>
            </a:r>
            <a:endParaRPr lang="cs-CZ" sz="2000" baseline="-25000" dirty="0"/>
          </a:p>
        </p:txBody>
      </p:sp>
      <p:cxnSp>
        <p:nvCxnSpPr>
          <p:cNvPr id="27" name="Přímá spojnice 26"/>
          <p:cNvCxnSpPr/>
          <p:nvPr/>
        </p:nvCxnSpPr>
        <p:spPr bwMode="auto">
          <a:xfrm>
            <a:off x="2160000" y="4500000"/>
            <a:ext cx="108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TextovéPole 12"/>
          <p:cNvSpPr txBox="1"/>
          <p:nvPr/>
        </p:nvSpPr>
        <p:spPr>
          <a:xfrm>
            <a:off x="3175636" y="3275692"/>
            <a:ext cx="388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4320000" y="2700000"/>
            <a:ext cx="36636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K</a:t>
            </a:r>
            <a:r>
              <a:rPr lang="cs-CZ" sz="2000" b="1" dirty="0" smtClean="0"/>
              <a:t>ružnice k</a:t>
            </a:r>
            <a:r>
              <a:rPr lang="cs-CZ" sz="2000" b="1" baseline="-25000" dirty="0" smtClean="0"/>
              <a:t>1 </a:t>
            </a:r>
            <a:r>
              <a:rPr lang="cs-CZ" sz="2000" b="1" dirty="0" smtClean="0"/>
              <a:t>a k</a:t>
            </a:r>
            <a:r>
              <a:rPr lang="cs-CZ" sz="2000" b="1" baseline="-25000" dirty="0" smtClean="0"/>
              <a:t>2</a:t>
            </a:r>
            <a:r>
              <a:rPr lang="cs-CZ" sz="2000" b="1" dirty="0" smtClean="0"/>
              <a:t> </a:t>
            </a:r>
            <a:r>
              <a:rPr lang="cs-CZ" sz="2000" b="1" dirty="0" smtClean="0"/>
              <a:t>se protínají.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36" name="Obdélník 35"/>
          <p:cNvSpPr/>
          <p:nvPr/>
        </p:nvSpPr>
        <p:spPr>
          <a:xfrm>
            <a:off x="3600000" y="5940000"/>
            <a:ext cx="1800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r</a:t>
            </a:r>
            <a:r>
              <a:rPr lang="cs-CZ" b="1" baseline="-25000" dirty="0"/>
              <a:t>1</a:t>
            </a:r>
            <a:r>
              <a:rPr lang="cs-CZ" b="1" dirty="0"/>
              <a:t> </a:t>
            </a:r>
            <a:r>
              <a:rPr lang="cs-CZ" b="1" dirty="0" smtClean="0"/>
              <a:t>+ </a:t>
            </a:r>
            <a:r>
              <a:rPr lang="cs-CZ" b="1" dirty="0" smtClean="0"/>
              <a:t>r</a:t>
            </a:r>
            <a:r>
              <a:rPr lang="cs-CZ" b="1" baseline="-25000" dirty="0" smtClean="0"/>
              <a:t>2 </a:t>
            </a:r>
            <a:r>
              <a:rPr lang="cs-CZ" b="1" dirty="0" smtClean="0"/>
              <a:t>= </a:t>
            </a:r>
            <a:r>
              <a:rPr lang="cs-CZ" b="1" dirty="0" smtClean="0"/>
              <a:t>6,5 </a:t>
            </a:r>
            <a:r>
              <a:rPr lang="cs-CZ" b="1" dirty="0" smtClean="0"/>
              <a:t>cm </a:t>
            </a:r>
            <a:endParaRPr lang="cs-CZ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3203848" y="5319393"/>
            <a:ext cx="388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386622243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12" grpId="0"/>
      <p:bldP spid="47" grpId="0"/>
      <p:bldP spid="60" grpId="0" animBg="1"/>
      <p:bldP spid="63" grpId="0"/>
      <p:bldP spid="34" grpId="0"/>
      <p:bldP spid="4" grpId="0"/>
      <p:bldP spid="9" grpId="0"/>
      <p:bldP spid="54" grpId="0"/>
      <p:bldP spid="6" grpId="0"/>
      <p:bldP spid="24" grpId="0"/>
      <p:bldP spid="29" grpId="0"/>
      <p:bldP spid="25" grpId="0"/>
      <p:bldP spid="13" grpId="0"/>
      <p:bldP spid="31" grpId="0"/>
      <p:bldP spid="36" grpId="0"/>
      <p:bldP spid="3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008112" y="643335"/>
            <a:ext cx="78843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Vzájemná poloha dvou kružnic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6" y="2060848"/>
            <a:ext cx="91439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4) </a:t>
            </a:r>
            <a:r>
              <a:rPr lang="cs-CZ" sz="2000" b="1" dirty="0" smtClean="0"/>
              <a:t>Sestrojte kružnice k</a:t>
            </a:r>
            <a:r>
              <a:rPr lang="cs-CZ" sz="2000" b="1" baseline="-25000" dirty="0" smtClean="0"/>
              <a:t>1</a:t>
            </a:r>
            <a:r>
              <a:rPr lang="cs-CZ" sz="2000" b="1" dirty="0" smtClean="0"/>
              <a:t>(S</a:t>
            </a:r>
            <a:r>
              <a:rPr lang="cs-CZ" sz="2000" b="1" baseline="-25000" dirty="0" smtClean="0"/>
              <a:t>1</a:t>
            </a:r>
            <a:r>
              <a:rPr lang="cs-CZ" sz="2000" b="1" dirty="0" smtClean="0"/>
              <a:t>; 4 cm) a k</a:t>
            </a:r>
            <a:r>
              <a:rPr lang="cs-CZ" sz="2000" b="1" baseline="-25000" dirty="0" smtClean="0"/>
              <a:t>2</a:t>
            </a:r>
            <a:r>
              <a:rPr lang="cs-CZ" sz="2000" b="1" dirty="0" smtClean="0"/>
              <a:t>(S</a:t>
            </a:r>
            <a:r>
              <a:rPr lang="cs-CZ" sz="2000" b="1" baseline="-25000" dirty="0" smtClean="0"/>
              <a:t>2</a:t>
            </a:r>
            <a:r>
              <a:rPr lang="cs-CZ" sz="2000" b="1" dirty="0" smtClean="0"/>
              <a:t>; 2,5 cm) tak, </a:t>
            </a:r>
            <a:r>
              <a:rPr lang="cs-CZ" sz="2000" b="1" dirty="0"/>
              <a:t>že |S</a:t>
            </a:r>
            <a:r>
              <a:rPr lang="cs-CZ" sz="2000" b="1" baseline="-25000" dirty="0"/>
              <a:t>1</a:t>
            </a:r>
            <a:r>
              <a:rPr lang="cs-CZ" sz="2000" b="1" dirty="0"/>
              <a:t>S</a:t>
            </a:r>
            <a:r>
              <a:rPr lang="cs-CZ" sz="2000" b="1" baseline="-25000" dirty="0"/>
              <a:t>2</a:t>
            </a:r>
            <a:r>
              <a:rPr lang="cs-CZ" sz="2000" b="1" dirty="0"/>
              <a:t>| = </a:t>
            </a:r>
            <a:r>
              <a:rPr lang="cs-CZ" sz="2000" b="1" dirty="0" smtClean="0"/>
              <a:t>6,5 </a:t>
            </a:r>
            <a:r>
              <a:rPr lang="cs-CZ" sz="2000" b="1" dirty="0" smtClean="0"/>
              <a:t>cm.</a:t>
            </a:r>
            <a:endParaRPr lang="cs-CZ" sz="2000" b="1" dirty="0"/>
          </a:p>
        </p:txBody>
      </p:sp>
      <p:sp>
        <p:nvSpPr>
          <p:cNvPr id="5" name="Ovál 4"/>
          <p:cNvSpPr>
            <a:spLocks noChangeAspect="1"/>
          </p:cNvSpPr>
          <p:nvPr/>
        </p:nvSpPr>
        <p:spPr bwMode="auto">
          <a:xfrm>
            <a:off x="720000" y="3060000"/>
            <a:ext cx="2880000" cy="28800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" name="Přímá spojnice 7"/>
          <p:cNvCxnSpPr/>
          <p:nvPr/>
        </p:nvCxnSpPr>
        <p:spPr bwMode="auto">
          <a:xfrm>
            <a:off x="2160000" y="4356000"/>
            <a:ext cx="0" cy="28803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2016000" y="4500000"/>
            <a:ext cx="288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TextovéPole 11"/>
          <p:cNvSpPr txBox="1"/>
          <p:nvPr/>
        </p:nvSpPr>
        <p:spPr>
          <a:xfrm>
            <a:off x="432008" y="4903251"/>
            <a:ext cx="467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k</a:t>
            </a:r>
            <a:r>
              <a:rPr lang="cs-CZ" sz="2000" baseline="-25000" dirty="0" smtClean="0"/>
              <a:t>1</a:t>
            </a:r>
            <a:endParaRPr lang="cs-CZ" sz="2000" baseline="-25000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1836000" y="4536000"/>
            <a:ext cx="5038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S</a:t>
            </a:r>
            <a:r>
              <a:rPr lang="cs-CZ" sz="2000" baseline="-25000" dirty="0" smtClean="0"/>
              <a:t>1</a:t>
            </a:r>
            <a:endParaRPr lang="cs-CZ" sz="2000" baseline="-25000" dirty="0"/>
          </a:p>
        </p:txBody>
      </p:sp>
      <p:sp>
        <p:nvSpPr>
          <p:cNvPr id="60" name="Ovál 59"/>
          <p:cNvSpPr/>
          <p:nvPr/>
        </p:nvSpPr>
        <p:spPr bwMode="auto">
          <a:xfrm>
            <a:off x="3600000" y="3600016"/>
            <a:ext cx="1800000" cy="18000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3" name="TextovéPole 62"/>
          <p:cNvSpPr txBox="1"/>
          <p:nvPr/>
        </p:nvSpPr>
        <p:spPr>
          <a:xfrm>
            <a:off x="5369168" y="3748878"/>
            <a:ext cx="4678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k</a:t>
            </a:r>
            <a:r>
              <a:rPr lang="cs-CZ" sz="2000" baseline="-25000" dirty="0" smtClean="0"/>
              <a:t>2</a:t>
            </a:r>
            <a:endParaRPr lang="cs-CZ" sz="2000" baseline="-25000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0" y="6300000"/>
            <a:ext cx="55080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K</a:t>
            </a:r>
            <a:r>
              <a:rPr lang="cs-CZ" sz="2000" b="1" dirty="0" smtClean="0"/>
              <a:t>ružnice k</a:t>
            </a:r>
            <a:r>
              <a:rPr lang="cs-CZ" sz="2000" b="1" baseline="-25000" dirty="0" smtClean="0"/>
              <a:t>1 </a:t>
            </a:r>
            <a:r>
              <a:rPr lang="cs-CZ" sz="2000" b="1" dirty="0" smtClean="0"/>
              <a:t>a k</a:t>
            </a:r>
            <a:r>
              <a:rPr lang="cs-CZ" sz="2000" b="1" baseline="-25000" dirty="0" smtClean="0"/>
              <a:t>2</a:t>
            </a:r>
            <a:r>
              <a:rPr lang="cs-CZ" sz="2000" b="1" dirty="0" smtClean="0"/>
              <a:t> </a:t>
            </a:r>
            <a:r>
              <a:rPr lang="cs-CZ" sz="2000" b="1" dirty="0" smtClean="0"/>
              <a:t>mají </a:t>
            </a:r>
            <a:r>
              <a:rPr lang="cs-CZ" sz="2000" b="1" dirty="0" smtClean="0">
                <a:solidFill>
                  <a:srgbClr val="FF0000"/>
                </a:solidFill>
              </a:rPr>
              <a:t>jeden </a:t>
            </a:r>
            <a:r>
              <a:rPr lang="cs-CZ" sz="2000" b="1" dirty="0" smtClean="0">
                <a:solidFill>
                  <a:srgbClr val="FF0000"/>
                </a:solidFill>
              </a:rPr>
              <a:t>společný bod</a:t>
            </a:r>
            <a:r>
              <a:rPr lang="cs-CZ" sz="2000" b="1" dirty="0" smtClean="0"/>
              <a:t>.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5400000" y="5940000"/>
            <a:ext cx="1729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/>
              <a:t>|S</a:t>
            </a:r>
            <a:r>
              <a:rPr lang="cs-CZ" b="1" baseline="-25000" dirty="0"/>
              <a:t>1</a:t>
            </a:r>
            <a:r>
              <a:rPr lang="cs-CZ" b="1" dirty="0"/>
              <a:t>S</a:t>
            </a:r>
            <a:r>
              <a:rPr lang="cs-CZ" b="1" baseline="-25000" dirty="0"/>
              <a:t>2</a:t>
            </a:r>
            <a:r>
              <a:rPr lang="cs-CZ" b="1" dirty="0" smtClean="0"/>
              <a:t>| </a:t>
            </a:r>
            <a:r>
              <a:rPr lang="cs-CZ" b="1" dirty="0" smtClean="0"/>
              <a:t>= </a:t>
            </a:r>
            <a:r>
              <a:rPr lang="cs-CZ" b="1" dirty="0" smtClean="0"/>
              <a:t>r</a:t>
            </a:r>
            <a:r>
              <a:rPr lang="cs-CZ" b="1" baseline="-25000" dirty="0" smtClean="0"/>
              <a:t>1</a:t>
            </a:r>
            <a:r>
              <a:rPr lang="cs-CZ" b="1" dirty="0" smtClean="0"/>
              <a:t> </a:t>
            </a:r>
            <a:r>
              <a:rPr lang="cs-CZ" b="1" dirty="0" smtClean="0"/>
              <a:t>+ </a:t>
            </a:r>
            <a:r>
              <a:rPr lang="cs-CZ" b="1" dirty="0" smtClean="0"/>
              <a:t>r</a:t>
            </a:r>
            <a:r>
              <a:rPr lang="cs-CZ" b="1" baseline="-25000" dirty="0" smtClean="0"/>
              <a:t>2</a:t>
            </a:r>
            <a:r>
              <a:rPr lang="cs-CZ" b="1" dirty="0" smtClean="0"/>
              <a:t> </a:t>
            </a:r>
            <a:endParaRPr lang="cs-CZ" dirty="0"/>
          </a:p>
        </p:txBody>
      </p:sp>
      <p:sp>
        <p:nvSpPr>
          <p:cNvPr id="9" name="Obdélník 8"/>
          <p:cNvSpPr/>
          <p:nvPr/>
        </p:nvSpPr>
        <p:spPr>
          <a:xfrm>
            <a:off x="1800000" y="5940000"/>
            <a:ext cx="16919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r</a:t>
            </a:r>
            <a:r>
              <a:rPr lang="cs-CZ" b="1" baseline="-25000" dirty="0"/>
              <a:t>1</a:t>
            </a:r>
            <a:r>
              <a:rPr lang="cs-CZ" b="1" dirty="0"/>
              <a:t> - </a:t>
            </a:r>
            <a:r>
              <a:rPr lang="cs-CZ" b="1" dirty="0" smtClean="0"/>
              <a:t>r</a:t>
            </a:r>
            <a:r>
              <a:rPr lang="cs-CZ" b="1" baseline="-25000" dirty="0" smtClean="0"/>
              <a:t>2 </a:t>
            </a:r>
            <a:r>
              <a:rPr lang="cs-CZ" b="1" dirty="0" smtClean="0"/>
              <a:t>= 1,5 cm </a:t>
            </a:r>
            <a:endParaRPr lang="cs-CZ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4" name="TextovéPole 53"/>
              <p:cNvSpPr txBox="1"/>
              <p:nvPr/>
            </p:nvSpPr>
            <p:spPr>
              <a:xfrm>
                <a:off x="6300000" y="6300000"/>
                <a:ext cx="160692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k</a:t>
                </a:r>
                <a:r>
                  <a:rPr lang="cs-CZ" sz="2000" b="1" baseline="-25000" dirty="0" smtClean="0"/>
                  <a:t>1 </a:t>
                </a:r>
                <a14:m>
                  <m:oMath xmlns:m="http://schemas.openxmlformats.org/officeDocument/2006/math">
                    <m:r>
                      <a:rPr lang="cs-CZ" sz="2000" b="1" i="1" smtClean="0">
                        <a:latin typeface="Cambria Math"/>
                        <a:ea typeface="Cambria Math"/>
                      </a:rPr>
                      <m:t>∩ </m:t>
                    </m:r>
                  </m:oMath>
                </a14:m>
                <a:r>
                  <a:rPr lang="cs-CZ" sz="2000" b="1" dirty="0" smtClean="0"/>
                  <a:t>k</a:t>
                </a:r>
                <a:r>
                  <a:rPr lang="cs-CZ" sz="2000" b="1" baseline="-25000" dirty="0" smtClean="0"/>
                  <a:t>2</a:t>
                </a:r>
                <a:r>
                  <a:rPr lang="cs-CZ" sz="2000" b="1" dirty="0" smtClean="0"/>
                  <a:t> = </a:t>
                </a:r>
                <a:r>
                  <a:rPr lang="cs-CZ" sz="2000" b="1" dirty="0" smtClean="0"/>
                  <a:t>{T} </a:t>
                </a:r>
                <a:endParaRPr lang="cs-CZ" sz="20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54" name="TextovéPole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000" y="6300000"/>
                <a:ext cx="1606927" cy="400110"/>
              </a:xfrm>
              <a:prstGeom prst="rect">
                <a:avLst/>
              </a:prstGeom>
              <a:blipFill rotWithShape="1">
                <a:blip r:embed="rId3"/>
                <a:stretch>
                  <a:fillRect l="-3788" t="-6061" r="-6061" b="-2727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Obdélník 5"/>
          <p:cNvSpPr/>
          <p:nvPr/>
        </p:nvSpPr>
        <p:spPr>
          <a:xfrm>
            <a:off x="0" y="5940000"/>
            <a:ext cx="18357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/>
              <a:t>|S</a:t>
            </a:r>
            <a:r>
              <a:rPr lang="cs-CZ" b="1" baseline="-25000" dirty="0"/>
              <a:t>1</a:t>
            </a:r>
            <a:r>
              <a:rPr lang="cs-CZ" b="1" dirty="0"/>
              <a:t>S</a:t>
            </a:r>
            <a:r>
              <a:rPr lang="cs-CZ" b="1" baseline="-25000" dirty="0"/>
              <a:t>2</a:t>
            </a:r>
            <a:r>
              <a:rPr lang="cs-CZ" b="1" dirty="0"/>
              <a:t>| = </a:t>
            </a:r>
            <a:r>
              <a:rPr lang="cs-CZ" b="1" dirty="0" smtClean="0"/>
              <a:t>6,5 </a:t>
            </a:r>
            <a:r>
              <a:rPr lang="cs-CZ" b="1" dirty="0"/>
              <a:t>cm </a:t>
            </a:r>
            <a:endParaRPr lang="cs-CZ" dirty="0"/>
          </a:p>
        </p:txBody>
      </p:sp>
      <p:cxnSp>
        <p:nvCxnSpPr>
          <p:cNvPr id="11" name="Přímá spojnice 10"/>
          <p:cNvCxnSpPr/>
          <p:nvPr/>
        </p:nvCxnSpPr>
        <p:spPr bwMode="auto">
          <a:xfrm>
            <a:off x="1260000" y="3397867"/>
            <a:ext cx="900000" cy="110213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ovéPole 23"/>
          <p:cNvSpPr txBox="1"/>
          <p:nvPr/>
        </p:nvSpPr>
        <p:spPr>
          <a:xfrm>
            <a:off x="1331640" y="3244914"/>
            <a:ext cx="467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r</a:t>
            </a:r>
            <a:r>
              <a:rPr lang="cs-CZ" sz="2000" baseline="-25000" dirty="0" smtClean="0"/>
              <a:t>1</a:t>
            </a:r>
            <a:endParaRPr lang="cs-CZ" sz="2000" baseline="-25000" dirty="0"/>
          </a:p>
        </p:txBody>
      </p:sp>
      <p:cxnSp>
        <p:nvCxnSpPr>
          <p:cNvPr id="26" name="Přímá spojnice 25"/>
          <p:cNvCxnSpPr/>
          <p:nvPr/>
        </p:nvCxnSpPr>
        <p:spPr bwMode="auto">
          <a:xfrm flipH="1">
            <a:off x="4500000" y="3879744"/>
            <a:ext cx="633018" cy="6202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9" name="TextovéPole 28"/>
          <p:cNvSpPr txBox="1"/>
          <p:nvPr/>
        </p:nvSpPr>
        <p:spPr>
          <a:xfrm>
            <a:off x="4500000" y="3861769"/>
            <a:ext cx="467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r</a:t>
            </a:r>
            <a:r>
              <a:rPr lang="cs-CZ" sz="2000" baseline="-25000" dirty="0" smtClean="0"/>
              <a:t>2</a:t>
            </a:r>
            <a:endParaRPr lang="cs-CZ" sz="2000" baseline="-25000" dirty="0"/>
          </a:p>
        </p:txBody>
      </p:sp>
      <p:cxnSp>
        <p:nvCxnSpPr>
          <p:cNvPr id="22" name="Přímá spojnice 21"/>
          <p:cNvCxnSpPr/>
          <p:nvPr/>
        </p:nvCxnSpPr>
        <p:spPr bwMode="auto">
          <a:xfrm>
            <a:off x="4500000" y="4356000"/>
            <a:ext cx="0" cy="28803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Přímá spojnice 22"/>
          <p:cNvCxnSpPr/>
          <p:nvPr/>
        </p:nvCxnSpPr>
        <p:spPr bwMode="auto">
          <a:xfrm>
            <a:off x="4356000" y="4500000"/>
            <a:ext cx="288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TextovéPole 24"/>
          <p:cNvSpPr txBox="1"/>
          <p:nvPr/>
        </p:nvSpPr>
        <p:spPr>
          <a:xfrm>
            <a:off x="4464000" y="4536000"/>
            <a:ext cx="5037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S</a:t>
            </a:r>
            <a:r>
              <a:rPr lang="cs-CZ" sz="2000" baseline="-25000" dirty="0" smtClean="0"/>
              <a:t>2</a:t>
            </a:r>
            <a:endParaRPr lang="cs-CZ" sz="2000" baseline="-25000" dirty="0"/>
          </a:p>
        </p:txBody>
      </p:sp>
      <p:cxnSp>
        <p:nvCxnSpPr>
          <p:cNvPr id="27" name="Přímá spojnice 26"/>
          <p:cNvCxnSpPr/>
          <p:nvPr/>
        </p:nvCxnSpPr>
        <p:spPr bwMode="auto">
          <a:xfrm>
            <a:off x="2160000" y="4500000"/>
            <a:ext cx="234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Přímá spojnice 27"/>
          <p:cNvCxnSpPr/>
          <p:nvPr/>
        </p:nvCxnSpPr>
        <p:spPr bwMode="auto">
          <a:xfrm>
            <a:off x="3456000" y="4500000"/>
            <a:ext cx="288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TextovéPole 12"/>
          <p:cNvSpPr txBox="1"/>
          <p:nvPr/>
        </p:nvSpPr>
        <p:spPr>
          <a:xfrm>
            <a:off x="3563888" y="4149080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T</a:t>
            </a:r>
            <a:endParaRPr lang="cs-CZ" b="1" dirty="0"/>
          </a:p>
        </p:txBody>
      </p:sp>
      <p:cxnSp>
        <p:nvCxnSpPr>
          <p:cNvPr id="15" name="Přímá spojnice 14"/>
          <p:cNvCxnSpPr/>
          <p:nvPr/>
        </p:nvCxnSpPr>
        <p:spPr bwMode="auto">
          <a:xfrm>
            <a:off x="3600000" y="2843656"/>
            <a:ext cx="0" cy="342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0" name="TextovéPole 29"/>
          <p:cNvSpPr txBox="1"/>
          <p:nvPr/>
        </p:nvSpPr>
        <p:spPr>
          <a:xfrm>
            <a:off x="3644280" y="2834668"/>
            <a:ext cx="423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t</a:t>
            </a:r>
            <a:endParaRPr lang="cs-CZ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4320000" y="2520000"/>
            <a:ext cx="36636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K</a:t>
            </a:r>
            <a:r>
              <a:rPr lang="cs-CZ" sz="2000" b="1" dirty="0" smtClean="0"/>
              <a:t>ružnice k</a:t>
            </a:r>
            <a:r>
              <a:rPr lang="cs-CZ" sz="2000" b="1" baseline="-25000" dirty="0" smtClean="0"/>
              <a:t>1 </a:t>
            </a:r>
            <a:r>
              <a:rPr lang="cs-CZ" sz="2000" b="1" dirty="0" smtClean="0"/>
              <a:t>a k</a:t>
            </a:r>
            <a:r>
              <a:rPr lang="cs-CZ" sz="2000" b="1" baseline="-25000" dirty="0" smtClean="0"/>
              <a:t>2</a:t>
            </a:r>
            <a:r>
              <a:rPr lang="cs-CZ" sz="2000" b="1" dirty="0" smtClean="0"/>
              <a:t> </a:t>
            </a:r>
            <a:r>
              <a:rPr lang="cs-CZ" sz="2000" b="1" dirty="0" smtClean="0"/>
              <a:t>se dotýkají.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32" name="TextovéPole 31"/>
          <p:cNvSpPr txBox="1"/>
          <p:nvPr/>
        </p:nvSpPr>
        <p:spPr>
          <a:xfrm>
            <a:off x="4320000" y="3060000"/>
            <a:ext cx="482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K</a:t>
            </a:r>
            <a:r>
              <a:rPr lang="cs-CZ" sz="2000" b="1" dirty="0" smtClean="0"/>
              <a:t>ružnice k</a:t>
            </a:r>
            <a:r>
              <a:rPr lang="cs-CZ" sz="2000" b="1" baseline="-25000" dirty="0" smtClean="0"/>
              <a:t>1 </a:t>
            </a:r>
            <a:r>
              <a:rPr lang="cs-CZ" sz="2000" b="1" dirty="0" smtClean="0"/>
              <a:t>a k</a:t>
            </a:r>
            <a:r>
              <a:rPr lang="cs-CZ" sz="2000" b="1" baseline="-25000" dirty="0" smtClean="0"/>
              <a:t>2</a:t>
            </a:r>
            <a:r>
              <a:rPr lang="cs-CZ" sz="2000" b="1" dirty="0" smtClean="0"/>
              <a:t> </a:t>
            </a:r>
            <a:r>
              <a:rPr lang="cs-CZ" sz="2000" b="1" dirty="0" smtClean="0"/>
              <a:t>mají </a:t>
            </a:r>
            <a:r>
              <a:rPr lang="cs-CZ" sz="2000" b="1" dirty="0" smtClean="0">
                <a:solidFill>
                  <a:srgbClr val="FF0000"/>
                </a:solidFill>
              </a:rPr>
              <a:t>vnější dotyk</a:t>
            </a:r>
            <a:r>
              <a:rPr lang="cs-CZ" sz="2000" b="1" dirty="0" smtClean="0"/>
              <a:t>.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33" name="TextovéPole 32"/>
          <p:cNvSpPr txBox="1"/>
          <p:nvPr/>
        </p:nvSpPr>
        <p:spPr>
          <a:xfrm>
            <a:off x="4320000" y="5400000"/>
            <a:ext cx="482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Přímka t je tečnou obou kružnic.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19" name="Oblouk 18"/>
          <p:cNvSpPr/>
          <p:nvPr/>
        </p:nvSpPr>
        <p:spPr bwMode="auto">
          <a:xfrm rot="10800000">
            <a:off x="3276000" y="4176000"/>
            <a:ext cx="648000" cy="648000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3340846" y="4365104"/>
            <a:ext cx="288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.</a:t>
            </a:r>
            <a:endParaRPr lang="cs-CZ" b="1" dirty="0"/>
          </a:p>
        </p:txBody>
      </p:sp>
      <p:sp>
        <p:nvSpPr>
          <p:cNvPr id="36" name="Obdélník 35"/>
          <p:cNvSpPr/>
          <p:nvPr/>
        </p:nvSpPr>
        <p:spPr>
          <a:xfrm>
            <a:off x="3600000" y="5940000"/>
            <a:ext cx="1800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r</a:t>
            </a:r>
            <a:r>
              <a:rPr lang="cs-CZ" b="1" baseline="-25000" dirty="0"/>
              <a:t>1</a:t>
            </a:r>
            <a:r>
              <a:rPr lang="cs-CZ" b="1" dirty="0"/>
              <a:t> </a:t>
            </a:r>
            <a:r>
              <a:rPr lang="cs-CZ" b="1" dirty="0" smtClean="0"/>
              <a:t>+ </a:t>
            </a:r>
            <a:r>
              <a:rPr lang="cs-CZ" b="1" dirty="0" smtClean="0"/>
              <a:t>r</a:t>
            </a:r>
            <a:r>
              <a:rPr lang="cs-CZ" b="1" baseline="-25000" dirty="0" smtClean="0"/>
              <a:t>2 </a:t>
            </a:r>
            <a:r>
              <a:rPr lang="cs-CZ" b="1" dirty="0" smtClean="0"/>
              <a:t>= </a:t>
            </a:r>
            <a:r>
              <a:rPr lang="cs-CZ" b="1" dirty="0" smtClean="0"/>
              <a:t>6,5 </a:t>
            </a:r>
            <a:r>
              <a:rPr lang="cs-CZ" b="1" dirty="0" smtClean="0"/>
              <a:t>cm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8245772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000"/>
                            </p:stCondLst>
                            <p:childTnLst>
                              <p:par>
                                <p:cTn id="1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"/>
                            </p:stCondLst>
                            <p:childTnLst>
                              <p:par>
                                <p:cTn id="1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2500"/>
                            </p:stCondLst>
                            <p:childTnLst>
                              <p:par>
                                <p:cTn id="1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12" grpId="0"/>
      <p:bldP spid="47" grpId="0"/>
      <p:bldP spid="60" grpId="0" animBg="1"/>
      <p:bldP spid="63" grpId="0"/>
      <p:bldP spid="34" grpId="0"/>
      <p:bldP spid="4" grpId="0"/>
      <p:bldP spid="9" grpId="0"/>
      <p:bldP spid="54" grpId="0"/>
      <p:bldP spid="6" grpId="0"/>
      <p:bldP spid="24" grpId="0"/>
      <p:bldP spid="29" grpId="0"/>
      <p:bldP spid="25" grpId="0"/>
      <p:bldP spid="13" grpId="0"/>
      <p:bldP spid="30" grpId="0"/>
      <p:bldP spid="31" grpId="0"/>
      <p:bldP spid="32" grpId="0"/>
      <p:bldP spid="33" grpId="0"/>
      <p:bldP spid="19" grpId="0" animBg="1"/>
      <p:bldP spid="20" grpId="0"/>
      <p:bldP spid="3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008112" y="643335"/>
            <a:ext cx="78843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Vzájemná poloha dvou kružnic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6" y="2060848"/>
            <a:ext cx="91439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5) </a:t>
            </a:r>
            <a:r>
              <a:rPr lang="cs-CZ" sz="2000" b="1" dirty="0" smtClean="0"/>
              <a:t>Sestrojte kružnice k</a:t>
            </a:r>
            <a:r>
              <a:rPr lang="cs-CZ" sz="2000" b="1" baseline="-25000" dirty="0" smtClean="0"/>
              <a:t>1</a:t>
            </a:r>
            <a:r>
              <a:rPr lang="cs-CZ" sz="2000" b="1" dirty="0" smtClean="0"/>
              <a:t>(S</a:t>
            </a:r>
            <a:r>
              <a:rPr lang="cs-CZ" sz="2000" b="1" baseline="-25000" dirty="0" smtClean="0"/>
              <a:t>1</a:t>
            </a:r>
            <a:r>
              <a:rPr lang="cs-CZ" sz="2000" b="1" dirty="0" smtClean="0"/>
              <a:t>; 4 cm) a k</a:t>
            </a:r>
            <a:r>
              <a:rPr lang="cs-CZ" sz="2000" b="1" baseline="-25000" dirty="0" smtClean="0"/>
              <a:t>2</a:t>
            </a:r>
            <a:r>
              <a:rPr lang="cs-CZ" sz="2000" b="1" dirty="0" smtClean="0"/>
              <a:t>(S</a:t>
            </a:r>
            <a:r>
              <a:rPr lang="cs-CZ" sz="2000" b="1" baseline="-25000" dirty="0" smtClean="0"/>
              <a:t>2</a:t>
            </a:r>
            <a:r>
              <a:rPr lang="cs-CZ" sz="2000" b="1" dirty="0" smtClean="0"/>
              <a:t>; 2,5 cm) tak, </a:t>
            </a:r>
            <a:r>
              <a:rPr lang="cs-CZ" sz="2000" b="1" dirty="0"/>
              <a:t>že |S</a:t>
            </a:r>
            <a:r>
              <a:rPr lang="cs-CZ" sz="2000" b="1" baseline="-25000" dirty="0"/>
              <a:t>1</a:t>
            </a:r>
            <a:r>
              <a:rPr lang="cs-CZ" sz="2000" b="1" dirty="0"/>
              <a:t>S</a:t>
            </a:r>
            <a:r>
              <a:rPr lang="cs-CZ" sz="2000" b="1" baseline="-25000" dirty="0"/>
              <a:t>2</a:t>
            </a:r>
            <a:r>
              <a:rPr lang="cs-CZ" sz="2000" b="1" dirty="0"/>
              <a:t>| = </a:t>
            </a:r>
            <a:r>
              <a:rPr lang="cs-CZ" sz="2000" b="1" dirty="0" smtClean="0"/>
              <a:t>8 </a:t>
            </a:r>
            <a:r>
              <a:rPr lang="cs-CZ" sz="2000" b="1" dirty="0" smtClean="0"/>
              <a:t>cm.</a:t>
            </a:r>
            <a:endParaRPr lang="cs-CZ" sz="2000" b="1" dirty="0"/>
          </a:p>
        </p:txBody>
      </p:sp>
      <p:sp>
        <p:nvSpPr>
          <p:cNvPr id="5" name="Ovál 4"/>
          <p:cNvSpPr>
            <a:spLocks noChangeAspect="1"/>
          </p:cNvSpPr>
          <p:nvPr/>
        </p:nvSpPr>
        <p:spPr bwMode="auto">
          <a:xfrm>
            <a:off x="720000" y="3060000"/>
            <a:ext cx="2880000" cy="28800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" name="Přímá spojnice 7"/>
          <p:cNvCxnSpPr/>
          <p:nvPr/>
        </p:nvCxnSpPr>
        <p:spPr bwMode="auto">
          <a:xfrm>
            <a:off x="2160000" y="4356000"/>
            <a:ext cx="0" cy="28803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2016000" y="4500000"/>
            <a:ext cx="288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TextovéPole 11"/>
          <p:cNvSpPr txBox="1"/>
          <p:nvPr/>
        </p:nvSpPr>
        <p:spPr>
          <a:xfrm>
            <a:off x="432008" y="4903251"/>
            <a:ext cx="467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k</a:t>
            </a:r>
            <a:r>
              <a:rPr lang="cs-CZ" sz="2000" baseline="-25000" dirty="0" smtClean="0"/>
              <a:t>1</a:t>
            </a:r>
            <a:endParaRPr lang="cs-CZ" sz="2000" baseline="-25000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1836000" y="4536000"/>
            <a:ext cx="5038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S</a:t>
            </a:r>
            <a:r>
              <a:rPr lang="cs-CZ" sz="2000" baseline="-25000" dirty="0" smtClean="0"/>
              <a:t>1</a:t>
            </a:r>
            <a:endParaRPr lang="cs-CZ" sz="2000" baseline="-25000" dirty="0"/>
          </a:p>
        </p:txBody>
      </p:sp>
      <p:sp>
        <p:nvSpPr>
          <p:cNvPr id="60" name="Ovál 59"/>
          <p:cNvSpPr/>
          <p:nvPr/>
        </p:nvSpPr>
        <p:spPr bwMode="auto">
          <a:xfrm>
            <a:off x="4140000" y="3600016"/>
            <a:ext cx="1800000" cy="18000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3" name="TextovéPole 62"/>
          <p:cNvSpPr txBox="1"/>
          <p:nvPr/>
        </p:nvSpPr>
        <p:spPr>
          <a:xfrm>
            <a:off x="4338106" y="3248514"/>
            <a:ext cx="4678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k</a:t>
            </a:r>
            <a:r>
              <a:rPr lang="cs-CZ" sz="2000" baseline="-25000" dirty="0" smtClean="0"/>
              <a:t>2</a:t>
            </a:r>
            <a:endParaRPr lang="cs-CZ" sz="2000" baseline="-25000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0" y="6300000"/>
            <a:ext cx="55080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K</a:t>
            </a:r>
            <a:r>
              <a:rPr lang="cs-CZ" sz="2000" b="1" dirty="0" smtClean="0"/>
              <a:t>ružnice k</a:t>
            </a:r>
            <a:r>
              <a:rPr lang="cs-CZ" sz="2000" b="1" baseline="-25000" dirty="0" smtClean="0"/>
              <a:t>1 </a:t>
            </a:r>
            <a:r>
              <a:rPr lang="cs-CZ" sz="2000" b="1" dirty="0" smtClean="0"/>
              <a:t>a k</a:t>
            </a:r>
            <a:r>
              <a:rPr lang="cs-CZ" sz="2000" b="1" baseline="-25000" dirty="0" smtClean="0"/>
              <a:t>2</a:t>
            </a:r>
            <a:r>
              <a:rPr lang="cs-CZ" sz="2000" b="1" dirty="0" smtClean="0"/>
              <a:t> </a:t>
            </a:r>
            <a:r>
              <a:rPr lang="cs-CZ" sz="2000" b="1" dirty="0" smtClean="0"/>
              <a:t>nemají </a:t>
            </a:r>
            <a:r>
              <a:rPr lang="cs-CZ" sz="2000" b="1" dirty="0" smtClean="0">
                <a:solidFill>
                  <a:srgbClr val="FF0000"/>
                </a:solidFill>
              </a:rPr>
              <a:t>žádný </a:t>
            </a:r>
            <a:r>
              <a:rPr lang="cs-CZ" sz="2000" b="1" dirty="0" smtClean="0">
                <a:solidFill>
                  <a:srgbClr val="FF0000"/>
                </a:solidFill>
              </a:rPr>
              <a:t>společný bod</a:t>
            </a:r>
            <a:r>
              <a:rPr lang="cs-CZ" sz="2000" b="1" dirty="0" smtClean="0"/>
              <a:t>.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5400000" y="5940000"/>
            <a:ext cx="1729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/>
              <a:t>|S</a:t>
            </a:r>
            <a:r>
              <a:rPr lang="cs-CZ" b="1" baseline="-25000" dirty="0"/>
              <a:t>1</a:t>
            </a:r>
            <a:r>
              <a:rPr lang="cs-CZ" b="1" dirty="0"/>
              <a:t>S</a:t>
            </a:r>
            <a:r>
              <a:rPr lang="cs-CZ" b="1" baseline="-25000" dirty="0"/>
              <a:t>2</a:t>
            </a:r>
            <a:r>
              <a:rPr lang="cs-CZ" b="1" dirty="0" smtClean="0"/>
              <a:t>| </a:t>
            </a:r>
            <a:r>
              <a:rPr lang="cs-CZ" b="1" dirty="0" smtClean="0"/>
              <a:t>&gt; </a:t>
            </a:r>
            <a:r>
              <a:rPr lang="cs-CZ" b="1" dirty="0" smtClean="0"/>
              <a:t>r</a:t>
            </a:r>
            <a:r>
              <a:rPr lang="cs-CZ" b="1" baseline="-25000" dirty="0" smtClean="0"/>
              <a:t>1</a:t>
            </a:r>
            <a:r>
              <a:rPr lang="cs-CZ" b="1" dirty="0" smtClean="0"/>
              <a:t> </a:t>
            </a:r>
            <a:r>
              <a:rPr lang="cs-CZ" b="1" dirty="0" smtClean="0"/>
              <a:t>+ </a:t>
            </a:r>
            <a:r>
              <a:rPr lang="cs-CZ" b="1" dirty="0" smtClean="0"/>
              <a:t>r</a:t>
            </a:r>
            <a:r>
              <a:rPr lang="cs-CZ" b="1" baseline="-25000" dirty="0" smtClean="0"/>
              <a:t>2</a:t>
            </a:r>
            <a:r>
              <a:rPr lang="cs-CZ" b="1" dirty="0" smtClean="0"/>
              <a:t> </a:t>
            </a:r>
            <a:endParaRPr lang="cs-CZ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4" name="TextovéPole 53"/>
              <p:cNvSpPr txBox="1"/>
              <p:nvPr/>
            </p:nvSpPr>
            <p:spPr>
              <a:xfrm>
                <a:off x="6300000" y="6300000"/>
                <a:ext cx="160692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k</a:t>
                </a:r>
                <a:r>
                  <a:rPr lang="cs-CZ" sz="2000" b="1" baseline="-25000" dirty="0" smtClean="0"/>
                  <a:t>1 </a:t>
                </a:r>
                <a14:m>
                  <m:oMath xmlns:m="http://schemas.openxmlformats.org/officeDocument/2006/math">
                    <m:r>
                      <a:rPr lang="cs-CZ" sz="2000" b="1" i="1" smtClean="0">
                        <a:latin typeface="Cambria Math"/>
                        <a:ea typeface="Cambria Math"/>
                      </a:rPr>
                      <m:t>∩ </m:t>
                    </m:r>
                  </m:oMath>
                </a14:m>
                <a:r>
                  <a:rPr lang="cs-CZ" sz="2000" b="1" dirty="0" smtClean="0"/>
                  <a:t>k</a:t>
                </a:r>
                <a:r>
                  <a:rPr lang="cs-CZ" sz="2000" b="1" baseline="-25000" dirty="0" smtClean="0"/>
                  <a:t>2</a:t>
                </a:r>
                <a:r>
                  <a:rPr lang="cs-CZ" sz="2000" b="1" dirty="0" smtClean="0"/>
                  <a:t> = </a:t>
                </a:r>
                <a14:m>
                  <m:oMath xmlns:m="http://schemas.openxmlformats.org/officeDocument/2006/math">
                    <m:r>
                      <a:rPr lang="cs-CZ" sz="2000" b="1" i="1">
                        <a:latin typeface="Cambria Math"/>
                        <a:ea typeface="Cambria Math"/>
                      </a:rPr>
                      <m:t>∅</m:t>
                    </m:r>
                  </m:oMath>
                </a14:m>
                <a:r>
                  <a:rPr lang="cs-CZ" sz="2000" b="1" dirty="0" smtClean="0"/>
                  <a:t> </a:t>
                </a:r>
                <a:endParaRPr lang="cs-CZ" sz="20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54" name="TextovéPole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000" y="6300000"/>
                <a:ext cx="1606927" cy="400110"/>
              </a:xfrm>
              <a:prstGeom prst="rect">
                <a:avLst/>
              </a:prstGeom>
              <a:blipFill rotWithShape="1">
                <a:blip r:embed="rId3"/>
                <a:stretch>
                  <a:fillRect l="-3788" t="-6061" b="-2727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Obdélník 5"/>
          <p:cNvSpPr/>
          <p:nvPr/>
        </p:nvSpPr>
        <p:spPr>
          <a:xfrm>
            <a:off x="0" y="5940000"/>
            <a:ext cx="16433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/>
              <a:t>|S</a:t>
            </a:r>
            <a:r>
              <a:rPr lang="cs-CZ" b="1" baseline="-25000" dirty="0"/>
              <a:t>1</a:t>
            </a:r>
            <a:r>
              <a:rPr lang="cs-CZ" b="1" dirty="0"/>
              <a:t>S</a:t>
            </a:r>
            <a:r>
              <a:rPr lang="cs-CZ" b="1" baseline="-25000" dirty="0"/>
              <a:t>2</a:t>
            </a:r>
            <a:r>
              <a:rPr lang="cs-CZ" b="1" dirty="0"/>
              <a:t>| = </a:t>
            </a:r>
            <a:r>
              <a:rPr lang="cs-CZ" b="1" dirty="0" smtClean="0"/>
              <a:t>8 </a:t>
            </a:r>
            <a:r>
              <a:rPr lang="cs-CZ" b="1" dirty="0"/>
              <a:t>cm </a:t>
            </a:r>
            <a:endParaRPr lang="cs-CZ" dirty="0"/>
          </a:p>
        </p:txBody>
      </p:sp>
      <p:cxnSp>
        <p:nvCxnSpPr>
          <p:cNvPr id="11" name="Přímá spojnice 10"/>
          <p:cNvCxnSpPr/>
          <p:nvPr/>
        </p:nvCxnSpPr>
        <p:spPr bwMode="auto">
          <a:xfrm>
            <a:off x="1260000" y="3397867"/>
            <a:ext cx="900000" cy="110213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ovéPole 23"/>
          <p:cNvSpPr txBox="1"/>
          <p:nvPr/>
        </p:nvSpPr>
        <p:spPr>
          <a:xfrm>
            <a:off x="1331640" y="3244914"/>
            <a:ext cx="467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r</a:t>
            </a:r>
            <a:r>
              <a:rPr lang="cs-CZ" sz="2000" baseline="-25000" dirty="0" smtClean="0"/>
              <a:t>1</a:t>
            </a:r>
            <a:endParaRPr lang="cs-CZ" sz="2000" baseline="-25000" dirty="0"/>
          </a:p>
        </p:txBody>
      </p:sp>
      <p:cxnSp>
        <p:nvCxnSpPr>
          <p:cNvPr id="26" name="Přímá spojnice 25"/>
          <p:cNvCxnSpPr/>
          <p:nvPr/>
        </p:nvCxnSpPr>
        <p:spPr bwMode="auto">
          <a:xfrm flipH="1">
            <a:off x="5030509" y="3879744"/>
            <a:ext cx="633018" cy="6202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9" name="TextovéPole 28"/>
          <p:cNvSpPr txBox="1"/>
          <p:nvPr/>
        </p:nvSpPr>
        <p:spPr>
          <a:xfrm>
            <a:off x="5113226" y="3789040"/>
            <a:ext cx="467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r</a:t>
            </a:r>
            <a:r>
              <a:rPr lang="cs-CZ" sz="2000" baseline="-25000" dirty="0" smtClean="0"/>
              <a:t>2</a:t>
            </a:r>
            <a:endParaRPr lang="cs-CZ" sz="2000" baseline="-25000" dirty="0"/>
          </a:p>
        </p:txBody>
      </p:sp>
      <p:cxnSp>
        <p:nvCxnSpPr>
          <p:cNvPr id="22" name="Přímá spojnice 21"/>
          <p:cNvCxnSpPr/>
          <p:nvPr/>
        </p:nvCxnSpPr>
        <p:spPr bwMode="auto">
          <a:xfrm>
            <a:off x="5040000" y="4356000"/>
            <a:ext cx="0" cy="28803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Přímá spojnice 22"/>
          <p:cNvCxnSpPr/>
          <p:nvPr/>
        </p:nvCxnSpPr>
        <p:spPr bwMode="auto">
          <a:xfrm>
            <a:off x="4896000" y="4500000"/>
            <a:ext cx="288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TextovéPole 24"/>
          <p:cNvSpPr txBox="1"/>
          <p:nvPr/>
        </p:nvSpPr>
        <p:spPr>
          <a:xfrm>
            <a:off x="5040000" y="4536000"/>
            <a:ext cx="5037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S</a:t>
            </a:r>
            <a:r>
              <a:rPr lang="cs-CZ" sz="2000" baseline="-25000" dirty="0" smtClean="0"/>
              <a:t>2</a:t>
            </a:r>
            <a:endParaRPr lang="cs-CZ" sz="2000" baseline="-25000" dirty="0"/>
          </a:p>
        </p:txBody>
      </p:sp>
      <p:cxnSp>
        <p:nvCxnSpPr>
          <p:cNvPr id="27" name="Přímá spojnice 26"/>
          <p:cNvCxnSpPr/>
          <p:nvPr/>
        </p:nvCxnSpPr>
        <p:spPr bwMode="auto">
          <a:xfrm>
            <a:off x="2160000" y="4500000"/>
            <a:ext cx="288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Obdélník 35"/>
          <p:cNvSpPr/>
          <p:nvPr/>
        </p:nvSpPr>
        <p:spPr>
          <a:xfrm>
            <a:off x="3600000" y="5940000"/>
            <a:ext cx="1800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r</a:t>
            </a:r>
            <a:r>
              <a:rPr lang="cs-CZ" b="1" baseline="-25000" dirty="0"/>
              <a:t>1</a:t>
            </a:r>
            <a:r>
              <a:rPr lang="cs-CZ" b="1" dirty="0"/>
              <a:t> </a:t>
            </a:r>
            <a:r>
              <a:rPr lang="cs-CZ" b="1" dirty="0" smtClean="0"/>
              <a:t>+ </a:t>
            </a:r>
            <a:r>
              <a:rPr lang="cs-CZ" b="1" dirty="0" smtClean="0"/>
              <a:t>r</a:t>
            </a:r>
            <a:r>
              <a:rPr lang="cs-CZ" b="1" baseline="-25000" dirty="0" smtClean="0"/>
              <a:t>2 </a:t>
            </a:r>
            <a:r>
              <a:rPr lang="cs-CZ" b="1" dirty="0" smtClean="0"/>
              <a:t>= </a:t>
            </a:r>
            <a:r>
              <a:rPr lang="cs-CZ" b="1" dirty="0" smtClean="0"/>
              <a:t>6,5 </a:t>
            </a:r>
            <a:r>
              <a:rPr lang="cs-CZ" b="1" dirty="0" smtClean="0"/>
              <a:t>cm </a:t>
            </a:r>
            <a:endParaRPr lang="cs-CZ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4320000" y="2700000"/>
            <a:ext cx="482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Kružnice k</a:t>
            </a:r>
            <a:r>
              <a:rPr lang="cs-CZ" sz="2000" b="1" baseline="-25000" dirty="0"/>
              <a:t>1</a:t>
            </a:r>
            <a:r>
              <a:rPr lang="cs-CZ" sz="2000" b="1" dirty="0" smtClean="0"/>
              <a:t> a k</a:t>
            </a:r>
            <a:r>
              <a:rPr lang="cs-CZ" sz="2000" b="1" baseline="-25000" dirty="0" smtClean="0"/>
              <a:t>2 </a:t>
            </a:r>
            <a:r>
              <a:rPr lang="cs-CZ" sz="2000" b="1" dirty="0" smtClean="0"/>
              <a:t>leží vně sebe.</a:t>
            </a:r>
            <a:endParaRPr lang="cs-CZ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14678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12" grpId="0"/>
      <p:bldP spid="47" grpId="0"/>
      <p:bldP spid="60" grpId="0" animBg="1"/>
      <p:bldP spid="63" grpId="0"/>
      <p:bldP spid="34" grpId="0"/>
      <p:bldP spid="4" grpId="0"/>
      <p:bldP spid="54" grpId="0"/>
      <p:bldP spid="6" grpId="0"/>
      <p:bldP spid="24" grpId="0"/>
      <p:bldP spid="29" grpId="0"/>
      <p:bldP spid="25" grpId="0"/>
      <p:bldP spid="36" grpId="0"/>
      <p:bldP spid="3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008112" y="643335"/>
            <a:ext cx="78843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Vzájemná poloha dvou kružnic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160001" y="2880000"/>
            <a:ext cx="698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Jedna kružnice leží uvnitř druhé a nemají žádný společný bod.</a:t>
            </a:r>
            <a:endParaRPr lang="cs-CZ" b="1" dirty="0"/>
          </a:p>
        </p:txBody>
      </p:sp>
      <p:sp>
        <p:nvSpPr>
          <p:cNvPr id="28" name="Obdélník 27"/>
          <p:cNvSpPr/>
          <p:nvPr/>
        </p:nvSpPr>
        <p:spPr>
          <a:xfrm>
            <a:off x="0" y="2880000"/>
            <a:ext cx="16722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/>
              <a:t>|S</a:t>
            </a:r>
            <a:r>
              <a:rPr lang="cs-CZ" b="1" baseline="-25000" dirty="0"/>
              <a:t>1</a:t>
            </a:r>
            <a:r>
              <a:rPr lang="cs-CZ" b="1" dirty="0"/>
              <a:t>S</a:t>
            </a:r>
            <a:r>
              <a:rPr lang="cs-CZ" b="1" baseline="-25000" dirty="0"/>
              <a:t>2</a:t>
            </a:r>
            <a:r>
              <a:rPr lang="cs-CZ" b="1" dirty="0" smtClean="0"/>
              <a:t>| &lt; r</a:t>
            </a:r>
            <a:r>
              <a:rPr lang="cs-CZ" b="1" baseline="-25000" dirty="0" smtClean="0"/>
              <a:t>1</a:t>
            </a:r>
            <a:r>
              <a:rPr lang="cs-CZ" b="1" dirty="0" smtClean="0"/>
              <a:t> - r</a:t>
            </a:r>
            <a:r>
              <a:rPr lang="cs-CZ" b="1" baseline="-25000" dirty="0" smtClean="0"/>
              <a:t>2</a:t>
            </a:r>
            <a:r>
              <a:rPr lang="cs-CZ" b="1" dirty="0" smtClean="0"/>
              <a:t> </a:t>
            </a:r>
            <a:endParaRPr lang="cs-CZ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2160000" y="3600000"/>
            <a:ext cx="71034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Kružnice mají vnitřní dotyk.</a:t>
            </a:r>
            <a:endParaRPr lang="cs-CZ" b="1" dirty="0"/>
          </a:p>
        </p:txBody>
      </p:sp>
      <p:sp>
        <p:nvSpPr>
          <p:cNvPr id="31" name="Obdélník 30"/>
          <p:cNvSpPr/>
          <p:nvPr/>
        </p:nvSpPr>
        <p:spPr>
          <a:xfrm>
            <a:off x="0" y="3600000"/>
            <a:ext cx="16722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/>
              <a:t>|S</a:t>
            </a:r>
            <a:r>
              <a:rPr lang="cs-CZ" b="1" baseline="-25000" dirty="0"/>
              <a:t>1</a:t>
            </a:r>
            <a:r>
              <a:rPr lang="cs-CZ" b="1" dirty="0"/>
              <a:t>S</a:t>
            </a:r>
            <a:r>
              <a:rPr lang="cs-CZ" b="1" baseline="-25000" dirty="0"/>
              <a:t>2</a:t>
            </a:r>
            <a:r>
              <a:rPr lang="cs-CZ" b="1" dirty="0" smtClean="0"/>
              <a:t>| </a:t>
            </a:r>
            <a:r>
              <a:rPr lang="cs-CZ" b="1" dirty="0" smtClean="0"/>
              <a:t>= </a:t>
            </a:r>
            <a:r>
              <a:rPr lang="cs-CZ" b="1" dirty="0" smtClean="0"/>
              <a:t>r</a:t>
            </a:r>
            <a:r>
              <a:rPr lang="cs-CZ" b="1" baseline="-25000" dirty="0" smtClean="0"/>
              <a:t>1</a:t>
            </a:r>
            <a:r>
              <a:rPr lang="cs-CZ" b="1" dirty="0" smtClean="0"/>
              <a:t> - r</a:t>
            </a:r>
            <a:r>
              <a:rPr lang="cs-CZ" b="1" baseline="-25000" dirty="0" smtClean="0"/>
              <a:t>2</a:t>
            </a:r>
            <a:r>
              <a:rPr lang="cs-CZ" b="1" dirty="0" smtClean="0"/>
              <a:t> </a:t>
            </a:r>
            <a:endParaRPr lang="cs-CZ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2880000" y="4320000"/>
            <a:ext cx="511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Kružnice se protínají ve dvou bodech.</a:t>
            </a:r>
            <a:endParaRPr lang="cs-CZ" b="1" dirty="0"/>
          </a:p>
        </p:txBody>
      </p:sp>
      <p:sp>
        <p:nvSpPr>
          <p:cNvPr id="33" name="Obdélník 32"/>
          <p:cNvSpPr/>
          <p:nvPr/>
        </p:nvSpPr>
        <p:spPr>
          <a:xfrm>
            <a:off x="0" y="4320000"/>
            <a:ext cx="25282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/>
              <a:t>r</a:t>
            </a:r>
            <a:r>
              <a:rPr lang="cs-CZ" b="1" baseline="-25000" dirty="0"/>
              <a:t>1</a:t>
            </a:r>
            <a:r>
              <a:rPr lang="cs-CZ" b="1" dirty="0"/>
              <a:t> - r</a:t>
            </a:r>
            <a:r>
              <a:rPr lang="cs-CZ" b="1" baseline="-25000" dirty="0"/>
              <a:t>2 </a:t>
            </a:r>
            <a:r>
              <a:rPr lang="cs-CZ" b="1" baseline="-25000" dirty="0" smtClean="0"/>
              <a:t> </a:t>
            </a:r>
            <a:r>
              <a:rPr lang="cs-CZ" b="1" dirty="0" smtClean="0"/>
              <a:t>&lt;</a:t>
            </a:r>
            <a:r>
              <a:rPr lang="cs-CZ" b="1" baseline="-25000" dirty="0" smtClean="0"/>
              <a:t>  </a:t>
            </a:r>
            <a:r>
              <a:rPr lang="cs-CZ" b="1" dirty="0" smtClean="0"/>
              <a:t>|</a:t>
            </a:r>
            <a:r>
              <a:rPr lang="cs-CZ" b="1" dirty="0"/>
              <a:t>S</a:t>
            </a:r>
            <a:r>
              <a:rPr lang="cs-CZ" b="1" baseline="-25000" dirty="0"/>
              <a:t>1</a:t>
            </a:r>
            <a:r>
              <a:rPr lang="cs-CZ" b="1" dirty="0"/>
              <a:t>S</a:t>
            </a:r>
            <a:r>
              <a:rPr lang="cs-CZ" b="1" baseline="-25000" dirty="0"/>
              <a:t>2</a:t>
            </a:r>
            <a:r>
              <a:rPr lang="cs-CZ" b="1" dirty="0"/>
              <a:t>| &lt; r</a:t>
            </a:r>
            <a:r>
              <a:rPr lang="cs-CZ" b="1" baseline="-25000" dirty="0"/>
              <a:t>1</a:t>
            </a:r>
            <a:r>
              <a:rPr lang="cs-CZ" b="1" dirty="0"/>
              <a:t> </a:t>
            </a:r>
            <a:r>
              <a:rPr lang="cs-CZ" b="1" dirty="0" smtClean="0"/>
              <a:t>+ </a:t>
            </a:r>
            <a:r>
              <a:rPr lang="cs-CZ" b="1" dirty="0"/>
              <a:t>r</a:t>
            </a:r>
            <a:r>
              <a:rPr lang="cs-CZ" b="1" baseline="-25000" dirty="0"/>
              <a:t>2</a:t>
            </a:r>
            <a:endParaRPr lang="cs-CZ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2160001" y="5040000"/>
            <a:ext cx="3780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Kružnice mají </a:t>
            </a:r>
            <a:r>
              <a:rPr lang="cs-CZ" b="1" dirty="0" smtClean="0"/>
              <a:t>vnější </a:t>
            </a:r>
            <a:r>
              <a:rPr lang="cs-CZ" b="1" dirty="0"/>
              <a:t>dotyk.</a:t>
            </a:r>
            <a:endParaRPr lang="cs-CZ" b="1" dirty="0"/>
          </a:p>
        </p:txBody>
      </p:sp>
      <p:sp>
        <p:nvSpPr>
          <p:cNvPr id="37" name="Obdélník 36"/>
          <p:cNvSpPr/>
          <p:nvPr/>
        </p:nvSpPr>
        <p:spPr>
          <a:xfrm>
            <a:off x="0" y="5040000"/>
            <a:ext cx="1729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/>
              <a:t>|S</a:t>
            </a:r>
            <a:r>
              <a:rPr lang="cs-CZ" b="1" baseline="-25000" dirty="0"/>
              <a:t>1</a:t>
            </a:r>
            <a:r>
              <a:rPr lang="cs-CZ" b="1" dirty="0"/>
              <a:t>S</a:t>
            </a:r>
            <a:r>
              <a:rPr lang="cs-CZ" b="1" baseline="-25000" dirty="0"/>
              <a:t>2</a:t>
            </a:r>
            <a:r>
              <a:rPr lang="cs-CZ" b="1" dirty="0" smtClean="0"/>
              <a:t>| </a:t>
            </a:r>
            <a:r>
              <a:rPr lang="cs-CZ" b="1" dirty="0"/>
              <a:t>=</a:t>
            </a:r>
            <a:r>
              <a:rPr lang="cs-CZ" b="1" dirty="0" smtClean="0"/>
              <a:t> </a:t>
            </a:r>
            <a:r>
              <a:rPr lang="cs-CZ" b="1" dirty="0" smtClean="0"/>
              <a:t>r</a:t>
            </a:r>
            <a:r>
              <a:rPr lang="cs-CZ" b="1" baseline="-25000" dirty="0" smtClean="0"/>
              <a:t>1</a:t>
            </a:r>
            <a:r>
              <a:rPr lang="cs-CZ" b="1" dirty="0" smtClean="0"/>
              <a:t> </a:t>
            </a:r>
            <a:r>
              <a:rPr lang="cs-CZ" b="1" dirty="0" smtClean="0"/>
              <a:t>+ </a:t>
            </a:r>
            <a:r>
              <a:rPr lang="cs-CZ" b="1" dirty="0" smtClean="0"/>
              <a:t>r</a:t>
            </a:r>
            <a:r>
              <a:rPr lang="cs-CZ" b="1" baseline="-25000" dirty="0" smtClean="0"/>
              <a:t>2</a:t>
            </a:r>
            <a:r>
              <a:rPr lang="cs-CZ" b="1" dirty="0" smtClean="0"/>
              <a:t> </a:t>
            </a:r>
            <a:endParaRPr lang="cs-CZ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2160001" y="5760000"/>
            <a:ext cx="6156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Kružnice leží vně sebe a nemají žádný společný bod.</a:t>
            </a:r>
            <a:endParaRPr lang="cs-CZ" b="1" dirty="0"/>
          </a:p>
        </p:txBody>
      </p:sp>
      <p:sp>
        <p:nvSpPr>
          <p:cNvPr id="39" name="Obdélník 38"/>
          <p:cNvSpPr/>
          <p:nvPr/>
        </p:nvSpPr>
        <p:spPr>
          <a:xfrm>
            <a:off x="0" y="5760000"/>
            <a:ext cx="1729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/>
              <a:t>|S</a:t>
            </a:r>
            <a:r>
              <a:rPr lang="cs-CZ" b="1" baseline="-25000" dirty="0"/>
              <a:t>1</a:t>
            </a:r>
            <a:r>
              <a:rPr lang="cs-CZ" b="1" dirty="0"/>
              <a:t>S</a:t>
            </a:r>
            <a:r>
              <a:rPr lang="cs-CZ" b="1" baseline="-25000" dirty="0"/>
              <a:t>2</a:t>
            </a:r>
            <a:r>
              <a:rPr lang="cs-CZ" b="1" dirty="0" smtClean="0"/>
              <a:t>| </a:t>
            </a:r>
            <a:r>
              <a:rPr lang="cs-CZ" b="1" dirty="0" smtClean="0"/>
              <a:t>&gt; </a:t>
            </a:r>
            <a:r>
              <a:rPr lang="cs-CZ" b="1" dirty="0" smtClean="0"/>
              <a:t>r</a:t>
            </a:r>
            <a:r>
              <a:rPr lang="cs-CZ" b="1" baseline="-25000" dirty="0" smtClean="0"/>
              <a:t>1</a:t>
            </a:r>
            <a:r>
              <a:rPr lang="cs-CZ" b="1" dirty="0" smtClean="0"/>
              <a:t> </a:t>
            </a:r>
            <a:r>
              <a:rPr lang="cs-CZ" b="1" dirty="0" smtClean="0"/>
              <a:t>+ </a:t>
            </a:r>
            <a:r>
              <a:rPr lang="cs-CZ" b="1" dirty="0" smtClean="0"/>
              <a:t>r</a:t>
            </a:r>
            <a:r>
              <a:rPr lang="cs-CZ" b="1" baseline="-25000" dirty="0" smtClean="0"/>
              <a:t>2</a:t>
            </a:r>
            <a:r>
              <a:rPr lang="cs-CZ" b="1" dirty="0" smtClean="0"/>
              <a:t>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42258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8" grpId="0"/>
      <p:bldP spid="30" grpId="0"/>
      <p:bldP spid="31" grpId="0"/>
      <p:bldP spid="32" grpId="0"/>
      <p:bldP spid="33" grpId="0"/>
      <p:bldP spid="35" grpId="0"/>
      <p:bldP spid="37" grpId="0"/>
      <p:bldP spid="38" grpId="0"/>
      <p:bldP spid="39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3400</TotalTime>
  <Words>1084</Words>
  <Application>Microsoft Office PowerPoint</Application>
  <PresentationFormat>Předvádění na obrazovce (4:3)</PresentationFormat>
  <Paragraphs>212</Paragraphs>
  <Slides>11</Slides>
  <Notes>11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Prezentace školení zaměstnanců</vt:lpstr>
      <vt:lpstr>Vzájemná poloha dvou kružnic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Vladimír MEZNÍK</cp:lastModifiedBy>
  <cp:revision>487</cp:revision>
  <dcterms:created xsi:type="dcterms:W3CDTF">2012-01-02T08:14:14Z</dcterms:created>
  <dcterms:modified xsi:type="dcterms:W3CDTF">2013-02-16T20:20:13Z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