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5" r:id="rId4"/>
    <p:sldId id="258" r:id="rId5"/>
    <p:sldId id="266" r:id="rId6"/>
    <p:sldId id="267" r:id="rId7"/>
    <p:sldId id="269" r:id="rId8"/>
    <p:sldId id="270" r:id="rId9"/>
    <p:sldId id="271" r:id="rId10"/>
    <p:sldId id="272" r:id="rId11"/>
    <p:sldId id="268" r:id="rId12"/>
    <p:sldId id="273" r:id="rId1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E2FF"/>
    <a:srgbClr val="FCFF85"/>
    <a:srgbClr val="65F52B"/>
    <a:srgbClr val="B79A7D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518" autoAdjust="0"/>
  </p:normalViewPr>
  <p:slideViewPr>
    <p:cSldViewPr>
      <p:cViewPr varScale="1">
        <p:scale>
          <a:sx n="75" d="100"/>
          <a:sy n="75" d="100"/>
        </p:scale>
        <p:origin x="-6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42" y="-90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6913"/>
            <a:ext cx="46418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4" y="2438402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3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4" y="1098553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42" y="1520827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7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1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2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7" y="1781177"/>
            <a:ext cx="8226425" cy="31751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2" y="214315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9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980728"/>
            <a:ext cx="7772400" cy="1462088"/>
          </a:xfrm>
        </p:spPr>
        <p:txBody>
          <a:bodyPr/>
          <a:lstStyle/>
          <a:p>
            <a:pPr algn="ctr"/>
            <a:r>
              <a:rPr lang="cs-CZ" dirty="0" smtClean="0"/>
              <a:t>Vzájemná poloha přímky </a:t>
            </a:r>
            <a:br>
              <a:rPr lang="cs-CZ" dirty="0" smtClean="0"/>
            </a:br>
            <a:r>
              <a:rPr lang="cs-CZ" dirty="0" smtClean="0"/>
              <a:t>a kružnice (kruhu)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625658" y="260648"/>
            <a:ext cx="67627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Tečna kružnice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0" y="2160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Sestrojte dvě rovnoběžné přímky </a:t>
            </a:r>
            <a:r>
              <a:rPr lang="cs-CZ" i="1" dirty="0" smtClean="0"/>
              <a:t>p</a:t>
            </a:r>
            <a:r>
              <a:rPr lang="cs-CZ" dirty="0" smtClean="0"/>
              <a:t> a </a:t>
            </a:r>
            <a:r>
              <a:rPr lang="cs-CZ" i="1" dirty="0" smtClean="0"/>
              <a:t>q</a:t>
            </a:r>
            <a:r>
              <a:rPr lang="cs-CZ" dirty="0" smtClean="0"/>
              <a:t> vzdálené 5,5 cm od sebe. Sestrojte libovolnou kružnici, jíž budou obě přímky tečnami.</a:t>
            </a:r>
            <a:endParaRPr lang="cs-CZ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0" y="37800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2. </a:t>
            </a:r>
            <a:r>
              <a:rPr lang="cs-CZ" dirty="0" smtClean="0"/>
              <a:t>Průsečíky kolmé přímky </a:t>
            </a:r>
            <a:r>
              <a:rPr lang="cs-CZ" i="1" dirty="0" smtClean="0"/>
              <a:t>x</a:t>
            </a:r>
            <a:r>
              <a:rPr lang="cs-CZ" dirty="0" smtClean="0"/>
              <a:t> a přímek </a:t>
            </a:r>
            <a:r>
              <a:rPr lang="cs-CZ" i="1" dirty="0" smtClean="0"/>
              <a:t>p</a:t>
            </a:r>
            <a:r>
              <a:rPr lang="cs-CZ" dirty="0" smtClean="0"/>
              <a:t> a </a:t>
            </a:r>
            <a:r>
              <a:rPr lang="cs-CZ" i="1" dirty="0" smtClean="0"/>
              <a:t>q </a:t>
            </a:r>
            <a:br>
              <a:rPr lang="cs-CZ" i="1" dirty="0" smtClean="0"/>
            </a:br>
            <a:r>
              <a:rPr lang="cs-CZ" i="1" dirty="0" smtClean="0"/>
              <a:t>    </a:t>
            </a:r>
            <a:r>
              <a:rPr lang="cs-CZ" dirty="0" smtClean="0"/>
              <a:t>označíme </a:t>
            </a:r>
            <a:r>
              <a:rPr lang="cs-CZ" i="1" dirty="0" smtClean="0"/>
              <a:t>T</a:t>
            </a:r>
            <a:r>
              <a:rPr lang="cs-CZ" i="1" baseline="-25000" dirty="0" smtClean="0"/>
              <a:t>1</a:t>
            </a:r>
            <a:r>
              <a:rPr lang="cs-CZ" dirty="0" smtClean="0"/>
              <a:t> a </a:t>
            </a:r>
            <a:r>
              <a:rPr lang="cs-CZ" i="1" dirty="0" smtClean="0"/>
              <a:t>T</a:t>
            </a:r>
            <a:r>
              <a:rPr lang="cs-CZ" i="1" baseline="-25000" dirty="0" smtClean="0"/>
              <a:t>2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2880000"/>
            <a:ext cx="4303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1. Sestrojíme </a:t>
            </a:r>
            <a:r>
              <a:rPr lang="cs-CZ" dirty="0" smtClean="0"/>
              <a:t>rovnoběžné přímky </a:t>
            </a:r>
            <a:r>
              <a:rPr lang="cs-CZ" i="1" dirty="0" smtClean="0"/>
              <a:t>p a q</a:t>
            </a:r>
            <a:r>
              <a:rPr lang="cs-CZ" dirty="0" smtClean="0"/>
              <a:t>. </a:t>
            </a:r>
            <a:br>
              <a:rPr lang="cs-CZ" dirty="0" smtClean="0"/>
            </a:br>
            <a:r>
              <a:rPr lang="cs-CZ" dirty="0" smtClean="0"/>
              <a:t>    (Vzdálenost přímek je 5,5 cm)</a:t>
            </a:r>
            <a:endParaRPr lang="cs-CZ" dirty="0"/>
          </a:p>
        </p:txBody>
      </p:sp>
      <p:sp>
        <p:nvSpPr>
          <p:cNvPr id="22" name="Ovál 21"/>
          <p:cNvSpPr>
            <a:spLocks noChangeAspect="1"/>
          </p:cNvSpPr>
          <p:nvPr/>
        </p:nvSpPr>
        <p:spPr bwMode="auto">
          <a:xfrm>
            <a:off x="6120000" y="3600000"/>
            <a:ext cx="2304000" cy="2304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5" name="Přímá spojnice 24"/>
          <p:cNvCxnSpPr>
            <a:cxnSpLocks/>
          </p:cNvCxnSpPr>
          <p:nvPr/>
        </p:nvCxnSpPr>
        <p:spPr bwMode="auto">
          <a:xfrm>
            <a:off x="7272000" y="4608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>
            <a:cxnSpLocks/>
          </p:cNvCxnSpPr>
          <p:nvPr/>
        </p:nvCxnSpPr>
        <p:spPr bwMode="auto">
          <a:xfrm>
            <a:off x="7128000" y="4752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>
            <a:spLocks/>
          </p:cNvSpPr>
          <p:nvPr/>
        </p:nvSpPr>
        <p:spPr>
          <a:xfrm>
            <a:off x="7346756" y="4680000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cxnSp>
        <p:nvCxnSpPr>
          <p:cNvPr id="29" name="Přímá spojnice 28"/>
          <p:cNvCxnSpPr>
            <a:cxnSpLocks/>
          </p:cNvCxnSpPr>
          <p:nvPr/>
        </p:nvCxnSpPr>
        <p:spPr bwMode="auto">
          <a:xfrm flipV="1">
            <a:off x="4824000" y="2898000"/>
            <a:ext cx="3171792" cy="204177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>
            <a:cxnSpLocks/>
          </p:cNvCxnSpPr>
          <p:nvPr/>
        </p:nvCxnSpPr>
        <p:spPr bwMode="auto">
          <a:xfrm flipH="1" flipV="1">
            <a:off x="6304506" y="3157000"/>
            <a:ext cx="1691286" cy="2747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>
            <a:spLocks/>
          </p:cNvSpPr>
          <p:nvPr/>
        </p:nvSpPr>
        <p:spPr>
          <a:xfrm>
            <a:off x="6516216" y="3293109"/>
            <a:ext cx="428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51" name="Oblouk 50"/>
          <p:cNvSpPr>
            <a:spLocks noChangeAspect="1"/>
          </p:cNvSpPr>
          <p:nvPr/>
        </p:nvSpPr>
        <p:spPr bwMode="auto">
          <a:xfrm rot="8820000">
            <a:off x="6408043" y="3556162"/>
            <a:ext cx="540000" cy="540000"/>
          </a:xfrm>
          <a:prstGeom prst="arc">
            <a:avLst>
              <a:gd name="adj1" fmla="val 15981010"/>
              <a:gd name="adj2" fmla="val 90572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>
            <a:spLocks/>
          </p:cNvSpPr>
          <p:nvPr/>
        </p:nvSpPr>
        <p:spPr>
          <a:xfrm>
            <a:off x="8245062" y="3682263"/>
            <a:ext cx="35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baseline="-25000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" y="4680000"/>
            <a:ext cx="4067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3. </a:t>
            </a:r>
            <a:r>
              <a:rPr lang="cs-CZ" dirty="0" smtClean="0"/>
              <a:t>Sestrojíme střed úsečky T</a:t>
            </a:r>
            <a:r>
              <a:rPr lang="cs-CZ" baseline="-25000" dirty="0" smtClean="0"/>
              <a:t>1</a:t>
            </a:r>
            <a:r>
              <a:rPr lang="cs-CZ" dirty="0" smtClean="0"/>
              <a:t>T</a:t>
            </a:r>
            <a:r>
              <a:rPr lang="cs-CZ" baseline="-25000" dirty="0" smtClean="0"/>
              <a:t>2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    a označíme jej </a:t>
            </a:r>
            <a:r>
              <a:rPr lang="cs-CZ" i="1" dirty="0" smtClean="0"/>
              <a:t>S</a:t>
            </a:r>
            <a:r>
              <a:rPr lang="cs-CZ" dirty="0" smtClean="0"/>
              <a:t>.</a:t>
            </a:r>
            <a:endParaRPr lang="cs-CZ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6660000" y="3672000"/>
            <a:ext cx="0" cy="1792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ovéPole 35"/>
          <p:cNvSpPr txBox="1">
            <a:spLocks/>
          </p:cNvSpPr>
          <p:nvPr/>
        </p:nvSpPr>
        <p:spPr>
          <a:xfrm>
            <a:off x="6529662" y="3682263"/>
            <a:ext cx="305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.</a:t>
            </a:r>
            <a:endParaRPr lang="cs-CZ" baseline="-25000" dirty="0"/>
          </a:p>
        </p:txBody>
      </p:sp>
      <p:sp>
        <p:nvSpPr>
          <p:cNvPr id="21" name="TextovéPole 20"/>
          <p:cNvSpPr txBox="1">
            <a:spLocks/>
          </p:cNvSpPr>
          <p:nvPr/>
        </p:nvSpPr>
        <p:spPr>
          <a:xfrm>
            <a:off x="4824000" y="4310668"/>
            <a:ext cx="305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</a:t>
            </a:r>
            <a:endParaRPr lang="cs-CZ" baseline="-25000" dirty="0"/>
          </a:p>
        </p:txBody>
      </p:sp>
      <p:sp>
        <p:nvSpPr>
          <p:cNvPr id="24" name="TextovéPole 23"/>
          <p:cNvSpPr txBox="1">
            <a:spLocks/>
          </p:cNvSpPr>
          <p:nvPr/>
        </p:nvSpPr>
        <p:spPr>
          <a:xfrm>
            <a:off x="6323611" y="2880000"/>
            <a:ext cx="305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baseline="-25000" dirty="0"/>
          </a:p>
        </p:txBody>
      </p:sp>
      <p:sp>
        <p:nvSpPr>
          <p:cNvPr id="28" name="TextovéPole 27"/>
          <p:cNvSpPr txBox="1">
            <a:spLocks/>
          </p:cNvSpPr>
          <p:nvPr/>
        </p:nvSpPr>
        <p:spPr>
          <a:xfrm>
            <a:off x="8047090" y="5542067"/>
            <a:ext cx="428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7884368" y="5637099"/>
            <a:ext cx="0" cy="1792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0" y="5580000"/>
            <a:ext cx="4303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4. </a:t>
            </a:r>
            <a:r>
              <a:rPr lang="cs-CZ" dirty="0" smtClean="0"/>
              <a:t>Sestrojíme kružnici </a:t>
            </a:r>
            <a:r>
              <a:rPr lang="cs-CZ" i="1" dirty="0" smtClean="0"/>
              <a:t>k</a:t>
            </a:r>
            <a:r>
              <a:rPr lang="cs-CZ" dirty="0"/>
              <a:t> </a:t>
            </a:r>
            <a:r>
              <a:rPr lang="cs-CZ" dirty="0" smtClean="0"/>
              <a:t>(</a:t>
            </a:r>
            <a:r>
              <a:rPr lang="cs-CZ" i="1" dirty="0" smtClean="0"/>
              <a:t>k</a:t>
            </a:r>
            <a:r>
              <a:rPr lang="cs-CZ" dirty="0" smtClean="0"/>
              <a:t>(</a:t>
            </a:r>
            <a:r>
              <a:rPr lang="cs-CZ" i="1" dirty="0" smtClean="0"/>
              <a:t>S</a:t>
            </a:r>
            <a:r>
              <a:rPr lang="cs-CZ" dirty="0" smtClean="0"/>
              <a:t>; |</a:t>
            </a:r>
            <a:r>
              <a:rPr lang="cs-CZ" i="1" dirty="0" smtClean="0"/>
              <a:t>ST</a:t>
            </a:r>
            <a:r>
              <a:rPr lang="cs-CZ" i="1" baseline="-25000" dirty="0" smtClean="0"/>
              <a:t>1</a:t>
            </a:r>
            <a:r>
              <a:rPr lang="cs-CZ" dirty="0" smtClean="0"/>
              <a:t>|)</a:t>
            </a:r>
            <a:endParaRPr lang="cs-CZ" dirty="0"/>
          </a:p>
        </p:txBody>
      </p:sp>
      <p:sp>
        <p:nvSpPr>
          <p:cNvPr id="33" name="TextovéPole 32"/>
          <p:cNvSpPr txBox="1">
            <a:spLocks/>
          </p:cNvSpPr>
          <p:nvPr/>
        </p:nvSpPr>
        <p:spPr>
          <a:xfrm>
            <a:off x="6767885" y="6372037"/>
            <a:ext cx="401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q</a:t>
            </a:r>
            <a:endParaRPr lang="cs-CZ" baseline="-25000" dirty="0"/>
          </a:p>
        </p:txBody>
      </p:sp>
      <p:cxnSp>
        <p:nvCxnSpPr>
          <p:cNvPr id="37" name="Přímá spojnice 36"/>
          <p:cNvCxnSpPr>
            <a:cxnSpLocks/>
          </p:cNvCxnSpPr>
          <p:nvPr/>
        </p:nvCxnSpPr>
        <p:spPr bwMode="auto">
          <a:xfrm flipV="1">
            <a:off x="6277017" y="4967831"/>
            <a:ext cx="2839494" cy="179554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Levá složená závorka 2"/>
          <p:cNvSpPr/>
          <p:nvPr/>
        </p:nvSpPr>
        <p:spPr bwMode="auto">
          <a:xfrm rot="19740000">
            <a:off x="6764162" y="3729155"/>
            <a:ext cx="576000" cy="230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TextovéPole 30"/>
          <p:cNvSpPr txBox="1">
            <a:spLocks/>
          </p:cNvSpPr>
          <p:nvPr/>
        </p:nvSpPr>
        <p:spPr>
          <a:xfrm>
            <a:off x="6303185" y="4967831"/>
            <a:ext cx="933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5,5 cm</a:t>
            </a:r>
            <a:endParaRPr lang="cs-CZ" baseline="-25000" dirty="0"/>
          </a:p>
        </p:txBody>
      </p:sp>
    </p:spTree>
    <p:extLst>
      <p:ext uri="{BB962C8B-B14F-4D97-AF65-F5344CB8AC3E}">
        <p14:creationId xmlns:p14="http://schemas.microsoft.com/office/powerpoint/2010/main" val="34658406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4" grpId="0"/>
      <p:bldP spid="23" grpId="0"/>
      <p:bldP spid="22" grpId="0" animBg="1"/>
      <p:bldP spid="27" grpId="0"/>
      <p:bldP spid="47" grpId="0"/>
      <p:bldP spid="51" grpId="0" animBg="1"/>
      <p:bldP spid="53" grpId="0"/>
      <p:bldP spid="54" grpId="0"/>
      <p:bldP spid="36" grpId="0"/>
      <p:bldP spid="21" grpId="0"/>
      <p:bldP spid="24" grpId="0"/>
      <p:bldP spid="28" grpId="0"/>
      <p:bldP spid="32" grpId="0"/>
      <p:bldP spid="33" grpId="0"/>
      <p:bldP spid="3" grpId="0" animBg="1"/>
      <p:bldP spid="3" grpId="1" animBg="1"/>
      <p:bldP spid="31" grpId="0"/>
      <p:bldP spid="3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8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Osa tětivy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13285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Sestrojte trojúhelník ABC (a = 4 cm; b = 5 cm; c = 6 cm) a opište mu kružnici.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3600000" y="3383900"/>
            <a:ext cx="5367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Střed kružnice opsané </a:t>
            </a:r>
            <a:r>
              <a:rPr lang="cs-CZ" b="1" dirty="0" smtClean="0"/>
              <a:t>trojúhelníku je průsečík os stran trojúhelníku, poloměr </a:t>
            </a:r>
            <a:r>
              <a:rPr lang="cs-CZ" b="1" dirty="0"/>
              <a:t>se rovná vzdálenosti středu od libovolného vrcholu. </a:t>
            </a:r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755376" y="4680000"/>
            <a:ext cx="216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2087216" y="3501008"/>
            <a:ext cx="828160" cy="117899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>
            <a:spLocks noChangeAspect="1"/>
          </p:cNvSpPr>
          <p:nvPr/>
        </p:nvSpPr>
        <p:spPr bwMode="auto">
          <a:xfrm>
            <a:off x="-1044624" y="2880000"/>
            <a:ext cx="3600000" cy="3600000"/>
          </a:xfrm>
          <a:prstGeom prst="arc">
            <a:avLst>
              <a:gd name="adj1" fmla="val 17246126"/>
              <a:gd name="adj2" fmla="val 2046109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louk 26"/>
          <p:cNvSpPr>
            <a:spLocks noChangeAspect="1"/>
          </p:cNvSpPr>
          <p:nvPr/>
        </p:nvSpPr>
        <p:spPr bwMode="auto">
          <a:xfrm>
            <a:off x="1475376" y="3240000"/>
            <a:ext cx="2880000" cy="2880000"/>
          </a:xfrm>
          <a:prstGeom prst="arc">
            <a:avLst>
              <a:gd name="adj1" fmla="val 12610967"/>
              <a:gd name="adj2" fmla="val 158677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7" name="Přímá spojnice 16"/>
          <p:cNvCxnSpPr/>
          <p:nvPr/>
        </p:nvCxnSpPr>
        <p:spPr bwMode="auto">
          <a:xfrm>
            <a:off x="943317" y="3517200"/>
            <a:ext cx="1496166" cy="156142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755376" y="3517200"/>
            <a:ext cx="1331840" cy="116389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835376" y="3095619"/>
            <a:ext cx="0" cy="198977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H="1">
            <a:off x="1241216" y="3717032"/>
            <a:ext cx="1782104" cy="11254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Ovál 39"/>
          <p:cNvSpPr/>
          <p:nvPr/>
        </p:nvSpPr>
        <p:spPr bwMode="auto">
          <a:xfrm>
            <a:off x="755376" y="3463200"/>
            <a:ext cx="2160000" cy="216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1475376" y="45811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2519264" y="39058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1367136" y="363217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1907424" y="305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892872" y="4549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447034" y="46613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583160" y="27809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2676848" y="32600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1799184" y="48460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63080" y="32129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</a:t>
            </a:r>
            <a:r>
              <a:rPr lang="cs-CZ" baseline="-25000" dirty="0" smtClean="0"/>
              <a:t>b</a:t>
            </a:r>
            <a:endParaRPr lang="cs-CZ" baseline="-25000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807296" y="37974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</a:t>
            </a:r>
            <a:r>
              <a:rPr lang="cs-CZ" baseline="-25000" dirty="0" err="1" smtClean="0"/>
              <a:t>a</a:t>
            </a:r>
            <a:endParaRPr lang="cs-CZ" baseline="-25000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43200" y="427517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baseline="-25000" dirty="0"/>
          </a:p>
        </p:txBody>
      </p:sp>
      <p:cxnSp>
        <p:nvCxnSpPr>
          <p:cNvPr id="43" name="Přímá spojnice 42"/>
          <p:cNvCxnSpPr/>
          <p:nvPr/>
        </p:nvCxnSpPr>
        <p:spPr bwMode="auto">
          <a:xfrm flipV="1">
            <a:off x="755376" y="4459836"/>
            <a:ext cx="1080000" cy="2201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TextovéPole 62"/>
          <p:cNvSpPr txBox="1"/>
          <p:nvPr/>
        </p:nvSpPr>
        <p:spPr>
          <a:xfrm>
            <a:off x="1295128" y="42049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64" name="Obdélník 63"/>
          <p:cNvSpPr/>
          <p:nvPr/>
        </p:nvSpPr>
        <p:spPr>
          <a:xfrm>
            <a:off x="3600000" y="4499900"/>
            <a:ext cx="5220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Úsečky AB, BC a CA jsou tětivy kružnice k. </a:t>
            </a:r>
            <a:endParaRPr lang="cs-CZ" b="1" dirty="0"/>
          </a:p>
        </p:txBody>
      </p:sp>
      <p:sp>
        <p:nvSpPr>
          <p:cNvPr id="65" name="Obdélník 64"/>
          <p:cNvSpPr/>
          <p:nvPr/>
        </p:nvSpPr>
        <p:spPr>
          <a:xfrm>
            <a:off x="3600000" y="5147900"/>
            <a:ext cx="4860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Osa tětivy prochází vždy středem kružnice. 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2367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5" dur="2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 animBg="1"/>
      <p:bldP spid="27" grpId="0" animBg="1"/>
      <p:bldP spid="40" grpId="0" animBg="1"/>
      <p:bldP spid="41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3" grpId="0"/>
      <p:bldP spid="64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8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Osa tětivy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13285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Narýsujte tři body </a:t>
            </a:r>
            <a:r>
              <a:rPr lang="cs-CZ" i="1" dirty="0" smtClean="0"/>
              <a:t>A</a:t>
            </a:r>
            <a:r>
              <a:rPr lang="cs-CZ" dirty="0" smtClean="0"/>
              <a:t>, </a:t>
            </a:r>
            <a:r>
              <a:rPr lang="cs-CZ" i="1" dirty="0" smtClean="0"/>
              <a:t>B</a:t>
            </a:r>
            <a:r>
              <a:rPr lang="cs-CZ" dirty="0" smtClean="0"/>
              <a:t>, </a:t>
            </a:r>
            <a:r>
              <a:rPr lang="cs-CZ" i="1" dirty="0" smtClean="0"/>
              <a:t>C</a:t>
            </a:r>
            <a:r>
              <a:rPr lang="cs-CZ" dirty="0" smtClean="0"/>
              <a:t>, které neleží na přímce. Sestrojte kružnici </a:t>
            </a:r>
            <a:r>
              <a:rPr lang="cs-CZ" i="1" dirty="0" smtClean="0"/>
              <a:t>k</a:t>
            </a:r>
            <a:r>
              <a:rPr lang="cs-CZ" dirty="0" smtClean="0"/>
              <a:t>, která prochází těmito třemi body.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3600000" y="3240000"/>
            <a:ext cx="53679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Využijeme toho, že osa tětivy každé kružnice prochází vždy středem této kružnice. </a:t>
            </a:r>
            <a:endParaRPr lang="cs-CZ" b="1" dirty="0"/>
          </a:p>
        </p:txBody>
      </p:sp>
      <p:cxnSp>
        <p:nvCxnSpPr>
          <p:cNvPr id="7" name="Přímá spojnice 6"/>
          <p:cNvCxnSpPr/>
          <p:nvPr/>
        </p:nvCxnSpPr>
        <p:spPr bwMode="auto">
          <a:xfrm flipV="1">
            <a:off x="899576" y="4941152"/>
            <a:ext cx="1761692" cy="75202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1547648" y="4036994"/>
            <a:ext cx="1113620" cy="90417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>
            <a:off x="467544" y="4473375"/>
            <a:ext cx="1872208" cy="9858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899576" y="4037010"/>
            <a:ext cx="648072" cy="16561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220332" y="4024051"/>
            <a:ext cx="748938" cy="18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H="1">
            <a:off x="1259632" y="4142194"/>
            <a:ext cx="1118695" cy="15639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Ovál 39"/>
          <p:cNvSpPr>
            <a:spLocks noChangeAspect="1"/>
          </p:cNvSpPr>
          <p:nvPr/>
        </p:nvSpPr>
        <p:spPr bwMode="auto">
          <a:xfrm>
            <a:off x="673200" y="4038668"/>
            <a:ext cx="1980000" cy="198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1763688" y="52292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67544" y="42117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</a:t>
            </a:r>
            <a:r>
              <a:rPr lang="cs-CZ" baseline="-25000" dirty="0" smtClean="0"/>
              <a:t>b</a:t>
            </a:r>
            <a:endParaRPr lang="cs-CZ" baseline="-25000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73220" y="403699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</a:t>
            </a:r>
            <a:r>
              <a:rPr lang="cs-CZ" baseline="-25000" dirty="0" err="1" smtClean="0"/>
              <a:t>a</a:t>
            </a:r>
            <a:endParaRPr lang="cs-CZ" baseline="-25000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511092" y="458742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baseline="-25000" dirty="0"/>
          </a:p>
        </p:txBody>
      </p:sp>
      <p:cxnSp>
        <p:nvCxnSpPr>
          <p:cNvPr id="43" name="Přímá spojnice 42"/>
          <p:cNvCxnSpPr/>
          <p:nvPr/>
        </p:nvCxnSpPr>
        <p:spPr bwMode="auto">
          <a:xfrm flipV="1">
            <a:off x="863140" y="5085184"/>
            <a:ext cx="828508" cy="6209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TextovéPole 62"/>
          <p:cNvSpPr txBox="1"/>
          <p:nvPr/>
        </p:nvSpPr>
        <p:spPr>
          <a:xfrm>
            <a:off x="1259632" y="49624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64" name="Obdélník 63"/>
          <p:cNvSpPr/>
          <p:nvPr/>
        </p:nvSpPr>
        <p:spPr>
          <a:xfrm>
            <a:off x="3600000" y="4320000"/>
            <a:ext cx="5220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Body A, B a C pospojujeme do trojúhelníku ABC a poté mu opíšeme kružnici. </a:t>
            </a:r>
            <a:endParaRPr lang="cs-CZ" b="1" dirty="0"/>
          </a:p>
        </p:txBody>
      </p:sp>
      <p:cxnSp>
        <p:nvCxnSpPr>
          <p:cNvPr id="30" name="Přímá spojnice 29"/>
          <p:cNvCxnSpPr>
            <a:cxnSpLocks/>
          </p:cNvCxnSpPr>
          <p:nvPr/>
        </p:nvCxnSpPr>
        <p:spPr bwMode="auto">
          <a:xfrm>
            <a:off x="899576" y="5549178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>
            <a:cxnSpLocks/>
          </p:cNvCxnSpPr>
          <p:nvPr/>
        </p:nvCxnSpPr>
        <p:spPr bwMode="auto">
          <a:xfrm>
            <a:off x="755576" y="5693178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>
            <a:spLocks/>
          </p:cNvSpPr>
          <p:nvPr/>
        </p:nvSpPr>
        <p:spPr>
          <a:xfrm>
            <a:off x="484900" y="5770634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A</a:t>
            </a:r>
            <a:endParaRPr lang="cs-CZ" sz="2000" dirty="0"/>
          </a:p>
        </p:txBody>
      </p:sp>
      <p:cxnSp>
        <p:nvCxnSpPr>
          <p:cNvPr id="33" name="Přímá spojnice 32"/>
          <p:cNvCxnSpPr>
            <a:cxnSpLocks/>
          </p:cNvCxnSpPr>
          <p:nvPr/>
        </p:nvCxnSpPr>
        <p:spPr bwMode="auto">
          <a:xfrm>
            <a:off x="2661268" y="4797152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>
            <a:cxnSpLocks/>
          </p:cNvCxnSpPr>
          <p:nvPr/>
        </p:nvCxnSpPr>
        <p:spPr bwMode="auto">
          <a:xfrm>
            <a:off x="2517268" y="4941152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>
            <a:spLocks/>
          </p:cNvSpPr>
          <p:nvPr/>
        </p:nvSpPr>
        <p:spPr>
          <a:xfrm>
            <a:off x="2736024" y="4869152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B</a:t>
            </a:r>
            <a:endParaRPr lang="cs-CZ" sz="2000" dirty="0"/>
          </a:p>
        </p:txBody>
      </p:sp>
      <p:cxnSp>
        <p:nvCxnSpPr>
          <p:cNvPr id="39" name="Přímá spojnice 38"/>
          <p:cNvCxnSpPr>
            <a:cxnSpLocks/>
          </p:cNvCxnSpPr>
          <p:nvPr/>
        </p:nvCxnSpPr>
        <p:spPr bwMode="auto">
          <a:xfrm>
            <a:off x="1547648" y="3892994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>
            <a:cxnSpLocks/>
          </p:cNvCxnSpPr>
          <p:nvPr/>
        </p:nvCxnSpPr>
        <p:spPr bwMode="auto">
          <a:xfrm>
            <a:off x="1403648" y="4036994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>
            <a:spLocks/>
          </p:cNvSpPr>
          <p:nvPr/>
        </p:nvSpPr>
        <p:spPr>
          <a:xfrm>
            <a:off x="1727116" y="3662818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C</a:t>
            </a:r>
            <a:endParaRPr lang="cs-CZ" sz="2000" dirty="0"/>
          </a:p>
        </p:txBody>
      </p:sp>
      <p:sp>
        <p:nvSpPr>
          <p:cNvPr id="60" name="TextovéPole 59"/>
          <p:cNvSpPr txBox="1">
            <a:spLocks/>
          </p:cNvSpPr>
          <p:nvPr/>
        </p:nvSpPr>
        <p:spPr>
          <a:xfrm>
            <a:off x="2313959" y="5770634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1187831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0" grpId="0" animBg="1"/>
      <p:bldP spid="56" grpId="0"/>
      <p:bldP spid="57" grpId="0"/>
      <p:bldP spid="58" grpId="0"/>
      <p:bldP spid="59" grpId="0"/>
      <p:bldP spid="63" grpId="0"/>
      <p:bldP spid="64" grpId="0"/>
      <p:bldP spid="32" grpId="0"/>
      <p:bldP spid="37" grpId="0"/>
      <p:bldP spid="44" grpId="0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Přímá spojnice 91"/>
          <p:cNvCxnSpPr/>
          <p:nvPr/>
        </p:nvCxnSpPr>
        <p:spPr bwMode="auto">
          <a:xfrm>
            <a:off x="6498000" y="3978000"/>
            <a:ext cx="2517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7236640" y="2717288"/>
            <a:ext cx="72008" cy="21229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>
            <a:off x="4283968" y="2708920"/>
            <a:ext cx="72008" cy="21229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ovéPole 1"/>
          <p:cNvSpPr txBox="1"/>
          <p:nvPr/>
        </p:nvSpPr>
        <p:spPr>
          <a:xfrm>
            <a:off x="1259632" y="62068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Přímka a kružnice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6" y="2060848"/>
            <a:ext cx="7812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Kolik společných bodů může mít přímka a kružnice?</a:t>
            </a:r>
            <a:endParaRPr lang="cs-CZ" sz="2000" b="1" dirty="0"/>
          </a:p>
        </p:txBody>
      </p:sp>
      <p:sp>
        <p:nvSpPr>
          <p:cNvPr id="5" name="Ovál 4"/>
          <p:cNvSpPr/>
          <p:nvPr/>
        </p:nvSpPr>
        <p:spPr bwMode="auto">
          <a:xfrm>
            <a:off x="720000" y="2780928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3536928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1476000" y="3680928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2447992" y="3257920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endParaRPr lang="cs-CZ" sz="2000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1620000" y="3691878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sp>
        <p:nvSpPr>
          <p:cNvPr id="49" name="Ovál 48"/>
          <p:cNvSpPr/>
          <p:nvPr/>
        </p:nvSpPr>
        <p:spPr bwMode="auto">
          <a:xfrm>
            <a:off x="3744336" y="2780928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0" name="Přímá spojnice 49"/>
          <p:cNvCxnSpPr/>
          <p:nvPr/>
        </p:nvCxnSpPr>
        <p:spPr bwMode="auto">
          <a:xfrm>
            <a:off x="4644336" y="3536928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4500336" y="3680928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5472328" y="3257920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endParaRPr lang="cs-CZ" sz="2000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4644336" y="3691878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sp>
        <p:nvSpPr>
          <p:cNvPr id="54" name="Ovál 53"/>
          <p:cNvSpPr/>
          <p:nvPr/>
        </p:nvSpPr>
        <p:spPr bwMode="auto">
          <a:xfrm>
            <a:off x="6552648" y="2780928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5" name="Přímá spojnice 54"/>
          <p:cNvCxnSpPr/>
          <p:nvPr/>
        </p:nvCxnSpPr>
        <p:spPr bwMode="auto">
          <a:xfrm>
            <a:off x="7452648" y="3536928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7308648" y="3680928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8280640" y="3257920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</a:t>
            </a:r>
            <a:endParaRPr lang="cs-CZ" sz="2000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7452648" y="3691878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cxnSp>
        <p:nvCxnSpPr>
          <p:cNvPr id="15" name="Přímá spojnice 14"/>
          <p:cNvCxnSpPr/>
          <p:nvPr/>
        </p:nvCxnSpPr>
        <p:spPr bwMode="auto">
          <a:xfrm>
            <a:off x="107504" y="3369234"/>
            <a:ext cx="1152128" cy="178795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 flipH="1">
            <a:off x="2987824" y="2473200"/>
            <a:ext cx="2160240" cy="89603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 flipH="1">
            <a:off x="6156176" y="2460958"/>
            <a:ext cx="1296472" cy="233619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Obdélník 32"/>
          <p:cNvSpPr/>
          <p:nvPr/>
        </p:nvSpPr>
        <p:spPr bwMode="auto">
          <a:xfrm>
            <a:off x="0" y="2412000"/>
            <a:ext cx="2987824" cy="284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Obdélník 72"/>
          <p:cNvSpPr/>
          <p:nvPr/>
        </p:nvSpPr>
        <p:spPr bwMode="auto">
          <a:xfrm>
            <a:off x="2988000" y="2412000"/>
            <a:ext cx="2987824" cy="284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Obdélník 73"/>
          <p:cNvSpPr/>
          <p:nvPr/>
        </p:nvSpPr>
        <p:spPr bwMode="auto">
          <a:xfrm>
            <a:off x="5976000" y="2412000"/>
            <a:ext cx="2987824" cy="284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6606424" y="5400000"/>
            <a:ext cx="198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2 společné body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376464" y="5400000"/>
            <a:ext cx="2257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1 společný bod bod T, bod dotyku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323528" y="540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žádný společný bod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24000" y="594000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v</a:t>
            </a:r>
            <a:r>
              <a:rPr lang="cs-CZ" b="1" dirty="0" smtClean="0">
                <a:solidFill>
                  <a:srgbClr val="FF0000"/>
                </a:solidFill>
              </a:rPr>
              <a:t>nější přímka kružnice k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78" name="TextovéPole 77"/>
          <p:cNvSpPr txBox="1"/>
          <p:nvPr/>
        </p:nvSpPr>
        <p:spPr>
          <a:xfrm>
            <a:off x="3376464" y="594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tečna kružnice k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79" name="TextovéPole 78"/>
          <p:cNvSpPr txBox="1"/>
          <p:nvPr/>
        </p:nvSpPr>
        <p:spPr>
          <a:xfrm>
            <a:off x="6390416" y="594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sečna kružnice k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0" name="Obdélník 79"/>
          <p:cNvSpPr/>
          <p:nvPr/>
        </p:nvSpPr>
        <p:spPr bwMode="auto">
          <a:xfrm>
            <a:off x="36" y="5256400"/>
            <a:ext cx="2987788" cy="14129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Obdélník 80"/>
          <p:cNvSpPr/>
          <p:nvPr/>
        </p:nvSpPr>
        <p:spPr bwMode="auto">
          <a:xfrm>
            <a:off x="2987824" y="5256000"/>
            <a:ext cx="2987788" cy="14129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Obdélník 81"/>
          <p:cNvSpPr/>
          <p:nvPr/>
        </p:nvSpPr>
        <p:spPr bwMode="auto">
          <a:xfrm>
            <a:off x="5976000" y="5256000"/>
            <a:ext cx="2987788" cy="14129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0956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  <p:bldLst>
      <p:bldP spid="3" grpId="0"/>
      <p:bldP spid="33" grpId="0" animBg="1"/>
      <p:bldP spid="73" grpId="0" animBg="1"/>
      <p:bldP spid="74" grpId="0" animBg="1"/>
      <p:bldP spid="80" grpId="0" animBg="1"/>
      <p:bldP spid="81" grpId="0" animBg="1"/>
      <p:bldP spid="8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8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Přímka a kružnice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6" name="Přímá spojnice 5"/>
          <p:cNvCxnSpPr/>
          <p:nvPr/>
        </p:nvCxnSpPr>
        <p:spPr bwMode="auto">
          <a:xfrm flipV="1">
            <a:off x="107504" y="1916832"/>
            <a:ext cx="4104456" cy="1800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2915800" y="3212976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2771800" y="3348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2915800" y="3493428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900000" y="3348000"/>
            <a:ext cx="19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2483768" y="2664000"/>
            <a:ext cx="432032" cy="720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H="1" flipV="1">
            <a:off x="2916000" y="2484000"/>
            <a:ext cx="0" cy="82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Oblouk 22"/>
          <p:cNvSpPr>
            <a:spLocks noChangeAspect="1"/>
          </p:cNvSpPr>
          <p:nvPr/>
        </p:nvSpPr>
        <p:spPr bwMode="auto">
          <a:xfrm rot="10421666">
            <a:off x="2159222" y="2420156"/>
            <a:ext cx="684000" cy="684000"/>
          </a:xfrm>
          <a:prstGeom prst="arc">
            <a:avLst>
              <a:gd name="adj1" fmla="val 14198177"/>
              <a:gd name="adj2" fmla="val 0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339752" y="2636912"/>
            <a:ext cx="216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1760832" y="3316922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a</a:t>
            </a:r>
            <a:endParaRPr lang="cs-CZ" sz="2000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3901584" y="1984552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p</a:t>
            </a:r>
            <a:endParaRPr lang="cs-CZ" sz="2000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2520000" y="2996952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b</a:t>
            </a:r>
            <a:endParaRPr lang="cs-CZ" sz="2000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2929432" y="2697945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c</a:t>
            </a:r>
            <a:endParaRPr lang="cs-CZ" sz="20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644008" y="1904339"/>
            <a:ext cx="4283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Která z úseček </a:t>
            </a:r>
            <a:r>
              <a:rPr lang="cs-CZ" i="1" dirty="0" smtClean="0"/>
              <a:t>a, b, c </a:t>
            </a:r>
            <a:r>
              <a:rPr lang="cs-CZ" dirty="0" smtClean="0"/>
              <a:t>má délku rovnou vzdálenosti bodu </a:t>
            </a:r>
            <a:r>
              <a:rPr lang="cs-CZ" i="1" dirty="0" smtClean="0"/>
              <a:t>S</a:t>
            </a:r>
            <a:r>
              <a:rPr lang="cs-CZ" dirty="0" smtClean="0"/>
              <a:t> od přímky </a:t>
            </a:r>
            <a:r>
              <a:rPr lang="cs-CZ" i="1" dirty="0" smtClean="0"/>
              <a:t>p</a:t>
            </a:r>
            <a:r>
              <a:rPr lang="cs-CZ" dirty="0" smtClean="0"/>
              <a:t> a proč?</a:t>
            </a:r>
            <a:endParaRPr lang="cs-CZ" dirty="0"/>
          </a:p>
        </p:txBody>
      </p:sp>
      <p:cxnSp>
        <p:nvCxnSpPr>
          <p:cNvPr id="70" name="Přímá spojnice 69"/>
          <p:cNvCxnSpPr/>
          <p:nvPr/>
        </p:nvCxnSpPr>
        <p:spPr bwMode="auto">
          <a:xfrm>
            <a:off x="2484000" y="2664000"/>
            <a:ext cx="432032" cy="72006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Ovál 82"/>
          <p:cNvSpPr>
            <a:spLocks noChangeAspect="1"/>
          </p:cNvSpPr>
          <p:nvPr/>
        </p:nvSpPr>
        <p:spPr bwMode="auto">
          <a:xfrm>
            <a:off x="935984" y="3933336"/>
            <a:ext cx="2520000" cy="252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195720" y="5049336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Přímá spojnice 84"/>
          <p:cNvCxnSpPr/>
          <p:nvPr/>
        </p:nvCxnSpPr>
        <p:spPr bwMode="auto">
          <a:xfrm>
            <a:off x="2051720" y="5193336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TextovéPole 85"/>
          <p:cNvSpPr txBox="1"/>
          <p:nvPr/>
        </p:nvSpPr>
        <p:spPr>
          <a:xfrm>
            <a:off x="2195720" y="5213270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cxnSp>
        <p:nvCxnSpPr>
          <p:cNvPr id="87" name="Přímá spojnice 86"/>
          <p:cNvCxnSpPr/>
          <p:nvPr/>
        </p:nvCxnSpPr>
        <p:spPr bwMode="auto">
          <a:xfrm flipV="1">
            <a:off x="35496" y="3834184"/>
            <a:ext cx="4104456" cy="150318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TextovéPole 88"/>
          <p:cNvSpPr txBox="1"/>
          <p:nvPr/>
        </p:nvSpPr>
        <p:spPr>
          <a:xfrm>
            <a:off x="179512" y="486916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</a:t>
            </a:r>
            <a:endParaRPr lang="cs-CZ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791968" y="563845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647952" y="46169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2915816" y="38248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cxnSp>
        <p:nvCxnSpPr>
          <p:cNvPr id="95" name="Přímá spojnice 94"/>
          <p:cNvCxnSpPr/>
          <p:nvPr/>
        </p:nvCxnSpPr>
        <p:spPr bwMode="auto">
          <a:xfrm flipV="1">
            <a:off x="3685944" y="3493428"/>
            <a:ext cx="755088" cy="319947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TextovéPole 95"/>
          <p:cNvSpPr txBox="1"/>
          <p:nvPr/>
        </p:nvSpPr>
        <p:spPr>
          <a:xfrm>
            <a:off x="4297016" y="46169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q</a:t>
            </a:r>
            <a:endParaRPr lang="cs-CZ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2915784" y="633430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</a:t>
            </a:r>
            <a:endParaRPr lang="cs-CZ" dirty="0"/>
          </a:p>
        </p:txBody>
      </p:sp>
      <p:cxnSp>
        <p:nvCxnSpPr>
          <p:cNvPr id="98" name="Přímá spojnice 97"/>
          <p:cNvCxnSpPr/>
          <p:nvPr/>
        </p:nvCxnSpPr>
        <p:spPr bwMode="auto">
          <a:xfrm flipV="1">
            <a:off x="107504" y="6300000"/>
            <a:ext cx="3888432" cy="38358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ovéPole 98"/>
          <p:cNvSpPr txBox="1"/>
          <p:nvPr/>
        </p:nvSpPr>
        <p:spPr>
          <a:xfrm>
            <a:off x="2339752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cxnSp>
        <p:nvCxnSpPr>
          <p:cNvPr id="100" name="Přímá spojnice 99"/>
          <p:cNvCxnSpPr/>
          <p:nvPr/>
        </p:nvCxnSpPr>
        <p:spPr bwMode="auto">
          <a:xfrm>
            <a:off x="2339720" y="6300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 flipV="1">
            <a:off x="2178000" y="5166000"/>
            <a:ext cx="1278000" cy="199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" name="TextovéPole 101"/>
          <p:cNvSpPr txBox="1"/>
          <p:nvPr/>
        </p:nvSpPr>
        <p:spPr>
          <a:xfrm>
            <a:off x="2789672" y="482789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4500000" y="3240000"/>
            <a:ext cx="4499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Co platí pro vzdálenosti přímek </a:t>
            </a:r>
            <a:r>
              <a:rPr lang="cs-CZ" i="1" dirty="0" smtClean="0"/>
              <a:t>o</a:t>
            </a:r>
            <a:r>
              <a:rPr lang="cs-CZ" dirty="0" smtClean="0"/>
              <a:t>, </a:t>
            </a:r>
            <a:r>
              <a:rPr lang="cs-CZ" i="1" dirty="0" smtClean="0"/>
              <a:t>p</a:t>
            </a:r>
            <a:r>
              <a:rPr lang="cs-CZ" dirty="0" smtClean="0"/>
              <a:t> a </a:t>
            </a:r>
            <a:r>
              <a:rPr lang="cs-CZ" i="1" dirty="0" smtClean="0"/>
              <a:t>q, </a:t>
            </a:r>
            <a:r>
              <a:rPr lang="cs-CZ" dirty="0" smtClean="0"/>
              <a:t>od středu kružnice S, vzhledem k velikosti poloměru kružnice k?</a:t>
            </a:r>
            <a:endParaRPr lang="cs-CZ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4680000" y="4320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|So| = r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05" name="TextovéPole 104"/>
          <p:cNvSpPr txBox="1"/>
          <p:nvPr/>
        </p:nvSpPr>
        <p:spPr>
          <a:xfrm>
            <a:off x="4680000" y="5040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|</a:t>
            </a:r>
            <a:r>
              <a:rPr lang="cs-CZ" dirty="0" err="1" smtClean="0">
                <a:solidFill>
                  <a:srgbClr val="FF0000"/>
                </a:solidFill>
              </a:rPr>
              <a:t>Sp</a:t>
            </a:r>
            <a:r>
              <a:rPr lang="cs-CZ" dirty="0" smtClean="0">
                <a:solidFill>
                  <a:srgbClr val="FF0000"/>
                </a:solidFill>
              </a:rPr>
              <a:t>|&lt; r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06" name="TextovéPole 105"/>
          <p:cNvSpPr txBox="1"/>
          <p:nvPr/>
        </p:nvSpPr>
        <p:spPr>
          <a:xfrm>
            <a:off x="4680000" y="5760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|</a:t>
            </a:r>
            <a:r>
              <a:rPr lang="cs-CZ" dirty="0" err="1" smtClean="0">
                <a:solidFill>
                  <a:srgbClr val="FF0000"/>
                </a:solidFill>
              </a:rPr>
              <a:t>Sq</a:t>
            </a:r>
            <a:r>
              <a:rPr lang="cs-CZ" dirty="0" smtClean="0">
                <a:solidFill>
                  <a:srgbClr val="FF0000"/>
                </a:solidFill>
              </a:rPr>
              <a:t>|&gt; r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6120000" y="43200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t</a:t>
            </a:r>
            <a:r>
              <a:rPr lang="cs-CZ" dirty="0" smtClean="0">
                <a:solidFill>
                  <a:srgbClr val="FF0000"/>
                </a:solidFill>
              </a:rPr>
              <a:t>ečna kružnice k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6120000" y="5040000"/>
            <a:ext cx="216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s</a:t>
            </a:r>
            <a:r>
              <a:rPr lang="cs-CZ" dirty="0" smtClean="0">
                <a:solidFill>
                  <a:srgbClr val="FF0000"/>
                </a:solidFill>
              </a:rPr>
              <a:t>ečna kružnice k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09" name="TextovéPole 108"/>
          <p:cNvSpPr txBox="1"/>
          <p:nvPr/>
        </p:nvSpPr>
        <p:spPr>
          <a:xfrm>
            <a:off x="6120000" y="5760000"/>
            <a:ext cx="2706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vnější přímka kružnice k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9890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23" grpId="0" animBg="1"/>
      <p:bldP spid="24" grpId="0"/>
      <p:bldP spid="25" grpId="0"/>
      <p:bldP spid="83" grpId="0" animBg="1"/>
      <p:bldP spid="86" grpId="0"/>
      <p:bldP spid="89" grpId="0"/>
      <p:bldP spid="90" grpId="0"/>
      <p:bldP spid="93" grpId="0"/>
      <p:bldP spid="94" grpId="0"/>
      <p:bldP spid="96" grpId="0"/>
      <p:bldP spid="97" grpId="0"/>
      <p:bldP spid="99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8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Sečna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Ovál 4"/>
          <p:cNvSpPr>
            <a:spLocks noChangeAspect="1"/>
          </p:cNvSpPr>
          <p:nvPr/>
        </p:nvSpPr>
        <p:spPr bwMode="auto">
          <a:xfrm>
            <a:off x="1080000" y="2925224"/>
            <a:ext cx="2520000" cy="252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3" name="Přímá spojnice 72"/>
          <p:cNvCxnSpPr/>
          <p:nvPr/>
        </p:nvCxnSpPr>
        <p:spPr bwMode="auto">
          <a:xfrm>
            <a:off x="2339736" y="4041224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2195736" y="4185224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2339736" y="4205158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cxnSp>
        <p:nvCxnSpPr>
          <p:cNvPr id="12" name="Přímá spojnice 11"/>
          <p:cNvCxnSpPr/>
          <p:nvPr/>
        </p:nvCxnSpPr>
        <p:spPr bwMode="auto">
          <a:xfrm flipV="1">
            <a:off x="179512" y="2826072"/>
            <a:ext cx="4104456" cy="150318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4139952" y="275406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</a:t>
            </a:r>
            <a:endParaRPr lang="cs-CZ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3290512" y="50758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791968" y="36088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3059832" y="28167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040000" y="234000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Přímka p je </a:t>
            </a:r>
            <a:r>
              <a:rPr lang="cs-CZ" dirty="0" smtClean="0">
                <a:solidFill>
                  <a:srgbClr val="FF0000"/>
                </a:solidFill>
              </a:rPr>
              <a:t>sečna kružnice k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5040000" y="3636000"/>
            <a:ext cx="385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Body A </a:t>
            </a:r>
            <a:r>
              <a:rPr lang="cs-CZ" dirty="0" err="1" smtClean="0"/>
              <a:t>a</a:t>
            </a:r>
            <a:r>
              <a:rPr lang="cs-CZ" dirty="0" smtClean="0"/>
              <a:t> B jsou </a:t>
            </a:r>
            <a:r>
              <a:rPr lang="cs-CZ" dirty="0" smtClean="0">
                <a:solidFill>
                  <a:srgbClr val="FF0000"/>
                </a:solidFill>
              </a:rPr>
              <a:t>průsečíky</a:t>
            </a:r>
            <a:r>
              <a:rPr lang="cs-CZ" dirty="0" smtClean="0"/>
              <a:t> přímky p a kružnice k.</a:t>
            </a:r>
            <a:endParaRPr lang="cs-CZ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5040000" y="450000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Úsečka AB se nazývá </a:t>
            </a:r>
            <a:r>
              <a:rPr lang="cs-CZ" dirty="0" smtClean="0">
                <a:solidFill>
                  <a:srgbClr val="FF0000"/>
                </a:solidFill>
              </a:rPr>
              <a:t>tětiva</a:t>
            </a:r>
            <a:r>
              <a:rPr lang="cs-CZ" dirty="0" smtClean="0"/>
              <a:t> kružnice k.</a:t>
            </a:r>
            <a:endParaRPr lang="cs-CZ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5040000" y="532800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Vzdálenost přímky p od středu kružnice je </a:t>
            </a:r>
            <a:r>
              <a:rPr lang="cs-CZ" dirty="0" smtClean="0">
                <a:solidFill>
                  <a:srgbClr val="FF0000"/>
                </a:solidFill>
              </a:rPr>
              <a:t>menší než poloměr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040000" y="5940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|</a:t>
            </a:r>
            <a:r>
              <a:rPr lang="cs-CZ" dirty="0" err="1" smtClean="0"/>
              <a:t>Sp</a:t>
            </a:r>
            <a:r>
              <a:rPr lang="cs-CZ" dirty="0" smtClean="0"/>
              <a:t>|&lt; r</a:t>
            </a:r>
            <a:endParaRPr lang="cs-CZ" dirty="0"/>
          </a:p>
        </p:txBody>
      </p:sp>
      <p:cxnSp>
        <p:nvCxnSpPr>
          <p:cNvPr id="19" name="Přímá spojnice 18"/>
          <p:cNvCxnSpPr/>
          <p:nvPr/>
        </p:nvCxnSpPr>
        <p:spPr bwMode="auto">
          <a:xfrm flipH="1" flipV="1">
            <a:off x="2106000" y="3609224"/>
            <a:ext cx="216000" cy="5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2340000" y="3237046"/>
            <a:ext cx="828000" cy="93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blouk 30"/>
          <p:cNvSpPr>
            <a:spLocks noChangeAspect="1"/>
          </p:cNvSpPr>
          <p:nvPr/>
        </p:nvSpPr>
        <p:spPr bwMode="auto">
          <a:xfrm rot="9795298">
            <a:off x="1877394" y="3338868"/>
            <a:ext cx="540000" cy="54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1943692" y="3474144"/>
            <a:ext cx="20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721800" y="363963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cxnSp>
        <p:nvCxnSpPr>
          <p:cNvPr id="47" name="Přímá spojnice 46"/>
          <p:cNvCxnSpPr/>
          <p:nvPr/>
        </p:nvCxnSpPr>
        <p:spPr bwMode="auto">
          <a:xfrm flipV="1">
            <a:off x="1116000" y="3240000"/>
            <a:ext cx="2052000" cy="7488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ovéPole 87"/>
          <p:cNvSpPr txBox="1"/>
          <p:nvPr/>
        </p:nvSpPr>
        <p:spPr>
          <a:xfrm>
            <a:off x="5040000" y="2880000"/>
            <a:ext cx="4080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Přímka p má s kružnicí k společné </a:t>
            </a:r>
            <a:r>
              <a:rPr lang="cs-CZ" dirty="0" smtClean="0">
                <a:solidFill>
                  <a:srgbClr val="FF0000"/>
                </a:solidFill>
              </a:rPr>
              <a:t>dva</a:t>
            </a:r>
            <a:r>
              <a:rPr lang="cs-CZ" dirty="0" smtClean="0"/>
              <a:t> body.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32854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7" grpId="0"/>
      <p:bldP spid="78" grpId="0"/>
      <p:bldP spid="15" grpId="0"/>
      <p:bldP spid="82" grpId="0"/>
      <p:bldP spid="83" grpId="0"/>
      <p:bldP spid="84" grpId="0"/>
      <p:bldP spid="31" grpId="0" animBg="1"/>
      <p:bldP spid="33" grpId="0"/>
      <p:bldP spid="87" grpId="0"/>
      <p:bldP spid="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8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Tečna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Ovál 4"/>
          <p:cNvSpPr>
            <a:spLocks noChangeAspect="1"/>
          </p:cNvSpPr>
          <p:nvPr/>
        </p:nvSpPr>
        <p:spPr bwMode="auto">
          <a:xfrm>
            <a:off x="1080000" y="2925224"/>
            <a:ext cx="2520000" cy="252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3" name="Přímá spojnice 72"/>
          <p:cNvCxnSpPr/>
          <p:nvPr/>
        </p:nvCxnSpPr>
        <p:spPr bwMode="auto">
          <a:xfrm>
            <a:off x="2339736" y="4041224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2195736" y="4185224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2339736" y="4205158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cxnSp>
        <p:nvCxnSpPr>
          <p:cNvPr id="12" name="Přímá spojnice 11"/>
          <p:cNvCxnSpPr/>
          <p:nvPr/>
        </p:nvCxnSpPr>
        <p:spPr bwMode="auto">
          <a:xfrm flipV="1">
            <a:off x="144000" y="2260800"/>
            <a:ext cx="4164140" cy="12612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3842060" y="19706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3290512" y="50758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697825" y="248178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040000" y="234000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Přímka t je </a:t>
            </a:r>
            <a:r>
              <a:rPr lang="cs-CZ" dirty="0" smtClean="0">
                <a:solidFill>
                  <a:srgbClr val="FF0000"/>
                </a:solidFill>
              </a:rPr>
              <a:t>tečna kružnice k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5040000" y="3780000"/>
            <a:ext cx="41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Bod T je </a:t>
            </a:r>
            <a:r>
              <a:rPr lang="cs-CZ" dirty="0" smtClean="0">
                <a:solidFill>
                  <a:srgbClr val="FF0000"/>
                </a:solidFill>
              </a:rPr>
              <a:t>bodem dotyku </a:t>
            </a:r>
            <a:r>
              <a:rPr lang="cs-CZ" dirty="0" smtClean="0"/>
              <a:t>kružnice k.</a:t>
            </a:r>
            <a:endParaRPr lang="cs-CZ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5040000" y="4320000"/>
            <a:ext cx="410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Tečna kružnice je </a:t>
            </a:r>
            <a:r>
              <a:rPr lang="cs-CZ" dirty="0" smtClean="0">
                <a:solidFill>
                  <a:srgbClr val="FF0000"/>
                </a:solidFill>
              </a:rPr>
              <a:t>kolmá</a:t>
            </a:r>
            <a:r>
              <a:rPr lang="cs-CZ" dirty="0" smtClean="0"/>
              <a:t> k přímce, která prochází jejím bodem dotyku </a:t>
            </a:r>
            <a:br>
              <a:rPr lang="cs-CZ" dirty="0" smtClean="0"/>
            </a:br>
            <a:r>
              <a:rPr lang="cs-CZ" dirty="0" smtClean="0"/>
              <a:t>a středem S kružnice.</a:t>
            </a:r>
            <a:endParaRPr lang="cs-CZ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5040000" y="536400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Vzdálenost přímky p od středu kružnice se </a:t>
            </a:r>
            <a:r>
              <a:rPr lang="cs-CZ" dirty="0" smtClean="0">
                <a:solidFill>
                  <a:srgbClr val="FF0000"/>
                </a:solidFill>
              </a:rPr>
              <a:t>rovná</a:t>
            </a:r>
            <a:r>
              <a:rPr lang="cs-CZ" dirty="0" smtClean="0"/>
              <a:t> poloměru.</a:t>
            </a:r>
            <a:endParaRPr lang="cs-CZ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040000" y="5940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|St|= r</a:t>
            </a:r>
            <a:endParaRPr lang="cs-CZ" dirty="0"/>
          </a:p>
        </p:txBody>
      </p:sp>
      <p:cxnSp>
        <p:nvCxnSpPr>
          <p:cNvPr id="19" name="Přímá spojnice 18"/>
          <p:cNvCxnSpPr/>
          <p:nvPr/>
        </p:nvCxnSpPr>
        <p:spPr bwMode="auto">
          <a:xfrm flipH="1" flipV="1">
            <a:off x="1943692" y="3001446"/>
            <a:ext cx="396047" cy="1183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2340000" y="3237046"/>
            <a:ext cx="828000" cy="93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blouk 30"/>
          <p:cNvSpPr>
            <a:spLocks noChangeAspect="1"/>
          </p:cNvSpPr>
          <p:nvPr/>
        </p:nvSpPr>
        <p:spPr bwMode="auto">
          <a:xfrm rot="9795298">
            <a:off x="1692000" y="2700000"/>
            <a:ext cx="540000" cy="54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1776010" y="2851114"/>
            <a:ext cx="20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721800" y="363963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907704" y="347510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5040000" y="2952000"/>
            <a:ext cx="4080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Přímka t má s kružnicí k společný </a:t>
            </a:r>
            <a:r>
              <a:rPr lang="cs-CZ" dirty="0" smtClean="0">
                <a:solidFill>
                  <a:srgbClr val="FF0000"/>
                </a:solidFill>
              </a:rPr>
              <a:t>jeden</a:t>
            </a:r>
            <a:r>
              <a:rPr lang="cs-CZ" dirty="0" smtClean="0"/>
              <a:t> bod.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02920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7" grpId="0"/>
      <p:bldP spid="15" grpId="0"/>
      <p:bldP spid="82" grpId="0"/>
      <p:bldP spid="83" grpId="0"/>
      <p:bldP spid="84" grpId="0"/>
      <p:bldP spid="31" grpId="0" animBg="1"/>
      <p:bldP spid="33" grpId="0"/>
      <p:bldP spid="87" grpId="0"/>
      <p:bldP spid="32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8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Vnější přímka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Ovál 4"/>
          <p:cNvSpPr>
            <a:spLocks noChangeAspect="1"/>
          </p:cNvSpPr>
          <p:nvPr/>
        </p:nvSpPr>
        <p:spPr bwMode="auto">
          <a:xfrm>
            <a:off x="1080000" y="2925224"/>
            <a:ext cx="2520000" cy="252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3" name="Přímá spojnice 72"/>
          <p:cNvCxnSpPr/>
          <p:nvPr/>
        </p:nvCxnSpPr>
        <p:spPr bwMode="auto">
          <a:xfrm>
            <a:off x="2339736" y="4041224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2195736" y="4185224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2339736" y="4205158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cxnSp>
        <p:nvCxnSpPr>
          <p:cNvPr id="12" name="Přímá spojnice 11"/>
          <p:cNvCxnSpPr/>
          <p:nvPr/>
        </p:nvCxnSpPr>
        <p:spPr bwMode="auto">
          <a:xfrm flipV="1">
            <a:off x="46416" y="1807652"/>
            <a:ext cx="4164140" cy="12612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3842060" y="19706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</a:t>
            </a:r>
            <a:endParaRPr lang="cs-CZ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3290512" y="50758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040000" y="2340000"/>
            <a:ext cx="41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Přímka p je </a:t>
            </a:r>
            <a:r>
              <a:rPr lang="cs-CZ" dirty="0" smtClean="0">
                <a:solidFill>
                  <a:srgbClr val="FF0000"/>
                </a:solidFill>
              </a:rPr>
              <a:t>vnější přímkou kružnice k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5040000" y="504000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Vzdálenost přímky p od středu kružnice je </a:t>
            </a:r>
            <a:r>
              <a:rPr lang="cs-CZ" dirty="0" smtClean="0">
                <a:solidFill>
                  <a:srgbClr val="FF0000"/>
                </a:solidFill>
              </a:rPr>
              <a:t>větší</a:t>
            </a:r>
            <a:r>
              <a:rPr lang="cs-CZ" dirty="0" smtClean="0"/>
              <a:t> než poloměr.</a:t>
            </a:r>
            <a:endParaRPr lang="cs-CZ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040000" y="5940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|</a:t>
            </a:r>
            <a:r>
              <a:rPr lang="cs-CZ" dirty="0" err="1" smtClean="0"/>
              <a:t>Sp</a:t>
            </a:r>
            <a:r>
              <a:rPr lang="cs-CZ" dirty="0" smtClean="0"/>
              <a:t>|&gt; r</a:t>
            </a:r>
            <a:endParaRPr lang="cs-CZ" dirty="0"/>
          </a:p>
        </p:txBody>
      </p:sp>
      <p:cxnSp>
        <p:nvCxnSpPr>
          <p:cNvPr id="19" name="Přímá spojnice 18"/>
          <p:cNvCxnSpPr/>
          <p:nvPr/>
        </p:nvCxnSpPr>
        <p:spPr bwMode="auto">
          <a:xfrm flipH="1" flipV="1">
            <a:off x="1776010" y="2524666"/>
            <a:ext cx="563730" cy="16605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2340000" y="3237046"/>
            <a:ext cx="828000" cy="93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blouk 30"/>
          <p:cNvSpPr>
            <a:spLocks noChangeAspect="1"/>
          </p:cNvSpPr>
          <p:nvPr/>
        </p:nvSpPr>
        <p:spPr bwMode="auto">
          <a:xfrm rot="9795298">
            <a:off x="1522145" y="2278935"/>
            <a:ext cx="540000" cy="54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1625658" y="2380818"/>
            <a:ext cx="20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721800" y="363963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5040000" y="3060000"/>
            <a:ext cx="4080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Přímka p nemá s kružnicí k </a:t>
            </a:r>
            <a:r>
              <a:rPr lang="cs-CZ" dirty="0" smtClean="0">
                <a:solidFill>
                  <a:srgbClr val="FF0000"/>
                </a:solidFill>
              </a:rPr>
              <a:t>žádný</a:t>
            </a:r>
            <a:r>
              <a:rPr lang="cs-CZ" dirty="0" smtClean="0"/>
              <a:t> společný jeden bod.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41944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84" grpId="0"/>
      <p:bldP spid="31" grpId="0" animBg="1"/>
      <p:bldP spid="33" grpId="0"/>
      <p:bldP spid="87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625658" y="260648"/>
            <a:ext cx="67627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Vzájemná poloha přímky a kružnice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0" y="2160000"/>
            <a:ext cx="5007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Jak se nazývá nejdelší tětiva každé kružnice?</a:t>
            </a:r>
            <a:endParaRPr lang="cs-CZ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0" y="3240000"/>
            <a:ext cx="6360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Tečna </a:t>
            </a:r>
            <a:r>
              <a:rPr lang="cs-CZ" dirty="0"/>
              <a:t>má s kružnicí </a:t>
            </a:r>
            <a:r>
              <a:rPr lang="cs-CZ" dirty="0" smtClean="0"/>
              <a:t>jeden společný bod. </a:t>
            </a:r>
            <a:r>
              <a:rPr lang="cs-CZ" dirty="0"/>
              <a:t>Kolik společných bodů má ale </a:t>
            </a:r>
            <a:r>
              <a:rPr lang="cs-CZ" dirty="0" smtClean="0"/>
              <a:t>tečna s kruhem? 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2520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Sečna má s kružnicí dva společné body. Kolik společných bodů má ale sečna </a:t>
            </a:r>
            <a:br>
              <a:rPr lang="cs-CZ" dirty="0" smtClean="0"/>
            </a:br>
            <a:r>
              <a:rPr lang="cs-CZ" dirty="0" smtClean="0"/>
              <a:t>s kruhem? Co tyto body tvoří.</a:t>
            </a:r>
            <a:endParaRPr lang="cs-CZ" dirty="0"/>
          </a:p>
        </p:txBody>
      </p:sp>
      <p:sp>
        <p:nvSpPr>
          <p:cNvPr id="22" name="Ovál 21"/>
          <p:cNvSpPr>
            <a:spLocks noChangeAspect="1"/>
          </p:cNvSpPr>
          <p:nvPr/>
        </p:nvSpPr>
        <p:spPr bwMode="auto">
          <a:xfrm>
            <a:off x="6804448" y="4459879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5" name="Přímá spojnice 24"/>
          <p:cNvCxnSpPr>
            <a:cxnSpLocks/>
          </p:cNvCxnSpPr>
          <p:nvPr/>
        </p:nvCxnSpPr>
        <p:spPr bwMode="auto">
          <a:xfrm>
            <a:off x="7704448" y="5225063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>
            <a:cxnSpLocks/>
          </p:cNvCxnSpPr>
          <p:nvPr/>
        </p:nvCxnSpPr>
        <p:spPr bwMode="auto">
          <a:xfrm>
            <a:off x="7560448" y="5359879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>
            <a:spLocks/>
          </p:cNvSpPr>
          <p:nvPr/>
        </p:nvSpPr>
        <p:spPr>
          <a:xfrm>
            <a:off x="8138788" y="5301332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sp>
        <p:nvSpPr>
          <p:cNvPr id="28" name="TextovéPole 27"/>
          <p:cNvSpPr txBox="1">
            <a:spLocks/>
          </p:cNvSpPr>
          <p:nvPr/>
        </p:nvSpPr>
        <p:spPr>
          <a:xfrm>
            <a:off x="5703112" y="5420479"/>
            <a:ext cx="633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42°</a:t>
            </a:r>
            <a:endParaRPr lang="cs-CZ" dirty="0"/>
          </a:p>
        </p:txBody>
      </p:sp>
      <p:cxnSp>
        <p:nvCxnSpPr>
          <p:cNvPr id="29" name="Přímá spojnice 28"/>
          <p:cNvCxnSpPr>
            <a:cxnSpLocks/>
          </p:cNvCxnSpPr>
          <p:nvPr/>
        </p:nvCxnSpPr>
        <p:spPr bwMode="auto">
          <a:xfrm flipV="1">
            <a:off x="5256408" y="4216951"/>
            <a:ext cx="2522376" cy="164075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ovéPole 29"/>
          <p:cNvSpPr txBox="1">
            <a:spLocks/>
          </p:cNvSpPr>
          <p:nvPr/>
        </p:nvSpPr>
        <p:spPr>
          <a:xfrm>
            <a:off x="7238440" y="6171068"/>
            <a:ext cx="428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cxnSp>
        <p:nvCxnSpPr>
          <p:cNvPr id="32" name="Přímá spojnice 31"/>
          <p:cNvCxnSpPr>
            <a:cxnSpLocks/>
          </p:cNvCxnSpPr>
          <p:nvPr/>
        </p:nvCxnSpPr>
        <p:spPr bwMode="auto">
          <a:xfrm>
            <a:off x="5256408" y="5589756"/>
            <a:ext cx="3206188" cy="95064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>
            <a:cxnSpLocks/>
          </p:cNvCxnSpPr>
          <p:nvPr/>
        </p:nvCxnSpPr>
        <p:spPr bwMode="auto">
          <a:xfrm flipH="1" flipV="1">
            <a:off x="7164448" y="4639879"/>
            <a:ext cx="540000" cy="72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>
            <a:cxnSpLocks/>
          </p:cNvCxnSpPr>
          <p:nvPr/>
        </p:nvCxnSpPr>
        <p:spPr bwMode="auto">
          <a:xfrm flipV="1">
            <a:off x="7452448" y="5339811"/>
            <a:ext cx="252000" cy="90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>
            <a:spLocks/>
          </p:cNvSpPr>
          <p:nvPr/>
        </p:nvSpPr>
        <p:spPr>
          <a:xfrm>
            <a:off x="6736432" y="4297849"/>
            <a:ext cx="428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48" name="TextovéPole 47"/>
          <p:cNvSpPr txBox="1">
            <a:spLocks/>
          </p:cNvSpPr>
          <p:nvPr/>
        </p:nvSpPr>
        <p:spPr>
          <a:xfrm>
            <a:off x="7128616" y="4118581"/>
            <a:ext cx="428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49" name="TextovéPole 48"/>
          <p:cNvSpPr txBox="1">
            <a:spLocks/>
          </p:cNvSpPr>
          <p:nvPr/>
        </p:nvSpPr>
        <p:spPr>
          <a:xfrm>
            <a:off x="7940688" y="6372036"/>
            <a:ext cx="428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39" name="Oblouk 38"/>
          <p:cNvSpPr>
            <a:spLocks noChangeAspect="1"/>
          </p:cNvSpPr>
          <p:nvPr/>
        </p:nvSpPr>
        <p:spPr bwMode="auto">
          <a:xfrm rot="2481633">
            <a:off x="5476507" y="5229756"/>
            <a:ext cx="720000" cy="720000"/>
          </a:xfrm>
          <a:prstGeom prst="arc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blouk 50"/>
          <p:cNvSpPr>
            <a:spLocks noChangeAspect="1"/>
          </p:cNvSpPr>
          <p:nvPr/>
        </p:nvSpPr>
        <p:spPr bwMode="auto">
          <a:xfrm rot="13761395">
            <a:off x="7196634" y="5009079"/>
            <a:ext cx="720000" cy="720000"/>
          </a:xfrm>
          <a:prstGeom prst="arc">
            <a:avLst>
              <a:gd name="adj1" fmla="val 13050406"/>
              <a:gd name="adj2" fmla="val 1376203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ovéPole 51"/>
          <p:cNvSpPr txBox="1">
            <a:spLocks/>
          </p:cNvSpPr>
          <p:nvPr/>
        </p:nvSpPr>
        <p:spPr>
          <a:xfrm>
            <a:off x="7234408" y="515305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  <a:cs typeface="Arial" pitchFamily="34" charset="0"/>
              </a:rPr>
              <a:t>a</a:t>
            </a:r>
            <a:endParaRPr lang="cs-CZ" b="1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53" name="TextovéPole 52"/>
          <p:cNvSpPr txBox="1">
            <a:spLocks/>
          </p:cNvSpPr>
          <p:nvPr/>
        </p:nvSpPr>
        <p:spPr>
          <a:xfrm>
            <a:off x="8388424" y="4455213"/>
            <a:ext cx="35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baseline="-25000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0" y="3960000"/>
            <a:ext cx="4996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Určete velikost úhlu </a:t>
            </a:r>
            <a:r>
              <a:rPr lang="cs-CZ" b="1" dirty="0" smtClean="0">
                <a:latin typeface="Symbol" pitchFamily="18" charset="2"/>
              </a:rPr>
              <a:t>a</a:t>
            </a:r>
            <a:r>
              <a:rPr lang="cs-CZ" dirty="0" smtClean="0"/>
              <a:t>. </a:t>
            </a:r>
            <a:endParaRPr lang="cs-CZ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6840000" y="2160000"/>
            <a:ext cx="1072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průměr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6480000" y="2880000"/>
            <a:ext cx="131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∞ mnoho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7740000" y="2880000"/>
            <a:ext cx="100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tětivu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3600000" y="3564000"/>
            <a:ext cx="1072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jeden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5754019" y="6379717"/>
            <a:ext cx="1072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b="1" dirty="0" smtClean="0">
                <a:solidFill>
                  <a:srgbClr val="FF0000"/>
                </a:solidFill>
              </a:rPr>
              <a:t> = 138°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0" y="4392000"/>
            <a:ext cx="5148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Mohou být dvě tečny kružnice v krajních bodech nějaké její tětivy navzájem rovnoběžné?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80000" y="4932000"/>
            <a:ext cx="173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a</a:t>
            </a:r>
            <a:r>
              <a:rPr lang="cs-CZ" b="1" dirty="0" smtClean="0">
                <a:solidFill>
                  <a:srgbClr val="FF0000"/>
                </a:solidFill>
              </a:rPr>
              <a:t>no (průměr) 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0" y="5364000"/>
            <a:ext cx="5148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Mohou být dvě tečny kružnice v krajních bodech nějaké její tětivy navzájem kolmé? 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08000" y="5940000"/>
            <a:ext cx="5703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a</a:t>
            </a:r>
            <a:r>
              <a:rPr lang="cs-CZ" b="1" dirty="0" smtClean="0">
                <a:solidFill>
                  <a:srgbClr val="FF0000"/>
                </a:solidFill>
              </a:rPr>
              <a:t>no (tětiva je přeponou pravoúhlého trojúhelníku, kde odvěsnami jsou poloměry kružnice) 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3745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4" grpId="0"/>
      <p:bldP spid="23" grpId="0"/>
      <p:bldP spid="22" grpId="0" animBg="1"/>
      <p:bldP spid="27" grpId="0"/>
      <p:bldP spid="28" grpId="0"/>
      <p:bldP spid="30" grpId="0"/>
      <p:bldP spid="47" grpId="0"/>
      <p:bldP spid="48" grpId="0"/>
      <p:bldP spid="49" grpId="0"/>
      <p:bldP spid="39" grpId="0" animBg="1"/>
      <p:bldP spid="51" grpId="0" animBg="1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31" grpId="0"/>
      <p:bldP spid="35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625658" y="260648"/>
            <a:ext cx="67627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Tečna kružnice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0" y="2160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Sestrojte kružnici </a:t>
            </a:r>
            <a:r>
              <a:rPr lang="cs-CZ" i="1" dirty="0" smtClean="0"/>
              <a:t>k</a:t>
            </a:r>
            <a:r>
              <a:rPr lang="cs-CZ" dirty="0" smtClean="0"/>
              <a:t> (</a:t>
            </a:r>
            <a:r>
              <a:rPr lang="cs-CZ" i="1" dirty="0" smtClean="0"/>
              <a:t>k</a:t>
            </a:r>
            <a:r>
              <a:rPr lang="cs-CZ" dirty="0" smtClean="0"/>
              <a:t>(S; 32 mm)) a přímku </a:t>
            </a:r>
            <a:r>
              <a:rPr lang="cs-CZ" i="1" dirty="0" smtClean="0"/>
              <a:t>t</a:t>
            </a:r>
            <a:r>
              <a:rPr lang="cs-CZ" dirty="0" smtClean="0"/>
              <a:t>, která má s kružnicí </a:t>
            </a:r>
            <a:r>
              <a:rPr lang="cs-CZ" i="1" dirty="0" smtClean="0"/>
              <a:t>k</a:t>
            </a:r>
            <a:r>
              <a:rPr lang="cs-CZ" dirty="0" smtClean="0"/>
              <a:t> jediný společný bod. </a:t>
            </a:r>
            <a:endParaRPr lang="cs-CZ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0" y="3960000"/>
            <a:ext cx="3180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2. Sestrojíme poloměr </a:t>
            </a:r>
            <a:r>
              <a:rPr lang="cs-CZ" i="1" dirty="0" smtClean="0"/>
              <a:t>ST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2880000"/>
            <a:ext cx="4136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1. Sestrojíme kružnici </a:t>
            </a:r>
            <a:r>
              <a:rPr lang="cs-CZ" i="1" dirty="0"/>
              <a:t>k</a:t>
            </a:r>
            <a:r>
              <a:rPr lang="cs-CZ" dirty="0"/>
              <a:t> (</a:t>
            </a:r>
            <a:r>
              <a:rPr lang="cs-CZ" i="1" dirty="0"/>
              <a:t>k</a:t>
            </a:r>
            <a:r>
              <a:rPr lang="cs-CZ" dirty="0"/>
              <a:t>(S; 32 mm</a:t>
            </a:r>
            <a:r>
              <a:rPr lang="cs-CZ" dirty="0" smtClean="0"/>
              <a:t>)) </a:t>
            </a:r>
            <a:br>
              <a:rPr lang="cs-CZ" dirty="0" smtClean="0"/>
            </a:br>
            <a:r>
              <a:rPr lang="cs-CZ" dirty="0" smtClean="0"/>
              <a:t>    a na ní bod </a:t>
            </a:r>
            <a:r>
              <a:rPr lang="cs-CZ" i="1" dirty="0" smtClean="0"/>
              <a:t>T</a:t>
            </a:r>
            <a:r>
              <a:rPr lang="cs-CZ" dirty="0" smtClean="0"/>
              <a:t> (bod dotyku). </a:t>
            </a:r>
            <a:endParaRPr lang="cs-CZ" dirty="0"/>
          </a:p>
        </p:txBody>
      </p:sp>
      <p:sp>
        <p:nvSpPr>
          <p:cNvPr id="22" name="Ovál 21"/>
          <p:cNvSpPr>
            <a:spLocks noChangeAspect="1"/>
          </p:cNvSpPr>
          <p:nvPr/>
        </p:nvSpPr>
        <p:spPr bwMode="auto">
          <a:xfrm>
            <a:off x="6120000" y="3600000"/>
            <a:ext cx="2304000" cy="2304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5" name="Přímá spojnice 24"/>
          <p:cNvCxnSpPr>
            <a:cxnSpLocks/>
          </p:cNvCxnSpPr>
          <p:nvPr/>
        </p:nvCxnSpPr>
        <p:spPr bwMode="auto">
          <a:xfrm>
            <a:off x="7272000" y="4608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>
            <a:cxnSpLocks/>
          </p:cNvCxnSpPr>
          <p:nvPr/>
        </p:nvCxnSpPr>
        <p:spPr bwMode="auto">
          <a:xfrm>
            <a:off x="7128000" y="4752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>
            <a:spLocks/>
          </p:cNvSpPr>
          <p:nvPr/>
        </p:nvSpPr>
        <p:spPr>
          <a:xfrm>
            <a:off x="7310616" y="4745766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cxnSp>
        <p:nvCxnSpPr>
          <p:cNvPr id="29" name="Přímá spojnice 28"/>
          <p:cNvCxnSpPr>
            <a:cxnSpLocks/>
          </p:cNvCxnSpPr>
          <p:nvPr/>
        </p:nvCxnSpPr>
        <p:spPr bwMode="auto">
          <a:xfrm flipV="1">
            <a:off x="4824000" y="2898000"/>
            <a:ext cx="3171792" cy="204177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>
            <a:cxnSpLocks/>
          </p:cNvCxnSpPr>
          <p:nvPr/>
        </p:nvCxnSpPr>
        <p:spPr bwMode="auto">
          <a:xfrm flipH="1" flipV="1">
            <a:off x="6660000" y="3761634"/>
            <a:ext cx="612000" cy="99036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>
            <a:spLocks/>
          </p:cNvSpPr>
          <p:nvPr/>
        </p:nvSpPr>
        <p:spPr>
          <a:xfrm>
            <a:off x="6409896" y="3222397"/>
            <a:ext cx="428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baseline="-25000" dirty="0"/>
          </a:p>
        </p:txBody>
      </p:sp>
      <p:sp>
        <p:nvSpPr>
          <p:cNvPr id="48" name="TextovéPole 47"/>
          <p:cNvSpPr txBox="1">
            <a:spLocks/>
          </p:cNvSpPr>
          <p:nvPr/>
        </p:nvSpPr>
        <p:spPr>
          <a:xfrm>
            <a:off x="7232811" y="2833833"/>
            <a:ext cx="305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baseline="-25000" dirty="0"/>
          </a:p>
        </p:txBody>
      </p:sp>
      <p:sp>
        <p:nvSpPr>
          <p:cNvPr id="51" name="Oblouk 50"/>
          <p:cNvSpPr>
            <a:spLocks noChangeAspect="1"/>
          </p:cNvSpPr>
          <p:nvPr/>
        </p:nvSpPr>
        <p:spPr bwMode="auto">
          <a:xfrm rot="8820000">
            <a:off x="6408000" y="3564000"/>
            <a:ext cx="540000" cy="540000"/>
          </a:xfrm>
          <a:prstGeom prst="arc">
            <a:avLst>
              <a:gd name="adj1" fmla="val 15981010"/>
              <a:gd name="adj2" fmla="val 90572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>
            <a:spLocks/>
          </p:cNvSpPr>
          <p:nvPr/>
        </p:nvSpPr>
        <p:spPr>
          <a:xfrm>
            <a:off x="8245062" y="3682263"/>
            <a:ext cx="35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baseline="-25000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0" y="5040000"/>
            <a:ext cx="4996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3. Sestrojíme přímku </a:t>
            </a:r>
            <a:r>
              <a:rPr lang="cs-CZ" i="1" dirty="0" smtClean="0"/>
              <a:t>t</a:t>
            </a:r>
            <a:r>
              <a:rPr lang="cs-CZ" dirty="0" smtClean="0"/>
              <a:t>, kolmou na poloměr </a:t>
            </a:r>
            <a:r>
              <a:rPr lang="cs-CZ" i="1" dirty="0" smtClean="0"/>
              <a:t>ST</a:t>
            </a:r>
            <a:r>
              <a:rPr lang="cs-CZ" dirty="0" smtClean="0"/>
              <a:t>, procházející bodem </a:t>
            </a:r>
            <a:r>
              <a:rPr lang="cs-CZ" i="1" dirty="0" smtClean="0"/>
              <a:t>T</a:t>
            </a:r>
            <a:r>
              <a:rPr lang="cs-CZ" dirty="0" smtClean="0"/>
              <a:t>.</a:t>
            </a:r>
            <a:endParaRPr lang="cs-CZ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6660000" y="3672000"/>
            <a:ext cx="0" cy="1792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>
            <a:spLocks/>
          </p:cNvSpPr>
          <p:nvPr/>
        </p:nvSpPr>
        <p:spPr>
          <a:xfrm>
            <a:off x="6945009" y="3968599"/>
            <a:ext cx="305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baseline="-25000" dirty="0"/>
          </a:p>
        </p:txBody>
      </p:sp>
      <p:sp>
        <p:nvSpPr>
          <p:cNvPr id="36" name="TextovéPole 35"/>
          <p:cNvSpPr txBox="1">
            <a:spLocks/>
          </p:cNvSpPr>
          <p:nvPr/>
        </p:nvSpPr>
        <p:spPr>
          <a:xfrm>
            <a:off x="6470988" y="3707740"/>
            <a:ext cx="305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.</a:t>
            </a:r>
            <a:endParaRPr lang="cs-CZ" baseline="-25000" dirty="0"/>
          </a:p>
        </p:txBody>
      </p:sp>
    </p:spTree>
    <p:extLst>
      <p:ext uri="{BB962C8B-B14F-4D97-AF65-F5344CB8AC3E}">
        <p14:creationId xmlns:p14="http://schemas.microsoft.com/office/powerpoint/2010/main" val="2419882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4" grpId="0"/>
      <p:bldP spid="23" grpId="0"/>
      <p:bldP spid="22" grpId="0" animBg="1"/>
      <p:bldP spid="27" grpId="0"/>
      <p:bldP spid="47" grpId="0"/>
      <p:bldP spid="48" grpId="0"/>
      <p:bldP spid="51" grpId="0" animBg="1"/>
      <p:bldP spid="53" grpId="0"/>
      <p:bldP spid="5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625658" y="260648"/>
            <a:ext cx="67627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Tečna kružnice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0" y="2160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Sestrojte kružnici </a:t>
            </a:r>
            <a:r>
              <a:rPr lang="cs-CZ" i="1" dirty="0" smtClean="0"/>
              <a:t>k</a:t>
            </a:r>
            <a:r>
              <a:rPr lang="cs-CZ" dirty="0" smtClean="0"/>
              <a:t> (</a:t>
            </a:r>
            <a:r>
              <a:rPr lang="cs-CZ" i="1" dirty="0" smtClean="0"/>
              <a:t>k</a:t>
            </a:r>
            <a:r>
              <a:rPr lang="cs-CZ" dirty="0" smtClean="0"/>
              <a:t>(S; 3,5 cm)) a přímku </a:t>
            </a:r>
            <a:r>
              <a:rPr lang="cs-CZ" i="1" dirty="0" smtClean="0"/>
              <a:t>p</a:t>
            </a:r>
            <a:r>
              <a:rPr lang="cs-CZ" dirty="0" smtClean="0"/>
              <a:t>, která je vnější přímkou kružnice k. Sestrojte všechny tečny kružnice </a:t>
            </a:r>
            <a:r>
              <a:rPr lang="cs-CZ" i="1" dirty="0" smtClean="0"/>
              <a:t>k,</a:t>
            </a:r>
            <a:r>
              <a:rPr lang="cs-CZ" dirty="0" smtClean="0"/>
              <a:t> které jsou rovnoběžné s přímkou </a:t>
            </a:r>
            <a:r>
              <a:rPr lang="cs-CZ" i="1" dirty="0" smtClean="0"/>
              <a:t>p</a:t>
            </a:r>
            <a:r>
              <a:rPr lang="cs-CZ" dirty="0" smtClean="0"/>
              <a:t>. </a:t>
            </a:r>
            <a:endParaRPr lang="cs-CZ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0" y="3780000"/>
            <a:ext cx="4283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2. Sestrojíme přímku </a:t>
            </a:r>
            <a:r>
              <a:rPr lang="cs-CZ" i="1" dirty="0" smtClean="0"/>
              <a:t>q</a:t>
            </a:r>
            <a:r>
              <a:rPr lang="cs-CZ" dirty="0" smtClean="0"/>
              <a:t>, kolmou na </a:t>
            </a:r>
            <a:br>
              <a:rPr lang="cs-CZ" dirty="0" smtClean="0"/>
            </a:br>
            <a:r>
              <a:rPr lang="cs-CZ" dirty="0" smtClean="0"/>
              <a:t>    přímku </a:t>
            </a:r>
            <a:r>
              <a:rPr lang="cs-CZ" i="1" dirty="0" smtClean="0"/>
              <a:t>p</a:t>
            </a:r>
            <a:r>
              <a:rPr lang="cs-CZ" dirty="0" smtClean="0"/>
              <a:t>, procházející bodem </a:t>
            </a:r>
            <a:r>
              <a:rPr lang="cs-CZ" i="1" dirty="0" smtClean="0"/>
              <a:t>S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2880000"/>
            <a:ext cx="4136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1. Sestrojíme kružnici </a:t>
            </a:r>
            <a:r>
              <a:rPr lang="cs-CZ" i="1" dirty="0"/>
              <a:t>k</a:t>
            </a:r>
            <a:r>
              <a:rPr lang="cs-CZ" dirty="0"/>
              <a:t> (</a:t>
            </a:r>
            <a:r>
              <a:rPr lang="cs-CZ" i="1" dirty="0"/>
              <a:t>k</a:t>
            </a:r>
            <a:r>
              <a:rPr lang="cs-CZ" dirty="0"/>
              <a:t>(S; 32 mm</a:t>
            </a:r>
            <a:r>
              <a:rPr lang="cs-CZ" dirty="0" smtClean="0"/>
              <a:t>)) </a:t>
            </a:r>
            <a:br>
              <a:rPr lang="cs-CZ" dirty="0" smtClean="0"/>
            </a:br>
            <a:r>
              <a:rPr lang="cs-CZ" dirty="0" smtClean="0"/>
              <a:t>    a vnější přímku </a:t>
            </a:r>
            <a:r>
              <a:rPr lang="cs-CZ" i="1" dirty="0" smtClean="0"/>
              <a:t>p</a:t>
            </a:r>
            <a:r>
              <a:rPr lang="cs-CZ" dirty="0" smtClean="0"/>
              <a:t>. </a:t>
            </a:r>
            <a:endParaRPr lang="cs-CZ" dirty="0"/>
          </a:p>
        </p:txBody>
      </p:sp>
      <p:sp>
        <p:nvSpPr>
          <p:cNvPr id="22" name="Ovál 21"/>
          <p:cNvSpPr>
            <a:spLocks noChangeAspect="1"/>
          </p:cNvSpPr>
          <p:nvPr/>
        </p:nvSpPr>
        <p:spPr bwMode="auto">
          <a:xfrm>
            <a:off x="6120000" y="3600000"/>
            <a:ext cx="2304000" cy="2304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5" name="Přímá spojnice 24"/>
          <p:cNvCxnSpPr>
            <a:cxnSpLocks/>
          </p:cNvCxnSpPr>
          <p:nvPr/>
        </p:nvCxnSpPr>
        <p:spPr bwMode="auto">
          <a:xfrm>
            <a:off x="7272000" y="460800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>
            <a:cxnSpLocks/>
          </p:cNvCxnSpPr>
          <p:nvPr/>
        </p:nvCxnSpPr>
        <p:spPr bwMode="auto">
          <a:xfrm>
            <a:off x="7128000" y="4752000"/>
            <a:ext cx="2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>
            <a:spLocks/>
          </p:cNvSpPr>
          <p:nvPr/>
        </p:nvSpPr>
        <p:spPr>
          <a:xfrm>
            <a:off x="7344536" y="4745766"/>
            <a:ext cx="32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</a:t>
            </a:r>
            <a:endParaRPr lang="cs-CZ" sz="2000" dirty="0"/>
          </a:p>
        </p:txBody>
      </p:sp>
      <p:cxnSp>
        <p:nvCxnSpPr>
          <p:cNvPr id="29" name="Přímá spojnice 28"/>
          <p:cNvCxnSpPr>
            <a:cxnSpLocks/>
          </p:cNvCxnSpPr>
          <p:nvPr/>
        </p:nvCxnSpPr>
        <p:spPr bwMode="auto">
          <a:xfrm flipV="1">
            <a:off x="4824000" y="2898000"/>
            <a:ext cx="3171792" cy="204177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>
            <a:cxnSpLocks/>
          </p:cNvCxnSpPr>
          <p:nvPr/>
        </p:nvCxnSpPr>
        <p:spPr bwMode="auto">
          <a:xfrm flipH="1" flipV="1">
            <a:off x="6304506" y="3157000"/>
            <a:ext cx="1691286" cy="2747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>
            <a:spLocks/>
          </p:cNvSpPr>
          <p:nvPr/>
        </p:nvSpPr>
        <p:spPr>
          <a:xfrm>
            <a:off x="6516216" y="3293109"/>
            <a:ext cx="428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48" name="TextovéPole 47"/>
          <p:cNvSpPr txBox="1">
            <a:spLocks/>
          </p:cNvSpPr>
          <p:nvPr/>
        </p:nvSpPr>
        <p:spPr>
          <a:xfrm>
            <a:off x="7232810" y="2833833"/>
            <a:ext cx="401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51" name="Oblouk 50"/>
          <p:cNvSpPr>
            <a:spLocks noChangeAspect="1"/>
          </p:cNvSpPr>
          <p:nvPr/>
        </p:nvSpPr>
        <p:spPr bwMode="auto">
          <a:xfrm rot="8820000">
            <a:off x="6192000" y="3207775"/>
            <a:ext cx="540000" cy="540000"/>
          </a:xfrm>
          <a:prstGeom prst="arc">
            <a:avLst>
              <a:gd name="adj1" fmla="val 15981010"/>
              <a:gd name="adj2" fmla="val 90572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>
            <a:spLocks/>
          </p:cNvSpPr>
          <p:nvPr/>
        </p:nvSpPr>
        <p:spPr>
          <a:xfrm>
            <a:off x="8245062" y="3682263"/>
            <a:ext cx="35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baseline="-25000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" y="4680000"/>
            <a:ext cx="4067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3. Průsečíky přímky </a:t>
            </a:r>
            <a:r>
              <a:rPr lang="cs-CZ" i="1" dirty="0" smtClean="0"/>
              <a:t>q</a:t>
            </a:r>
            <a:r>
              <a:rPr lang="cs-CZ" dirty="0" smtClean="0"/>
              <a:t> a kružnice </a:t>
            </a:r>
            <a:r>
              <a:rPr lang="cs-CZ" i="1" dirty="0" smtClean="0"/>
              <a:t>k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    označíme </a:t>
            </a:r>
            <a:r>
              <a:rPr lang="cs-CZ" i="1" dirty="0" smtClean="0"/>
              <a:t>T</a:t>
            </a:r>
            <a:r>
              <a:rPr lang="cs-CZ" i="1" baseline="-25000" dirty="0" smtClean="0"/>
              <a:t>1</a:t>
            </a:r>
            <a:r>
              <a:rPr lang="cs-CZ" dirty="0" smtClean="0"/>
              <a:t> a </a:t>
            </a:r>
            <a:r>
              <a:rPr lang="cs-CZ" i="1" dirty="0" smtClean="0"/>
              <a:t>T</a:t>
            </a:r>
            <a:r>
              <a:rPr lang="cs-CZ" i="1" baseline="-25000" dirty="0" smtClean="0"/>
              <a:t>2</a:t>
            </a:r>
            <a:r>
              <a:rPr lang="cs-CZ" dirty="0" smtClean="0"/>
              <a:t>.</a:t>
            </a:r>
            <a:endParaRPr lang="cs-CZ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6660000" y="3672000"/>
            <a:ext cx="0" cy="1792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ovéPole 35"/>
          <p:cNvSpPr txBox="1">
            <a:spLocks/>
          </p:cNvSpPr>
          <p:nvPr/>
        </p:nvSpPr>
        <p:spPr>
          <a:xfrm>
            <a:off x="6282392" y="3356992"/>
            <a:ext cx="305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.</a:t>
            </a:r>
            <a:endParaRPr lang="cs-CZ" baseline="-25000" dirty="0"/>
          </a:p>
        </p:txBody>
      </p:sp>
      <p:cxnSp>
        <p:nvCxnSpPr>
          <p:cNvPr id="20" name="Přímá spojnice 19"/>
          <p:cNvCxnSpPr>
            <a:cxnSpLocks/>
          </p:cNvCxnSpPr>
          <p:nvPr/>
        </p:nvCxnSpPr>
        <p:spPr bwMode="auto">
          <a:xfrm flipV="1">
            <a:off x="4462632" y="2651110"/>
            <a:ext cx="3171792" cy="204177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ovéPole 20"/>
          <p:cNvSpPr txBox="1">
            <a:spLocks/>
          </p:cNvSpPr>
          <p:nvPr/>
        </p:nvSpPr>
        <p:spPr>
          <a:xfrm>
            <a:off x="4671084" y="4066028"/>
            <a:ext cx="305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</a:t>
            </a:r>
            <a:endParaRPr lang="cs-CZ" baseline="-25000" dirty="0"/>
          </a:p>
        </p:txBody>
      </p:sp>
      <p:sp>
        <p:nvSpPr>
          <p:cNvPr id="24" name="TextovéPole 23"/>
          <p:cNvSpPr txBox="1">
            <a:spLocks/>
          </p:cNvSpPr>
          <p:nvPr/>
        </p:nvSpPr>
        <p:spPr>
          <a:xfrm>
            <a:off x="6323611" y="2880000"/>
            <a:ext cx="305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q</a:t>
            </a:r>
            <a:endParaRPr lang="cs-CZ" baseline="-25000" dirty="0"/>
          </a:p>
        </p:txBody>
      </p:sp>
      <p:sp>
        <p:nvSpPr>
          <p:cNvPr id="28" name="TextovéPole 27"/>
          <p:cNvSpPr txBox="1">
            <a:spLocks/>
          </p:cNvSpPr>
          <p:nvPr/>
        </p:nvSpPr>
        <p:spPr>
          <a:xfrm>
            <a:off x="8047090" y="5542067"/>
            <a:ext cx="428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7884368" y="5637099"/>
            <a:ext cx="0" cy="1792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0" y="5580000"/>
            <a:ext cx="4303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4. Body </a:t>
            </a:r>
            <a:r>
              <a:rPr lang="cs-CZ" i="1" dirty="0" smtClean="0"/>
              <a:t>T</a:t>
            </a:r>
            <a:r>
              <a:rPr lang="cs-CZ" i="1" baseline="-25000" dirty="0" smtClean="0"/>
              <a:t>1</a:t>
            </a:r>
            <a:r>
              <a:rPr lang="cs-CZ" dirty="0" smtClean="0"/>
              <a:t> a </a:t>
            </a:r>
            <a:r>
              <a:rPr lang="cs-CZ" i="1" dirty="0" smtClean="0"/>
              <a:t>T</a:t>
            </a:r>
            <a:r>
              <a:rPr lang="cs-CZ" i="1" baseline="-25000" dirty="0" smtClean="0"/>
              <a:t>2</a:t>
            </a:r>
            <a:r>
              <a:rPr lang="cs-CZ" i="1" dirty="0" smtClean="0"/>
              <a:t> </a:t>
            </a:r>
            <a:r>
              <a:rPr lang="cs-CZ" dirty="0" smtClean="0"/>
              <a:t>vedeme přímky </a:t>
            </a:r>
            <a:r>
              <a:rPr lang="cs-CZ" i="1" dirty="0" smtClean="0"/>
              <a:t>t</a:t>
            </a:r>
            <a:r>
              <a:rPr lang="cs-CZ" i="1" baseline="-25000" dirty="0" smtClean="0"/>
              <a:t>1</a:t>
            </a:r>
            <a:r>
              <a:rPr lang="cs-CZ" dirty="0" smtClean="0"/>
              <a:t> a </a:t>
            </a:r>
            <a:r>
              <a:rPr lang="cs-CZ" i="1" dirty="0" smtClean="0"/>
              <a:t>t</a:t>
            </a:r>
            <a:r>
              <a:rPr lang="cs-CZ" i="1" baseline="-25000" dirty="0" smtClean="0"/>
              <a:t>2</a:t>
            </a:r>
            <a:r>
              <a:rPr lang="cs-CZ" dirty="0" smtClean="0"/>
              <a:t>, </a:t>
            </a:r>
            <a:br>
              <a:rPr lang="cs-CZ" dirty="0" smtClean="0"/>
            </a:br>
            <a:r>
              <a:rPr lang="cs-CZ" dirty="0" smtClean="0"/>
              <a:t>    kolmé na přímku </a:t>
            </a:r>
            <a:r>
              <a:rPr lang="cs-CZ" i="1" dirty="0" smtClean="0"/>
              <a:t>q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33" name="TextovéPole 32"/>
          <p:cNvSpPr txBox="1">
            <a:spLocks/>
          </p:cNvSpPr>
          <p:nvPr/>
        </p:nvSpPr>
        <p:spPr>
          <a:xfrm>
            <a:off x="6767885" y="6372037"/>
            <a:ext cx="401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cxnSp>
        <p:nvCxnSpPr>
          <p:cNvPr id="37" name="Přímá spojnice 36"/>
          <p:cNvCxnSpPr>
            <a:cxnSpLocks/>
          </p:cNvCxnSpPr>
          <p:nvPr/>
        </p:nvCxnSpPr>
        <p:spPr bwMode="auto">
          <a:xfrm flipV="1">
            <a:off x="6304506" y="4945821"/>
            <a:ext cx="2839494" cy="179554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652714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4" grpId="0"/>
      <p:bldP spid="23" grpId="0"/>
      <p:bldP spid="22" grpId="0" animBg="1"/>
      <p:bldP spid="27" grpId="0"/>
      <p:bldP spid="47" grpId="0"/>
      <p:bldP spid="48" grpId="0"/>
      <p:bldP spid="51" grpId="0" animBg="1"/>
      <p:bldP spid="53" grpId="0"/>
      <p:bldP spid="54" grpId="0"/>
      <p:bldP spid="36" grpId="0"/>
      <p:bldP spid="21" grpId="0"/>
      <p:bldP spid="24" grpId="0"/>
      <p:bldP spid="28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3061</TotalTime>
  <Words>861</Words>
  <Application>Microsoft Office PowerPoint</Application>
  <PresentationFormat>Předvádění na obrazovce (4:3)</PresentationFormat>
  <Paragraphs>220</Paragraphs>
  <Slides>12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Prezentace školení zaměstnanců</vt:lpstr>
      <vt:lpstr>Vzájemná poloha přímky  a kružnice (kruhu)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447</cp:revision>
  <dcterms:created xsi:type="dcterms:W3CDTF">2012-01-02T08:14:14Z</dcterms:created>
  <dcterms:modified xsi:type="dcterms:W3CDTF">2013-02-16T10:45:25Z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