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CFF85"/>
    <a:srgbClr val="65F52B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71" d="100"/>
          <a:sy n="71" d="100"/>
        </p:scale>
        <p:origin x="-7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4" y="2438402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3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4" y="1098553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2" y="1520827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7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2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7" y="1781177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2" y="214315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Kružnice a kruh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/>
          <p:cNvSpPr/>
          <p:nvPr/>
        </p:nvSpPr>
        <p:spPr bwMode="auto">
          <a:xfrm>
            <a:off x="0" y="4067121"/>
            <a:ext cx="5440706" cy="1899151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7812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Nechť jsou v rovině dány body M, N, O, P, Q, R, S tak, že platí: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0" y="2708920"/>
                <a:ext cx="70202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𝑴𝑺</m:t>
                        </m:r>
                      </m:e>
                    </m:d>
                    <m:r>
                      <a:rPr lang="cs-CZ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𝑵</m:t>
                        </m:r>
                        <m: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20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𝑶</m:t>
                        </m:r>
                        <m: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20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20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𝑸</m:t>
                        </m:r>
                        <m: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20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𝑹</m:t>
                        </m:r>
                        <m:r>
                          <a:rPr lang="cs-CZ" sz="20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20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𝒓</m:t>
                    </m:r>
                  </m:oMath>
                </a14:m>
                <a:endParaRPr lang="cs-CZ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8920"/>
                <a:ext cx="7020236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5849507" y="3744000"/>
            <a:ext cx="2880000" cy="288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7920624" y="638135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7812384" y="648935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7272552" y="3645024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7164312" y="37440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272528" y="5076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7164288" y="51840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048392" y="4355175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940152" y="4463175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8712712" y="537324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8604472" y="548124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904400" y="5363287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5796160" y="5471287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264440" y="6083367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6156200" y="6191367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7272288" y="3789200"/>
            <a:ext cx="0" cy="14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6012162" y="4464000"/>
            <a:ext cx="1277347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5904160" y="5184002"/>
            <a:ext cx="1368392" cy="2872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>
            <a:stCxn id="4" idx="3"/>
          </p:cNvCxnSpPr>
          <p:nvPr/>
        </p:nvCxnSpPr>
        <p:spPr bwMode="auto">
          <a:xfrm flipV="1">
            <a:off x="6271273" y="5184000"/>
            <a:ext cx="1018234" cy="10182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 flipV="1">
            <a:off x="7272552" y="5184000"/>
            <a:ext cx="647832" cy="13053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H="1" flipV="1">
            <a:off x="7272290" y="5184000"/>
            <a:ext cx="1457219" cy="297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7241056" y="42117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6534224" y="449367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290793" y="5076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6385036" y="55892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7380312" y="57915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7961693" y="529657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303907" y="487906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5620726" y="424543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7974547" y="643933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Q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440706" y="527578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P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8820472" y="532378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O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5930753" y="62280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N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7092268" y="32756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4430101"/>
            <a:ext cx="5440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>
                <a:solidFill>
                  <a:srgbClr val="FF0000"/>
                </a:solidFill>
              </a:rPr>
              <a:t>Množina všech bodů roviny, jejichž vzdálenost od bodu </a:t>
            </a:r>
            <a:r>
              <a:rPr lang="cs-CZ" sz="2400" b="1" i="1" dirty="0">
                <a:solidFill>
                  <a:srgbClr val="FF0000"/>
                </a:solidFill>
              </a:rPr>
              <a:t>S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je </a:t>
            </a:r>
            <a:r>
              <a:rPr lang="cs-CZ" sz="2400" b="1" dirty="0">
                <a:solidFill>
                  <a:srgbClr val="FF0000"/>
                </a:solidFill>
              </a:rPr>
              <a:t>rovna </a:t>
            </a:r>
            <a:r>
              <a:rPr lang="cs-CZ" sz="2400" b="1" i="1" dirty="0">
                <a:solidFill>
                  <a:srgbClr val="FF0000"/>
                </a:solidFill>
              </a:rPr>
              <a:t>r</a:t>
            </a:r>
            <a:r>
              <a:rPr lang="cs-CZ" sz="2400" b="1" dirty="0">
                <a:solidFill>
                  <a:srgbClr val="FF0000"/>
                </a:solidFill>
              </a:rPr>
              <a:t>, </a:t>
            </a:r>
            <a:r>
              <a:rPr lang="cs-CZ" sz="2400" b="1" dirty="0" smtClean="0">
                <a:solidFill>
                  <a:srgbClr val="FF0000"/>
                </a:solidFill>
              </a:rPr>
              <a:t/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se</a:t>
            </a:r>
            <a:r>
              <a:rPr lang="cs-CZ" sz="2400" b="1" dirty="0">
                <a:solidFill>
                  <a:srgbClr val="FF0000"/>
                </a:solidFill>
              </a:rPr>
              <a:t> nazývá kružnice.</a:t>
            </a:r>
          </a:p>
        </p:txBody>
      </p: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3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4" grpId="0" animBg="1"/>
      <p:bldP spid="27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vál 80"/>
          <p:cNvSpPr/>
          <p:nvPr/>
        </p:nvSpPr>
        <p:spPr bwMode="auto">
          <a:xfrm>
            <a:off x="5850000" y="3744000"/>
            <a:ext cx="2880000" cy="2880000"/>
          </a:xfrm>
          <a:prstGeom prst="ellipse">
            <a:avLst/>
          </a:prstGeom>
          <a:solidFill>
            <a:srgbClr val="65F52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 flipH="1">
            <a:off x="5832394" y="5191109"/>
            <a:ext cx="1438577" cy="12882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H="1">
            <a:off x="7272552" y="3330269"/>
            <a:ext cx="576076" cy="19079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bdélník 29"/>
          <p:cNvSpPr/>
          <p:nvPr/>
        </p:nvSpPr>
        <p:spPr bwMode="auto">
          <a:xfrm>
            <a:off x="0" y="4842218"/>
            <a:ext cx="5440706" cy="1899151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Kruh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6" y="2060848"/>
            <a:ext cx="914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Nechť jsou v rovině dány libovolné body S, T, U, V, X, Y, Z: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0" y="2564905"/>
                <a:ext cx="9144000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900" b="1" dirty="0" smtClean="0">
                    <a:solidFill>
                      <a:srgbClr val="0070C0"/>
                    </a:solidFill>
                  </a:rPr>
                  <a:t>Porovnejme vzdálenosti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𝑻𝑺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; </m:t>
                    </m:r>
                    <m:d>
                      <m:dPr>
                        <m:begChr m:val="|"/>
                        <m:endChr m:val="|"/>
                        <m:ctrlP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𝑼</m:t>
                        </m:r>
                        <m: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; </m:t>
                    </m:r>
                    <m:d>
                      <m:dPr>
                        <m:begChr m:val="|"/>
                        <m:endChr m:val="|"/>
                        <m:ctrlP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𝑽</m:t>
                        </m:r>
                        <m: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; </m:t>
                    </m:r>
                    <m:d>
                      <m:dPr>
                        <m:begChr m:val="|"/>
                        <m:endChr m:val="|"/>
                        <m:ctrlP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𝑿</m:t>
                        </m:r>
                        <m: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; </m:t>
                    </m:r>
                    <m:d>
                      <m:dPr>
                        <m:begChr m:val="|"/>
                        <m:endChr m:val="|"/>
                        <m:ctrlP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  <m: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; </m:t>
                    </m:r>
                    <m:d>
                      <m:dPr>
                        <m:begChr m:val="|"/>
                        <m:endChr m:val="|"/>
                        <m:ctrlP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19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𝒁</m:t>
                        </m:r>
                        <m:r>
                          <a:rPr lang="cs-CZ" sz="19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cs-CZ" sz="1900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cs-CZ" sz="1900" b="1" dirty="0" smtClean="0">
                    <a:solidFill>
                      <a:srgbClr val="0070C0"/>
                    </a:solidFill>
                  </a:rPr>
                  <a:t>se vzdáleností </a:t>
                </a:r>
                <a:r>
                  <a:rPr lang="cs-CZ" sz="1900" b="1" dirty="0" smtClean="0">
                    <a:solidFill>
                      <a:srgbClr val="0070C0"/>
                    </a:solidFill>
                    <a:latin typeface="Cambria Math" pitchFamily="18" charset="0"/>
                    <a:ea typeface="Cambria Math" pitchFamily="18" charset="0"/>
                  </a:rPr>
                  <a:t>r&gt;0.</a:t>
                </a:r>
                <a:endParaRPr lang="cs-CZ" sz="1900" b="1" dirty="0">
                  <a:solidFill>
                    <a:srgbClr val="0070C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4905"/>
                <a:ext cx="9144000" cy="384721"/>
              </a:xfrm>
              <a:prstGeom prst="rect">
                <a:avLst/>
              </a:prstGeom>
              <a:blipFill rotWithShape="1">
                <a:blip r:embed="rId3"/>
                <a:stretch>
                  <a:fillRect t="-9524" b="-253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5849507" y="3744000"/>
            <a:ext cx="2880000" cy="288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7920624" y="638135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7812384" y="648935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7848628" y="3222268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7740388" y="3321244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272528" y="5076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7164288" y="51840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408456" y="458115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6300216" y="468915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7848592" y="5206647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7740352" y="5314647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624480" y="52354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6516240" y="53434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832392" y="6371399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5724152" y="6479399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7284879" y="3823108"/>
            <a:ext cx="432000" cy="1368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6012162" y="4464000"/>
            <a:ext cx="1277347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5904160" y="5184002"/>
            <a:ext cx="1368392" cy="28728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V="1">
            <a:off x="6202279" y="5158588"/>
            <a:ext cx="1116000" cy="97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 flipV="1">
            <a:off x="7272552" y="5184000"/>
            <a:ext cx="647832" cy="130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H="1" flipV="1">
            <a:off x="7272290" y="5184000"/>
            <a:ext cx="1457219" cy="2972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7241056" y="42117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6534224" y="449367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5940152" y="50851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6385036" y="55172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7380312" y="57915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7961693" y="529657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303907" y="487906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6156176" y="46531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Z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7974547" y="643933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Y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6300192" y="50131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7884368" y="49411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V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5498705" y="65160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U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7668344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5205198"/>
            <a:ext cx="5440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>
                <a:solidFill>
                  <a:srgbClr val="FF0000"/>
                </a:solidFill>
              </a:rPr>
              <a:t>Množina všech bodů roviny, jejichž vzdálenost od bodu </a:t>
            </a:r>
            <a:r>
              <a:rPr lang="cs-CZ" sz="2400" b="1" i="1" dirty="0">
                <a:solidFill>
                  <a:srgbClr val="FF0000"/>
                </a:solidFill>
              </a:rPr>
              <a:t>S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je menší nebo rovna </a:t>
            </a:r>
            <a:r>
              <a:rPr lang="cs-CZ" sz="2400" b="1" i="1" dirty="0">
                <a:solidFill>
                  <a:srgbClr val="FF0000"/>
                </a:solidFill>
              </a:rPr>
              <a:t>r</a:t>
            </a:r>
            <a:r>
              <a:rPr lang="cs-CZ" sz="2400" b="1" dirty="0">
                <a:solidFill>
                  <a:srgbClr val="FF0000"/>
                </a:solidFill>
              </a:rPr>
              <a:t>, </a:t>
            </a:r>
            <a:r>
              <a:rPr lang="cs-CZ" sz="2400" b="1" dirty="0" smtClean="0">
                <a:solidFill>
                  <a:srgbClr val="FF0000"/>
                </a:solidFill>
              </a:rPr>
              <a:t>se</a:t>
            </a:r>
            <a:r>
              <a:rPr lang="cs-CZ" sz="2400" b="1" dirty="0">
                <a:solidFill>
                  <a:srgbClr val="FF0000"/>
                </a:solidFill>
              </a:rPr>
              <a:t> nazývá </a:t>
            </a:r>
            <a:r>
              <a:rPr lang="cs-CZ" sz="2400" b="1" dirty="0" smtClean="0">
                <a:solidFill>
                  <a:srgbClr val="FF0000"/>
                </a:solidFill>
              </a:rPr>
              <a:t>kruh.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50" name="Přímá spojnice 49"/>
          <p:cNvCxnSpPr/>
          <p:nvPr/>
        </p:nvCxnSpPr>
        <p:spPr bwMode="auto">
          <a:xfrm flipH="1" flipV="1">
            <a:off x="7247892" y="5190664"/>
            <a:ext cx="636476" cy="1013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6624240" y="5190665"/>
            <a:ext cx="648312" cy="1527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H="1" flipV="1">
            <a:off x="6408456" y="4689153"/>
            <a:ext cx="848766" cy="4768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 flipV="1">
            <a:off x="7318280" y="5215241"/>
            <a:ext cx="602344" cy="13008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80001" y="3240000"/>
                <a:ext cx="11964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𝑺𝑻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1" y="3240000"/>
                <a:ext cx="1196417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180002" y="3672000"/>
                <a:ext cx="12220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𝑺𝑼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2" y="3672000"/>
                <a:ext cx="1222065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3060000" y="3672000"/>
                <a:ext cx="12140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𝑺𝑿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672000"/>
                <a:ext cx="121405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3060001" y="3240000"/>
                <a:ext cx="12028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𝑺𝑽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1" y="3240000"/>
                <a:ext cx="1202829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3060000" y="4104000"/>
                <a:ext cx="11980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𝑺𝒁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04000"/>
                <a:ext cx="119802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1620000" y="3240000"/>
                <a:ext cx="11996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𝑺𝒀</m:t>
                          </m:r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cs-CZ" sz="2000" b="1" i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240000"/>
                <a:ext cx="1199623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Ovál 78"/>
          <p:cNvSpPr/>
          <p:nvPr/>
        </p:nvSpPr>
        <p:spPr bwMode="auto">
          <a:xfrm>
            <a:off x="2915816" y="3037602"/>
            <a:ext cx="1584176" cy="165155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vál 79"/>
          <p:cNvSpPr/>
          <p:nvPr/>
        </p:nvSpPr>
        <p:spPr bwMode="auto">
          <a:xfrm>
            <a:off x="1620000" y="3037602"/>
            <a:ext cx="1196418" cy="83445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854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00"/>
                            </p:stCondLst>
                            <p:childTnLst>
                              <p:par>
                                <p:cTn id="1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8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1" presetClass="entr" presetSubtype="1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3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1" presetClass="entr" presetSubtype="1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6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9500"/>
                            </p:stCondLst>
                            <p:childTnLst>
                              <p:par>
                                <p:cTn id="22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0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30" grpId="0" animBg="1"/>
      <p:bldP spid="3" grpId="0"/>
      <p:bldP spid="4" grpId="0" animBg="1"/>
      <p:bldP spid="27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9" grpId="0"/>
      <p:bldP spid="18" grpId="0"/>
      <p:bldP spid="56" grpId="0"/>
      <p:bldP spid="57" grpId="0"/>
      <p:bldP spid="58" grpId="0"/>
      <p:bldP spid="71" grpId="0"/>
      <p:bldP spid="72" grpId="0"/>
      <p:bldP spid="79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/>
          <p:cNvSpPr/>
          <p:nvPr/>
        </p:nvSpPr>
        <p:spPr bwMode="auto">
          <a:xfrm>
            <a:off x="0" y="2105914"/>
            <a:ext cx="5440706" cy="1899151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Kružnice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772889" y="2673172"/>
            <a:ext cx="2880000" cy="288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7195934" y="2574196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7087694" y="267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195910" y="400517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7087670" y="411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814000" y="43056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5702400" y="44136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8635382" y="369197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527854" y="37999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>
            <a:stCxn id="4" idx="0"/>
          </p:cNvCxnSpPr>
          <p:nvPr/>
        </p:nvCxnSpPr>
        <p:spPr bwMode="auto">
          <a:xfrm flipH="1">
            <a:off x="7195671" y="2673172"/>
            <a:ext cx="17218" cy="1485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5827542" y="3794452"/>
            <a:ext cx="2808288" cy="6060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7164438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500375" y="38449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227289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364088" y="43558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A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8743055" y="359010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B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7015650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2468894"/>
            <a:ext cx="5440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>
                <a:solidFill>
                  <a:srgbClr val="FF0000"/>
                </a:solidFill>
              </a:rPr>
              <a:t>Množina všech bodů roviny, jejichž vzdálenost od bodu </a:t>
            </a:r>
            <a:r>
              <a:rPr lang="cs-CZ" sz="2400" b="1" i="1" dirty="0">
                <a:solidFill>
                  <a:srgbClr val="FF0000"/>
                </a:solidFill>
              </a:rPr>
              <a:t>S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je </a:t>
            </a:r>
            <a:r>
              <a:rPr lang="cs-CZ" sz="2400" b="1" dirty="0">
                <a:solidFill>
                  <a:srgbClr val="FF0000"/>
                </a:solidFill>
              </a:rPr>
              <a:t>rovna </a:t>
            </a:r>
            <a:r>
              <a:rPr lang="cs-CZ" sz="2400" b="1" i="1" dirty="0">
                <a:solidFill>
                  <a:srgbClr val="FF0000"/>
                </a:solidFill>
              </a:rPr>
              <a:t>r</a:t>
            </a:r>
            <a:r>
              <a:rPr lang="cs-CZ" sz="2400" b="1" dirty="0">
                <a:solidFill>
                  <a:srgbClr val="FF0000"/>
                </a:solidFill>
              </a:rPr>
              <a:t>, </a:t>
            </a:r>
            <a:r>
              <a:rPr lang="cs-CZ" sz="2400" b="1" dirty="0" smtClean="0">
                <a:solidFill>
                  <a:srgbClr val="FF0000"/>
                </a:solidFill>
              </a:rPr>
              <a:t/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se</a:t>
            </a:r>
            <a:r>
              <a:rPr lang="cs-CZ" sz="2400" b="1" dirty="0">
                <a:solidFill>
                  <a:srgbClr val="FF0000"/>
                </a:solidFill>
              </a:rPr>
              <a:t> nazývá kružnice.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0" y="5652000"/>
            <a:ext cx="730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002060"/>
                </a:solidFill>
              </a:rPr>
              <a:t>k</a:t>
            </a:r>
            <a:r>
              <a:rPr lang="cs-CZ" sz="2000" b="1" dirty="0" smtClean="0">
                <a:solidFill>
                  <a:srgbClr val="002060"/>
                </a:solidFill>
              </a:rPr>
              <a:t>(S; r) =&gt; kružnice k se středem v bodě S a poloměrem r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8099182" y="253370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180000" y="464400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k =&gt; kružnice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80000" y="5148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r =&gt; poloměr kružnice </a:t>
            </a:r>
            <a:r>
              <a:rPr lang="cs-CZ" sz="2000" b="1" dirty="0" smtClean="0">
                <a:solidFill>
                  <a:srgbClr val="002060"/>
                </a:solidFill>
              </a:rPr>
              <a:t>k 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180000" y="406800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S =&gt; střed kružnice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80000" y="6156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d =&gt; průměr kružnice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3397934" y="6156000"/>
            <a:ext cx="1102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d = 2·r</a:t>
            </a:r>
            <a:endParaRPr lang="cs-CZ" sz="2000" b="1" dirty="0">
              <a:solidFill>
                <a:srgbClr val="002060"/>
              </a:solidFill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 flipH="1">
            <a:off x="5843147" y="4097457"/>
            <a:ext cx="1369742" cy="30300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7232735" y="3805751"/>
            <a:ext cx="1369742" cy="30300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6228184" y="42117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740774" y="3861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860032" y="6120000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úsečka</a:t>
            </a:r>
            <a:r>
              <a:rPr lang="cs-CZ" b="1" dirty="0">
                <a:solidFill>
                  <a:srgbClr val="FF0000"/>
                </a:solidFill>
              </a:rPr>
              <a:t>, která spojuje střed kružnice </a:t>
            </a: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s libovolným bodem </a:t>
            </a:r>
            <a:r>
              <a:rPr lang="cs-CZ" b="1" dirty="0">
                <a:solidFill>
                  <a:srgbClr val="FF0000"/>
                </a:solidFill>
              </a:rPr>
              <a:t>na </a:t>
            </a:r>
            <a:r>
              <a:rPr lang="cs-CZ" b="1" dirty="0" smtClean="0">
                <a:solidFill>
                  <a:srgbClr val="FF0000"/>
                </a:solidFill>
              </a:rPr>
              <a:t>kružnici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500000" y="6120000"/>
            <a:ext cx="4646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úsečka</a:t>
            </a:r>
            <a:r>
              <a:rPr lang="cs-CZ" b="1" dirty="0">
                <a:solidFill>
                  <a:srgbClr val="FF0000"/>
                </a:solidFill>
              </a:rPr>
              <a:t>, která prochází středem kružnice </a:t>
            </a: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</a:t>
            </a:r>
            <a:r>
              <a:rPr lang="cs-CZ" b="1" dirty="0">
                <a:solidFill>
                  <a:srgbClr val="FF0000"/>
                </a:solidFill>
              </a:rPr>
              <a:t>její </a:t>
            </a:r>
            <a:r>
              <a:rPr lang="cs-CZ" b="1" dirty="0" smtClean="0">
                <a:solidFill>
                  <a:srgbClr val="FF0000"/>
                </a:solidFill>
              </a:rPr>
              <a:t>krajní body </a:t>
            </a:r>
            <a:r>
              <a:rPr lang="cs-CZ" b="1" dirty="0">
                <a:solidFill>
                  <a:srgbClr val="FF0000"/>
                </a:solidFill>
              </a:rPr>
              <a:t>leží na kružnici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794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  <p:bldP spid="27" grpId="0"/>
      <p:bldP spid="60" grpId="0"/>
      <p:bldP spid="64" grpId="0"/>
      <p:bldP spid="67" grpId="0"/>
      <p:bldP spid="69" grpId="0"/>
      <p:bldP spid="70" grpId="0"/>
      <p:bldP spid="29" grpId="0"/>
      <p:bldP spid="10" grpId="0"/>
      <p:bldP spid="45" grpId="0"/>
      <p:bldP spid="49" grpId="0"/>
      <p:bldP spid="50" grpId="0"/>
      <p:bldP spid="51" grpId="0"/>
      <p:bldP spid="52" grpId="0"/>
      <p:bldP spid="56" grpId="0"/>
      <p:bldP spid="57" grpId="0"/>
      <p:bldP spid="3" grpId="0" build="allAtOnce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/>
          <p:cNvSpPr/>
          <p:nvPr/>
        </p:nvSpPr>
        <p:spPr bwMode="auto">
          <a:xfrm>
            <a:off x="0" y="2105914"/>
            <a:ext cx="5440706" cy="1899151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Kruh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772889" y="2673172"/>
            <a:ext cx="2880000" cy="2880000"/>
          </a:xfrm>
          <a:prstGeom prst="ellipse">
            <a:avLst/>
          </a:prstGeom>
          <a:solidFill>
            <a:srgbClr val="65F52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7195934" y="2574196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7087694" y="267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195910" y="400517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7087670" y="411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814000" y="43056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5702400" y="44136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8635382" y="369197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527854" y="37999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>
            <a:stCxn id="4" idx="0"/>
          </p:cNvCxnSpPr>
          <p:nvPr/>
        </p:nvCxnSpPr>
        <p:spPr bwMode="auto">
          <a:xfrm flipH="1">
            <a:off x="7195671" y="2673172"/>
            <a:ext cx="17218" cy="1485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5827542" y="3794452"/>
            <a:ext cx="2808288" cy="6060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7164438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500375" y="38449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227289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364088" y="43558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A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8743055" y="359010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B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7015650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2468894"/>
            <a:ext cx="5440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>
                <a:solidFill>
                  <a:srgbClr val="FF0000"/>
                </a:solidFill>
              </a:rPr>
              <a:t>Množina všech bodů roviny, jejichž vzdálenost od bodu </a:t>
            </a:r>
            <a:r>
              <a:rPr lang="cs-CZ" sz="2400" b="1" i="1" dirty="0">
                <a:solidFill>
                  <a:srgbClr val="FF0000"/>
                </a:solidFill>
              </a:rPr>
              <a:t>S</a:t>
            </a:r>
            <a:r>
              <a:rPr lang="cs-CZ" sz="2400" b="1" dirty="0">
                <a:solidFill>
                  <a:srgbClr val="FF0000"/>
                </a:solidFill>
              </a:rPr>
              <a:t> je menší nebo rovna </a:t>
            </a:r>
            <a:r>
              <a:rPr lang="cs-CZ" sz="2400" b="1" i="1" dirty="0">
                <a:solidFill>
                  <a:srgbClr val="FF0000"/>
                </a:solidFill>
              </a:rPr>
              <a:t>r</a:t>
            </a:r>
            <a:r>
              <a:rPr lang="cs-CZ" sz="2400" b="1" dirty="0">
                <a:solidFill>
                  <a:srgbClr val="FF0000"/>
                </a:solidFill>
              </a:rPr>
              <a:t>, se nazývá kruh</a:t>
            </a:r>
            <a:r>
              <a:rPr lang="cs-CZ" sz="2400" b="1" dirty="0" smtClean="0">
                <a:solidFill>
                  <a:srgbClr val="FF0000"/>
                </a:solidFill>
              </a:rPr>
              <a:t>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0" y="5364000"/>
            <a:ext cx="730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K(S; r) =&gt; kruh K se středem v bodě S a poloměrem r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8099182" y="26276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180000" y="450000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K =&gt; kruh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80000" y="4932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r =&gt; poloměr kruhu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180000" y="406800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S =&gt; střed kruhu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80000" y="5796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d =&gt; průměr kruhu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2987824" y="5796000"/>
            <a:ext cx="1102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d = 2·r</a:t>
            </a:r>
            <a:endParaRPr lang="cs-CZ" sz="2000" b="1" dirty="0">
              <a:solidFill>
                <a:srgbClr val="002060"/>
              </a:solidFill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 flipH="1">
            <a:off x="5843147" y="4097457"/>
            <a:ext cx="1369742" cy="30300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7232735" y="3805751"/>
            <a:ext cx="1369742" cy="30300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6228184" y="42117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740774" y="3861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7348334" y="4869184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7240094" y="496816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7168050" y="44998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0" y="6228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A; B; R; X – body kruhu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6228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X – vnitřní bod kruhu K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211960" y="5796000"/>
            <a:ext cx="493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2060"/>
                </a:solidFill>
              </a:rPr>
              <a:t>kružnice k(S; r) ohraničuje kruh K(S; r)</a:t>
            </a:r>
            <a:endParaRPr lang="cs-CZ" sz="2000" b="1" dirty="0">
              <a:solidFill>
                <a:srgbClr val="002060"/>
              </a:solidFill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5317284" y="5940000"/>
            <a:ext cx="38200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úsečka</a:t>
            </a:r>
            <a:r>
              <a:rPr lang="cs-CZ" b="1" dirty="0">
                <a:solidFill>
                  <a:srgbClr val="FF0000"/>
                </a:solidFill>
              </a:rPr>
              <a:t>, která spojuje střed </a:t>
            </a:r>
            <a:r>
              <a:rPr lang="cs-CZ" b="1" dirty="0" smtClean="0">
                <a:solidFill>
                  <a:srgbClr val="FF0000"/>
                </a:solidFill>
              </a:rPr>
              <a:t>kruhu </a:t>
            </a: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s libovolným bodem </a:t>
            </a:r>
            <a:r>
              <a:rPr lang="cs-CZ" b="1" dirty="0">
                <a:solidFill>
                  <a:srgbClr val="FF0000"/>
                </a:solidFill>
              </a:rPr>
              <a:t>na </a:t>
            </a:r>
            <a:r>
              <a:rPr lang="cs-CZ" b="1" dirty="0" smtClean="0">
                <a:solidFill>
                  <a:srgbClr val="FF0000"/>
                </a:solidFill>
              </a:rPr>
              <a:t>kružnici ohraničující kruh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9" name="Obdélník 58"/>
          <p:cNvSpPr/>
          <p:nvPr/>
        </p:nvSpPr>
        <p:spPr>
          <a:xfrm>
            <a:off x="4709310" y="5940000"/>
            <a:ext cx="4427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úsečka</a:t>
            </a:r>
            <a:r>
              <a:rPr lang="cs-CZ" b="1" dirty="0">
                <a:solidFill>
                  <a:srgbClr val="FF0000"/>
                </a:solidFill>
              </a:rPr>
              <a:t>, která prochází středem </a:t>
            </a:r>
            <a:r>
              <a:rPr lang="cs-CZ" b="1" dirty="0" smtClean="0">
                <a:solidFill>
                  <a:srgbClr val="FF0000"/>
                </a:solidFill>
              </a:rPr>
              <a:t>kruhu </a:t>
            </a: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a </a:t>
            </a:r>
            <a:r>
              <a:rPr lang="cs-CZ" b="1" dirty="0">
                <a:solidFill>
                  <a:srgbClr val="FF0000"/>
                </a:solidFill>
              </a:rPr>
              <a:t>její </a:t>
            </a:r>
            <a:r>
              <a:rPr lang="cs-CZ" b="1" dirty="0" smtClean="0">
                <a:solidFill>
                  <a:srgbClr val="FF0000"/>
                </a:solidFill>
              </a:rPr>
              <a:t>krajní body </a:t>
            </a:r>
            <a:r>
              <a:rPr lang="cs-CZ" b="1" dirty="0">
                <a:solidFill>
                  <a:srgbClr val="FF0000"/>
                </a:solidFill>
              </a:rPr>
              <a:t>leží na </a:t>
            </a:r>
            <a:r>
              <a:rPr lang="cs-CZ" b="1" dirty="0" smtClean="0">
                <a:solidFill>
                  <a:srgbClr val="FF0000"/>
                </a:solidFill>
              </a:rPr>
              <a:t>kružnici ohraničující kruh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5897457" y="27716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845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  <p:bldP spid="27" grpId="0"/>
      <p:bldP spid="60" grpId="0"/>
      <p:bldP spid="64" grpId="0"/>
      <p:bldP spid="67" grpId="0"/>
      <p:bldP spid="69" grpId="0"/>
      <p:bldP spid="70" grpId="0"/>
      <p:bldP spid="29" grpId="0"/>
      <p:bldP spid="10" grpId="0"/>
      <p:bldP spid="45" grpId="0"/>
      <p:bldP spid="49" grpId="0"/>
      <p:bldP spid="50" grpId="0"/>
      <p:bldP spid="51" grpId="0"/>
      <p:bldP spid="52" grpId="0"/>
      <p:bldP spid="56" grpId="0"/>
      <p:bldP spid="57" grpId="0"/>
      <p:bldP spid="40" grpId="0"/>
      <p:bldP spid="41" grpId="0"/>
      <p:bldP spid="43" grpId="0"/>
      <p:bldP spid="54" grpId="0"/>
      <p:bldP spid="58" grpId="0" build="allAtOnce"/>
      <p:bldP spid="59" grpId="0"/>
      <p:bldP spid="59" grpId="1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Kružnice a kruh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Ovál 3"/>
          <p:cNvSpPr/>
          <p:nvPr/>
        </p:nvSpPr>
        <p:spPr bwMode="auto">
          <a:xfrm>
            <a:off x="5772889" y="2673172"/>
            <a:ext cx="2880000" cy="2880000"/>
          </a:xfrm>
          <a:prstGeom prst="ellipse">
            <a:avLst/>
          </a:prstGeom>
          <a:solidFill>
            <a:srgbClr val="FCFF85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7195934" y="2574196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7087694" y="267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7195910" y="400517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7087670" y="411317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814000" y="43056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H="1">
            <a:off x="5702400" y="441360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8423944" y="3242837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316416" y="3350837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5630380" y="30415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227289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364088" y="43558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8531617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W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7015650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Z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88000" y="4032000"/>
            <a:ext cx="280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b) patří kruhu K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8099182" y="253370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180000" y="3060000"/>
            <a:ext cx="3719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Urči všechny body, které: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88000" y="360000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a) leží na kružnici k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180000" y="2333652"/>
            <a:ext cx="6624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Na obrázku je kružnice k(S; |SZ|) a kruh K(S; |SZ|)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288000" y="4464000"/>
            <a:ext cx="4367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c) jsou vnitřními body kruhu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288000" y="4896000"/>
            <a:ext cx="3398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d) nejsou body kruhu K </a:t>
            </a:r>
            <a:endParaRPr lang="cs-CZ" sz="2000" b="1" dirty="0">
              <a:solidFill>
                <a:schemeClr val="bg2"/>
              </a:solidFill>
            </a:endParaRPr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7348334" y="4869184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7240094" y="496816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7168050" y="44998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700000" y="4032000"/>
            <a:ext cx="2388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Z; X; W; U; S; R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780000" y="4464000"/>
            <a:ext cx="1368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X; U; S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3600000"/>
            <a:ext cx="1242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Z; W; R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5544372" y="3501032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436132" y="3600008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5364088" y="31317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Y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7920636" y="3789064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812396" y="388804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7740352" y="34197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U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8784732" y="50132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H="1">
            <a:off x="8676492" y="5112176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8604448" y="46438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V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2" name="Přímá spojnice 71"/>
          <p:cNvCxnSpPr/>
          <p:nvPr/>
        </p:nvCxnSpPr>
        <p:spPr bwMode="auto">
          <a:xfrm>
            <a:off x="5688388" y="5157216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 flipH="1">
            <a:off x="5580148" y="5256192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5508104" y="47878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3780000" y="4896000"/>
            <a:ext cx="1368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Y; V; T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052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0" grpId="0"/>
      <p:bldP spid="64" grpId="0"/>
      <p:bldP spid="67" grpId="0"/>
      <p:bldP spid="69" grpId="0"/>
      <p:bldP spid="70" grpId="0"/>
      <p:bldP spid="10" grpId="0"/>
      <p:bldP spid="45" grpId="0"/>
      <p:bldP spid="49" grpId="0"/>
      <p:bldP spid="50" grpId="0"/>
      <p:bldP spid="51" grpId="0"/>
      <p:bldP spid="52" grpId="0"/>
      <p:bldP spid="40" grpId="0"/>
      <p:bldP spid="41" grpId="0"/>
      <p:bldP spid="43" grpId="0"/>
      <p:bldP spid="54" grpId="0"/>
      <p:bldP spid="61" grpId="0"/>
      <p:bldP spid="65" grpId="0"/>
      <p:bldP spid="71" grpId="0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43608" y="548680"/>
            <a:ext cx="810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/>
              <a:t>Vzájemná poloha bodu a kružnice</a:t>
            </a:r>
            <a:endParaRPr lang="cs-CZ" sz="36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Ovál 8"/>
          <p:cNvSpPr/>
          <p:nvPr/>
        </p:nvSpPr>
        <p:spPr bwMode="auto">
          <a:xfrm>
            <a:off x="5772889" y="3069280"/>
            <a:ext cx="2880000" cy="288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776620" y="53373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7668380" y="5436276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7195910" y="44012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H="1">
            <a:off x="7087670" y="45092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5669984" y="26729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5558384" y="27809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8635382" y="40880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H="1">
            <a:off x="8527854" y="41960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>
            <a:stCxn id="9" idx="0"/>
          </p:cNvCxnSpPr>
          <p:nvPr/>
        </p:nvCxnSpPr>
        <p:spPr bwMode="auto">
          <a:xfrm flipH="1">
            <a:off x="7195671" y="3069280"/>
            <a:ext cx="17218" cy="1485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5666384" y="2780981"/>
            <a:ext cx="1529286" cy="1728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164438" y="35370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227289" y="41131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220072" y="27231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A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743055" y="398621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B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596336" y="4967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C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099182" y="29298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 flipH="1">
            <a:off x="7195670" y="4196080"/>
            <a:ext cx="1439713" cy="313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7204280" y="4509280"/>
            <a:ext cx="572340" cy="926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bdélník 34"/>
          <p:cNvSpPr/>
          <p:nvPr/>
        </p:nvSpPr>
        <p:spPr>
          <a:xfrm>
            <a:off x="0" y="2160000"/>
            <a:ext cx="8059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u="sng" dirty="0"/>
              <a:t>Pro vzájemnou polohu bodu a kružnice mohou nastat tři případy:</a:t>
            </a:r>
            <a:endParaRPr lang="cs-CZ" sz="2000" b="1" u="sng" dirty="0"/>
          </a:p>
        </p:txBody>
      </p:sp>
      <p:sp>
        <p:nvSpPr>
          <p:cNvPr id="37" name="Obdélník 36"/>
          <p:cNvSpPr/>
          <p:nvPr/>
        </p:nvSpPr>
        <p:spPr>
          <a:xfrm>
            <a:off x="0" y="2700000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1. Bod A leží </a:t>
            </a:r>
            <a:r>
              <a:rPr lang="cs-CZ" b="1" dirty="0"/>
              <a:t>mimo kružnici 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od </a:t>
            </a:r>
            <a:r>
              <a:rPr lang="cs-CZ" b="1" dirty="0"/>
              <a:t>středu kružnice je větší než poloměr</a:t>
            </a:r>
          </a:p>
          <a:p>
            <a:r>
              <a:rPr lang="cs-CZ" b="1" dirty="0"/>
              <a:t> </a:t>
            </a:r>
            <a:r>
              <a:rPr lang="cs-CZ" b="1" dirty="0" smtClean="0"/>
              <a:t>   kružnice</a:t>
            </a:r>
            <a:r>
              <a:rPr lang="cs-CZ" b="1" dirty="0"/>
              <a:t>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Obdélník 37"/>
              <p:cNvSpPr/>
              <p:nvPr/>
            </p:nvSpPr>
            <p:spPr>
              <a:xfrm>
                <a:off x="1" y="3600000"/>
                <a:ext cx="26100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∉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k</a:t>
                </a:r>
                <a:r>
                  <a:rPr lang="pl-PL" b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pl-PL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|AS| &gt;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Obdélní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600000"/>
                <a:ext cx="261003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69" t="-8333" b="-2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0" y="4140000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Bod B </a:t>
            </a:r>
            <a:r>
              <a:rPr lang="cs-CZ" b="1" dirty="0"/>
              <a:t>leží </a:t>
            </a:r>
            <a:r>
              <a:rPr lang="cs-CZ" b="1" dirty="0" smtClean="0"/>
              <a:t>na </a:t>
            </a:r>
            <a:r>
              <a:rPr lang="cs-CZ" b="1" dirty="0"/>
              <a:t>kružnici 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od </a:t>
            </a:r>
            <a:r>
              <a:rPr lang="cs-CZ" b="1" dirty="0"/>
              <a:t>středu kružnice </a:t>
            </a:r>
            <a:r>
              <a:rPr lang="cs-CZ" b="1" dirty="0" smtClean="0"/>
              <a:t>se rovná poloměru</a:t>
            </a:r>
            <a:endParaRPr lang="cs-CZ" b="1" dirty="0"/>
          </a:p>
          <a:p>
            <a:r>
              <a:rPr lang="cs-CZ" b="1" dirty="0"/>
              <a:t> </a:t>
            </a:r>
            <a:r>
              <a:rPr lang="cs-CZ" b="1" dirty="0" smtClean="0"/>
              <a:t>   kružnice</a:t>
            </a:r>
            <a:r>
              <a:rPr lang="cs-CZ" b="1" dirty="0"/>
              <a:t>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Obdélník 48"/>
              <p:cNvSpPr/>
              <p:nvPr/>
            </p:nvSpPr>
            <p:spPr>
              <a:xfrm>
                <a:off x="1" y="5040000"/>
                <a:ext cx="226774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k</a:t>
                </a:r>
                <a:r>
                  <a:rPr lang="pl-PL" b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|BS| =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040000"/>
                <a:ext cx="226774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151" t="-8333" b="-2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bdélník 49"/>
          <p:cNvSpPr/>
          <p:nvPr/>
        </p:nvSpPr>
        <p:spPr>
          <a:xfrm>
            <a:off x="0" y="5580000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3. Bod C neleží na </a:t>
            </a:r>
            <a:r>
              <a:rPr lang="cs-CZ" b="1" dirty="0"/>
              <a:t>kružnici 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od </a:t>
            </a:r>
            <a:r>
              <a:rPr lang="cs-CZ" b="1" dirty="0"/>
              <a:t>středu kružnice </a:t>
            </a:r>
            <a:r>
              <a:rPr lang="cs-CZ" b="1" dirty="0" smtClean="0"/>
              <a:t>je menší než poloměr</a:t>
            </a:r>
            <a:endParaRPr lang="cs-CZ" b="1" dirty="0"/>
          </a:p>
          <a:p>
            <a:r>
              <a:rPr lang="cs-CZ" b="1" dirty="0"/>
              <a:t> </a:t>
            </a:r>
            <a:r>
              <a:rPr lang="cs-CZ" b="1" dirty="0" smtClean="0"/>
              <a:t>   kružnice</a:t>
            </a:r>
            <a:r>
              <a:rPr lang="cs-CZ" b="1" dirty="0"/>
              <a:t>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Obdélník 50"/>
              <p:cNvSpPr/>
              <p:nvPr/>
            </p:nvSpPr>
            <p:spPr>
              <a:xfrm>
                <a:off x="0" y="6480000"/>
                <a:ext cx="21237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C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∉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k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|CS| &lt;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80000"/>
                <a:ext cx="2123728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299" t="-8197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053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  <p:bldP spid="22" grpId="0"/>
      <p:bldP spid="23" grpId="0"/>
      <p:bldP spid="24" grpId="0"/>
      <p:bldP spid="25" grpId="0"/>
      <p:bldP spid="26" grpId="0"/>
      <p:bldP spid="35" grpId="0"/>
      <p:bldP spid="37" grpId="0"/>
      <p:bldP spid="38" grpId="0"/>
      <p:bldP spid="48" grpId="0"/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43608" y="548680"/>
            <a:ext cx="810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/>
              <a:t>Vzájemná poloha bodu a kruhu</a:t>
            </a:r>
            <a:endParaRPr lang="cs-CZ" sz="36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Ovál 8"/>
          <p:cNvSpPr/>
          <p:nvPr/>
        </p:nvSpPr>
        <p:spPr bwMode="auto">
          <a:xfrm>
            <a:off x="5772889" y="3069280"/>
            <a:ext cx="2880000" cy="2880000"/>
          </a:xfrm>
          <a:prstGeom prst="ellipse">
            <a:avLst/>
          </a:prstGeom>
          <a:solidFill>
            <a:srgbClr val="8FE2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776620" y="53373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7668380" y="5436276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7195910" y="44012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H="1">
            <a:off x="7087670" y="45092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5669984" y="26729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5558384" y="27809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8635382" y="408808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H="1">
            <a:off x="8527854" y="4196080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>
            <a:stCxn id="9" idx="0"/>
          </p:cNvCxnSpPr>
          <p:nvPr/>
        </p:nvCxnSpPr>
        <p:spPr bwMode="auto">
          <a:xfrm flipH="1">
            <a:off x="7195671" y="3069280"/>
            <a:ext cx="17218" cy="1485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5666384" y="2780981"/>
            <a:ext cx="1529286" cy="1728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164438" y="35370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227289" y="41131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220072" y="27231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A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743055" y="398621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B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596336" y="4967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C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099182" y="292981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8FE2FF"/>
                </a:solidFill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solidFill>
                <a:srgbClr val="8FE2FF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 flipH="1">
            <a:off x="7195670" y="4196080"/>
            <a:ext cx="1439713" cy="313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7204280" y="4509280"/>
            <a:ext cx="572340" cy="926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bdélník 34"/>
          <p:cNvSpPr/>
          <p:nvPr/>
        </p:nvSpPr>
        <p:spPr>
          <a:xfrm>
            <a:off x="0" y="2160000"/>
            <a:ext cx="8059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u="sng" dirty="0"/>
              <a:t>Pro vzájemnou polohu bodu a </a:t>
            </a:r>
            <a:r>
              <a:rPr lang="cs-CZ" sz="2000" b="1" u="sng" dirty="0" smtClean="0"/>
              <a:t>kruhu </a:t>
            </a:r>
            <a:r>
              <a:rPr lang="cs-CZ" sz="2000" b="1" u="sng" dirty="0"/>
              <a:t>mohou nastat tři případy:</a:t>
            </a:r>
            <a:endParaRPr lang="cs-CZ" sz="2000" b="1" u="sng" dirty="0"/>
          </a:p>
        </p:txBody>
      </p:sp>
      <p:sp>
        <p:nvSpPr>
          <p:cNvPr id="37" name="Obdélník 36"/>
          <p:cNvSpPr/>
          <p:nvPr/>
        </p:nvSpPr>
        <p:spPr>
          <a:xfrm>
            <a:off x="0" y="2700000"/>
            <a:ext cx="5400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cs-CZ" b="1" dirty="0" smtClean="0"/>
              <a:t>Bod A leží </a:t>
            </a:r>
            <a:r>
              <a:rPr lang="cs-CZ" b="1" dirty="0"/>
              <a:t>mimo </a:t>
            </a:r>
            <a:r>
              <a:rPr lang="cs-CZ" b="1" dirty="0" smtClean="0"/>
              <a:t>kruh </a:t>
            </a:r>
            <a:r>
              <a:rPr lang="cs-CZ" b="1" dirty="0"/>
              <a:t>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od </a:t>
            </a:r>
            <a:r>
              <a:rPr lang="cs-CZ" b="1" dirty="0"/>
              <a:t>středu </a:t>
            </a:r>
            <a:r>
              <a:rPr lang="cs-CZ" b="1" dirty="0" smtClean="0"/>
              <a:t>kruhu </a:t>
            </a:r>
            <a:r>
              <a:rPr lang="cs-CZ" b="1" dirty="0"/>
              <a:t>je větší než </a:t>
            </a:r>
            <a:r>
              <a:rPr lang="cs-CZ" b="1" dirty="0" smtClean="0"/>
              <a:t>poloměr kruhu.</a:t>
            </a:r>
            <a:br>
              <a:rPr lang="cs-CZ" b="1" dirty="0" smtClean="0"/>
            </a:br>
            <a:r>
              <a:rPr lang="cs-CZ" b="1" dirty="0" smtClean="0"/>
              <a:t>A je vnější bod kruhu.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Obdélník 37"/>
              <p:cNvSpPr/>
              <p:nvPr/>
            </p:nvSpPr>
            <p:spPr>
              <a:xfrm>
                <a:off x="1" y="3600000"/>
                <a:ext cx="26100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∉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K</a:t>
                </a:r>
                <a:r>
                  <a:rPr lang="pl-PL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pl-PL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|AS| &gt;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Obdélní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600000"/>
                <a:ext cx="261003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69" t="-8333" b="-2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0" y="4140000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Bod B </a:t>
            </a:r>
            <a:r>
              <a:rPr lang="cs-CZ" b="1" dirty="0"/>
              <a:t>leží </a:t>
            </a:r>
            <a:r>
              <a:rPr lang="cs-CZ" b="1" dirty="0" smtClean="0"/>
              <a:t>v kruhu </a:t>
            </a:r>
            <a:r>
              <a:rPr lang="cs-CZ" b="1" dirty="0"/>
              <a:t>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od </a:t>
            </a:r>
            <a:r>
              <a:rPr lang="cs-CZ" b="1" dirty="0"/>
              <a:t>středu </a:t>
            </a:r>
            <a:r>
              <a:rPr lang="cs-CZ" b="1" dirty="0" smtClean="0"/>
              <a:t>kruhu se rovná poloměru kruhu.</a:t>
            </a:r>
            <a:br>
              <a:rPr lang="cs-CZ" b="1" dirty="0" smtClean="0"/>
            </a:br>
            <a:r>
              <a:rPr lang="cs-CZ" b="1" dirty="0" smtClean="0"/>
              <a:t>    B leží na kružnici </a:t>
            </a:r>
            <a:r>
              <a:rPr lang="cs-CZ" b="1" dirty="0" err="1" smtClean="0"/>
              <a:t>oraničující</a:t>
            </a:r>
            <a:r>
              <a:rPr lang="cs-CZ" b="1" dirty="0" smtClean="0"/>
              <a:t> kruh K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Obdélník 48"/>
              <p:cNvSpPr/>
              <p:nvPr/>
            </p:nvSpPr>
            <p:spPr>
              <a:xfrm>
                <a:off x="1" y="5040000"/>
                <a:ext cx="226774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K</a:t>
                </a:r>
                <a:r>
                  <a:rPr lang="pl-PL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|BS| =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040000"/>
                <a:ext cx="226774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151" t="-8333" b="-2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bdélník 49"/>
          <p:cNvSpPr/>
          <p:nvPr/>
        </p:nvSpPr>
        <p:spPr>
          <a:xfrm>
            <a:off x="0" y="5580000"/>
            <a:ext cx="5400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3. Bod C leží v kruhu </a:t>
            </a:r>
            <a:r>
              <a:rPr lang="cs-CZ" b="1" dirty="0"/>
              <a:t>a jeho vzdálenost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od </a:t>
            </a:r>
            <a:r>
              <a:rPr lang="cs-CZ" b="1" dirty="0"/>
              <a:t>středu </a:t>
            </a:r>
            <a:r>
              <a:rPr lang="cs-CZ" b="1" dirty="0" smtClean="0"/>
              <a:t>kruhu je menší než poloměr</a:t>
            </a:r>
            <a:r>
              <a:rPr lang="cs-CZ" b="1" dirty="0"/>
              <a:t> </a:t>
            </a:r>
            <a:r>
              <a:rPr lang="cs-CZ" b="1" dirty="0" smtClean="0"/>
              <a:t>kruhu.</a:t>
            </a:r>
            <a:br>
              <a:rPr lang="cs-CZ" b="1" dirty="0" smtClean="0"/>
            </a:br>
            <a:r>
              <a:rPr lang="cs-CZ" b="1" dirty="0" smtClean="0"/>
              <a:t>    C je vnitřní bod kruhu.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Obdélník 50"/>
              <p:cNvSpPr/>
              <p:nvPr/>
            </p:nvSpPr>
            <p:spPr>
              <a:xfrm>
                <a:off x="0" y="6480000"/>
                <a:ext cx="21237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C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>
                    <a:latin typeface="Arial" pitchFamily="34" charset="0"/>
                    <a:cs typeface="Arial" pitchFamily="34" charset="0"/>
                  </a:rPr>
                  <a:t> K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 </a:t>
                </a: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|CS| &lt; r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80000"/>
                <a:ext cx="2123728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299" t="-8197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5489964" y="378466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321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  <p:bldP spid="22" grpId="0"/>
      <p:bldP spid="23" grpId="0"/>
      <p:bldP spid="24" grpId="0"/>
      <p:bldP spid="25" grpId="0"/>
      <p:bldP spid="26" grpId="0"/>
      <p:bldP spid="35" grpId="0"/>
      <p:bldP spid="37" grpId="0"/>
      <p:bldP spid="38" grpId="0"/>
      <p:bldP spid="48" grpId="0"/>
      <p:bldP spid="49" grpId="0"/>
      <p:bldP spid="50" grpId="0"/>
      <p:bldP spid="51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62068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Kružnice a kruh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2160000"/>
            <a:ext cx="9144000" cy="7920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Sestrojte kružnici 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k (S; r = 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cm).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Vyznačte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 ní dva poloměry  SA a SB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tak, aby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platilo, že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|</a:t>
            </a:r>
            <a:r>
              <a:rPr lang="en-US" sz="2000" b="1" i="1" dirty="0" smtClean="0">
                <a:latin typeface="Cambria Math"/>
                <a:ea typeface="Cambria Math"/>
                <a:cs typeface="Arial" pitchFamily="34" charset="0"/>
              </a:rPr>
              <a:t>∢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ASB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|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40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°.</a:t>
            </a:r>
          </a:p>
        </p:txBody>
      </p:sp>
      <p:sp>
        <p:nvSpPr>
          <p:cNvPr id="62" name="Rectangle 8"/>
          <p:cNvSpPr>
            <a:spLocks/>
          </p:cNvSpPr>
          <p:nvPr/>
        </p:nvSpPr>
        <p:spPr bwMode="auto">
          <a:xfrm>
            <a:off x="0" y="2160000"/>
            <a:ext cx="9144000" cy="87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cs-CZ" sz="2000" b="1" dirty="0" smtClean="0"/>
              <a:t>3. </a:t>
            </a:r>
            <a:r>
              <a:rPr lang="cs-CZ" sz="2000" b="1" dirty="0"/>
              <a:t>Sestrojte kruh K (S; r = </a:t>
            </a:r>
            <a:r>
              <a:rPr lang="cs-CZ" sz="2000" b="1" dirty="0" smtClean="0"/>
              <a:t>33 </a:t>
            </a:r>
            <a:r>
              <a:rPr lang="cs-CZ" sz="2000" b="1" dirty="0"/>
              <a:t>mm) a zvolte v něm průměr </a:t>
            </a:r>
            <a:r>
              <a:rPr lang="cs-CZ" sz="2000" b="1" dirty="0" smtClean="0"/>
              <a:t>KL. </a:t>
            </a:r>
            <a:br>
              <a:rPr lang="cs-CZ" sz="2000" b="1" dirty="0" smtClean="0"/>
            </a:br>
            <a:r>
              <a:rPr lang="cs-CZ" sz="2000" b="1" dirty="0" smtClean="0"/>
              <a:t>Sestrojte </a:t>
            </a:r>
            <a:r>
              <a:rPr lang="cs-CZ" sz="2000" b="1" dirty="0"/>
              <a:t>průměr kruhu </a:t>
            </a:r>
            <a:r>
              <a:rPr lang="cs-CZ" sz="2000" b="1" dirty="0" smtClean="0"/>
              <a:t>MN </a:t>
            </a:r>
            <a:r>
              <a:rPr lang="cs-CZ" sz="2000" b="1" dirty="0"/>
              <a:t>kolmý k </a:t>
            </a:r>
            <a:r>
              <a:rPr lang="cs-CZ" sz="2000" b="1" dirty="0" smtClean="0"/>
              <a:t>průměru KL.</a:t>
            </a:r>
            <a:endParaRPr lang="cs-CZ" sz="2000" b="1" dirty="0"/>
          </a:p>
        </p:txBody>
      </p:sp>
      <p:sp>
        <p:nvSpPr>
          <p:cNvPr id="63" name="Rectangle 9"/>
          <p:cNvSpPr>
            <a:spLocks/>
          </p:cNvSpPr>
          <p:nvPr/>
        </p:nvSpPr>
        <p:spPr bwMode="auto">
          <a:xfrm>
            <a:off x="0" y="2160000"/>
            <a:ext cx="9144000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cs-CZ" sz="2000" b="1" dirty="0" smtClean="0"/>
              <a:t>2. </a:t>
            </a:r>
            <a:r>
              <a:rPr lang="cs-CZ" sz="2000" b="1" dirty="0"/>
              <a:t>Je dán kruh</a:t>
            </a:r>
            <a:r>
              <a:rPr lang="cs-CZ" sz="2000" b="1" i="1" dirty="0"/>
              <a:t> K (S; r) </a:t>
            </a:r>
            <a:r>
              <a:rPr lang="cs-CZ" sz="2000" b="1" dirty="0"/>
              <a:t>a </a:t>
            </a:r>
            <a:r>
              <a:rPr lang="cs-CZ" sz="2000" b="1" dirty="0" smtClean="0"/>
              <a:t>tři </a:t>
            </a:r>
            <a:r>
              <a:rPr lang="cs-CZ" sz="2000" b="1" dirty="0"/>
              <a:t>jeho </a:t>
            </a:r>
            <a:r>
              <a:rPr lang="cs-CZ" sz="2000" b="1" dirty="0" smtClean="0"/>
              <a:t>body </a:t>
            </a:r>
            <a:r>
              <a:rPr lang="cs-CZ" sz="2000" b="1" i="1" dirty="0" smtClean="0"/>
              <a:t>X (vnitřní bod), Y (vnější bod) </a:t>
            </a:r>
            <a:br>
              <a:rPr lang="cs-CZ" sz="2000" b="1" i="1" dirty="0" smtClean="0"/>
            </a:br>
            <a:r>
              <a:rPr lang="cs-CZ" sz="2000" b="1" i="1" dirty="0" smtClean="0"/>
              <a:t>a Z (bod ležící na kružnici ohraničující kruh K)</a:t>
            </a:r>
            <a:r>
              <a:rPr lang="cs-CZ" sz="2000" b="1" dirty="0" smtClean="0"/>
              <a:t>. </a:t>
            </a:r>
            <a:r>
              <a:rPr lang="cs-CZ" sz="2000" b="1" dirty="0"/>
              <a:t>Sestrojte obrazy bodů </a:t>
            </a:r>
            <a:r>
              <a:rPr lang="cs-CZ" sz="2000" b="1" i="1" dirty="0" smtClean="0"/>
              <a:t>X, Y a Z</a:t>
            </a:r>
            <a:r>
              <a:rPr lang="cs-CZ" sz="2000" b="1" dirty="0" smtClean="0"/>
              <a:t> </a:t>
            </a:r>
            <a:r>
              <a:rPr lang="cs-CZ" sz="2000" b="1" dirty="0"/>
              <a:t>ve středové souměrnosti se středem </a:t>
            </a:r>
            <a:r>
              <a:rPr lang="cs-CZ" sz="2000" b="1" i="1" dirty="0"/>
              <a:t>S.</a:t>
            </a:r>
          </a:p>
        </p:txBody>
      </p:sp>
    </p:spTree>
    <p:extLst>
      <p:ext uri="{BB962C8B-B14F-4D97-AF65-F5344CB8AC3E}">
        <p14:creationId xmlns:p14="http://schemas.microsoft.com/office/powerpoint/2010/main" val="1920355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62" grpId="0"/>
      <p:bldP spid="63" grpId="0"/>
      <p:bldP spid="63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2726</TotalTime>
  <Words>749</Words>
  <Application>Microsoft Office PowerPoint</Application>
  <PresentationFormat>Předvádění na obrazovce (4:3)</PresentationFormat>
  <Paragraphs>179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Kružnice a kruh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389</cp:revision>
  <dcterms:created xsi:type="dcterms:W3CDTF">2012-01-02T08:14:14Z</dcterms:created>
  <dcterms:modified xsi:type="dcterms:W3CDTF">2013-02-09T10:04:12Z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